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68580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6" roundtripDataSignature="AMtx7mhyuOZFPMV7k83dEm7aWQVIZH3w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F060A0-8AFD-488D-B604-27269D6601F7}">
  <a:tblStyle styleId="{F7F060A0-8AFD-488D-B604-27269D6601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2"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5" name="Google Shape;5;n"/>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755650" y="5078412"/>
            <a:ext cx="6046787" cy="48101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0" type="dt"/>
          </p:nvPr>
        </p:nvSpPr>
        <p:spPr>
          <a:xfrm>
            <a:off x="4278312" y="0"/>
            <a:ext cx="3279775" cy="533400"/>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5"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8" name="Google Shape;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 name="Google Shape;39;p1: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10" name="Google Shape;1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1" name="Google Shape;111;p10: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8417b695d_0_21: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25" name="Google Shape;125;gd8417b695d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gd8417b695d_0_21: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417b695d_0_35: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32" name="Google Shape;132;gd8417b695d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gd8417b695d_0_35: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8417b695d_0_42: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39" name="Google Shape;139;gd8417b695d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0" name="Google Shape;140;gd8417b695d_0_42: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417b695d_0_51: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46" name="Google Shape;146;gd8417b695d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7" name="Google Shape;147;gd8417b695d_0_51: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8417b695d_0_88: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53" name="Google Shape;153;gd8417b695d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4" name="Google Shape;154;gd8417b695d_0_88: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8417b695d_0_98: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60" name="Google Shape;160;gd8417b695d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1" name="Google Shape;161;gd8417b695d_0_98: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ff30b1d9_0_0: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67" name="Google Shape;167;g111ff30b1d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8" name="Google Shape;168;g111ff30b1d9_0_0: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1ff30b1d9_0_33: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76" name="Google Shape;176;g111ff30b1d9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7" name="Google Shape;177;g111ff30b1d9_0_33: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8417b695d_0_110: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84" name="Google Shape;184;gd8417b695d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5" name="Google Shape;185;gd8417b695d_0_110: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4: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5" name="Google Shape;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 name="Google Shape;46;p4: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8417b695d_0_116: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91" name="Google Shape;191;gd8417b695d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2" name="Google Shape;192;gd8417b695d_0_116: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8417b695d_0_129: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98" name="Google Shape;198;gd8417b695d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9" name="Google Shape;199;gd8417b695d_0_129: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05" name="Google Shape;2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6" name="Google Shape;206;p12: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3" name="Google Shape;233;p1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9" name="Google Shape;239;p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d8417b695d_0_66: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3" name="Google Shape;53;gd8417b695d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 name="Google Shape;54;gd8417b695d_0_66: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2" name="Google Shape;6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3" name="Google Shape;63;p5: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72" name="Google Shape;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 name="Google Shape;73;p6: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314325" lvl="0" marL="457200" rtl="0" algn="l">
              <a:lnSpc>
                <a:spcPct val="200000"/>
              </a:lnSpc>
              <a:spcBef>
                <a:spcPts val="1400"/>
              </a:spcBef>
              <a:spcAft>
                <a:spcPts val="0"/>
              </a:spcAft>
              <a:buClr>
                <a:srgbClr val="565C67"/>
              </a:buClr>
              <a:buSzPts val="1350"/>
              <a:buChar char="●"/>
            </a:pPr>
            <a:r>
              <a:rPr lang="en-US" sz="1350">
                <a:solidFill>
                  <a:srgbClr val="464C59"/>
                </a:solidFill>
              </a:rPr>
              <a:t>Customer satisfaction is the top priority.</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Embrace logical change at every step of the project.</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Create working deliverables then gradually improve them.</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Business and tech people need to work together.</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Build projects around motivated teams to produce quality results.</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Face to face communication is preferred over other forms of interaction.</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A working product is the best measure of success.</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Aim for a sustainable pace of development.</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Invest sufficient time to produce quality products.</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There is power in simplicity.</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Self-organizing teams are ideal.</a:t>
            </a:r>
            <a:endParaRPr sz="1350">
              <a:solidFill>
                <a:srgbClr val="464C59"/>
              </a:solidFill>
            </a:endParaRPr>
          </a:p>
          <a:p>
            <a:pPr indent="-314325" lvl="0" marL="457200" rtl="0" algn="l">
              <a:lnSpc>
                <a:spcPct val="200000"/>
              </a:lnSpc>
              <a:spcBef>
                <a:spcPts val="0"/>
              </a:spcBef>
              <a:spcAft>
                <a:spcPts val="0"/>
              </a:spcAft>
              <a:buClr>
                <a:srgbClr val="565C67"/>
              </a:buClr>
              <a:buSzPts val="1350"/>
              <a:buChar char="●"/>
            </a:pPr>
            <a:r>
              <a:rPr lang="en-US" sz="1350">
                <a:solidFill>
                  <a:srgbClr val="464C59"/>
                </a:solidFill>
              </a:rPr>
              <a:t>You can learn valuable lessons from both failure and success.</a:t>
            </a:r>
            <a:endParaRPr sz="1350">
              <a:solidFill>
                <a:srgbClr val="464C59"/>
              </a:solidFill>
            </a:endParaRPr>
          </a:p>
          <a:p>
            <a:pPr indent="0" lvl="0" marL="0" rtl="0" algn="l">
              <a:spcBef>
                <a:spcPts val="25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80" name="Google Shape;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 name="Google Shape;81;p7: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88" name="Google Shape;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9" name="Google Shape;89;p8: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90" name="Google Shape;90;p8:notes"/>
          <p:cNvSpPr txBox="1"/>
          <p:nvPr/>
        </p:nvSpPr>
        <p:spPr>
          <a:xfrm>
            <a:off x="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Copyright 2012 Fujitsu Consulting India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8417b695d_0_0:notes"/>
          <p:cNvSpPr txBox="1"/>
          <p:nvPr/>
        </p:nvSpPr>
        <p:spPr>
          <a:xfrm>
            <a:off x="3905250" y="8647112"/>
            <a:ext cx="2951100" cy="49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96" name="Google Shape;96;gd8417b695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 name="Google Shape;97;gd8417b695d_0_0:notes"/>
          <p:cNvSpPr txBox="1"/>
          <p:nvPr>
            <p:ph idx="1" type="body"/>
          </p:nvPr>
        </p:nvSpPr>
        <p:spPr>
          <a:xfrm>
            <a:off x="549275" y="4572000"/>
            <a:ext cx="575940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nvSpPr>
        <p:spPr>
          <a:xfrm>
            <a:off x="3905250" y="8647112"/>
            <a:ext cx="2951162" cy="4968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03" name="Google Shape;10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4" name="Google Shape;104;p9:notes"/>
          <p:cNvSpPr txBox="1"/>
          <p:nvPr>
            <p:ph idx="1" type="body"/>
          </p:nvPr>
        </p:nvSpPr>
        <p:spPr>
          <a:xfrm>
            <a:off x="549275" y="4572000"/>
            <a:ext cx="5759450" cy="3886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1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2" name="Google Shape;22;p16"/>
          <p:cNvSpPr txBox="1"/>
          <p:nvPr>
            <p:ph idx="11" type="ftr"/>
          </p:nvPr>
        </p:nvSpPr>
        <p:spPr>
          <a:xfrm>
            <a:off x="4933950" y="6653212"/>
            <a:ext cx="4022725" cy="20002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3" name="Google Shape;23;p1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pic>
        <p:nvPicPr>
          <p:cNvPr id="24" name="Google Shape;24;p16"/>
          <p:cNvPicPr preferRelativeResize="0"/>
          <p:nvPr/>
        </p:nvPicPr>
        <p:blipFill>
          <a:blip r:embed="rId2">
            <a:alphaModFix/>
          </a:blip>
          <a:stretch>
            <a:fillRect/>
          </a:stretch>
        </p:blipFill>
        <p:spPr>
          <a:xfrm rot="10800000">
            <a:off x="7698825" y="258575"/>
            <a:ext cx="1133475" cy="371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2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3" name="Google Shape;33;p20"/>
          <p:cNvSpPr txBox="1"/>
          <p:nvPr>
            <p:ph idx="11" type="ftr"/>
          </p:nvPr>
        </p:nvSpPr>
        <p:spPr>
          <a:xfrm>
            <a:off x="4933950" y="6653212"/>
            <a:ext cx="4022725" cy="20002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4" name="Google Shape;34;p2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pic>
        <p:nvPicPr>
          <p:cNvPr id="35" name="Google Shape;35;p20"/>
          <p:cNvPicPr preferRelativeResize="0"/>
          <p:nvPr/>
        </p:nvPicPr>
        <p:blipFill>
          <a:blip r:embed="rId2">
            <a:alphaModFix/>
          </a:blip>
          <a:stretch>
            <a:fillRect/>
          </a:stretch>
        </p:blipFill>
        <p:spPr>
          <a:xfrm rot="10800000">
            <a:off x="7698825" y="258575"/>
            <a:ext cx="1133475" cy="3714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cxnSp>
        <p:nvCxnSpPr>
          <p:cNvPr id="12" name="Google Shape;12;p15"/>
          <p:cNvCxnSpPr/>
          <p:nvPr/>
        </p:nvCxnSpPr>
        <p:spPr>
          <a:xfrm>
            <a:off x="0" y="6632575"/>
            <a:ext cx="9144000" cy="1587"/>
          </a:xfrm>
          <a:prstGeom prst="straightConnector1">
            <a:avLst/>
          </a:prstGeom>
          <a:noFill/>
          <a:ln cap="flat" cmpd="sng" w="12600">
            <a:solidFill>
              <a:srgbClr val="87867E"/>
            </a:solidFill>
            <a:prstDash val="solid"/>
            <a:round/>
            <a:headEnd len="med" w="med" type="none"/>
            <a:tailEnd len="med" w="med" type="none"/>
          </a:ln>
        </p:spPr>
      </p:cxnSp>
      <p:sp>
        <p:nvSpPr>
          <p:cNvPr id="13" name="Google Shape;13;p15"/>
          <p:cNvSpPr txBox="1"/>
          <p:nvPr/>
        </p:nvSpPr>
        <p:spPr>
          <a:xfrm>
            <a:off x="4302125" y="6653212"/>
            <a:ext cx="539750" cy="2016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US" sz="800" u="none">
                <a:solidFill>
                  <a:srgbClr val="000000"/>
                </a:solidFill>
                <a:latin typeface="Arial"/>
                <a:ea typeface="Arial"/>
                <a:cs typeface="Arial"/>
                <a:sym typeface="Arial"/>
              </a:rPr>
              <a:t>‹#›</a:t>
            </a:fld>
            <a:endParaRPr/>
          </a:p>
        </p:txBody>
      </p:sp>
      <p:sp>
        <p:nvSpPr>
          <p:cNvPr id="14" name="Google Shape;14;p15"/>
          <p:cNvSpPr txBox="1"/>
          <p:nvPr>
            <p:ph type="title"/>
          </p:nvPr>
        </p:nvSpPr>
        <p:spPr>
          <a:xfrm>
            <a:off x="323850" y="1773237"/>
            <a:ext cx="8494712" cy="2301875"/>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15"/>
          <p:cNvSpPr/>
          <p:nvPr/>
        </p:nvSpPr>
        <p:spPr>
          <a:xfrm>
            <a:off x="4356100" y="6669087"/>
            <a:ext cx="360362" cy="1889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Google Shape;16;p15"/>
          <p:cNvSpPr txBox="1"/>
          <p:nvPr>
            <p:ph idx="11" type="ftr"/>
          </p:nvPr>
        </p:nvSpPr>
        <p:spPr>
          <a:xfrm>
            <a:off x="4933950" y="6653212"/>
            <a:ext cx="4022725" cy="20002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7" name="Google Shape;17;p15"/>
          <p:cNvSpPr/>
          <p:nvPr/>
        </p:nvSpPr>
        <p:spPr>
          <a:xfrm>
            <a:off x="0" y="6448425"/>
            <a:ext cx="9144000" cy="2000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Google Shape;18;p15"/>
          <p:cNvSpPr txBox="1"/>
          <p:nvPr>
            <p:ph idx="1" type="body"/>
          </p:nvPr>
        </p:nvSpPr>
        <p:spPr>
          <a:xfrm>
            <a:off x="457200" y="1604962"/>
            <a:ext cx="8228012" cy="4524375"/>
          </a:xfrm>
          <a:prstGeom prst="rect">
            <a:avLst/>
          </a:prstGeom>
          <a:noFill/>
          <a:ln>
            <a:noFill/>
          </a:ln>
        </p:spPr>
        <p:txBody>
          <a:bodyPr anchorCtr="0" anchor="t" bIns="0" lIns="0" spcFirstLastPara="1" rIns="0" wrap="square" tIns="33250">
            <a:noAutofit/>
          </a:bodyPr>
          <a:lstStyle>
            <a:lvl1pPr indent="-228600" lvl="0" marL="457200" marR="0" rtl="0" algn="l">
              <a:lnSpc>
                <a:spcPct val="89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228600" lvl="1" marL="914400" marR="0" rtl="0" algn="l">
              <a:lnSpc>
                <a:spcPct val="89000"/>
              </a:lnSpc>
              <a:spcBef>
                <a:spcPts val="140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89000"/>
              </a:lnSpc>
              <a:spcBef>
                <a:spcPts val="1100"/>
              </a:spcBef>
              <a:spcAft>
                <a:spcPts val="0"/>
              </a:spcAft>
              <a:buSzPts val="1400"/>
              <a:buNone/>
              <a:defRPr b="0" i="0" sz="1600" u="none" cap="none" strike="noStrike">
                <a:solidFill>
                  <a:srgbClr val="000000"/>
                </a:solidFill>
                <a:latin typeface="Arial"/>
                <a:ea typeface="Arial"/>
                <a:cs typeface="Arial"/>
                <a:sym typeface="Arial"/>
              </a:defRPr>
            </a:lvl3pPr>
            <a:lvl4pPr indent="-228600" lvl="3" marL="1828800" marR="0" rtl="0" algn="l">
              <a:lnSpc>
                <a:spcPct val="89000"/>
              </a:lnSpc>
              <a:spcBef>
                <a:spcPts val="80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89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89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89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89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89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pic>
        <p:nvPicPr>
          <p:cNvPr id="19" name="Google Shape;19;p15"/>
          <p:cNvPicPr preferRelativeResize="0"/>
          <p:nvPr/>
        </p:nvPicPr>
        <p:blipFill>
          <a:blip r:embed="rId1">
            <a:alphaModFix/>
          </a:blip>
          <a:stretch>
            <a:fillRect/>
          </a:stretch>
        </p:blipFill>
        <p:spPr>
          <a:xfrm rot="10800000">
            <a:off x="7698825" y="258575"/>
            <a:ext cx="1133475" cy="3714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 name="Shape 25"/>
        <p:cNvGrpSpPr/>
        <p:nvPr/>
      </p:nvGrpSpPr>
      <p:grpSpPr>
        <a:xfrm>
          <a:off x="0" y="0"/>
          <a:ext cx="0" cy="0"/>
          <a:chOff x="0" y="0"/>
          <a:chExt cx="0" cy="0"/>
        </a:xfrm>
      </p:grpSpPr>
      <p:cxnSp>
        <p:nvCxnSpPr>
          <p:cNvPr id="26" name="Google Shape;26;p19"/>
          <p:cNvCxnSpPr/>
          <p:nvPr/>
        </p:nvCxnSpPr>
        <p:spPr>
          <a:xfrm>
            <a:off x="0" y="6632575"/>
            <a:ext cx="9144000" cy="1587"/>
          </a:xfrm>
          <a:prstGeom prst="straightConnector1">
            <a:avLst/>
          </a:prstGeom>
          <a:noFill/>
          <a:ln cap="flat" cmpd="sng" w="12600">
            <a:solidFill>
              <a:srgbClr val="87867E"/>
            </a:solidFill>
            <a:prstDash val="solid"/>
            <a:round/>
            <a:headEnd len="med" w="med" type="none"/>
            <a:tailEnd len="med" w="med" type="none"/>
          </a:ln>
        </p:spPr>
      </p:cxnSp>
      <p:sp>
        <p:nvSpPr>
          <p:cNvPr id="27" name="Google Shape;27;p19"/>
          <p:cNvSpPr txBox="1"/>
          <p:nvPr/>
        </p:nvSpPr>
        <p:spPr>
          <a:xfrm>
            <a:off x="4302125" y="6653212"/>
            <a:ext cx="539750" cy="2016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US" sz="800" u="none">
                <a:solidFill>
                  <a:srgbClr val="000000"/>
                </a:solidFill>
                <a:latin typeface="Arial"/>
                <a:ea typeface="Arial"/>
                <a:cs typeface="Arial"/>
                <a:sym typeface="Arial"/>
              </a:rPr>
              <a:t>‹#›</a:t>
            </a:fld>
            <a:endParaRPr/>
          </a:p>
        </p:txBody>
      </p:sp>
      <p:sp>
        <p:nvSpPr>
          <p:cNvPr id="28" name="Google Shape;28;p19"/>
          <p:cNvSpPr txBox="1"/>
          <p:nvPr>
            <p:ph type="title"/>
          </p:nvPr>
        </p:nvSpPr>
        <p:spPr>
          <a:xfrm>
            <a:off x="179387" y="0"/>
            <a:ext cx="7856537" cy="69215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9" name="Google Shape;29;p19"/>
          <p:cNvSpPr txBox="1"/>
          <p:nvPr>
            <p:ph idx="1" type="body"/>
          </p:nvPr>
        </p:nvSpPr>
        <p:spPr>
          <a:xfrm>
            <a:off x="179387" y="836612"/>
            <a:ext cx="8783637" cy="5614987"/>
          </a:xfrm>
          <a:prstGeom prst="rect">
            <a:avLst/>
          </a:prstGeom>
          <a:noFill/>
          <a:ln>
            <a:noFill/>
          </a:ln>
        </p:spPr>
        <p:txBody>
          <a:bodyPr anchorCtr="0" anchor="t" bIns="45000" lIns="90000" spcFirstLastPara="1" rIns="90000" wrap="square" tIns="45000">
            <a:noAutofit/>
          </a:bodyPr>
          <a:lstStyle>
            <a:lvl1pPr indent="-228600" lvl="0" marL="457200" marR="0" rtl="0" algn="l">
              <a:lnSpc>
                <a:spcPct val="89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228600" lvl="1" marL="914400" marR="0" rtl="0" algn="l">
              <a:lnSpc>
                <a:spcPct val="89000"/>
              </a:lnSpc>
              <a:spcBef>
                <a:spcPts val="1400"/>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89000"/>
              </a:lnSpc>
              <a:spcBef>
                <a:spcPts val="1100"/>
              </a:spcBef>
              <a:spcAft>
                <a:spcPts val="0"/>
              </a:spcAft>
              <a:buSzPts val="1400"/>
              <a:buNone/>
              <a:defRPr b="0" i="0" sz="1600" u="none" cap="none" strike="noStrike">
                <a:solidFill>
                  <a:srgbClr val="000000"/>
                </a:solidFill>
                <a:latin typeface="Arial"/>
                <a:ea typeface="Arial"/>
                <a:cs typeface="Arial"/>
                <a:sym typeface="Arial"/>
              </a:defRPr>
            </a:lvl3pPr>
            <a:lvl4pPr indent="-228600" lvl="3" marL="1828800" marR="0" rtl="0" algn="l">
              <a:lnSpc>
                <a:spcPct val="89000"/>
              </a:lnSpc>
              <a:spcBef>
                <a:spcPts val="80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89000"/>
              </a:lnSpc>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89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89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89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89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sp>
        <p:nvSpPr>
          <p:cNvPr id="30" name="Google Shape;30;p19"/>
          <p:cNvSpPr txBox="1"/>
          <p:nvPr>
            <p:ph idx="11" type="ftr"/>
          </p:nvPr>
        </p:nvSpPr>
        <p:spPr>
          <a:xfrm>
            <a:off x="4933950" y="6653212"/>
            <a:ext cx="4022725" cy="20002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 name="Shape 40"/>
        <p:cNvGrpSpPr/>
        <p:nvPr/>
      </p:nvGrpSpPr>
      <p:grpSpPr>
        <a:xfrm>
          <a:off x="0" y="0"/>
          <a:ext cx="0" cy="0"/>
          <a:chOff x="0" y="0"/>
          <a:chExt cx="0" cy="0"/>
        </a:xfrm>
      </p:grpSpPr>
      <p:sp>
        <p:nvSpPr>
          <p:cNvPr id="41" name="Google Shape;41;p1"/>
          <p:cNvSpPr txBox="1"/>
          <p:nvPr/>
        </p:nvSpPr>
        <p:spPr>
          <a:xfrm>
            <a:off x="323850" y="1773237"/>
            <a:ext cx="8496300" cy="23034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AGILE &amp; SCRUM</a:t>
            </a:r>
            <a:endParaRPr b="0" i="0" sz="32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sz="3200"/>
          </a:p>
          <a:p>
            <a:pPr indent="0" lvl="0" marL="0" marR="0" rtl="0" algn="l">
              <a:lnSpc>
                <a:spcPct val="100000"/>
              </a:lnSpc>
              <a:spcBef>
                <a:spcPts val="0"/>
              </a:spcBef>
              <a:spcAft>
                <a:spcPts val="0"/>
              </a:spcAft>
              <a:buClr>
                <a:srgbClr val="000000"/>
              </a:buClr>
              <a:buSzPts val="3200"/>
              <a:buFont typeface="Arial"/>
              <a:buNone/>
            </a:pPr>
            <a:r>
              <a:t/>
            </a:r>
            <a:endParaRPr sz="3200"/>
          </a:p>
          <a:p>
            <a:pPr indent="0" lvl="0" marL="0" marR="0" rtl="0" algn="l">
              <a:lnSpc>
                <a:spcPct val="100000"/>
              </a:lnSpc>
              <a:spcBef>
                <a:spcPts val="0"/>
              </a:spcBef>
              <a:spcAft>
                <a:spcPts val="0"/>
              </a:spcAft>
              <a:buClr>
                <a:srgbClr val="000000"/>
              </a:buClr>
              <a:buSzPts val="3200"/>
              <a:buFont typeface="Arial"/>
              <a:buNone/>
            </a:pPr>
            <a:r>
              <a:t/>
            </a:r>
            <a:endParaRPr sz="3200"/>
          </a:p>
          <a:p>
            <a:pPr indent="0" lvl="0" marL="0" marR="0" rtl="0" algn="l">
              <a:lnSpc>
                <a:spcPct val="100000"/>
              </a:lnSpc>
              <a:spcBef>
                <a:spcPts val="0"/>
              </a:spcBef>
              <a:spcAft>
                <a:spcPts val="0"/>
              </a:spcAft>
              <a:buClr>
                <a:srgbClr val="000000"/>
              </a:buClr>
              <a:buSzPts val="3200"/>
              <a:buFont typeface="Arial"/>
              <a:buNone/>
            </a:pPr>
            <a:r>
              <a:rPr lang="en-US" sz="3200"/>
              <a:t>Ashish Gupta</a:t>
            </a:r>
            <a:endParaRPr sz="3200"/>
          </a:p>
        </p:txBody>
      </p:sp>
      <p:sp>
        <p:nvSpPr>
          <p:cNvPr id="42" name="Google Shape;42;p1"/>
          <p:cNvSpPr txBox="1"/>
          <p:nvPr/>
        </p:nvSpPr>
        <p:spPr>
          <a:xfrm>
            <a:off x="323850" y="4581525"/>
            <a:ext cx="8496300" cy="18002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10"/>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SCRUM-FRAMEWORK</a:t>
            </a:r>
            <a:endParaRPr/>
          </a:p>
        </p:txBody>
      </p:sp>
      <p:sp>
        <p:nvSpPr>
          <p:cNvPr id="114" name="Google Shape;114;p10"/>
          <p:cNvSpPr/>
          <p:nvPr/>
        </p:nvSpPr>
        <p:spPr>
          <a:xfrm>
            <a:off x="193675" y="1228725"/>
            <a:ext cx="3557587" cy="1760537"/>
          </a:xfrm>
          <a:prstGeom prst="roundRect">
            <a:avLst>
              <a:gd fmla="val 3600" name="adj"/>
            </a:avLst>
          </a:prstGeom>
          <a:solidFill>
            <a:srgbClr val="F7818D"/>
          </a:solidFill>
          <a:ln cap="flat" cmpd="sng" w="25550">
            <a:solidFill>
              <a:srgbClr val="B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 name="Google Shape;115;p10"/>
          <p:cNvSpPr/>
          <p:nvPr/>
        </p:nvSpPr>
        <p:spPr>
          <a:xfrm>
            <a:off x="2833687" y="2590800"/>
            <a:ext cx="3557587" cy="1760537"/>
          </a:xfrm>
          <a:prstGeom prst="roundRect">
            <a:avLst>
              <a:gd fmla="val 3600" name="adj"/>
            </a:avLst>
          </a:prstGeom>
          <a:solidFill>
            <a:srgbClr val="F7818D"/>
          </a:solidFill>
          <a:ln cap="flat" cmpd="sng" w="25550">
            <a:solidFill>
              <a:srgbClr val="B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6" name="Google Shape;116;p10"/>
          <p:cNvSpPr/>
          <p:nvPr/>
        </p:nvSpPr>
        <p:spPr>
          <a:xfrm>
            <a:off x="5353050" y="3954462"/>
            <a:ext cx="3557587" cy="1760537"/>
          </a:xfrm>
          <a:prstGeom prst="roundRect">
            <a:avLst>
              <a:gd fmla="val 3600" name="adj"/>
            </a:avLst>
          </a:prstGeom>
          <a:solidFill>
            <a:srgbClr val="F7818D"/>
          </a:solidFill>
          <a:ln cap="flat" cmpd="sng" w="25550">
            <a:solidFill>
              <a:srgbClr val="B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 name="Google Shape;117;p10"/>
          <p:cNvSpPr/>
          <p:nvPr/>
        </p:nvSpPr>
        <p:spPr>
          <a:xfrm>
            <a:off x="193675" y="1228725"/>
            <a:ext cx="1955800" cy="471487"/>
          </a:xfrm>
          <a:prstGeom prst="roundRect">
            <a:avLst>
              <a:gd fmla="val 3600" name="adj"/>
            </a:avLst>
          </a:prstGeom>
          <a:solidFill>
            <a:srgbClr val="A30B1A"/>
          </a:solidFill>
          <a:ln cap="flat" cmpd="sng" w="25550">
            <a:solidFill>
              <a:srgbClr val="BC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Roles</a:t>
            </a:r>
            <a:endParaRPr/>
          </a:p>
        </p:txBody>
      </p:sp>
      <p:sp>
        <p:nvSpPr>
          <p:cNvPr id="118" name="Google Shape;118;p10"/>
          <p:cNvSpPr/>
          <p:nvPr/>
        </p:nvSpPr>
        <p:spPr>
          <a:xfrm>
            <a:off x="2833687" y="2590800"/>
            <a:ext cx="1957387" cy="473075"/>
          </a:xfrm>
          <a:prstGeom prst="roundRect">
            <a:avLst>
              <a:gd fmla="val 3600" name="adj"/>
            </a:avLst>
          </a:prstGeom>
          <a:solidFill>
            <a:srgbClr val="A30B1A"/>
          </a:solidFill>
          <a:ln cap="flat" cmpd="sng" w="25550">
            <a:solidFill>
              <a:srgbClr val="BC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Ceremonies</a:t>
            </a:r>
            <a:endParaRPr/>
          </a:p>
        </p:txBody>
      </p:sp>
      <p:sp>
        <p:nvSpPr>
          <p:cNvPr id="119" name="Google Shape;119;p10"/>
          <p:cNvSpPr/>
          <p:nvPr/>
        </p:nvSpPr>
        <p:spPr>
          <a:xfrm>
            <a:off x="5353050" y="3949700"/>
            <a:ext cx="1955800" cy="471487"/>
          </a:xfrm>
          <a:prstGeom prst="roundRect">
            <a:avLst>
              <a:gd fmla="val 3600" name="adj"/>
            </a:avLst>
          </a:prstGeom>
          <a:solidFill>
            <a:srgbClr val="A30B1A"/>
          </a:solidFill>
          <a:ln cap="flat" cmpd="sng" w="25550">
            <a:solidFill>
              <a:srgbClr val="BC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Artifacts</a:t>
            </a:r>
            <a:endParaRPr/>
          </a:p>
        </p:txBody>
      </p:sp>
      <p:sp>
        <p:nvSpPr>
          <p:cNvPr id="120" name="Google Shape;120;p10"/>
          <p:cNvSpPr txBox="1"/>
          <p:nvPr/>
        </p:nvSpPr>
        <p:spPr>
          <a:xfrm>
            <a:off x="274637" y="1725612"/>
            <a:ext cx="2773362" cy="1309687"/>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Product Owner</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Scrum Master</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Team</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Stakeholders</a:t>
            </a:r>
            <a:endParaRPr/>
          </a:p>
        </p:txBody>
      </p:sp>
      <p:sp>
        <p:nvSpPr>
          <p:cNvPr id="121" name="Google Shape;121;p10"/>
          <p:cNvSpPr txBox="1"/>
          <p:nvPr/>
        </p:nvSpPr>
        <p:spPr>
          <a:xfrm>
            <a:off x="2963862" y="2984500"/>
            <a:ext cx="3124200" cy="1309687"/>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Sprint Planning</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Daily Scrum Meeting</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Sprint Review</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Sprint Retrospective</a:t>
            </a:r>
            <a:endParaRPr/>
          </a:p>
        </p:txBody>
      </p:sp>
      <p:sp>
        <p:nvSpPr>
          <p:cNvPr id="122" name="Google Shape;122;p10"/>
          <p:cNvSpPr txBox="1"/>
          <p:nvPr/>
        </p:nvSpPr>
        <p:spPr>
          <a:xfrm>
            <a:off x="5486400" y="4456112"/>
            <a:ext cx="3060700" cy="1309687"/>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User Stories</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Product Backlog</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Sprint Backlog</a:t>
            </a:r>
            <a:endParaRPr/>
          </a:p>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Burn Down Charts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sp>
        <p:nvSpPr>
          <p:cNvPr id="128" name="Google Shape;128;gd8417b695d_0_21"/>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Roles - Product Owner</a:t>
            </a:r>
            <a:endParaRPr/>
          </a:p>
        </p:txBody>
      </p:sp>
      <p:sp>
        <p:nvSpPr>
          <p:cNvPr id="129" name="Google Shape;129;gd8417b695d_0_21"/>
          <p:cNvSpPr txBox="1"/>
          <p:nvPr/>
        </p:nvSpPr>
        <p:spPr>
          <a:xfrm>
            <a:off x="179387" y="836612"/>
            <a:ext cx="8785200" cy="5616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i="1" lang="en-US" sz="1600">
                <a:solidFill>
                  <a:schemeClr val="dk1"/>
                </a:solidFill>
              </a:rPr>
              <a:t>Product Backlog</a:t>
            </a:r>
            <a:endParaRPr b="1" i="1" sz="1600">
              <a:solidFill>
                <a:schemeClr val="dk1"/>
              </a:solidFill>
            </a:endParaRPr>
          </a:p>
          <a:p>
            <a:pPr indent="0" lvl="0" marL="0" rtl="0" algn="l">
              <a:spcBef>
                <a:spcPts val="0"/>
              </a:spcBef>
              <a:spcAft>
                <a:spcPts val="0"/>
              </a:spcAft>
              <a:buNone/>
            </a:pPr>
            <a:r>
              <a:rPr i="1" lang="en-US" sz="1600">
                <a:solidFill>
                  <a:schemeClr val="dk1"/>
                </a:solidFill>
              </a:rPr>
              <a:t>The Product Backlog is an ordered list of everything that might be needed in the product and is</a:t>
            </a:r>
            <a:endParaRPr i="1" sz="1600">
              <a:solidFill>
                <a:schemeClr val="dk1"/>
              </a:solidFill>
            </a:endParaRPr>
          </a:p>
          <a:p>
            <a:pPr indent="0" lvl="0" marL="0" rtl="0" algn="l">
              <a:spcBef>
                <a:spcPts val="0"/>
              </a:spcBef>
              <a:spcAft>
                <a:spcPts val="0"/>
              </a:spcAft>
              <a:buNone/>
            </a:pPr>
            <a:r>
              <a:rPr i="1" lang="en-US" sz="1600">
                <a:solidFill>
                  <a:schemeClr val="dk1"/>
                </a:solidFill>
              </a:rPr>
              <a:t>the single source of requirements for any changes to be made to the product. The Product</a:t>
            </a:r>
            <a:endParaRPr i="1" sz="1600">
              <a:solidFill>
                <a:schemeClr val="dk1"/>
              </a:solidFill>
            </a:endParaRPr>
          </a:p>
          <a:p>
            <a:pPr indent="0" lvl="0" marL="0" rtl="0" algn="l">
              <a:spcBef>
                <a:spcPts val="0"/>
              </a:spcBef>
              <a:spcAft>
                <a:spcPts val="0"/>
              </a:spcAft>
              <a:buNone/>
            </a:pPr>
            <a:r>
              <a:rPr i="1" lang="en-US" sz="1600">
                <a:solidFill>
                  <a:schemeClr val="dk1"/>
                </a:solidFill>
              </a:rPr>
              <a:t>Owner is responsible for the Product Backlog, including its content, availability, and ordering.</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b="1" i="1" lang="en-US" sz="1600">
                <a:solidFill>
                  <a:schemeClr val="dk1"/>
                </a:solidFill>
              </a:rPr>
              <a:t>Product Owner:</a:t>
            </a:r>
            <a:endParaRPr b="1"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i="1" lang="en-US" sz="1600">
                <a:solidFill>
                  <a:schemeClr val="dk1"/>
                </a:solidFill>
              </a:rPr>
              <a:t>The Product Owner is the sole person responsible for managing the Product Backlog. Product</a:t>
            </a:r>
            <a:endParaRPr i="1" sz="1600">
              <a:solidFill>
                <a:schemeClr val="dk1"/>
              </a:solidFill>
            </a:endParaRPr>
          </a:p>
          <a:p>
            <a:pPr indent="0" lvl="0" marL="0" rtl="0" algn="l">
              <a:spcBef>
                <a:spcPts val="0"/>
              </a:spcBef>
              <a:spcAft>
                <a:spcPts val="0"/>
              </a:spcAft>
              <a:buNone/>
            </a:pPr>
            <a:r>
              <a:rPr i="1" lang="en-US" sz="1600">
                <a:solidFill>
                  <a:schemeClr val="dk1"/>
                </a:solidFill>
              </a:rPr>
              <a:t>Backlog management includes:</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Clearly expressing Product Backlog items;</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Ordering the items in the Product Backlog to best achieve goals and missions;</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Optimizing the value of the work the Development Team performs;</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Ensuring that the Product Backlog is visible, transparent, and clear to all, and shows what</a:t>
            </a:r>
            <a:endParaRPr i="1" sz="1600">
              <a:solidFill>
                <a:schemeClr val="dk1"/>
              </a:solidFill>
            </a:endParaRPr>
          </a:p>
          <a:p>
            <a:pPr indent="0" lvl="0" marL="457200" rtl="0" algn="l">
              <a:spcBef>
                <a:spcPts val="0"/>
              </a:spcBef>
              <a:spcAft>
                <a:spcPts val="0"/>
              </a:spcAft>
              <a:buNone/>
            </a:pPr>
            <a:r>
              <a:rPr i="1" lang="en-US" sz="1600">
                <a:solidFill>
                  <a:schemeClr val="dk1"/>
                </a:solidFill>
              </a:rPr>
              <a:t>the Scrum Team will work on next; and,</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Ensuring the Development Team understands items in the Product Backlog to the level</a:t>
            </a:r>
            <a:endParaRPr i="1" sz="1600">
              <a:solidFill>
                <a:schemeClr val="dk1"/>
              </a:solidFill>
            </a:endParaRPr>
          </a:p>
          <a:p>
            <a:pPr indent="0" lvl="0" marL="457200" rtl="0" algn="l">
              <a:spcBef>
                <a:spcPts val="0"/>
              </a:spcBef>
              <a:spcAft>
                <a:spcPts val="0"/>
              </a:spcAft>
              <a:buNone/>
            </a:pPr>
            <a:r>
              <a:rPr i="1" lang="en-US" sz="1600">
                <a:solidFill>
                  <a:schemeClr val="dk1"/>
                </a:solidFill>
              </a:rPr>
              <a:t>needed.</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Clr>
                <a:schemeClr val="dk1"/>
              </a:buClr>
              <a:buSzPts val="1100"/>
              <a:buFont typeface="Arial"/>
              <a:buNone/>
            </a:pPr>
            <a:r>
              <a:rPr i="1" lang="en-US" sz="1600">
                <a:solidFill>
                  <a:schemeClr val="dk1"/>
                </a:solidFill>
              </a:rPr>
              <a:t>The Product Owner may do the above work, or have the Development Team do it. However, the</a:t>
            </a:r>
            <a:endParaRPr i="1" sz="1600">
              <a:solidFill>
                <a:schemeClr val="dk1"/>
              </a:solidFill>
            </a:endParaRPr>
          </a:p>
          <a:p>
            <a:pPr indent="0" lvl="0" marL="0" rtl="0" algn="l">
              <a:spcBef>
                <a:spcPts val="0"/>
              </a:spcBef>
              <a:spcAft>
                <a:spcPts val="0"/>
              </a:spcAft>
              <a:buNone/>
            </a:pPr>
            <a:r>
              <a:rPr i="1" lang="en-US" sz="1600">
                <a:solidFill>
                  <a:schemeClr val="dk1"/>
                </a:solidFill>
              </a:rPr>
              <a:t>Product Owner remains accountable.</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Clr>
                <a:schemeClr val="dk1"/>
              </a:buClr>
              <a:buSzPts val="1100"/>
              <a:buFont typeface="Arial"/>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gd8417b695d_0_35"/>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Roles - Development Team</a:t>
            </a:r>
            <a:endParaRPr/>
          </a:p>
        </p:txBody>
      </p:sp>
      <p:sp>
        <p:nvSpPr>
          <p:cNvPr id="136" name="Google Shape;136;gd8417b695d_0_35"/>
          <p:cNvSpPr txBox="1"/>
          <p:nvPr/>
        </p:nvSpPr>
        <p:spPr>
          <a:xfrm>
            <a:off x="179387" y="836612"/>
            <a:ext cx="8785200" cy="5616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i="1" lang="en-US" sz="1600">
                <a:solidFill>
                  <a:schemeClr val="dk1"/>
                </a:solidFill>
              </a:rPr>
              <a:t>The Development Team consists of professionals who do the work of delivering a potentially</a:t>
            </a:r>
            <a:endParaRPr i="1" sz="1600">
              <a:solidFill>
                <a:schemeClr val="dk1"/>
              </a:solidFill>
            </a:endParaRPr>
          </a:p>
          <a:p>
            <a:pPr indent="0" lvl="0" marL="0" rtl="0" algn="l">
              <a:spcBef>
                <a:spcPts val="0"/>
              </a:spcBef>
              <a:spcAft>
                <a:spcPts val="0"/>
              </a:spcAft>
              <a:buNone/>
            </a:pPr>
            <a:r>
              <a:rPr i="1" lang="en-US" sz="1600">
                <a:solidFill>
                  <a:schemeClr val="dk1"/>
                </a:solidFill>
              </a:rPr>
              <a:t>releasable Increment of “Done”product at the end of each Sprint. Only members of the</a:t>
            </a:r>
            <a:endParaRPr i="1" sz="1600">
              <a:solidFill>
                <a:schemeClr val="dk1"/>
              </a:solidFill>
            </a:endParaRPr>
          </a:p>
          <a:p>
            <a:pPr indent="0" lvl="0" marL="0" rtl="0" algn="l">
              <a:spcBef>
                <a:spcPts val="0"/>
              </a:spcBef>
              <a:spcAft>
                <a:spcPts val="0"/>
              </a:spcAft>
              <a:buNone/>
            </a:pPr>
            <a:r>
              <a:rPr i="1" lang="en-US" sz="1600">
                <a:solidFill>
                  <a:schemeClr val="dk1"/>
                </a:solidFill>
              </a:rPr>
              <a:t>Development Team create the Increment.</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i="1" lang="en-US" sz="1600">
                <a:solidFill>
                  <a:schemeClr val="dk1"/>
                </a:solidFill>
              </a:rPr>
              <a:t>Development Teams have the following characteristics:</a:t>
            </a:r>
            <a:endParaRPr i="1" sz="1600">
              <a:solidFill>
                <a:schemeClr val="dk1"/>
              </a:solidFill>
            </a:endParaRPr>
          </a:p>
          <a:p>
            <a:pPr indent="0" lvl="0" marL="0" rtl="0" algn="l">
              <a:spcBef>
                <a:spcPts val="0"/>
              </a:spcBef>
              <a:spcAft>
                <a:spcPts val="0"/>
              </a:spcAft>
              <a:buNone/>
            </a:pPr>
            <a:r>
              <a:rPr i="1" lang="en-US" sz="1600">
                <a:solidFill>
                  <a:schemeClr val="dk1"/>
                </a:solidFill>
              </a:rPr>
              <a:t>They are self-organizing. No one (not even the Scrum Master) tells the Development Team</a:t>
            </a:r>
            <a:endParaRPr i="1" sz="1600">
              <a:solidFill>
                <a:schemeClr val="dk1"/>
              </a:solidFill>
            </a:endParaRPr>
          </a:p>
          <a:p>
            <a:pPr indent="0" lvl="0" marL="0" rtl="0" algn="l">
              <a:spcBef>
                <a:spcPts val="0"/>
              </a:spcBef>
              <a:spcAft>
                <a:spcPts val="0"/>
              </a:spcAft>
              <a:buNone/>
            </a:pPr>
            <a:r>
              <a:rPr i="1" lang="en-US" sz="1600">
                <a:solidFill>
                  <a:schemeClr val="dk1"/>
                </a:solidFill>
              </a:rPr>
              <a:t>how to turn Product Backlog into Increments of potentially releasable functionality;</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i="1" lang="en-US" sz="1600">
                <a:solidFill>
                  <a:schemeClr val="dk1"/>
                </a:solidFill>
              </a:rPr>
              <a:t>Development Teams are cross-functional, with all of the skills as a team necessary to create</a:t>
            </a:r>
            <a:endParaRPr i="1" sz="1600">
              <a:solidFill>
                <a:schemeClr val="dk1"/>
              </a:solidFill>
            </a:endParaRPr>
          </a:p>
          <a:p>
            <a:pPr indent="0" lvl="0" marL="0" rtl="0" algn="l">
              <a:spcBef>
                <a:spcPts val="0"/>
              </a:spcBef>
              <a:spcAft>
                <a:spcPts val="0"/>
              </a:spcAft>
              <a:buNone/>
            </a:pPr>
            <a:r>
              <a:rPr i="1" lang="en-US" sz="1600">
                <a:solidFill>
                  <a:schemeClr val="dk1"/>
                </a:solidFill>
              </a:rPr>
              <a:t>a product Increment;</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i="1" lang="en-US" sz="1600">
                <a:solidFill>
                  <a:schemeClr val="dk1"/>
                </a:solidFill>
              </a:rPr>
              <a:t>Scrum recognizes no titles for Development Team members other than Developer,</a:t>
            </a:r>
            <a:endParaRPr i="1" sz="1600">
              <a:solidFill>
                <a:schemeClr val="dk1"/>
              </a:solidFill>
            </a:endParaRPr>
          </a:p>
          <a:p>
            <a:pPr indent="0" lvl="0" marL="0" rtl="0" algn="l">
              <a:spcBef>
                <a:spcPts val="0"/>
              </a:spcBef>
              <a:spcAft>
                <a:spcPts val="0"/>
              </a:spcAft>
              <a:buNone/>
            </a:pPr>
            <a:r>
              <a:rPr i="1" lang="en-US" sz="1600">
                <a:solidFill>
                  <a:schemeClr val="dk1"/>
                </a:solidFill>
              </a:rPr>
              <a:t>regardless of the work being performed by the person;there are no exceptions to this rule;</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i="1" lang="en-US" sz="1600">
                <a:solidFill>
                  <a:schemeClr val="dk1"/>
                </a:solidFill>
              </a:rPr>
              <a:t>Scrum recognizes no sub-teams in the Development Team, regardless of particular domains</a:t>
            </a:r>
            <a:endParaRPr i="1" sz="1600">
              <a:solidFill>
                <a:schemeClr val="dk1"/>
              </a:solidFill>
            </a:endParaRPr>
          </a:p>
          <a:p>
            <a:pPr indent="0" lvl="0" marL="0" rtl="0" algn="l">
              <a:spcBef>
                <a:spcPts val="0"/>
              </a:spcBef>
              <a:spcAft>
                <a:spcPts val="0"/>
              </a:spcAft>
              <a:buNone/>
            </a:pPr>
            <a:r>
              <a:rPr i="1" lang="en-US" sz="1600">
                <a:solidFill>
                  <a:schemeClr val="dk1"/>
                </a:solidFill>
              </a:rPr>
              <a:t>that need to be addressed like testing or business analysis; there are no exceptions to this</a:t>
            </a:r>
            <a:endParaRPr i="1" sz="1600">
              <a:solidFill>
                <a:schemeClr val="dk1"/>
              </a:solidFill>
            </a:endParaRPr>
          </a:p>
          <a:p>
            <a:pPr indent="0" lvl="0" marL="0" rtl="0" algn="l">
              <a:spcBef>
                <a:spcPts val="0"/>
              </a:spcBef>
              <a:spcAft>
                <a:spcPts val="0"/>
              </a:spcAft>
              <a:buNone/>
            </a:pPr>
            <a:r>
              <a:rPr i="1" lang="en-US" sz="1600">
                <a:solidFill>
                  <a:schemeClr val="dk1"/>
                </a:solidFill>
              </a:rPr>
              <a:t>rule; and,</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i="1" lang="en-US" sz="1600">
                <a:solidFill>
                  <a:schemeClr val="dk1"/>
                </a:solidFill>
              </a:rPr>
              <a:t>Individual Development Team members may have specialized skills and areas of focus, but</a:t>
            </a:r>
            <a:endParaRPr i="1" sz="1600">
              <a:solidFill>
                <a:schemeClr val="dk1"/>
              </a:solidFill>
            </a:endParaRPr>
          </a:p>
          <a:p>
            <a:pPr indent="0" lvl="0" marL="0" rtl="0" algn="l">
              <a:spcBef>
                <a:spcPts val="0"/>
              </a:spcBef>
              <a:spcAft>
                <a:spcPts val="0"/>
              </a:spcAft>
              <a:buNone/>
            </a:pPr>
            <a:r>
              <a:rPr i="1" lang="en-US" sz="1600">
                <a:solidFill>
                  <a:schemeClr val="dk1"/>
                </a:solidFill>
              </a:rPr>
              <a:t>accountability belongs to the Development Team as a whole.</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i="1" lang="en-US" sz="1600">
                <a:solidFill>
                  <a:schemeClr val="dk1"/>
                </a:solidFill>
              </a:rPr>
              <a:t>Development team Size 3-9 People</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gd8417b695d_0_42"/>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Roles - Scrum Master</a:t>
            </a:r>
            <a:endParaRPr/>
          </a:p>
        </p:txBody>
      </p:sp>
      <p:sp>
        <p:nvSpPr>
          <p:cNvPr id="143" name="Google Shape;143;gd8417b695d_0_42"/>
          <p:cNvSpPr txBox="1"/>
          <p:nvPr/>
        </p:nvSpPr>
        <p:spPr>
          <a:xfrm>
            <a:off x="179387" y="836612"/>
            <a:ext cx="8785200" cy="5616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i="1" lang="en-US" sz="1600">
                <a:solidFill>
                  <a:schemeClr val="dk1"/>
                </a:solidFill>
              </a:rPr>
              <a:t>Scrum Master Service to the Product Owner</a:t>
            </a:r>
            <a:endParaRPr b="1"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rPr i="1" lang="en-US" sz="1600">
                <a:solidFill>
                  <a:schemeClr val="dk1"/>
                </a:solidFill>
              </a:rPr>
              <a:t>The Scrum Masters serves the Product Owner in several ways, including:</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Finding techniques for effective Product Backlog management;</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Helping the Scrum Team understand the need for clear and concise Product Backlog items;</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Understanding product planning in an empirical environment;</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Ensuring the Product Owner knows how to arrange the Product Backlog to maximize value;</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Understanding and practicing agility; and,</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Facilitating Scrum events as requested or needed.</a:t>
            </a:r>
            <a:endParaRPr i="1" sz="1600">
              <a:solidFill>
                <a:schemeClr val="dk1"/>
              </a:solidFill>
            </a:endParaRPr>
          </a:p>
          <a:p>
            <a:pPr indent="0" lvl="0" marL="0" rtl="0" algn="l">
              <a:spcBef>
                <a:spcPts val="0"/>
              </a:spcBef>
              <a:spcAft>
                <a:spcPts val="0"/>
              </a:spcAft>
              <a:buNone/>
            </a:pPr>
            <a:r>
              <a:t/>
            </a:r>
            <a:endParaRPr b="1" i="1" sz="1600">
              <a:solidFill>
                <a:schemeClr val="dk1"/>
              </a:solidFill>
            </a:endParaRPr>
          </a:p>
          <a:p>
            <a:pPr indent="0" lvl="0" marL="0" rtl="0" algn="l">
              <a:spcBef>
                <a:spcPts val="0"/>
              </a:spcBef>
              <a:spcAft>
                <a:spcPts val="0"/>
              </a:spcAft>
              <a:buNone/>
            </a:pPr>
            <a:r>
              <a:rPr b="1" i="1" lang="en-US" sz="1600">
                <a:solidFill>
                  <a:schemeClr val="dk1"/>
                </a:solidFill>
              </a:rPr>
              <a:t>Scrum Master Service to the Development Team</a:t>
            </a:r>
            <a:endParaRPr b="1" i="1" sz="1600">
              <a:solidFill>
                <a:schemeClr val="dk1"/>
              </a:solidFill>
            </a:endParaRPr>
          </a:p>
          <a:p>
            <a:pPr indent="0" lvl="0" marL="0" rtl="0" algn="l">
              <a:spcBef>
                <a:spcPts val="0"/>
              </a:spcBef>
              <a:spcAft>
                <a:spcPts val="0"/>
              </a:spcAft>
              <a:buClr>
                <a:schemeClr val="dk1"/>
              </a:buClr>
              <a:buSzPts val="1100"/>
              <a:buFont typeface="Arial"/>
              <a:buNone/>
            </a:pPr>
            <a:r>
              <a:t/>
            </a:r>
            <a:endParaRPr b="1" i="1" sz="1600">
              <a:solidFill>
                <a:schemeClr val="dk1"/>
              </a:solidFill>
            </a:endParaRPr>
          </a:p>
          <a:p>
            <a:pPr indent="0" lvl="0" marL="0" rtl="0" algn="l">
              <a:spcBef>
                <a:spcPts val="0"/>
              </a:spcBef>
              <a:spcAft>
                <a:spcPts val="0"/>
              </a:spcAft>
              <a:buNone/>
            </a:pPr>
            <a:r>
              <a:rPr i="1" lang="en-US" sz="1600">
                <a:solidFill>
                  <a:schemeClr val="dk1"/>
                </a:solidFill>
              </a:rPr>
              <a:t>The Scrum Master serves the Development Team in several ways, including:</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Coaching the Development Team in self-organization and cross-functionality;</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Helping the Development Team to create high-value products;</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Removing impediments to the Development Team’s progress;</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Facilitating Scrum events as requested or needed; and,</a:t>
            </a:r>
            <a:endParaRPr i="1" sz="1600">
              <a:solidFill>
                <a:schemeClr val="dk1"/>
              </a:solidFill>
            </a:endParaRPr>
          </a:p>
          <a:p>
            <a:pPr indent="-330200" lvl="0" marL="457200" rtl="0" algn="l">
              <a:spcBef>
                <a:spcPts val="0"/>
              </a:spcBef>
              <a:spcAft>
                <a:spcPts val="0"/>
              </a:spcAft>
              <a:buClr>
                <a:schemeClr val="dk1"/>
              </a:buClr>
              <a:buSzPts val="1600"/>
              <a:buChar char="●"/>
            </a:pPr>
            <a:r>
              <a:rPr i="1" lang="en-US" sz="1600">
                <a:solidFill>
                  <a:schemeClr val="dk1"/>
                </a:solidFill>
              </a:rPr>
              <a:t>Coaching the Development Team in organizational environments in which Scrum is not yet</a:t>
            </a:r>
            <a:endParaRPr i="1" sz="1600">
              <a:solidFill>
                <a:schemeClr val="dk1"/>
              </a:solidFill>
            </a:endParaRPr>
          </a:p>
          <a:p>
            <a:pPr indent="0" lvl="0" marL="457200" rtl="0" algn="l">
              <a:spcBef>
                <a:spcPts val="0"/>
              </a:spcBef>
              <a:spcAft>
                <a:spcPts val="0"/>
              </a:spcAft>
              <a:buNone/>
            </a:pPr>
            <a:r>
              <a:rPr i="1" lang="en-US" sz="1600">
                <a:solidFill>
                  <a:schemeClr val="dk1"/>
                </a:solidFill>
              </a:rPr>
              <a:t>fully adopted and understood.</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gd8417b695d_0_51"/>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Roles - Scrum Master</a:t>
            </a:r>
            <a:endParaRPr/>
          </a:p>
        </p:txBody>
      </p:sp>
      <p:sp>
        <p:nvSpPr>
          <p:cNvPr id="150" name="Google Shape;150;gd8417b695d_0_51"/>
          <p:cNvSpPr txBox="1"/>
          <p:nvPr/>
        </p:nvSpPr>
        <p:spPr>
          <a:xfrm>
            <a:off x="179387" y="836612"/>
            <a:ext cx="8785200" cy="5616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lang="en-US"/>
              <a:t>Scrum Master Service to the Organization</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rPr lang="en-US"/>
              <a:t>The Scrum Master serves the organization in several ways, including:</a:t>
            </a:r>
            <a:endParaRPr/>
          </a:p>
          <a:p>
            <a:pPr indent="-317500" lvl="0" marL="457200" rtl="0" algn="l">
              <a:spcBef>
                <a:spcPts val="0"/>
              </a:spcBef>
              <a:spcAft>
                <a:spcPts val="0"/>
              </a:spcAft>
              <a:buSzPts val="1400"/>
              <a:buChar char="●"/>
            </a:pPr>
            <a:r>
              <a:rPr lang="en-US"/>
              <a:t>Leading and coaching the organization in its Scrum adoption;</a:t>
            </a:r>
            <a:endParaRPr/>
          </a:p>
          <a:p>
            <a:pPr indent="-317500" lvl="0" marL="457200" rtl="0" algn="l">
              <a:spcBef>
                <a:spcPts val="0"/>
              </a:spcBef>
              <a:spcAft>
                <a:spcPts val="0"/>
              </a:spcAft>
              <a:buSzPts val="1400"/>
              <a:buChar char="●"/>
            </a:pPr>
            <a:r>
              <a:rPr lang="en-US"/>
              <a:t>Planning Scrum implementations within the organization;</a:t>
            </a:r>
            <a:endParaRPr/>
          </a:p>
          <a:p>
            <a:pPr indent="-317500" lvl="0" marL="457200" rtl="0" algn="l">
              <a:spcBef>
                <a:spcPts val="0"/>
              </a:spcBef>
              <a:spcAft>
                <a:spcPts val="0"/>
              </a:spcAft>
              <a:buSzPts val="1400"/>
              <a:buChar char="●"/>
            </a:pPr>
            <a:r>
              <a:rPr lang="en-US"/>
              <a:t>Helping employees and stakeholders understand and enact Scrum and empirical product</a:t>
            </a:r>
            <a:endParaRPr/>
          </a:p>
          <a:p>
            <a:pPr indent="0" lvl="0" marL="457200" rtl="0" algn="l">
              <a:spcBef>
                <a:spcPts val="0"/>
              </a:spcBef>
              <a:spcAft>
                <a:spcPts val="0"/>
              </a:spcAft>
              <a:buNone/>
            </a:pPr>
            <a:r>
              <a:rPr lang="en-US"/>
              <a:t>development;</a:t>
            </a:r>
            <a:endParaRPr/>
          </a:p>
          <a:p>
            <a:pPr indent="-317500" lvl="0" marL="457200" rtl="0" algn="l">
              <a:spcBef>
                <a:spcPts val="0"/>
              </a:spcBef>
              <a:spcAft>
                <a:spcPts val="0"/>
              </a:spcAft>
              <a:buSzPts val="1400"/>
              <a:buChar char="●"/>
            </a:pPr>
            <a:r>
              <a:rPr lang="en-US"/>
              <a:t>Causing change that increases the productivity of the Scrum Team; and,</a:t>
            </a:r>
            <a:endParaRPr/>
          </a:p>
          <a:p>
            <a:pPr indent="-317500" lvl="0" marL="457200" rtl="0" algn="l">
              <a:spcBef>
                <a:spcPts val="0"/>
              </a:spcBef>
              <a:spcAft>
                <a:spcPts val="0"/>
              </a:spcAft>
              <a:buSzPts val="1400"/>
              <a:buChar char="●"/>
            </a:pPr>
            <a:r>
              <a:rPr lang="en-US"/>
              <a:t>Working with other Scrum Masters to increase the effectiveness of the application of Scrum</a:t>
            </a:r>
            <a:endParaRPr/>
          </a:p>
          <a:p>
            <a:pPr indent="0" lvl="0" marL="457200" rtl="0" algn="l">
              <a:spcBef>
                <a:spcPts val="0"/>
              </a:spcBef>
              <a:spcAft>
                <a:spcPts val="0"/>
              </a:spcAft>
              <a:buNone/>
            </a:pPr>
            <a:r>
              <a:rPr lang="en-US"/>
              <a:t>in the organization.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gd8417b695d_0_88"/>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Events-Sprint</a:t>
            </a:r>
            <a:endParaRPr/>
          </a:p>
        </p:txBody>
      </p:sp>
      <p:sp>
        <p:nvSpPr>
          <p:cNvPr id="157" name="Google Shape;157;gd8417b695d_0_88"/>
          <p:cNvSpPr txBox="1"/>
          <p:nvPr/>
        </p:nvSpPr>
        <p:spPr>
          <a:xfrm>
            <a:off x="179387" y="608012"/>
            <a:ext cx="8785200" cy="5616600"/>
          </a:xfrm>
          <a:prstGeom prst="rect">
            <a:avLst/>
          </a:prstGeom>
          <a:noFill/>
          <a:ln>
            <a:noFill/>
          </a:ln>
        </p:spPr>
        <p:txBody>
          <a:bodyPr anchorCtr="0" anchor="t" bIns="45000" lIns="90000" spcFirstLastPara="1" rIns="90000" wrap="square" tIns="45000">
            <a:noAutofit/>
          </a:bodyPr>
          <a:lstStyle/>
          <a:p>
            <a:pPr indent="0" lvl="0" marL="457200" rtl="0" algn="l">
              <a:spcBef>
                <a:spcPts val="0"/>
              </a:spcBef>
              <a:spcAft>
                <a:spcPts val="0"/>
              </a:spcAft>
              <a:buNone/>
            </a:pPr>
            <a:r>
              <a:rPr b="1" lang="en-US" sz="1800"/>
              <a:t>Sprint:  </a:t>
            </a:r>
            <a:r>
              <a:rPr lang="en-US" sz="1800"/>
              <a:t>The heart of Scrum is a Sprint, a time-box of one month or less during which a “Done”, useable, and potentially releasable product Increment is created.</a:t>
            </a:r>
            <a:endParaRPr sz="1800"/>
          </a:p>
          <a:p>
            <a:pPr indent="0" lvl="0" marL="457200" rtl="0" algn="l">
              <a:spcBef>
                <a:spcPts val="0"/>
              </a:spcBef>
              <a:spcAft>
                <a:spcPts val="0"/>
              </a:spcAft>
              <a:buNone/>
            </a:pPr>
            <a:r>
              <a:t/>
            </a:r>
            <a:endParaRPr b="1"/>
          </a:p>
          <a:p>
            <a:pPr indent="0" lvl="0" marL="457200" rtl="0" algn="l">
              <a:spcBef>
                <a:spcPts val="0"/>
              </a:spcBef>
              <a:spcAft>
                <a:spcPts val="0"/>
              </a:spcAft>
              <a:buNone/>
            </a:pPr>
            <a:r>
              <a:rPr lang="en-US" sz="1800"/>
              <a:t>Sprints contain and consist of the Sprint Planning, Daily Scrums, the development work, the Sprint Review, and the Sprint Retrospective.</a:t>
            </a:r>
            <a:endParaRPr sz="1800"/>
          </a:p>
          <a:p>
            <a:pPr indent="0" lvl="0" marL="457200" rtl="0" algn="l">
              <a:spcBef>
                <a:spcPts val="0"/>
              </a:spcBef>
              <a:spcAft>
                <a:spcPts val="0"/>
              </a:spcAft>
              <a:buClr>
                <a:schemeClr val="dk1"/>
              </a:buClr>
              <a:buSzPts val="1100"/>
              <a:buFont typeface="Arial"/>
              <a:buNone/>
            </a:pPr>
            <a:r>
              <a:t/>
            </a:r>
            <a:endParaRPr sz="1800"/>
          </a:p>
          <a:p>
            <a:pPr indent="0" lvl="0" marL="457200" rtl="0" algn="l">
              <a:spcBef>
                <a:spcPts val="0"/>
              </a:spcBef>
              <a:spcAft>
                <a:spcPts val="0"/>
              </a:spcAft>
              <a:buNone/>
            </a:pPr>
            <a:r>
              <a:rPr lang="en-US" sz="1800"/>
              <a:t>A new Sprint starts immediately after the conclusion of the</a:t>
            </a:r>
            <a:endParaRPr sz="1800"/>
          </a:p>
          <a:p>
            <a:pPr indent="0" lvl="0" marL="457200" rtl="0" algn="l">
              <a:spcBef>
                <a:spcPts val="0"/>
              </a:spcBef>
              <a:spcAft>
                <a:spcPts val="0"/>
              </a:spcAft>
              <a:buNone/>
            </a:pPr>
            <a:r>
              <a:rPr lang="en-US" sz="1800"/>
              <a:t>previous Sprint.</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During the Sprint:</a:t>
            </a:r>
            <a:endParaRPr sz="1800"/>
          </a:p>
          <a:p>
            <a:pPr indent="0" lvl="0" marL="457200" rtl="0" algn="l">
              <a:spcBef>
                <a:spcPts val="0"/>
              </a:spcBef>
              <a:spcAft>
                <a:spcPts val="0"/>
              </a:spcAft>
              <a:buClr>
                <a:schemeClr val="dk1"/>
              </a:buClr>
              <a:buSzPts val="1100"/>
              <a:buFont typeface="Arial"/>
              <a:buNone/>
            </a:pPr>
            <a:r>
              <a:t/>
            </a:r>
            <a:endParaRPr sz="1800"/>
          </a:p>
          <a:p>
            <a:pPr indent="0" lvl="0" marL="457200" rtl="0" algn="l">
              <a:spcBef>
                <a:spcPts val="0"/>
              </a:spcBef>
              <a:spcAft>
                <a:spcPts val="0"/>
              </a:spcAft>
              <a:buClr>
                <a:schemeClr val="dk1"/>
              </a:buClr>
              <a:buSzPts val="1100"/>
              <a:buFont typeface="Arial"/>
              <a:buNone/>
            </a:pPr>
            <a:r>
              <a:rPr lang="en-US" sz="1800"/>
              <a:t>No changes are made that would endanger the Sprint Goal;</a:t>
            </a:r>
            <a:endParaRPr sz="1800"/>
          </a:p>
          <a:p>
            <a:pPr indent="0" lvl="0" marL="457200" rtl="0" algn="l">
              <a:spcBef>
                <a:spcPts val="0"/>
              </a:spcBef>
              <a:spcAft>
                <a:spcPts val="0"/>
              </a:spcAft>
              <a:buClr>
                <a:schemeClr val="dk1"/>
              </a:buClr>
              <a:buSzPts val="1100"/>
              <a:buFont typeface="Arial"/>
              <a:buNone/>
            </a:pPr>
            <a:r>
              <a:rPr lang="en-US" sz="1800"/>
              <a:t>Quality goals do not decrease; and,</a:t>
            </a:r>
            <a:endParaRPr sz="1800"/>
          </a:p>
          <a:p>
            <a:pPr indent="0" lvl="0" marL="457200" rtl="0" algn="l">
              <a:spcBef>
                <a:spcPts val="0"/>
              </a:spcBef>
              <a:spcAft>
                <a:spcPts val="0"/>
              </a:spcAft>
              <a:buNone/>
            </a:pPr>
            <a:r>
              <a:rPr lang="en-US" sz="1800"/>
              <a:t>Scope may be clarified and re-negotiated between the Product Owner and Development Team as more is learned.</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A Sprint can be cancelled before the Sprint time-box is over. Only the Product Owner has the authority to cancel the Sprint, although he or she may do so under influence from the stakeholders, the Development Team, or the Scrum Master.</a:t>
            </a:r>
            <a:endParaRPr sz="1800"/>
          </a:p>
          <a:p>
            <a:pPr indent="0" lvl="0" marL="457200" rtl="0" algn="l">
              <a:spcBef>
                <a:spcPts val="0"/>
              </a:spcBef>
              <a:spcAft>
                <a:spcPts val="0"/>
              </a:spcAft>
              <a:buClr>
                <a:schemeClr val="dk1"/>
              </a:buClr>
              <a:buSzPts val="1100"/>
              <a:buFont typeface="Arial"/>
              <a:buNone/>
            </a:pPr>
            <a:r>
              <a:t/>
            </a:r>
            <a:endParaRPr sz="1800"/>
          </a:p>
          <a:p>
            <a:pPr indent="0" lvl="0" marL="457200" rtl="0" algn="l">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gd8417b695d_0_98"/>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 Sprint Planning</a:t>
            </a:r>
            <a:endParaRPr/>
          </a:p>
        </p:txBody>
      </p:sp>
      <p:sp>
        <p:nvSpPr>
          <p:cNvPr id="164" name="Google Shape;164;gd8417b695d_0_98"/>
          <p:cNvSpPr txBox="1"/>
          <p:nvPr/>
        </p:nvSpPr>
        <p:spPr>
          <a:xfrm>
            <a:off x="179387" y="608012"/>
            <a:ext cx="8785200" cy="5616600"/>
          </a:xfrm>
          <a:prstGeom prst="rect">
            <a:avLst/>
          </a:prstGeom>
          <a:noFill/>
          <a:ln>
            <a:noFill/>
          </a:ln>
        </p:spPr>
        <p:txBody>
          <a:bodyPr anchorCtr="0" anchor="t" bIns="45000" lIns="90000" spcFirstLastPara="1" rIns="90000" wrap="square" tIns="45000">
            <a:noAutofit/>
          </a:bodyPr>
          <a:lstStyle/>
          <a:p>
            <a:pPr indent="0" lvl="0" marL="457200" rtl="0" algn="l">
              <a:spcBef>
                <a:spcPts val="0"/>
              </a:spcBef>
              <a:spcAft>
                <a:spcPts val="0"/>
              </a:spcAft>
              <a:buNone/>
            </a:pPr>
            <a:r>
              <a:rPr lang="en-US" sz="1800"/>
              <a:t>The work to be performed in the Sprint is planned at the Sprint Planning. This plan is created by the collaborative work of the entire Scrum Team.</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Sprint Planning is time-boxed to a maximum of eight hours for a one-month Sprint.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What can be delivered in the Increment resulting from the upcoming Sprint?</a:t>
            </a:r>
            <a:endParaRPr sz="1800"/>
          </a:p>
          <a:p>
            <a:pPr indent="0" lvl="0" marL="457200" rtl="0" algn="l">
              <a:spcBef>
                <a:spcPts val="0"/>
              </a:spcBef>
              <a:spcAft>
                <a:spcPts val="0"/>
              </a:spcAft>
              <a:buNone/>
            </a:pPr>
            <a:r>
              <a:rPr lang="en-US" sz="1800"/>
              <a:t>How will the work needed to deliver the Increment be achieved?</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The input to this meeting is the Product Backlog, the latest product Increment, projected capacity of the Development Team during the Sprint, and past performance of the Development Team. The number of items selected from the Product Backlog for the Sprint is solely up to the Development Team.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Only the Development Team can assess what it can accomplish over the</a:t>
            </a:r>
            <a:endParaRPr sz="1800"/>
          </a:p>
          <a:p>
            <a:pPr indent="0" lvl="0" marL="457200" rtl="0" algn="l">
              <a:spcBef>
                <a:spcPts val="0"/>
              </a:spcBef>
              <a:spcAft>
                <a:spcPts val="0"/>
              </a:spcAft>
              <a:buNone/>
            </a:pPr>
            <a:r>
              <a:rPr lang="en-US" sz="1800"/>
              <a:t>upcoming Sprint.</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b="1" lang="en-US" sz="1800"/>
              <a:t>The Sprint Goal </a:t>
            </a:r>
            <a:r>
              <a:rPr lang="en-US" sz="1800"/>
              <a:t>is an objective that will be met within the</a:t>
            </a:r>
            <a:endParaRPr sz="1800"/>
          </a:p>
          <a:p>
            <a:pPr indent="0" lvl="0" marL="457200" rtl="0" algn="l">
              <a:spcBef>
                <a:spcPts val="0"/>
              </a:spcBef>
              <a:spcAft>
                <a:spcPts val="0"/>
              </a:spcAft>
              <a:buNone/>
            </a:pPr>
            <a:r>
              <a:rPr lang="en-US" sz="1800"/>
              <a:t>Sprint through the implementation of the Product Backlog, and it provides guidance to the Development Teamon why it is building the Increment.</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g111ff30b1d9_0_0"/>
          <p:cNvSpPr txBox="1"/>
          <p:nvPr/>
        </p:nvSpPr>
        <p:spPr>
          <a:xfrm>
            <a:off x="179375" y="0"/>
            <a:ext cx="81837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2800"/>
              <a:t>Agile Requirements - User Story</a:t>
            </a:r>
            <a:endParaRPr sz="1000"/>
          </a:p>
        </p:txBody>
      </p:sp>
      <p:pic>
        <p:nvPicPr>
          <p:cNvPr id="171" name="Google Shape;171;g111ff30b1d9_0_0"/>
          <p:cNvPicPr preferRelativeResize="0"/>
          <p:nvPr/>
        </p:nvPicPr>
        <p:blipFill>
          <a:blip r:embed="rId3">
            <a:alphaModFix/>
          </a:blip>
          <a:stretch>
            <a:fillRect/>
          </a:stretch>
        </p:blipFill>
        <p:spPr>
          <a:xfrm>
            <a:off x="179375" y="2909075"/>
            <a:ext cx="8453475" cy="3612425"/>
          </a:xfrm>
          <a:prstGeom prst="rect">
            <a:avLst/>
          </a:prstGeom>
          <a:noFill/>
          <a:ln>
            <a:noFill/>
          </a:ln>
        </p:spPr>
      </p:pic>
      <p:sp>
        <p:nvSpPr>
          <p:cNvPr id="172" name="Google Shape;172;g111ff30b1d9_0_0"/>
          <p:cNvSpPr txBox="1"/>
          <p:nvPr/>
        </p:nvSpPr>
        <p:spPr>
          <a:xfrm>
            <a:off x="5632850" y="993288"/>
            <a:ext cx="3000000" cy="1693200"/>
          </a:xfrm>
          <a:prstGeom prst="rect">
            <a:avLst/>
          </a:prstGeom>
          <a:noFill/>
          <a:ln>
            <a:noFill/>
          </a:ln>
        </p:spPr>
        <p:txBody>
          <a:bodyPr anchorCtr="0" anchor="t" bIns="91425" lIns="91425" spcFirstLastPara="1" rIns="91425" wrap="square" tIns="91425">
            <a:spAutoFit/>
          </a:bodyPr>
          <a:lstStyle/>
          <a:p>
            <a:pPr indent="-333375" lvl="0" marL="457200" rtl="0" algn="l">
              <a:spcBef>
                <a:spcPts val="0"/>
              </a:spcBef>
              <a:spcAft>
                <a:spcPts val="0"/>
              </a:spcAft>
              <a:buClr>
                <a:srgbClr val="091E42"/>
              </a:buClr>
              <a:buSzPts val="1650"/>
              <a:buFont typeface="Roboto"/>
              <a:buAutoNum type="arabicPeriod"/>
            </a:pPr>
            <a:r>
              <a:rPr lang="en-US" sz="1650">
                <a:solidFill>
                  <a:srgbClr val="091E42"/>
                </a:solidFill>
                <a:highlight>
                  <a:srgbClr val="FFFFFF"/>
                </a:highlight>
                <a:latin typeface="Roboto"/>
                <a:ea typeface="Roboto"/>
                <a:cs typeface="Roboto"/>
                <a:sym typeface="Roboto"/>
              </a:rPr>
              <a:t>Definition of “done” </a:t>
            </a:r>
            <a:endParaRPr sz="1650">
              <a:solidFill>
                <a:srgbClr val="091E42"/>
              </a:solidFill>
              <a:highlight>
                <a:srgbClr val="FFFFFF"/>
              </a:highlight>
              <a:latin typeface="Roboto"/>
              <a:ea typeface="Roboto"/>
              <a:cs typeface="Roboto"/>
              <a:sym typeface="Roboto"/>
            </a:endParaRPr>
          </a:p>
          <a:p>
            <a:pPr indent="-333375" lvl="0" marL="457200" rtl="0" algn="l">
              <a:spcBef>
                <a:spcPts val="0"/>
              </a:spcBef>
              <a:spcAft>
                <a:spcPts val="0"/>
              </a:spcAft>
              <a:buClr>
                <a:srgbClr val="091E42"/>
              </a:buClr>
              <a:buSzPts val="1650"/>
              <a:buFont typeface="Roboto"/>
              <a:buAutoNum type="arabicPeriod"/>
            </a:pPr>
            <a:r>
              <a:rPr lang="en-US" sz="1650">
                <a:solidFill>
                  <a:srgbClr val="091E42"/>
                </a:solidFill>
                <a:highlight>
                  <a:srgbClr val="FFFFFF"/>
                </a:highlight>
                <a:latin typeface="Roboto"/>
                <a:ea typeface="Roboto"/>
                <a:cs typeface="Roboto"/>
                <a:sym typeface="Roboto"/>
              </a:rPr>
              <a:t>Outline subtasks or tasks </a:t>
            </a:r>
            <a:endParaRPr sz="1650">
              <a:solidFill>
                <a:srgbClr val="091E42"/>
              </a:solidFill>
              <a:highlight>
                <a:srgbClr val="FFFFFF"/>
              </a:highlight>
              <a:latin typeface="Roboto"/>
              <a:ea typeface="Roboto"/>
              <a:cs typeface="Roboto"/>
              <a:sym typeface="Roboto"/>
            </a:endParaRPr>
          </a:p>
          <a:p>
            <a:pPr indent="-333375" lvl="0" marL="457200" rtl="0" algn="l">
              <a:spcBef>
                <a:spcPts val="0"/>
              </a:spcBef>
              <a:spcAft>
                <a:spcPts val="0"/>
              </a:spcAft>
              <a:buClr>
                <a:srgbClr val="091E42"/>
              </a:buClr>
              <a:buSzPts val="1650"/>
              <a:buFont typeface="Roboto"/>
              <a:buAutoNum type="arabicPeriod"/>
            </a:pPr>
            <a:r>
              <a:rPr lang="en-US" sz="1650">
                <a:solidFill>
                  <a:srgbClr val="091E42"/>
                </a:solidFill>
                <a:highlight>
                  <a:srgbClr val="FFFFFF"/>
                </a:highlight>
                <a:latin typeface="Roboto"/>
                <a:ea typeface="Roboto"/>
                <a:cs typeface="Roboto"/>
                <a:sym typeface="Roboto"/>
              </a:rPr>
              <a:t>Ordered Steps</a:t>
            </a:r>
            <a:endParaRPr sz="1650">
              <a:solidFill>
                <a:srgbClr val="091E42"/>
              </a:solidFill>
              <a:highlight>
                <a:srgbClr val="FFFFFF"/>
              </a:highlight>
              <a:latin typeface="Roboto"/>
              <a:ea typeface="Roboto"/>
              <a:cs typeface="Roboto"/>
              <a:sym typeface="Roboto"/>
            </a:endParaRPr>
          </a:p>
          <a:p>
            <a:pPr indent="-333375" lvl="0" marL="457200" rtl="0" algn="l">
              <a:spcBef>
                <a:spcPts val="0"/>
              </a:spcBef>
              <a:spcAft>
                <a:spcPts val="0"/>
              </a:spcAft>
              <a:buClr>
                <a:srgbClr val="091E42"/>
              </a:buClr>
              <a:buSzPts val="1650"/>
              <a:buFont typeface="Roboto"/>
              <a:buAutoNum type="arabicPeriod"/>
            </a:pPr>
            <a:r>
              <a:rPr lang="en-US" sz="1650">
                <a:solidFill>
                  <a:srgbClr val="091E42"/>
                </a:solidFill>
                <a:highlight>
                  <a:srgbClr val="FFFFFF"/>
                </a:highlight>
                <a:latin typeface="Roboto"/>
                <a:ea typeface="Roboto"/>
                <a:cs typeface="Roboto"/>
                <a:sym typeface="Roboto"/>
              </a:rPr>
              <a:t>Owner</a:t>
            </a:r>
            <a:endParaRPr sz="1650">
              <a:solidFill>
                <a:srgbClr val="091E42"/>
              </a:solidFill>
              <a:highlight>
                <a:srgbClr val="FFFFFF"/>
              </a:highlight>
              <a:latin typeface="Roboto"/>
              <a:ea typeface="Roboto"/>
              <a:cs typeface="Roboto"/>
              <a:sym typeface="Roboto"/>
            </a:endParaRPr>
          </a:p>
          <a:p>
            <a:pPr indent="-333375" lvl="0" marL="457200" rtl="0" algn="l">
              <a:spcBef>
                <a:spcPts val="0"/>
              </a:spcBef>
              <a:spcAft>
                <a:spcPts val="0"/>
              </a:spcAft>
              <a:buClr>
                <a:srgbClr val="091E42"/>
              </a:buClr>
              <a:buSzPts val="1650"/>
              <a:buFont typeface="Roboto"/>
              <a:buAutoNum type="arabicPeriod"/>
            </a:pPr>
            <a:r>
              <a:rPr lang="en-US" sz="1650">
                <a:solidFill>
                  <a:srgbClr val="091E42"/>
                </a:solidFill>
                <a:highlight>
                  <a:srgbClr val="FFFFFF"/>
                </a:highlight>
                <a:latin typeface="Roboto"/>
                <a:ea typeface="Roboto"/>
                <a:cs typeface="Roboto"/>
                <a:sym typeface="Roboto"/>
              </a:rPr>
              <a:t>Time</a:t>
            </a:r>
            <a:endParaRPr sz="1650">
              <a:solidFill>
                <a:srgbClr val="091E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50">
              <a:solidFill>
                <a:srgbClr val="091E42"/>
              </a:solidFill>
              <a:highlight>
                <a:srgbClr val="FFFFFF"/>
              </a:highlight>
              <a:latin typeface="Roboto"/>
              <a:ea typeface="Roboto"/>
              <a:cs typeface="Roboto"/>
              <a:sym typeface="Roboto"/>
            </a:endParaRPr>
          </a:p>
        </p:txBody>
      </p:sp>
      <p:sp>
        <p:nvSpPr>
          <p:cNvPr id="173" name="Google Shape;173;g111ff30b1d9_0_0"/>
          <p:cNvSpPr txBox="1"/>
          <p:nvPr/>
        </p:nvSpPr>
        <p:spPr>
          <a:xfrm>
            <a:off x="179375" y="1064900"/>
            <a:ext cx="5031600" cy="14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50">
                <a:solidFill>
                  <a:srgbClr val="091E42"/>
                </a:solidFill>
                <a:highlight>
                  <a:srgbClr val="FFFFFF"/>
                </a:highlight>
                <a:latin typeface="Roboto"/>
                <a:ea typeface="Roboto"/>
                <a:cs typeface="Roboto"/>
                <a:sym typeface="Roboto"/>
              </a:rPr>
              <a:t>“As a [persona], I [want to], [so that].”</a:t>
            </a:r>
            <a:endParaRPr b="1" sz="1850">
              <a:solidFill>
                <a:srgbClr val="091E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50">
              <a:solidFill>
                <a:srgbClr val="091E42"/>
              </a:solidFill>
              <a:highlight>
                <a:srgbClr val="FFFFFF"/>
              </a:highlight>
              <a:latin typeface="Roboto"/>
              <a:ea typeface="Roboto"/>
              <a:cs typeface="Roboto"/>
              <a:sym typeface="Roboto"/>
            </a:endParaRPr>
          </a:p>
          <a:p>
            <a:pPr indent="0" lvl="0" marL="0" rtl="0" algn="l">
              <a:spcBef>
                <a:spcPts val="0"/>
              </a:spcBef>
              <a:spcAft>
                <a:spcPts val="0"/>
              </a:spcAft>
              <a:buNone/>
            </a:pPr>
            <a:r>
              <a:rPr lang="en-US" sz="1550">
                <a:solidFill>
                  <a:srgbClr val="091E42"/>
                </a:solidFill>
                <a:highlight>
                  <a:srgbClr val="FFFFFF"/>
                </a:highlight>
                <a:latin typeface="Roboto"/>
                <a:ea typeface="Roboto"/>
                <a:cs typeface="Roboto"/>
                <a:sym typeface="Roboto"/>
              </a:rPr>
              <a:t>As a manager, I want to be able to understand my colleagues progress, so I can better report our success and failures.</a:t>
            </a:r>
            <a:endParaRPr sz="1550">
              <a:solidFill>
                <a:srgbClr val="091E42"/>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g111ff30b1d9_0_33"/>
          <p:cNvSpPr txBox="1"/>
          <p:nvPr/>
        </p:nvSpPr>
        <p:spPr>
          <a:xfrm>
            <a:off x="179375" y="0"/>
            <a:ext cx="81837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2800"/>
              <a:t>Agile Estimation- Story Point- Planning Pocker</a:t>
            </a:r>
            <a:endParaRPr sz="1000"/>
          </a:p>
        </p:txBody>
      </p:sp>
      <p:pic>
        <p:nvPicPr>
          <p:cNvPr id="180" name="Google Shape;180;g111ff30b1d9_0_33"/>
          <p:cNvPicPr preferRelativeResize="0"/>
          <p:nvPr/>
        </p:nvPicPr>
        <p:blipFill>
          <a:blip r:embed="rId3">
            <a:alphaModFix/>
          </a:blip>
          <a:stretch>
            <a:fillRect/>
          </a:stretch>
        </p:blipFill>
        <p:spPr>
          <a:xfrm>
            <a:off x="535775" y="3288200"/>
            <a:ext cx="7677150" cy="3152775"/>
          </a:xfrm>
          <a:prstGeom prst="rect">
            <a:avLst/>
          </a:prstGeom>
          <a:noFill/>
          <a:ln>
            <a:noFill/>
          </a:ln>
        </p:spPr>
      </p:pic>
      <p:sp>
        <p:nvSpPr>
          <p:cNvPr id="181" name="Google Shape;181;g111ff30b1d9_0_33"/>
          <p:cNvSpPr txBox="1"/>
          <p:nvPr/>
        </p:nvSpPr>
        <p:spPr>
          <a:xfrm>
            <a:off x="383375" y="851450"/>
            <a:ext cx="8632800" cy="258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rgbClr val="444444"/>
                </a:solidFill>
                <a:highlight>
                  <a:srgbClr val="FFFFFF"/>
                </a:highlight>
              </a:rPr>
              <a:t>Number-coded playing cards are used to estimate an item. The cards are distributed across the team (sized 2-10), with each of the cards representing a valid estimate.</a:t>
            </a:r>
            <a:endParaRPr sz="1600">
              <a:solidFill>
                <a:srgbClr val="444444"/>
              </a:solidFill>
              <a:highlight>
                <a:srgbClr val="FFFFFF"/>
              </a:highlight>
            </a:endParaRPr>
          </a:p>
          <a:p>
            <a:pPr indent="0" lvl="0" marL="0" rtl="0" algn="l">
              <a:lnSpc>
                <a:spcPct val="115000"/>
              </a:lnSpc>
              <a:spcBef>
                <a:spcPts val="0"/>
              </a:spcBef>
              <a:spcAft>
                <a:spcPts val="0"/>
              </a:spcAft>
              <a:buNone/>
            </a:pPr>
            <a:r>
              <a:rPr lang="en-US" sz="1600">
                <a:solidFill>
                  <a:srgbClr val="444444"/>
                </a:solidFill>
                <a:highlight>
                  <a:srgbClr val="FFFFFF"/>
                </a:highlight>
              </a:rPr>
              <a:t>The reading on the cards could be something such as — 0, 1, 2, 3, 5, 8, 13, 20, 40, and 100. Now, the product owner or the analyst describes the user story to the team, and the team can ask any related queries</a:t>
            </a:r>
            <a:endParaRPr sz="1200">
              <a:solidFill>
                <a:srgbClr val="444444"/>
              </a:solidFill>
              <a:highlight>
                <a:srgbClr val="FFFFFF"/>
              </a:highlight>
            </a:endParaRPr>
          </a:p>
          <a:p>
            <a:pPr indent="0" lvl="0" marL="0" rtl="0" algn="just">
              <a:spcBef>
                <a:spcPts val="0"/>
              </a:spcBef>
              <a:spcAft>
                <a:spcPts val="0"/>
              </a:spcAft>
              <a:buNone/>
            </a:pPr>
            <a:r>
              <a:rPr lang="en-US" sz="1600">
                <a:solidFill>
                  <a:srgbClr val="444444"/>
                </a:solidFill>
                <a:highlight>
                  <a:srgbClr val="FFFFFF"/>
                </a:highlight>
              </a:rPr>
              <a:t>Each team member secretly selects a card number for an estimate, which is revealed when all the cards are turned over. The card with the most voting is the finalized estimate for the item under discussion. In case of uneven estimates, meetings are held, and the next round of voting commences to come up with an estimate everyone agrees with.</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6" name="Shape 186"/>
        <p:cNvGrpSpPr/>
        <p:nvPr/>
      </p:nvGrpSpPr>
      <p:grpSpPr>
        <a:xfrm>
          <a:off x="0" y="0"/>
          <a:ext cx="0" cy="0"/>
          <a:chOff x="0" y="0"/>
          <a:chExt cx="0" cy="0"/>
        </a:xfrm>
      </p:grpSpPr>
      <p:sp>
        <p:nvSpPr>
          <p:cNvPr id="187" name="Google Shape;187;gd8417b695d_0_110"/>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 The Scrum</a:t>
            </a:r>
            <a:endParaRPr/>
          </a:p>
        </p:txBody>
      </p:sp>
      <p:sp>
        <p:nvSpPr>
          <p:cNvPr id="188" name="Google Shape;188;gd8417b695d_0_110"/>
          <p:cNvSpPr txBox="1"/>
          <p:nvPr/>
        </p:nvSpPr>
        <p:spPr>
          <a:xfrm>
            <a:off x="179387" y="608012"/>
            <a:ext cx="8785200" cy="5616600"/>
          </a:xfrm>
          <a:prstGeom prst="rect">
            <a:avLst/>
          </a:prstGeom>
          <a:noFill/>
          <a:ln>
            <a:noFill/>
          </a:ln>
        </p:spPr>
        <p:txBody>
          <a:bodyPr anchorCtr="0" anchor="t" bIns="45000" lIns="90000" spcFirstLastPara="1" rIns="90000" wrap="square" tIns="45000">
            <a:noAutofit/>
          </a:bodyPr>
          <a:lstStyle/>
          <a:p>
            <a:pPr indent="0" lvl="0" marL="457200" rtl="0" algn="l">
              <a:spcBef>
                <a:spcPts val="0"/>
              </a:spcBef>
              <a:spcAft>
                <a:spcPts val="0"/>
              </a:spcAft>
              <a:buNone/>
            </a:pPr>
            <a:r>
              <a:rPr lang="en-US" sz="1900"/>
              <a:t>The Daily Scrum is a 15-minute time-boxed event for the Development Team to synchronize activities and create a plan for the next 24 hours.</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rPr lang="en-US" sz="1900"/>
              <a:t>The Daily Scrum is held at the same time and place each day to reduce complexity.During the meeting, the Development Team members explain:</a:t>
            </a:r>
            <a:endParaRPr sz="1900"/>
          </a:p>
          <a:p>
            <a:pPr indent="0" lvl="0" marL="457200" rtl="0" algn="l">
              <a:spcBef>
                <a:spcPts val="0"/>
              </a:spcBef>
              <a:spcAft>
                <a:spcPts val="0"/>
              </a:spcAft>
              <a:buNone/>
            </a:pPr>
            <a:r>
              <a:t/>
            </a:r>
            <a:endParaRPr sz="1900"/>
          </a:p>
          <a:p>
            <a:pPr indent="-349250" lvl="0" marL="914400" rtl="0" algn="l">
              <a:spcBef>
                <a:spcPts val="0"/>
              </a:spcBef>
              <a:spcAft>
                <a:spcPts val="0"/>
              </a:spcAft>
              <a:buSzPts val="1900"/>
              <a:buChar char="●"/>
            </a:pPr>
            <a:r>
              <a:rPr lang="en-US" sz="1900"/>
              <a:t>What did I do yesterday that helped the Development Team meet the Sprint Goal?</a:t>
            </a:r>
            <a:endParaRPr sz="1900"/>
          </a:p>
          <a:p>
            <a:pPr indent="-349250" lvl="0" marL="914400" rtl="0" algn="l">
              <a:spcBef>
                <a:spcPts val="0"/>
              </a:spcBef>
              <a:spcAft>
                <a:spcPts val="0"/>
              </a:spcAft>
              <a:buSzPts val="1900"/>
              <a:buChar char="●"/>
            </a:pPr>
            <a:r>
              <a:rPr lang="en-US" sz="1900"/>
              <a:t>What will I do today to help the Development Team meet the Sprint Goal?</a:t>
            </a:r>
            <a:endParaRPr sz="1900"/>
          </a:p>
          <a:p>
            <a:pPr indent="-349250" lvl="0" marL="914400" rtl="0" algn="l">
              <a:spcBef>
                <a:spcPts val="0"/>
              </a:spcBef>
              <a:spcAft>
                <a:spcPts val="0"/>
              </a:spcAft>
              <a:buSzPts val="1900"/>
              <a:buChar char="●"/>
            </a:pPr>
            <a:r>
              <a:rPr lang="en-US" sz="1900"/>
              <a:t>Do I see any impediment that prevents me or the Development Team from meeting the Sprint Goal?</a:t>
            </a:r>
            <a:endParaRPr sz="1900"/>
          </a:p>
          <a:p>
            <a:pPr indent="0" lvl="0" marL="457200" rtl="0" algn="l">
              <a:spcBef>
                <a:spcPts val="0"/>
              </a:spcBef>
              <a:spcAft>
                <a:spcPts val="0"/>
              </a:spcAft>
              <a:buNone/>
            </a:pPr>
            <a:r>
              <a:t/>
            </a:r>
            <a:endParaRPr sz="1800"/>
          </a:p>
          <a:p>
            <a:pPr indent="0" lvl="0" marL="457200" rtl="0" algn="l">
              <a:spcBef>
                <a:spcPts val="0"/>
              </a:spcBef>
              <a:spcAft>
                <a:spcPts val="0"/>
              </a:spcAft>
              <a:buClr>
                <a:schemeClr val="dk1"/>
              </a:buClr>
              <a:buSzPts val="1100"/>
              <a:buFont typeface="Arial"/>
              <a:buNone/>
            </a:pPr>
            <a:r>
              <a:rPr lang="en-US" sz="1800"/>
              <a:t>Daily Scrums improve communications, eliminate other meetings, identify impediments to development for removal, highlight and promote quick decision-making, and improve the Development Team’s level of knowledge. This is a key inspect and adapt meeting.</a:t>
            </a:r>
            <a:endParaRPr sz="1800"/>
          </a:p>
          <a:p>
            <a:pPr indent="0" lvl="0" marL="45720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sp>
        <p:nvSpPr>
          <p:cNvPr id="48" name="Google Shape;48;p4"/>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AGIL</a:t>
            </a:r>
            <a:r>
              <a:rPr lang="en-US" sz="3200"/>
              <a:t>E Mindset</a:t>
            </a:r>
            <a:endParaRPr/>
          </a:p>
        </p:txBody>
      </p:sp>
      <p:sp>
        <p:nvSpPr>
          <p:cNvPr id="49" name="Google Shape;49;p4"/>
          <p:cNvSpPr txBox="1"/>
          <p:nvPr/>
        </p:nvSpPr>
        <p:spPr>
          <a:xfrm>
            <a:off x="179387" y="762000"/>
            <a:ext cx="8785225" cy="5616575"/>
          </a:xfrm>
          <a:prstGeom prst="rect">
            <a:avLst/>
          </a:prstGeom>
          <a:noFill/>
          <a:ln>
            <a:noFill/>
          </a:ln>
        </p:spPr>
        <p:txBody>
          <a:bodyPr anchorCtr="0" anchor="t" bIns="45000" lIns="90000" spcFirstLastPara="1" rIns="90000" wrap="square" tIns="45000">
            <a:noAutofit/>
          </a:bodyPr>
          <a:lstStyle/>
          <a:p>
            <a:pPr indent="0" lvl="0" marL="0" marR="0" rtl="0" algn="l">
              <a:lnSpc>
                <a:spcPct val="95000"/>
              </a:lnSpc>
              <a:spcBef>
                <a:spcPts val="0"/>
              </a:spcBef>
              <a:spcAft>
                <a:spcPts val="0"/>
              </a:spcAft>
              <a:buClr>
                <a:srgbClr val="000000"/>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93000"/>
              </a:lnSpc>
              <a:spcBef>
                <a:spcPts val="200"/>
              </a:spcBef>
              <a:spcAft>
                <a:spcPts val="0"/>
              </a:spcAft>
              <a:buNone/>
            </a:pPr>
            <a:r>
              <a:t/>
            </a:r>
            <a:endParaRPr b="0" i="0" sz="2400" u="none">
              <a:solidFill>
                <a:srgbClr val="000000"/>
              </a:solidFill>
              <a:latin typeface="Arial"/>
              <a:ea typeface="Arial"/>
              <a:cs typeface="Arial"/>
              <a:sym typeface="Arial"/>
            </a:endParaRPr>
          </a:p>
        </p:txBody>
      </p:sp>
      <p:sp>
        <p:nvSpPr>
          <p:cNvPr id="50" name="Google Shape;50;p4"/>
          <p:cNvSpPr txBox="1"/>
          <p:nvPr/>
        </p:nvSpPr>
        <p:spPr>
          <a:xfrm>
            <a:off x="179375" y="940200"/>
            <a:ext cx="8476200" cy="4313700"/>
          </a:xfrm>
          <a:prstGeom prst="rect">
            <a:avLst/>
          </a:prstGeom>
          <a:noFill/>
          <a:ln>
            <a:noFill/>
          </a:ln>
        </p:spPr>
        <p:txBody>
          <a:bodyPr anchorCtr="0" anchor="t" bIns="91425" lIns="91425" spcFirstLastPara="1" rIns="91425" wrap="square" tIns="91425">
            <a:spAutoFit/>
          </a:bodyPr>
          <a:lstStyle/>
          <a:p>
            <a:pPr indent="0" lvl="0" marL="190500" marR="190500" rtl="0" algn="just">
              <a:lnSpc>
                <a:spcPct val="115000"/>
              </a:lnSpc>
              <a:spcBef>
                <a:spcPts val="1500"/>
              </a:spcBef>
              <a:spcAft>
                <a:spcPts val="0"/>
              </a:spcAft>
              <a:buNone/>
            </a:pPr>
            <a:r>
              <a:rPr lang="en-US" sz="1750">
                <a:solidFill>
                  <a:srgbClr val="464C59"/>
                </a:solidFill>
              </a:rPr>
              <a:t>The Agile Mindset, essentially, is a movement away from traditional, bureaucratic leadership (which can involve office politics and a “whoever is loudest is right” mentality). Instead, the agile mindset has teams put aside ego, and focus on what is right, instead of who is right. </a:t>
            </a:r>
            <a:endParaRPr sz="1750">
              <a:solidFill>
                <a:srgbClr val="464C59"/>
              </a:solidFill>
            </a:endParaRPr>
          </a:p>
          <a:p>
            <a:pPr indent="0" lvl="0" marL="190500" marR="190500" rtl="0" algn="just">
              <a:lnSpc>
                <a:spcPct val="115000"/>
              </a:lnSpc>
              <a:spcBef>
                <a:spcPts val="1500"/>
              </a:spcBef>
              <a:spcAft>
                <a:spcPts val="0"/>
              </a:spcAft>
              <a:buNone/>
            </a:pPr>
            <a:r>
              <a:rPr lang="en-US" sz="1750">
                <a:solidFill>
                  <a:srgbClr val="464C59"/>
                </a:solidFill>
              </a:rPr>
              <a:t>Agile has evolved into more than just software related tasks and has branched out into an actual style of management. </a:t>
            </a:r>
            <a:endParaRPr sz="1750">
              <a:solidFill>
                <a:srgbClr val="464C59"/>
              </a:solidFill>
            </a:endParaRPr>
          </a:p>
          <a:p>
            <a:pPr indent="-339725" lvl="0" marL="457200" rtl="0" algn="l">
              <a:lnSpc>
                <a:spcPct val="200000"/>
              </a:lnSpc>
              <a:spcBef>
                <a:spcPts val="1500"/>
              </a:spcBef>
              <a:spcAft>
                <a:spcPts val="0"/>
              </a:spcAft>
              <a:buClr>
                <a:srgbClr val="565C67"/>
              </a:buClr>
              <a:buSzPts val="1750"/>
              <a:buChar char="●"/>
            </a:pPr>
            <a:r>
              <a:rPr lang="en-US" sz="1750">
                <a:solidFill>
                  <a:srgbClr val="464C59"/>
                </a:solidFill>
              </a:rPr>
              <a:t>Innovation</a:t>
            </a:r>
            <a:endParaRPr sz="1750">
              <a:solidFill>
                <a:srgbClr val="464C59"/>
              </a:solidFill>
            </a:endParaRPr>
          </a:p>
          <a:p>
            <a:pPr indent="-339725" lvl="0" marL="457200" rtl="0" algn="l">
              <a:lnSpc>
                <a:spcPct val="200000"/>
              </a:lnSpc>
              <a:spcBef>
                <a:spcPts val="0"/>
              </a:spcBef>
              <a:spcAft>
                <a:spcPts val="0"/>
              </a:spcAft>
              <a:buClr>
                <a:srgbClr val="565C67"/>
              </a:buClr>
              <a:buSzPts val="1750"/>
              <a:buChar char="●"/>
            </a:pPr>
            <a:r>
              <a:rPr lang="en-US" sz="1750">
                <a:solidFill>
                  <a:srgbClr val="464C59"/>
                </a:solidFill>
              </a:rPr>
              <a:t>Emphasis on customer value</a:t>
            </a:r>
            <a:endParaRPr sz="1750">
              <a:solidFill>
                <a:srgbClr val="464C59"/>
              </a:solidFill>
            </a:endParaRPr>
          </a:p>
          <a:p>
            <a:pPr indent="-339725" lvl="0" marL="457200" rtl="0" algn="l">
              <a:lnSpc>
                <a:spcPct val="200000"/>
              </a:lnSpc>
              <a:spcBef>
                <a:spcPts val="0"/>
              </a:spcBef>
              <a:spcAft>
                <a:spcPts val="0"/>
              </a:spcAft>
              <a:buClr>
                <a:srgbClr val="565C67"/>
              </a:buClr>
              <a:buSzPts val="1750"/>
              <a:buChar char="●"/>
            </a:pPr>
            <a:r>
              <a:rPr lang="en-US" sz="1750">
                <a:solidFill>
                  <a:srgbClr val="464C59"/>
                </a:solidFill>
              </a:rPr>
              <a:t>Self- organized teams</a:t>
            </a:r>
            <a:endParaRPr sz="1750">
              <a:solidFill>
                <a:srgbClr val="464C59"/>
              </a:solidFill>
            </a:endParaRPr>
          </a:p>
          <a:p>
            <a:pPr indent="-339725" lvl="0" marL="457200" rtl="0" algn="l">
              <a:lnSpc>
                <a:spcPct val="200000"/>
              </a:lnSpc>
              <a:spcBef>
                <a:spcPts val="0"/>
              </a:spcBef>
              <a:spcAft>
                <a:spcPts val="0"/>
              </a:spcAft>
              <a:buClr>
                <a:srgbClr val="565C67"/>
              </a:buClr>
              <a:buSzPts val="1750"/>
              <a:buChar char="●"/>
            </a:pPr>
            <a:r>
              <a:rPr lang="en-US" sz="1750">
                <a:solidFill>
                  <a:srgbClr val="464C59"/>
                </a:solidFill>
              </a:rPr>
              <a:t>Networking and collaboration</a:t>
            </a:r>
            <a:endParaRPr sz="1750">
              <a:solidFill>
                <a:srgbClr val="464C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gd8417b695d_0_116"/>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 Sprint Review</a:t>
            </a:r>
            <a:endParaRPr/>
          </a:p>
        </p:txBody>
      </p:sp>
      <p:sp>
        <p:nvSpPr>
          <p:cNvPr id="195" name="Google Shape;195;gd8417b695d_0_116"/>
          <p:cNvSpPr txBox="1"/>
          <p:nvPr/>
        </p:nvSpPr>
        <p:spPr>
          <a:xfrm>
            <a:off x="179387" y="608012"/>
            <a:ext cx="8785200" cy="5616600"/>
          </a:xfrm>
          <a:prstGeom prst="rect">
            <a:avLst/>
          </a:prstGeom>
          <a:noFill/>
          <a:ln>
            <a:noFill/>
          </a:ln>
        </p:spPr>
        <p:txBody>
          <a:bodyPr anchorCtr="0" anchor="t" bIns="45000" lIns="90000" spcFirstLastPara="1" rIns="90000" wrap="square" tIns="45000">
            <a:noAutofit/>
          </a:bodyPr>
          <a:lstStyle/>
          <a:p>
            <a:pPr indent="0" lvl="0" marL="457200" rtl="0" algn="l">
              <a:spcBef>
                <a:spcPts val="0"/>
              </a:spcBef>
              <a:spcAft>
                <a:spcPts val="0"/>
              </a:spcAft>
              <a:buNone/>
            </a:pPr>
            <a:r>
              <a:rPr lang="en-US" sz="1800"/>
              <a:t>Sprint Review held at end of the sprint to inspect the Increment and adapt the Product Backlog if needed.</a:t>
            </a:r>
            <a:endParaRPr sz="1800"/>
          </a:p>
          <a:p>
            <a:pPr indent="0" lvl="0" marL="457200" rtl="0" algn="l">
              <a:spcBef>
                <a:spcPts val="0"/>
              </a:spcBef>
              <a:spcAft>
                <a:spcPts val="0"/>
              </a:spcAft>
              <a:buNone/>
            </a:pPr>
            <a:r>
              <a:rPr lang="en-US" sz="1800"/>
              <a:t>the Scrum Team and stakeholders collaborate about what was done in the Sprint.</a:t>
            </a:r>
            <a:endParaRPr sz="1800"/>
          </a:p>
          <a:p>
            <a:pPr indent="0" lvl="0" marL="457200" rtl="0" algn="l">
              <a:spcBef>
                <a:spcPts val="0"/>
              </a:spcBef>
              <a:spcAft>
                <a:spcPts val="0"/>
              </a:spcAft>
              <a:buNone/>
            </a:pPr>
            <a:r>
              <a:rPr lang="en-US" sz="1800"/>
              <a:t>This is a four-hour time-boxed meeting for one-month Sprints.</a:t>
            </a:r>
            <a:endParaRPr sz="1800"/>
          </a:p>
          <a:p>
            <a:pPr indent="0" lvl="0" marL="457200" rtl="0" algn="l">
              <a:spcBef>
                <a:spcPts val="0"/>
              </a:spcBef>
              <a:spcAft>
                <a:spcPts val="0"/>
              </a:spcAft>
              <a:buNone/>
            </a:pPr>
            <a:r>
              <a:rPr lang="en-US" sz="1800"/>
              <a:t>Attendees include the Scrum Team and key stakeholders invited by the Product Owner</a:t>
            </a:r>
            <a:endParaRPr sz="1800"/>
          </a:p>
          <a:p>
            <a:pPr indent="0" lvl="0" marL="457200" rtl="0" algn="l">
              <a:spcBef>
                <a:spcPts val="0"/>
              </a:spcBef>
              <a:spcAft>
                <a:spcPts val="0"/>
              </a:spcAft>
              <a:buNone/>
            </a:pPr>
            <a:r>
              <a:rPr lang="en-US" sz="1800"/>
              <a:t>The Product Owner explains what Product Backlog items have been “Done” and what has not been “Done”;</a:t>
            </a:r>
            <a:endParaRPr sz="1800"/>
          </a:p>
          <a:p>
            <a:pPr indent="0" lvl="0" marL="457200" rtl="0" algn="l">
              <a:spcBef>
                <a:spcPts val="0"/>
              </a:spcBef>
              <a:spcAft>
                <a:spcPts val="0"/>
              </a:spcAft>
              <a:buNone/>
            </a:pPr>
            <a:r>
              <a:rPr lang="en-US" sz="1800"/>
              <a:t>The Development Team discusses what went well during the Sprint, what problems it ran into, and how those problems were solved;</a:t>
            </a:r>
            <a:endParaRPr sz="1800"/>
          </a:p>
          <a:p>
            <a:pPr indent="0" lvl="0" marL="457200" rtl="0" algn="l">
              <a:spcBef>
                <a:spcPts val="0"/>
              </a:spcBef>
              <a:spcAft>
                <a:spcPts val="0"/>
              </a:spcAft>
              <a:buNone/>
            </a:pPr>
            <a:r>
              <a:rPr lang="en-US" sz="1800"/>
              <a:t>The Development Team demonstrates the work that it has “Done” and answers questions about the Increment;</a:t>
            </a:r>
            <a:endParaRPr sz="1800"/>
          </a:p>
          <a:p>
            <a:pPr indent="0" lvl="0" marL="457200" rtl="0" algn="l">
              <a:spcBef>
                <a:spcPts val="0"/>
              </a:spcBef>
              <a:spcAft>
                <a:spcPts val="0"/>
              </a:spcAft>
              <a:buNone/>
            </a:pPr>
            <a:r>
              <a:rPr lang="en-US" sz="1800"/>
              <a:t>The entire group collaborates on what to do next, so that the Sprint Review provides valuable input to subsequent Sprint Planning;</a:t>
            </a:r>
            <a:endParaRPr sz="1800"/>
          </a:p>
          <a:p>
            <a:pPr indent="0" lvl="0" marL="457200" rtl="0" algn="l">
              <a:spcBef>
                <a:spcPts val="0"/>
              </a:spcBef>
              <a:spcAft>
                <a:spcPts val="0"/>
              </a:spcAft>
              <a:buNone/>
            </a:pPr>
            <a:r>
              <a:rPr lang="en-US" sz="1800"/>
              <a:t>Review of how the marketplace or potential use of the product might have changed what is the most valuable thing to do next; and,</a:t>
            </a:r>
            <a:endParaRPr sz="1800"/>
          </a:p>
          <a:p>
            <a:pPr indent="0" lvl="0" marL="457200" rtl="0" algn="l">
              <a:spcBef>
                <a:spcPts val="0"/>
              </a:spcBef>
              <a:spcAft>
                <a:spcPts val="0"/>
              </a:spcAft>
              <a:buNone/>
            </a:pPr>
            <a:r>
              <a:rPr lang="en-US" sz="1800"/>
              <a:t>Review of the timeline, budget, potential capabilities, and marketplace for the next anticipated release of the product.</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gd8417b695d_0_129"/>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 Sprint Retrospective</a:t>
            </a:r>
            <a:endParaRPr/>
          </a:p>
        </p:txBody>
      </p:sp>
      <p:sp>
        <p:nvSpPr>
          <p:cNvPr id="202" name="Google Shape;202;gd8417b695d_0_129"/>
          <p:cNvSpPr txBox="1"/>
          <p:nvPr/>
        </p:nvSpPr>
        <p:spPr>
          <a:xfrm>
            <a:off x="179387" y="608012"/>
            <a:ext cx="8785200" cy="5616600"/>
          </a:xfrm>
          <a:prstGeom prst="rect">
            <a:avLst/>
          </a:prstGeom>
          <a:noFill/>
          <a:ln>
            <a:noFill/>
          </a:ln>
        </p:spPr>
        <p:txBody>
          <a:bodyPr anchorCtr="0" anchor="t" bIns="45000" lIns="90000" spcFirstLastPara="1" rIns="90000" wrap="square" tIns="45000">
            <a:noAutofit/>
          </a:bodyPr>
          <a:lstStyle/>
          <a:p>
            <a:pPr indent="0" lvl="0" marL="457200" rtl="0" algn="l">
              <a:spcBef>
                <a:spcPts val="0"/>
              </a:spcBef>
              <a:spcAft>
                <a:spcPts val="0"/>
              </a:spcAft>
              <a:buNone/>
            </a:pPr>
            <a:r>
              <a:rPr lang="en-US" sz="1800"/>
              <a:t>This is a three-hour time-boxed meeting for one-month Sprints.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The purpose of the Sprint Retrospective is to:</a:t>
            </a:r>
            <a:endParaRPr sz="1800"/>
          </a:p>
          <a:p>
            <a:pPr indent="-342900" lvl="0" marL="914400" rtl="0" algn="l">
              <a:spcBef>
                <a:spcPts val="0"/>
              </a:spcBef>
              <a:spcAft>
                <a:spcPts val="0"/>
              </a:spcAft>
              <a:buSzPts val="1800"/>
              <a:buChar char="●"/>
            </a:pPr>
            <a:r>
              <a:rPr lang="en-US" sz="1800"/>
              <a:t>Inspect how the last Sprint went with regards to people, relationships, process,and tools;</a:t>
            </a:r>
            <a:endParaRPr sz="1800"/>
          </a:p>
          <a:p>
            <a:pPr indent="-342900" lvl="0" marL="914400" rtl="0" algn="l">
              <a:spcBef>
                <a:spcPts val="0"/>
              </a:spcBef>
              <a:spcAft>
                <a:spcPts val="0"/>
              </a:spcAft>
              <a:buSzPts val="1800"/>
              <a:buChar char="●"/>
            </a:pPr>
            <a:r>
              <a:rPr lang="en-US" sz="1800"/>
              <a:t>Identify and order the major items that went well and potential improvements; </a:t>
            </a:r>
            <a:endParaRPr sz="1800"/>
          </a:p>
          <a:p>
            <a:pPr indent="-342900" lvl="0" marL="914400" rtl="0" algn="l">
              <a:spcBef>
                <a:spcPts val="0"/>
              </a:spcBef>
              <a:spcAft>
                <a:spcPts val="0"/>
              </a:spcAft>
              <a:buSzPts val="1800"/>
              <a:buChar char="●"/>
            </a:pPr>
            <a:r>
              <a:rPr lang="en-US" sz="1800"/>
              <a:t>Create a plan for implementing improvements to the way the Scrum Team does its work.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sp>
        <p:nvSpPr>
          <p:cNvPr id="208" name="Google Shape;208;p12"/>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MANAGER 2.0</a:t>
            </a:r>
            <a:endParaRPr/>
          </a:p>
        </p:txBody>
      </p:sp>
      <p:graphicFrame>
        <p:nvGraphicFramePr>
          <p:cNvPr id="209" name="Google Shape;209;p12"/>
          <p:cNvGraphicFramePr/>
          <p:nvPr/>
        </p:nvGraphicFramePr>
        <p:xfrm>
          <a:off x="457200" y="914400"/>
          <a:ext cx="3000000" cy="3000000"/>
        </p:xfrm>
        <a:graphic>
          <a:graphicData uri="http://schemas.openxmlformats.org/drawingml/2006/table">
            <a:tbl>
              <a:tblPr>
                <a:noFill/>
                <a:tableStyleId>{F7F060A0-8AFD-488D-B604-27269D6601F7}</a:tableStyleId>
              </a:tblPr>
              <a:tblGrid>
                <a:gridCol w="4114800"/>
                <a:gridCol w="4114800"/>
              </a:tblGrid>
              <a:tr h="527050">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Decide task assignments among the team members and assign them</a:t>
                      </a:r>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Provide coaching and mentorship to team-members</a:t>
                      </a:r>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2735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r>
              <a:tr h="525450">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Keep track of whether team-members have done the tasks I’ve assigned to them</a:t>
                      </a:r>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Surface issues to the team that they might overlook – scaling, performance, security, etc.</a:t>
                      </a:r>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r>
              <a:tr h="525450">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Make commitments on behalf of the team about how much they can get done by X date</a:t>
                      </a:r>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Provide input on features, functionality, and other aspects of what’s being produced</a:t>
                      </a:r>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r>
              <a:tr h="612775">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Give direction to the team on how to do the work, so they can meet the commitment I made</a:t>
                      </a:r>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Do performance evaluations and provide feedback to team-members</a:t>
                      </a:r>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r>
              <a:tr h="771525">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Convince team that the commitments made on their behalf are attainable </a:t>
                      </a:r>
                      <a:endParaRPr/>
                    </a:p>
                    <a:p>
                      <a:pPr indent="0" lvl="0" marL="0" marR="0" rtl="0" algn="l">
                        <a:lnSpc>
                          <a:spcPct val="93000"/>
                        </a:lnSpc>
                        <a:spcBef>
                          <a:spcPts val="900"/>
                        </a:spcBef>
                        <a:spcAft>
                          <a:spcPts val="0"/>
                        </a:spcAft>
                        <a:buNone/>
                      </a:pPr>
                      <a:r>
                        <a:t/>
                      </a:r>
                      <a:endParaRPr b="0" i="0" sz="1200" u="none">
                        <a:solidFill>
                          <a:srgbClr val="000000"/>
                        </a:solidFill>
                        <a:latin typeface="Arial"/>
                        <a:ea typeface="Arial"/>
                        <a:cs typeface="Arial"/>
                        <a:sym typeface="Arial"/>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Provide advice and input to the team on difficult technical issues that come up</a:t>
                      </a:r>
                      <a:endParaRPr/>
                    </a:p>
                    <a:p>
                      <a:pPr indent="0" lvl="0" marL="0" marR="0" rtl="0" algn="l">
                        <a:lnSpc>
                          <a:spcPct val="93000"/>
                        </a:lnSpc>
                        <a:spcBef>
                          <a:spcPts val="900"/>
                        </a:spcBef>
                        <a:spcAft>
                          <a:spcPts val="0"/>
                        </a:spcAft>
                        <a:buNone/>
                      </a:pPr>
                      <a:r>
                        <a:t/>
                      </a:r>
                      <a:endParaRPr b="0" i="0" sz="1200" u="none">
                        <a:solidFill>
                          <a:srgbClr val="000000"/>
                        </a:solidFill>
                        <a:latin typeface="Arial"/>
                        <a:ea typeface="Arial"/>
                        <a:cs typeface="Arial"/>
                        <a:sym typeface="Arial"/>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r>
              <a:tr h="771525">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Monitor the team's progress, to make sure they stay on schedule, and aren't having problems </a:t>
                      </a:r>
                      <a:endParaRPr/>
                    </a:p>
                    <a:p>
                      <a:pPr indent="0" lvl="0" marL="0" marR="0" rtl="0" algn="l">
                        <a:lnSpc>
                          <a:spcPct val="93000"/>
                        </a:lnSpc>
                        <a:spcBef>
                          <a:spcPts val="900"/>
                        </a:spcBef>
                        <a:spcAft>
                          <a:spcPts val="0"/>
                        </a:spcAft>
                        <a:buNone/>
                      </a:pPr>
                      <a:r>
                        <a:t/>
                      </a:r>
                      <a:endParaRPr b="0" i="0" sz="1200" u="none">
                        <a:solidFill>
                          <a:srgbClr val="000000"/>
                        </a:solidFill>
                        <a:latin typeface="Arial"/>
                        <a:ea typeface="Arial"/>
                        <a:cs typeface="Arial"/>
                        <a:sym typeface="Arial"/>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Plan training for team, and do career-development and planning with team-members</a:t>
                      </a:r>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r>
              <a:tr h="614350">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Conduct weekly update and 1:1 meetings with team, to surface issues, and provide direction</a:t>
                      </a:r>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Stay abreast of latest developments in the technology their team uses, industry news, etc</a:t>
                      </a:r>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r>
              <a:tr h="611175">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Recruit, interview and hire new members of the team</a:t>
                      </a:r>
                      <a:endParaRPr/>
                    </a:p>
                    <a:p>
                      <a:pPr indent="0" lvl="0" marL="0" marR="0" rtl="0" algn="l">
                        <a:lnSpc>
                          <a:spcPct val="93000"/>
                        </a:lnSpc>
                        <a:spcBef>
                          <a:spcPts val="900"/>
                        </a:spcBef>
                        <a:spcAft>
                          <a:spcPts val="0"/>
                        </a:spcAft>
                        <a:buNone/>
                      </a:pPr>
                      <a:r>
                        <a:t/>
                      </a:r>
                      <a:endParaRPr b="0" i="0" sz="1200" u="none">
                        <a:solidFill>
                          <a:srgbClr val="000000"/>
                        </a:solidFill>
                        <a:latin typeface="Arial"/>
                        <a:ea typeface="Arial"/>
                        <a:cs typeface="Arial"/>
                        <a:sym typeface="Arial"/>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Plan and oversee budgets and financials, and think about tools, skills and other future needs</a:t>
                      </a:r>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11500">
                      <a:solidFill>
                        <a:srgbClr val="000000"/>
                      </a:solidFill>
                      <a:prstDash val="solid"/>
                      <a:round/>
                      <a:headEnd len="sm" w="sm" type="none"/>
                      <a:tailEnd len="sm" w="sm" type="none"/>
                    </a:lnB>
                    <a:solidFill>
                      <a:srgbClr val="C6FEF7"/>
                    </a:solidFill>
                  </a:tcPr>
                </a:tc>
              </a:tr>
              <a:tr h="527050">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Fire team-members who are consistently not able to perform</a:t>
                      </a:r>
                      <a:endParaRPr/>
                    </a:p>
                  </a:txBody>
                  <a:tcPr marT="56300" marB="45725" marR="91450" marL="91450">
                    <a:lnL cap="flat" cmpd="sng" w="27350">
                      <a:solidFill>
                        <a:srgbClr val="000000"/>
                      </a:solidFill>
                      <a:prstDash val="solid"/>
                      <a:round/>
                      <a:headEnd len="sm" w="sm" type="none"/>
                      <a:tailEnd len="sm" w="sm" type="none"/>
                    </a:lnL>
                    <a:lnR cap="flat" cmpd="sng" w="1150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solidFill>
                      <a:srgbClr val="C6FEF7"/>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Help remove impediments that the team is not able or well-placed to resolve themselves</a:t>
                      </a:r>
                      <a:endParaRPr/>
                    </a:p>
                  </a:txBody>
                  <a:tcPr marT="56300" marB="45725" marR="91450" marL="91450">
                    <a:lnL cap="flat" cmpd="sng" w="11500">
                      <a:solidFill>
                        <a:srgbClr val="000000"/>
                      </a:solidFill>
                      <a:prstDash val="solid"/>
                      <a:round/>
                      <a:headEnd len="sm" w="sm" type="none"/>
                      <a:tailEnd len="sm" w="sm" type="none"/>
                    </a:lnL>
                    <a:lnR cap="flat" cmpd="sng" w="27350">
                      <a:solidFill>
                        <a:srgbClr val="000000"/>
                      </a:solidFill>
                      <a:prstDash val="solid"/>
                      <a:round/>
                      <a:headEnd len="sm" w="sm" type="none"/>
                      <a:tailEnd len="sm" w="sm" type="none"/>
                    </a:lnR>
                    <a:lnT cap="flat" cmpd="sng" w="11500">
                      <a:solidFill>
                        <a:srgbClr val="000000"/>
                      </a:solidFill>
                      <a:prstDash val="solid"/>
                      <a:round/>
                      <a:headEnd len="sm" w="sm" type="none"/>
                      <a:tailEnd len="sm" w="sm" type="none"/>
                    </a:lnT>
                    <a:lnB cap="flat" cmpd="sng" w="27350">
                      <a:solidFill>
                        <a:srgbClr val="000000"/>
                      </a:solidFill>
                      <a:prstDash val="solid"/>
                      <a:round/>
                      <a:headEnd len="sm" w="sm" type="none"/>
                      <a:tailEnd len="sm" w="sm" type="none"/>
                    </a:lnB>
                    <a:solidFill>
                      <a:srgbClr val="C6FEF7"/>
                    </a:solidFill>
                  </a:tcPr>
                </a:tc>
              </a:tr>
            </a:tbl>
          </a:graphicData>
        </a:graphic>
      </p:graphicFrame>
      <p:grpSp>
        <p:nvGrpSpPr>
          <p:cNvPr id="210" name="Google Shape;210;p12"/>
          <p:cNvGrpSpPr/>
          <p:nvPr/>
        </p:nvGrpSpPr>
        <p:grpSpPr>
          <a:xfrm>
            <a:off x="609600" y="2055813"/>
            <a:ext cx="3821112" cy="306387"/>
            <a:chOff x="384" y="1295"/>
            <a:chExt cx="2407" cy="193"/>
          </a:xfrm>
        </p:grpSpPr>
        <p:cxnSp>
          <p:nvCxnSpPr>
            <p:cNvPr id="211" name="Google Shape;211;p12"/>
            <p:cNvCxnSpPr/>
            <p:nvPr/>
          </p:nvCxnSpPr>
          <p:spPr>
            <a:xfrm>
              <a:off x="392" y="1296"/>
              <a:ext cx="2399" cy="191"/>
            </a:xfrm>
            <a:prstGeom prst="straightConnector1">
              <a:avLst/>
            </a:prstGeom>
            <a:noFill/>
            <a:ln cap="flat" cmpd="sng" w="25550">
              <a:solidFill>
                <a:srgbClr val="FF0000"/>
              </a:solidFill>
              <a:prstDash val="solid"/>
              <a:round/>
              <a:headEnd len="med" w="med" type="none"/>
              <a:tailEnd len="med" w="med" type="none"/>
            </a:ln>
          </p:spPr>
        </p:cxnSp>
        <p:cxnSp>
          <p:nvCxnSpPr>
            <p:cNvPr id="212" name="Google Shape;212;p12"/>
            <p:cNvCxnSpPr/>
            <p:nvPr/>
          </p:nvCxnSpPr>
          <p:spPr>
            <a:xfrm flipH="1" rot="10800000">
              <a:off x="384" y="1295"/>
              <a:ext cx="2399" cy="193"/>
            </a:xfrm>
            <a:prstGeom prst="straightConnector1">
              <a:avLst/>
            </a:prstGeom>
            <a:noFill/>
            <a:ln cap="flat" cmpd="sng" w="25550">
              <a:solidFill>
                <a:srgbClr val="FF0000"/>
              </a:solidFill>
              <a:prstDash val="solid"/>
              <a:round/>
              <a:headEnd len="med" w="med" type="none"/>
              <a:tailEnd len="med" w="med" type="none"/>
            </a:ln>
          </p:spPr>
        </p:cxnSp>
      </p:grpSp>
      <p:grpSp>
        <p:nvGrpSpPr>
          <p:cNvPr id="213" name="Google Shape;213;p12"/>
          <p:cNvGrpSpPr/>
          <p:nvPr/>
        </p:nvGrpSpPr>
        <p:grpSpPr>
          <a:xfrm>
            <a:off x="609600" y="1598613"/>
            <a:ext cx="3821112" cy="306387"/>
            <a:chOff x="384" y="1007"/>
            <a:chExt cx="2407" cy="193"/>
          </a:xfrm>
        </p:grpSpPr>
        <p:cxnSp>
          <p:nvCxnSpPr>
            <p:cNvPr id="214" name="Google Shape;214;p12"/>
            <p:cNvCxnSpPr/>
            <p:nvPr/>
          </p:nvCxnSpPr>
          <p:spPr>
            <a:xfrm>
              <a:off x="392" y="1008"/>
              <a:ext cx="2399" cy="191"/>
            </a:xfrm>
            <a:prstGeom prst="straightConnector1">
              <a:avLst/>
            </a:prstGeom>
            <a:noFill/>
            <a:ln cap="flat" cmpd="sng" w="25550">
              <a:solidFill>
                <a:srgbClr val="FF0000"/>
              </a:solidFill>
              <a:prstDash val="solid"/>
              <a:round/>
              <a:headEnd len="med" w="med" type="none"/>
              <a:tailEnd len="med" w="med" type="none"/>
            </a:ln>
          </p:spPr>
        </p:cxnSp>
        <p:cxnSp>
          <p:nvCxnSpPr>
            <p:cNvPr id="215" name="Google Shape;215;p12"/>
            <p:cNvCxnSpPr/>
            <p:nvPr/>
          </p:nvCxnSpPr>
          <p:spPr>
            <a:xfrm flipH="1" rot="10800000">
              <a:off x="384" y="1007"/>
              <a:ext cx="2399" cy="193"/>
            </a:xfrm>
            <a:prstGeom prst="straightConnector1">
              <a:avLst/>
            </a:prstGeom>
            <a:noFill/>
            <a:ln cap="flat" cmpd="sng" w="25550">
              <a:solidFill>
                <a:srgbClr val="FF0000"/>
              </a:solidFill>
              <a:prstDash val="solid"/>
              <a:round/>
              <a:headEnd len="med" w="med" type="none"/>
              <a:tailEnd len="med" w="med" type="none"/>
            </a:ln>
          </p:spPr>
        </p:cxnSp>
      </p:grpSp>
      <p:grpSp>
        <p:nvGrpSpPr>
          <p:cNvPr id="216" name="Google Shape;216;p12"/>
          <p:cNvGrpSpPr/>
          <p:nvPr/>
        </p:nvGrpSpPr>
        <p:grpSpPr>
          <a:xfrm>
            <a:off x="533400" y="4037013"/>
            <a:ext cx="3821112" cy="306387"/>
            <a:chOff x="336" y="2543"/>
            <a:chExt cx="2407" cy="193"/>
          </a:xfrm>
        </p:grpSpPr>
        <p:cxnSp>
          <p:nvCxnSpPr>
            <p:cNvPr id="217" name="Google Shape;217;p12"/>
            <p:cNvCxnSpPr/>
            <p:nvPr/>
          </p:nvCxnSpPr>
          <p:spPr>
            <a:xfrm>
              <a:off x="344" y="2544"/>
              <a:ext cx="2399" cy="191"/>
            </a:xfrm>
            <a:prstGeom prst="straightConnector1">
              <a:avLst/>
            </a:prstGeom>
            <a:noFill/>
            <a:ln cap="flat" cmpd="sng" w="25550">
              <a:solidFill>
                <a:srgbClr val="FF0000"/>
              </a:solidFill>
              <a:prstDash val="solid"/>
              <a:round/>
              <a:headEnd len="med" w="med" type="none"/>
              <a:tailEnd len="med" w="med" type="none"/>
            </a:ln>
          </p:spPr>
        </p:cxnSp>
        <p:cxnSp>
          <p:nvCxnSpPr>
            <p:cNvPr id="218" name="Google Shape;218;p12"/>
            <p:cNvCxnSpPr/>
            <p:nvPr/>
          </p:nvCxnSpPr>
          <p:spPr>
            <a:xfrm flipH="1" rot="10800000">
              <a:off x="336" y="2543"/>
              <a:ext cx="2399" cy="193"/>
            </a:xfrm>
            <a:prstGeom prst="straightConnector1">
              <a:avLst/>
            </a:prstGeom>
            <a:noFill/>
            <a:ln cap="flat" cmpd="sng" w="25550">
              <a:solidFill>
                <a:srgbClr val="FF0000"/>
              </a:solidFill>
              <a:prstDash val="solid"/>
              <a:round/>
              <a:headEnd len="med" w="med" type="none"/>
              <a:tailEnd len="med" w="med" type="none"/>
            </a:ln>
          </p:spPr>
        </p:cxnSp>
      </p:grpSp>
      <p:grpSp>
        <p:nvGrpSpPr>
          <p:cNvPr id="219" name="Google Shape;219;p12"/>
          <p:cNvGrpSpPr/>
          <p:nvPr/>
        </p:nvGrpSpPr>
        <p:grpSpPr>
          <a:xfrm>
            <a:off x="533400" y="2646363"/>
            <a:ext cx="3821112" cy="306387"/>
            <a:chOff x="336" y="1667"/>
            <a:chExt cx="2407" cy="193"/>
          </a:xfrm>
        </p:grpSpPr>
        <p:cxnSp>
          <p:nvCxnSpPr>
            <p:cNvPr id="220" name="Google Shape;220;p12"/>
            <p:cNvCxnSpPr/>
            <p:nvPr/>
          </p:nvCxnSpPr>
          <p:spPr>
            <a:xfrm>
              <a:off x="344" y="1668"/>
              <a:ext cx="2399" cy="191"/>
            </a:xfrm>
            <a:prstGeom prst="straightConnector1">
              <a:avLst/>
            </a:prstGeom>
            <a:noFill/>
            <a:ln cap="flat" cmpd="sng" w="25550">
              <a:solidFill>
                <a:srgbClr val="FF0000"/>
              </a:solidFill>
              <a:prstDash val="solid"/>
              <a:round/>
              <a:headEnd len="med" w="med" type="none"/>
              <a:tailEnd len="med" w="med" type="none"/>
            </a:ln>
          </p:spPr>
        </p:cxnSp>
        <p:cxnSp>
          <p:nvCxnSpPr>
            <p:cNvPr id="221" name="Google Shape;221;p12"/>
            <p:cNvCxnSpPr/>
            <p:nvPr/>
          </p:nvCxnSpPr>
          <p:spPr>
            <a:xfrm flipH="1" rot="10800000">
              <a:off x="336" y="1667"/>
              <a:ext cx="2399" cy="193"/>
            </a:xfrm>
            <a:prstGeom prst="straightConnector1">
              <a:avLst/>
            </a:prstGeom>
            <a:noFill/>
            <a:ln cap="flat" cmpd="sng" w="25550">
              <a:solidFill>
                <a:srgbClr val="FF0000"/>
              </a:solidFill>
              <a:prstDash val="solid"/>
              <a:round/>
              <a:headEnd len="med" w="med" type="none"/>
              <a:tailEnd len="med" w="med" type="none"/>
            </a:ln>
          </p:spPr>
        </p:cxnSp>
      </p:grpSp>
      <p:grpSp>
        <p:nvGrpSpPr>
          <p:cNvPr id="222" name="Google Shape;222;p12"/>
          <p:cNvGrpSpPr/>
          <p:nvPr/>
        </p:nvGrpSpPr>
        <p:grpSpPr>
          <a:xfrm>
            <a:off x="533400" y="3351213"/>
            <a:ext cx="3821112" cy="306387"/>
            <a:chOff x="336" y="2111"/>
            <a:chExt cx="2407" cy="193"/>
          </a:xfrm>
        </p:grpSpPr>
        <p:cxnSp>
          <p:nvCxnSpPr>
            <p:cNvPr id="223" name="Google Shape;223;p12"/>
            <p:cNvCxnSpPr/>
            <p:nvPr/>
          </p:nvCxnSpPr>
          <p:spPr>
            <a:xfrm>
              <a:off x="344" y="2112"/>
              <a:ext cx="2399" cy="191"/>
            </a:xfrm>
            <a:prstGeom prst="straightConnector1">
              <a:avLst/>
            </a:prstGeom>
            <a:noFill/>
            <a:ln cap="flat" cmpd="sng" w="25550">
              <a:solidFill>
                <a:srgbClr val="FF0000"/>
              </a:solidFill>
              <a:prstDash val="solid"/>
              <a:round/>
              <a:headEnd len="med" w="med" type="none"/>
              <a:tailEnd len="med" w="med" type="none"/>
            </a:ln>
          </p:spPr>
        </p:cxnSp>
        <p:cxnSp>
          <p:nvCxnSpPr>
            <p:cNvPr id="224" name="Google Shape;224;p12"/>
            <p:cNvCxnSpPr/>
            <p:nvPr/>
          </p:nvCxnSpPr>
          <p:spPr>
            <a:xfrm flipH="1" rot="10800000">
              <a:off x="336" y="2111"/>
              <a:ext cx="2399" cy="193"/>
            </a:xfrm>
            <a:prstGeom prst="straightConnector1">
              <a:avLst/>
            </a:prstGeom>
            <a:noFill/>
            <a:ln cap="flat" cmpd="sng" w="25550">
              <a:solidFill>
                <a:srgbClr val="FF0000"/>
              </a:solidFill>
              <a:prstDash val="solid"/>
              <a:round/>
              <a:headEnd len="med" w="med" type="none"/>
              <a:tailEnd len="med" w="med" type="none"/>
            </a:ln>
          </p:spPr>
        </p:cxnSp>
      </p:grpSp>
      <p:grpSp>
        <p:nvGrpSpPr>
          <p:cNvPr id="225" name="Google Shape;225;p12"/>
          <p:cNvGrpSpPr/>
          <p:nvPr/>
        </p:nvGrpSpPr>
        <p:grpSpPr>
          <a:xfrm>
            <a:off x="533400" y="4799013"/>
            <a:ext cx="3821112" cy="306387"/>
            <a:chOff x="336" y="3023"/>
            <a:chExt cx="2407" cy="193"/>
          </a:xfrm>
        </p:grpSpPr>
        <p:cxnSp>
          <p:nvCxnSpPr>
            <p:cNvPr id="226" name="Google Shape;226;p12"/>
            <p:cNvCxnSpPr/>
            <p:nvPr/>
          </p:nvCxnSpPr>
          <p:spPr>
            <a:xfrm>
              <a:off x="344" y="3024"/>
              <a:ext cx="2399" cy="191"/>
            </a:xfrm>
            <a:prstGeom prst="straightConnector1">
              <a:avLst/>
            </a:prstGeom>
            <a:noFill/>
            <a:ln cap="flat" cmpd="sng" w="25550">
              <a:solidFill>
                <a:srgbClr val="FF0000"/>
              </a:solidFill>
              <a:prstDash val="solid"/>
              <a:round/>
              <a:headEnd len="med" w="med" type="none"/>
              <a:tailEnd len="med" w="med" type="none"/>
            </a:ln>
          </p:spPr>
        </p:cxnSp>
        <p:cxnSp>
          <p:nvCxnSpPr>
            <p:cNvPr id="227" name="Google Shape;227;p12"/>
            <p:cNvCxnSpPr/>
            <p:nvPr/>
          </p:nvCxnSpPr>
          <p:spPr>
            <a:xfrm flipH="1" rot="10800000">
              <a:off x="336" y="3023"/>
              <a:ext cx="2399" cy="193"/>
            </a:xfrm>
            <a:prstGeom prst="straightConnector1">
              <a:avLst/>
            </a:prstGeom>
            <a:noFill/>
            <a:ln cap="flat" cmpd="sng" w="25550">
              <a:solidFill>
                <a:srgbClr val="FF0000"/>
              </a:solidFill>
              <a:prstDash val="solid"/>
              <a:round/>
              <a:headEnd len="med" w="med" type="none"/>
              <a:tailEnd len="med" w="med" type="none"/>
            </a:ln>
          </p:spPr>
        </p:cxnSp>
      </p:grpSp>
      <p:grpSp>
        <p:nvGrpSpPr>
          <p:cNvPr id="228" name="Google Shape;228;p12"/>
          <p:cNvGrpSpPr/>
          <p:nvPr/>
        </p:nvGrpSpPr>
        <p:grpSpPr>
          <a:xfrm>
            <a:off x="609600" y="1065213"/>
            <a:ext cx="3821112" cy="306387"/>
            <a:chOff x="384" y="671"/>
            <a:chExt cx="2407" cy="193"/>
          </a:xfrm>
        </p:grpSpPr>
        <p:cxnSp>
          <p:nvCxnSpPr>
            <p:cNvPr id="229" name="Google Shape;229;p12"/>
            <p:cNvCxnSpPr/>
            <p:nvPr/>
          </p:nvCxnSpPr>
          <p:spPr>
            <a:xfrm>
              <a:off x="392" y="672"/>
              <a:ext cx="2399" cy="191"/>
            </a:xfrm>
            <a:prstGeom prst="straightConnector1">
              <a:avLst/>
            </a:prstGeom>
            <a:noFill/>
            <a:ln cap="flat" cmpd="sng" w="25550">
              <a:solidFill>
                <a:srgbClr val="FF0000"/>
              </a:solidFill>
              <a:prstDash val="solid"/>
              <a:round/>
              <a:headEnd len="med" w="med" type="none"/>
              <a:tailEnd len="med" w="med" type="none"/>
            </a:ln>
          </p:spPr>
        </p:cxnSp>
        <p:cxnSp>
          <p:nvCxnSpPr>
            <p:cNvPr id="230" name="Google Shape;230;p12"/>
            <p:cNvCxnSpPr/>
            <p:nvPr/>
          </p:nvCxnSpPr>
          <p:spPr>
            <a:xfrm flipH="1" rot="10800000">
              <a:off x="384" y="671"/>
              <a:ext cx="2399" cy="193"/>
            </a:xfrm>
            <a:prstGeom prst="straightConnector1">
              <a:avLst/>
            </a:prstGeom>
            <a:noFill/>
            <a:ln cap="flat" cmpd="sng" w="25550">
              <a:solidFill>
                <a:srgbClr val="FF0000"/>
              </a:solidFill>
              <a:prstDash val="solid"/>
              <a:round/>
              <a:headEnd len="med" w="med" type="none"/>
              <a:tailEnd len="med" w="med"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234" name="Shape 234"/>
        <p:cNvGrpSpPr/>
        <p:nvPr/>
      </p:nvGrpSpPr>
      <p:grpSpPr>
        <a:xfrm>
          <a:off x="0" y="0"/>
          <a:ext cx="0" cy="0"/>
          <a:chOff x="0" y="0"/>
          <a:chExt cx="0" cy="0"/>
        </a:xfrm>
      </p:grpSpPr>
      <p:sp>
        <p:nvSpPr>
          <p:cNvPr id="235" name="Google Shape;235;p13"/>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AGILE-Key Terms</a:t>
            </a:r>
            <a:endParaRPr/>
          </a:p>
        </p:txBody>
      </p:sp>
      <p:pic>
        <p:nvPicPr>
          <p:cNvPr id="236" name="Google Shape;236;p13"/>
          <p:cNvPicPr preferRelativeResize="0"/>
          <p:nvPr/>
        </p:nvPicPr>
        <p:blipFill rotWithShape="1">
          <a:blip r:embed="rId3">
            <a:alphaModFix/>
          </a:blip>
          <a:srcRect b="0" l="0" r="0" t="0"/>
          <a:stretch/>
        </p:blipFill>
        <p:spPr>
          <a:xfrm>
            <a:off x="163512" y="990600"/>
            <a:ext cx="8674100" cy="51609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14"/>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Q &amp;  A</a:t>
            </a:r>
            <a:endParaRPr/>
          </a:p>
        </p:txBody>
      </p:sp>
      <p:sp>
        <p:nvSpPr>
          <p:cNvPr id="242" name="Google Shape;242;p14"/>
          <p:cNvSpPr txBox="1"/>
          <p:nvPr/>
        </p:nvSpPr>
        <p:spPr>
          <a:xfrm>
            <a:off x="179387" y="836612"/>
            <a:ext cx="8785225" cy="5616575"/>
          </a:xfrm>
          <a:prstGeom prst="rect">
            <a:avLst/>
          </a:prstGeom>
          <a:noFill/>
          <a:ln>
            <a:noFill/>
          </a:ln>
        </p:spPr>
        <p:txBody>
          <a:bodyPr anchorCtr="0" anchor="t" bIns="45000" lIns="90000" spcFirstLastPara="1" rIns="90000" wrap="square" tIns="45000">
            <a:noAutofit/>
          </a:bodyPr>
          <a:lstStyle/>
          <a:p>
            <a:pPr indent="0" lvl="0" marL="0" marR="0" rtl="0" algn="ctr">
              <a:lnSpc>
                <a:spcPct val="95000"/>
              </a:lnSpc>
              <a:spcBef>
                <a:spcPts val="0"/>
              </a:spcBef>
              <a:spcAft>
                <a:spcPts val="0"/>
              </a:spcAft>
              <a:buClr>
                <a:srgbClr val="000000"/>
              </a:buClr>
              <a:buSzPts val="9600"/>
              <a:buFont typeface="Arial"/>
              <a:buNone/>
            </a:pPr>
            <a:r>
              <a:t/>
            </a:r>
            <a:endParaRPr b="0" i="0" sz="9600" u="none">
              <a:solidFill>
                <a:srgbClr val="000000"/>
              </a:solidFill>
              <a:latin typeface="Arial"/>
              <a:ea typeface="Arial"/>
              <a:cs typeface="Arial"/>
              <a:sym typeface="Arial"/>
            </a:endParaRPr>
          </a:p>
          <a:p>
            <a:pPr indent="0" lvl="0" marL="0" marR="0" rtl="0" algn="ctr">
              <a:lnSpc>
                <a:spcPct val="95000"/>
              </a:lnSpc>
              <a:spcBef>
                <a:spcPts val="600"/>
              </a:spcBef>
              <a:spcAft>
                <a:spcPts val="0"/>
              </a:spcAft>
              <a:buClr>
                <a:srgbClr val="000000"/>
              </a:buClr>
              <a:buSzPts val="9600"/>
              <a:buFont typeface="Arial"/>
              <a:buNone/>
            </a:pPr>
            <a:r>
              <a:rPr b="0" i="0" lang="en-US" sz="9600" u="none">
                <a:solidFill>
                  <a:srgbClr val="000000"/>
                </a:solidFill>
                <a:latin typeface="Arial"/>
                <a:ea typeface="Arial"/>
                <a:cs typeface="Arial"/>
                <a:sym typeface="Arial"/>
              </a:rPr>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gd8417b695d_0_66"/>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AGILE-Definition &amp; Manifesto</a:t>
            </a:r>
            <a:endParaRPr/>
          </a:p>
        </p:txBody>
      </p:sp>
      <p:sp>
        <p:nvSpPr>
          <p:cNvPr id="57" name="Google Shape;57;gd8417b695d_0_66"/>
          <p:cNvSpPr txBox="1"/>
          <p:nvPr/>
        </p:nvSpPr>
        <p:spPr>
          <a:xfrm>
            <a:off x="179387" y="762000"/>
            <a:ext cx="8785200" cy="5616600"/>
          </a:xfrm>
          <a:prstGeom prst="rect">
            <a:avLst/>
          </a:prstGeom>
          <a:noFill/>
          <a:ln>
            <a:noFill/>
          </a:ln>
        </p:spPr>
        <p:txBody>
          <a:bodyPr anchorCtr="0" anchor="t" bIns="45000" lIns="90000" spcFirstLastPara="1" rIns="90000" wrap="square" tIns="45000">
            <a:noAutofit/>
          </a:bodyPr>
          <a:lstStyle/>
          <a:p>
            <a:pPr indent="0" lvl="0" marL="0" marR="0" rtl="0" algn="l">
              <a:lnSpc>
                <a:spcPct val="95000"/>
              </a:lnSpc>
              <a:spcBef>
                <a:spcPts val="0"/>
              </a:spcBef>
              <a:spcAft>
                <a:spcPts val="0"/>
              </a:spcAft>
              <a:buClr>
                <a:srgbClr val="000000"/>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93000"/>
              </a:lnSpc>
              <a:spcBef>
                <a:spcPts val="200"/>
              </a:spcBef>
              <a:spcAft>
                <a:spcPts val="0"/>
              </a:spcAft>
              <a:buNone/>
            </a:pPr>
            <a:r>
              <a:t/>
            </a:r>
            <a:endParaRPr b="0" i="0" sz="2400" u="none">
              <a:solidFill>
                <a:srgbClr val="000000"/>
              </a:solidFill>
              <a:latin typeface="Arial"/>
              <a:ea typeface="Arial"/>
              <a:cs typeface="Arial"/>
              <a:sym typeface="Arial"/>
            </a:endParaRPr>
          </a:p>
        </p:txBody>
      </p:sp>
      <p:sp>
        <p:nvSpPr>
          <p:cNvPr id="58" name="Google Shape;58;gd8417b695d_0_66"/>
          <p:cNvSpPr txBox="1"/>
          <p:nvPr/>
        </p:nvSpPr>
        <p:spPr>
          <a:xfrm>
            <a:off x="152400" y="4040187"/>
            <a:ext cx="8686800" cy="1916400"/>
          </a:xfrm>
          <a:prstGeom prst="rect">
            <a:avLst/>
          </a:prstGeom>
          <a:solidFill>
            <a:srgbClr val="EFF9FF"/>
          </a:solidFill>
          <a:ln cap="flat" cmpd="sng" w="9525">
            <a:solidFill>
              <a:srgbClr val="1267AE"/>
            </a:solidFill>
            <a:prstDash val="solid"/>
            <a:miter lim="800000"/>
            <a:headEnd len="sm" w="sm" type="none"/>
            <a:tailEnd len="sm" w="sm" type="none"/>
          </a:ln>
        </p:spPr>
        <p:txBody>
          <a:bodyPr anchorCtr="0" anchor="t" bIns="228600" lIns="90000" spcFirstLastPara="1" rIns="90000" wrap="square" tIns="2286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sng">
                <a:solidFill>
                  <a:srgbClr val="000000"/>
                </a:solidFill>
                <a:latin typeface="Arial"/>
                <a:ea typeface="Arial"/>
                <a:cs typeface="Arial"/>
                <a:sym typeface="Arial"/>
              </a:rPr>
              <a:t>Individuals and interactions</a:t>
            </a:r>
            <a:r>
              <a:rPr b="0" i="0" lang="en-US" sz="1800" u="none">
                <a:solidFill>
                  <a:srgbClr val="000000"/>
                </a:solidFill>
                <a:latin typeface="Arial"/>
                <a:ea typeface="Arial"/>
                <a:cs typeface="Arial"/>
                <a:sym typeface="Arial"/>
              </a:rPr>
              <a:t> over processes and tools</a:t>
            </a:r>
            <a:endParaRPr/>
          </a:p>
          <a:p>
            <a:pPr indent="0" lvl="0" marL="0" marR="0" rtl="0" algn="ctr">
              <a:lnSpc>
                <a:spcPct val="100000"/>
              </a:lnSpc>
              <a:spcBef>
                <a:spcPts val="900"/>
              </a:spcBef>
              <a:spcAft>
                <a:spcPts val="0"/>
              </a:spcAft>
              <a:buClr>
                <a:srgbClr val="000000"/>
              </a:buClr>
              <a:buSzPts val="1800"/>
              <a:buFont typeface="Arial"/>
              <a:buNone/>
            </a:pPr>
            <a:r>
              <a:rPr b="0" i="0" lang="en-US" sz="1800" u="sng">
                <a:solidFill>
                  <a:srgbClr val="000000"/>
                </a:solidFill>
                <a:latin typeface="Arial"/>
                <a:ea typeface="Arial"/>
                <a:cs typeface="Arial"/>
                <a:sym typeface="Arial"/>
              </a:rPr>
              <a:t>Working software</a:t>
            </a:r>
            <a:r>
              <a:rPr b="0" i="0" lang="en-US" sz="1800" u="none">
                <a:solidFill>
                  <a:srgbClr val="000000"/>
                </a:solidFill>
                <a:latin typeface="Arial"/>
                <a:ea typeface="Arial"/>
                <a:cs typeface="Arial"/>
                <a:sym typeface="Arial"/>
              </a:rPr>
              <a:t> over comprehensive documentation</a:t>
            </a:r>
            <a:endParaRPr/>
          </a:p>
          <a:p>
            <a:pPr indent="0" lvl="0" marL="0" marR="0" rtl="0" algn="ctr">
              <a:lnSpc>
                <a:spcPct val="100000"/>
              </a:lnSpc>
              <a:spcBef>
                <a:spcPts val="900"/>
              </a:spcBef>
              <a:spcAft>
                <a:spcPts val="0"/>
              </a:spcAft>
              <a:buClr>
                <a:srgbClr val="000000"/>
              </a:buClr>
              <a:buSzPts val="1800"/>
              <a:buFont typeface="Arial"/>
              <a:buNone/>
            </a:pPr>
            <a:r>
              <a:rPr b="0" i="0" lang="en-US" sz="1800" u="sng">
                <a:solidFill>
                  <a:srgbClr val="000000"/>
                </a:solidFill>
                <a:latin typeface="Arial"/>
                <a:ea typeface="Arial"/>
                <a:cs typeface="Arial"/>
                <a:sym typeface="Arial"/>
              </a:rPr>
              <a:t>Customer collaboration</a:t>
            </a:r>
            <a:r>
              <a:rPr b="0" i="0" lang="en-US" sz="1800" u="none">
                <a:solidFill>
                  <a:srgbClr val="000000"/>
                </a:solidFill>
                <a:latin typeface="Arial"/>
                <a:ea typeface="Arial"/>
                <a:cs typeface="Arial"/>
                <a:sym typeface="Arial"/>
              </a:rPr>
              <a:t> over contract negotiation</a:t>
            </a:r>
            <a:endParaRPr/>
          </a:p>
          <a:p>
            <a:pPr indent="0" lvl="0" marL="0" marR="0" rtl="0" algn="ctr">
              <a:lnSpc>
                <a:spcPct val="100000"/>
              </a:lnSpc>
              <a:spcBef>
                <a:spcPts val="900"/>
              </a:spcBef>
              <a:spcAft>
                <a:spcPts val="0"/>
              </a:spcAft>
              <a:buClr>
                <a:srgbClr val="000000"/>
              </a:buClr>
              <a:buSzPts val="1800"/>
              <a:buFont typeface="Arial"/>
              <a:buNone/>
            </a:pPr>
            <a:r>
              <a:rPr b="0" i="0" lang="en-US" sz="1800" u="sng">
                <a:solidFill>
                  <a:srgbClr val="000000"/>
                </a:solidFill>
                <a:latin typeface="Arial"/>
                <a:ea typeface="Arial"/>
                <a:cs typeface="Arial"/>
                <a:sym typeface="Arial"/>
              </a:rPr>
              <a:t>Responding to change</a:t>
            </a:r>
            <a:r>
              <a:rPr b="0" i="0" lang="en-US" sz="1800" u="none">
                <a:solidFill>
                  <a:srgbClr val="000000"/>
                </a:solidFill>
                <a:latin typeface="Arial"/>
                <a:ea typeface="Arial"/>
                <a:cs typeface="Arial"/>
                <a:sym typeface="Arial"/>
              </a:rPr>
              <a:t> over following a plan</a:t>
            </a:r>
            <a:endParaRPr/>
          </a:p>
        </p:txBody>
      </p:sp>
      <p:pic>
        <p:nvPicPr>
          <p:cNvPr id="59" name="Google Shape;59;gd8417b695d_0_66"/>
          <p:cNvPicPr preferRelativeResize="0"/>
          <p:nvPr/>
        </p:nvPicPr>
        <p:blipFill rotWithShape="1">
          <a:blip r:embed="rId3">
            <a:alphaModFix/>
          </a:blip>
          <a:srcRect b="0" l="0" r="0" t="0"/>
          <a:stretch/>
        </p:blipFill>
        <p:spPr>
          <a:xfrm>
            <a:off x="1752600" y="1114425"/>
            <a:ext cx="5238750" cy="234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5"/>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AGILE-How it is different from Traditional</a:t>
            </a:r>
            <a:endParaRPr/>
          </a:p>
        </p:txBody>
      </p:sp>
      <p:sp>
        <p:nvSpPr>
          <p:cNvPr id="66" name="Google Shape;66;p5"/>
          <p:cNvSpPr txBox="1"/>
          <p:nvPr/>
        </p:nvSpPr>
        <p:spPr>
          <a:xfrm>
            <a:off x="179387" y="836612"/>
            <a:ext cx="8785225" cy="5616575"/>
          </a:xfrm>
          <a:prstGeom prst="rect">
            <a:avLst/>
          </a:prstGeom>
          <a:noFill/>
          <a:ln>
            <a:noFill/>
          </a:ln>
        </p:spPr>
        <p:txBody>
          <a:bodyPr anchorCtr="0" anchor="t" bIns="45000" lIns="90000" spcFirstLastPara="1" rIns="90000" wrap="square" tIns="45000">
            <a:noAutofit/>
          </a:bodyPr>
          <a:lstStyle/>
          <a:p>
            <a:pPr indent="0" lvl="0" marL="0" marR="0" rtl="0" algn="l">
              <a:lnSpc>
                <a:spcPct val="95000"/>
              </a:lnSpc>
              <a:spcBef>
                <a:spcPts val="0"/>
              </a:spcBef>
              <a:spcAft>
                <a:spcPts val="0"/>
              </a:spcAft>
              <a:buClr>
                <a:srgbClr val="000000"/>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95000"/>
              </a:lnSpc>
              <a:spcBef>
                <a:spcPts val="600"/>
              </a:spcBef>
              <a:spcAft>
                <a:spcPts val="0"/>
              </a:spcAft>
              <a:buClr>
                <a:srgbClr val="000000"/>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93000"/>
              </a:lnSpc>
              <a:spcBef>
                <a:spcPts val="200"/>
              </a:spcBef>
              <a:spcAft>
                <a:spcPts val="0"/>
              </a:spcAft>
              <a:buNone/>
            </a:pPr>
            <a:r>
              <a:t/>
            </a:r>
            <a:endParaRPr b="0" i="0" sz="2400" u="none">
              <a:solidFill>
                <a:srgbClr val="000000"/>
              </a:solidFill>
              <a:latin typeface="Arial"/>
              <a:ea typeface="Arial"/>
              <a:cs typeface="Arial"/>
              <a:sym typeface="Arial"/>
            </a:endParaRPr>
          </a:p>
        </p:txBody>
      </p:sp>
      <p:sp>
        <p:nvSpPr>
          <p:cNvPr id="67" name="Google Shape;67;p5"/>
          <p:cNvSpPr/>
          <p:nvPr/>
        </p:nvSpPr>
        <p:spPr>
          <a:xfrm>
            <a:off x="155575"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pic>
        <p:nvPicPr>
          <p:cNvPr id="68" name="Google Shape;68;p5"/>
          <p:cNvPicPr preferRelativeResize="0"/>
          <p:nvPr/>
        </p:nvPicPr>
        <p:blipFill rotWithShape="1">
          <a:blip r:embed="rId3">
            <a:alphaModFix/>
          </a:blip>
          <a:srcRect b="0" l="0" r="0" t="0"/>
          <a:stretch/>
        </p:blipFill>
        <p:spPr>
          <a:xfrm>
            <a:off x="1889125" y="1219200"/>
            <a:ext cx="4838700" cy="2641600"/>
          </a:xfrm>
          <a:prstGeom prst="rect">
            <a:avLst/>
          </a:prstGeom>
          <a:noFill/>
          <a:ln>
            <a:noFill/>
          </a:ln>
        </p:spPr>
      </p:pic>
      <p:pic>
        <p:nvPicPr>
          <p:cNvPr id="69" name="Google Shape;69;p5"/>
          <p:cNvPicPr preferRelativeResize="0"/>
          <p:nvPr/>
        </p:nvPicPr>
        <p:blipFill rotWithShape="1">
          <a:blip r:embed="rId4">
            <a:alphaModFix/>
          </a:blip>
          <a:srcRect b="0" l="0" r="0" t="0"/>
          <a:stretch/>
        </p:blipFill>
        <p:spPr>
          <a:xfrm>
            <a:off x="2024062" y="3863975"/>
            <a:ext cx="4570412" cy="26495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6"/>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AGILE PRINCIPLES</a:t>
            </a:r>
            <a:endParaRPr/>
          </a:p>
        </p:txBody>
      </p:sp>
      <p:sp>
        <p:nvSpPr>
          <p:cNvPr id="76" name="Google Shape;76;p6"/>
          <p:cNvSpPr txBox="1"/>
          <p:nvPr/>
        </p:nvSpPr>
        <p:spPr>
          <a:xfrm>
            <a:off x="179387" y="836612"/>
            <a:ext cx="8785225" cy="5616575"/>
          </a:xfrm>
          <a:prstGeom prst="rect">
            <a:avLst/>
          </a:prstGeom>
          <a:noFill/>
          <a:ln>
            <a:noFill/>
          </a:ln>
        </p:spPr>
        <p:txBody>
          <a:bodyPr anchorCtr="0" anchor="t" bIns="45000" lIns="90000" spcFirstLastPara="1" rIns="90000" wrap="square" tIns="45000">
            <a:noAutofit/>
          </a:bodyPr>
          <a:lstStyle/>
          <a:p>
            <a:pPr indent="0" lvl="0" marL="0" marR="0" rtl="0" algn="l">
              <a:lnSpc>
                <a:spcPct val="95000"/>
              </a:lnSpc>
              <a:spcBef>
                <a:spcPts val="0"/>
              </a:spcBef>
              <a:spcAft>
                <a:spcPts val="0"/>
              </a:spcAft>
              <a:buClr>
                <a:srgbClr val="000000"/>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93000"/>
              </a:lnSpc>
              <a:spcBef>
                <a:spcPts val="200"/>
              </a:spcBef>
              <a:spcAft>
                <a:spcPts val="0"/>
              </a:spcAft>
              <a:buNone/>
            </a:pPr>
            <a:r>
              <a:t/>
            </a:r>
            <a:endParaRPr b="0" i="0" sz="2400" u="none">
              <a:solidFill>
                <a:srgbClr val="000000"/>
              </a:solidFill>
              <a:latin typeface="Arial"/>
              <a:ea typeface="Arial"/>
              <a:cs typeface="Arial"/>
              <a:sym typeface="Arial"/>
            </a:endParaRPr>
          </a:p>
        </p:txBody>
      </p:sp>
      <p:pic>
        <p:nvPicPr>
          <p:cNvPr id="77" name="Google Shape;77;p6"/>
          <p:cNvPicPr preferRelativeResize="0"/>
          <p:nvPr/>
        </p:nvPicPr>
        <p:blipFill rotWithShape="1">
          <a:blip r:embed="rId3">
            <a:alphaModFix/>
          </a:blip>
          <a:srcRect b="0" l="0" r="0" t="0"/>
          <a:stretch/>
        </p:blipFill>
        <p:spPr>
          <a:xfrm>
            <a:off x="457200" y="1371600"/>
            <a:ext cx="8101012" cy="464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7"/>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AGILE</a:t>
            </a:r>
            <a:endParaRPr/>
          </a:p>
        </p:txBody>
      </p:sp>
      <p:sp>
        <p:nvSpPr>
          <p:cNvPr id="84" name="Google Shape;84;p7"/>
          <p:cNvSpPr txBox="1"/>
          <p:nvPr/>
        </p:nvSpPr>
        <p:spPr>
          <a:xfrm>
            <a:off x="179387" y="836612"/>
            <a:ext cx="8785225" cy="5616575"/>
          </a:xfrm>
          <a:prstGeom prst="rect">
            <a:avLst/>
          </a:prstGeom>
          <a:noFill/>
          <a:ln>
            <a:noFill/>
          </a:ln>
        </p:spPr>
        <p:txBody>
          <a:bodyPr anchorCtr="0" anchor="t" bIns="45000" lIns="90000" spcFirstLastPara="1" rIns="90000" wrap="square" tIns="45000">
            <a:noAutofit/>
          </a:bodyPr>
          <a:lstStyle/>
          <a:p>
            <a:pPr indent="-268287" lvl="0" marL="269875" marR="0" rtl="0" algn="l">
              <a:lnSpc>
                <a:spcPct val="95000"/>
              </a:lnSpc>
              <a:spcBef>
                <a:spcPts val="0"/>
              </a:spcBef>
              <a:spcAft>
                <a:spcPts val="0"/>
              </a:spcAft>
              <a:buClr>
                <a:srgbClr val="A30B1A"/>
              </a:buClr>
              <a:buSzPts val="1080"/>
              <a:buFont typeface="Noto Sans Symbols"/>
              <a:buChar char="■"/>
            </a:pPr>
            <a:r>
              <a:rPr b="0" i="0" lang="en-US" sz="2400" u="none">
                <a:solidFill>
                  <a:srgbClr val="000000"/>
                </a:solidFill>
                <a:latin typeface="Arial"/>
                <a:ea typeface="Arial"/>
                <a:cs typeface="Arial"/>
                <a:sym typeface="Arial"/>
              </a:rPr>
              <a:t>Agile Benefits</a:t>
            </a:r>
            <a:endParaRPr/>
          </a:p>
          <a:p>
            <a:pPr indent="-268287" lvl="0" marL="269875" marR="0" rtl="0" algn="l">
              <a:lnSpc>
                <a:spcPct val="95000"/>
              </a:lnSpc>
              <a:spcBef>
                <a:spcPts val="600"/>
              </a:spcBef>
              <a:spcAft>
                <a:spcPts val="0"/>
              </a:spcAft>
              <a:buClr>
                <a:srgbClr val="000000"/>
              </a:buClr>
              <a:buSzPts val="2400"/>
              <a:buFont typeface="Arial"/>
              <a:buNone/>
            </a:pPr>
            <a:r>
              <a:t/>
            </a:r>
            <a:endParaRPr b="0" i="0" sz="2400" u="none">
              <a:solidFill>
                <a:srgbClr val="000000"/>
              </a:solidFill>
              <a:latin typeface="Arial"/>
              <a:ea typeface="Arial"/>
              <a:cs typeface="Arial"/>
              <a:sym typeface="Arial"/>
            </a:endParaRPr>
          </a:p>
          <a:p>
            <a:pPr indent="0" lvl="0" marL="0" marR="0" rtl="0" algn="l">
              <a:lnSpc>
                <a:spcPct val="93000"/>
              </a:lnSpc>
              <a:spcBef>
                <a:spcPts val="200"/>
              </a:spcBef>
              <a:spcAft>
                <a:spcPts val="0"/>
              </a:spcAft>
              <a:buNone/>
            </a:pPr>
            <a:r>
              <a:t/>
            </a:r>
            <a:endParaRPr b="0" i="0" sz="2400" u="none">
              <a:solidFill>
                <a:srgbClr val="000000"/>
              </a:solidFill>
              <a:latin typeface="Arial"/>
              <a:ea typeface="Arial"/>
              <a:cs typeface="Arial"/>
              <a:sym typeface="Arial"/>
            </a:endParaRPr>
          </a:p>
        </p:txBody>
      </p:sp>
      <p:pic>
        <p:nvPicPr>
          <p:cNvPr id="85" name="Google Shape;85;p7"/>
          <p:cNvPicPr preferRelativeResize="0"/>
          <p:nvPr/>
        </p:nvPicPr>
        <p:blipFill rotWithShape="1">
          <a:blip r:embed="rId3">
            <a:alphaModFix/>
          </a:blip>
          <a:srcRect b="0" l="27778" r="0" t="0"/>
          <a:stretch/>
        </p:blipFill>
        <p:spPr>
          <a:xfrm>
            <a:off x="1219200" y="1295400"/>
            <a:ext cx="5257800" cy="48847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8"/>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SCRUM and S</a:t>
            </a:r>
            <a:r>
              <a:rPr lang="en-US" sz="3200"/>
              <a:t>crum Pillar</a:t>
            </a:r>
            <a:endParaRPr/>
          </a:p>
        </p:txBody>
      </p:sp>
      <p:sp>
        <p:nvSpPr>
          <p:cNvPr id="93" name="Google Shape;93;p8"/>
          <p:cNvSpPr txBox="1"/>
          <p:nvPr/>
        </p:nvSpPr>
        <p:spPr>
          <a:xfrm>
            <a:off x="381000" y="762000"/>
            <a:ext cx="8001000" cy="64131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a:t>
            </a:r>
            <a:r>
              <a:rPr b="1" i="0" lang="en-US" sz="1800" u="none">
                <a:solidFill>
                  <a:srgbClr val="000000"/>
                </a:solidFill>
                <a:latin typeface="Arial"/>
                <a:ea typeface="Arial"/>
                <a:cs typeface="Arial"/>
                <a:sym typeface="Arial"/>
              </a:rPr>
              <a:t>Definition: </a:t>
            </a:r>
            <a:r>
              <a:rPr b="0" i="1" lang="en-US" sz="1600" u="none">
                <a:solidFill>
                  <a:srgbClr val="000000"/>
                </a:solidFill>
                <a:latin typeface="Arial"/>
                <a:ea typeface="Arial"/>
                <a:cs typeface="Arial"/>
                <a:sym typeface="Arial"/>
              </a:rPr>
              <a:t>A framework within which people can address complex adaptive problems, while productively and creatively delivering products of the highest possible value.</a:t>
            </a:r>
            <a:endParaRPr b="0" i="1" sz="16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i="1" sz="1600"/>
          </a:p>
          <a:p>
            <a:pPr indent="0" lvl="0" marL="0" marR="0" rtl="0" algn="l">
              <a:lnSpc>
                <a:spcPct val="100000"/>
              </a:lnSpc>
              <a:spcBef>
                <a:spcPts val="0"/>
              </a:spcBef>
              <a:spcAft>
                <a:spcPts val="0"/>
              </a:spcAft>
              <a:buClr>
                <a:schemeClr val="dk1"/>
              </a:buClr>
              <a:buSzPts val="1100"/>
              <a:buFont typeface="Arial"/>
              <a:buNone/>
            </a:pPr>
            <a:r>
              <a:rPr i="1" lang="en-US" sz="1600"/>
              <a:t>Scrum is founded on empirical process control theory, or empiricism. Empiricism asserts that knowledge comes from experience and making decisions based on what is known.</a:t>
            </a:r>
            <a:endParaRPr i="1" sz="1600"/>
          </a:p>
          <a:p>
            <a:pPr indent="0" lvl="0" marL="0" marR="0" rtl="0" algn="l">
              <a:lnSpc>
                <a:spcPct val="100000"/>
              </a:lnSpc>
              <a:spcBef>
                <a:spcPts val="0"/>
              </a:spcBef>
              <a:spcAft>
                <a:spcPts val="0"/>
              </a:spcAft>
              <a:buClr>
                <a:srgbClr val="000000"/>
              </a:buClr>
              <a:buSzPts val="1800"/>
              <a:buFont typeface="Arial"/>
              <a:buNone/>
            </a:pPr>
            <a:r>
              <a:t/>
            </a:r>
            <a:endParaRPr i="1" sz="1600"/>
          </a:p>
          <a:p>
            <a:pPr indent="0" lvl="0" marL="0" marR="0" rtl="0" algn="l">
              <a:lnSpc>
                <a:spcPct val="100000"/>
              </a:lnSpc>
              <a:spcBef>
                <a:spcPts val="0"/>
              </a:spcBef>
              <a:spcAft>
                <a:spcPts val="0"/>
              </a:spcAft>
              <a:buClr>
                <a:srgbClr val="000000"/>
              </a:buClr>
              <a:buSzPts val="1800"/>
              <a:buFont typeface="Arial"/>
              <a:buNone/>
            </a:pPr>
            <a:r>
              <a:rPr i="1" lang="en-US" sz="1600"/>
              <a:t>Three Pillars:</a:t>
            </a:r>
            <a:endParaRPr i="1" sz="1600"/>
          </a:p>
          <a:p>
            <a:pPr indent="0" lvl="0" marL="0" marR="0" rtl="0" algn="l">
              <a:lnSpc>
                <a:spcPct val="100000"/>
              </a:lnSpc>
              <a:spcBef>
                <a:spcPts val="0"/>
              </a:spcBef>
              <a:spcAft>
                <a:spcPts val="0"/>
              </a:spcAft>
              <a:buClr>
                <a:srgbClr val="000000"/>
              </a:buClr>
              <a:buSzPts val="1800"/>
              <a:buFont typeface="Arial"/>
              <a:buNone/>
            </a:pPr>
            <a:r>
              <a:t/>
            </a:r>
            <a:endParaRPr i="1" sz="1600"/>
          </a:p>
          <a:p>
            <a:pPr indent="-330200" lvl="0" marL="457200" marR="0" rtl="0" algn="l">
              <a:lnSpc>
                <a:spcPct val="100000"/>
              </a:lnSpc>
              <a:spcBef>
                <a:spcPts val="0"/>
              </a:spcBef>
              <a:spcAft>
                <a:spcPts val="0"/>
              </a:spcAft>
              <a:buSzPts val="1600"/>
              <a:buChar char="●"/>
            </a:pPr>
            <a:r>
              <a:rPr i="1" lang="en-US" sz="1600"/>
              <a:t>Transparency - common understanding what is being done, definition of done</a:t>
            </a:r>
            <a:endParaRPr i="1" sz="1600"/>
          </a:p>
          <a:p>
            <a:pPr indent="0" lvl="0" marL="914400" marR="0" rtl="0" algn="l">
              <a:lnSpc>
                <a:spcPct val="100000"/>
              </a:lnSpc>
              <a:spcBef>
                <a:spcPts val="0"/>
              </a:spcBef>
              <a:spcAft>
                <a:spcPts val="0"/>
              </a:spcAft>
              <a:buNone/>
            </a:pPr>
            <a:r>
              <a:t/>
            </a:r>
            <a:endParaRPr i="1" sz="1600"/>
          </a:p>
          <a:p>
            <a:pPr indent="-330200" lvl="0" marL="457200" marR="0" rtl="0" algn="l">
              <a:lnSpc>
                <a:spcPct val="100000"/>
              </a:lnSpc>
              <a:spcBef>
                <a:spcPts val="0"/>
              </a:spcBef>
              <a:spcAft>
                <a:spcPts val="0"/>
              </a:spcAft>
              <a:buSzPts val="1600"/>
              <a:buChar char="●"/>
            </a:pPr>
            <a:r>
              <a:rPr i="1" lang="en-US" sz="1600"/>
              <a:t>Inspection - frequently inspect Scrum artifacts and progress toward a Sprint Goal to detect undesirable variances.</a:t>
            </a:r>
            <a:endParaRPr i="1" sz="1600"/>
          </a:p>
          <a:p>
            <a:pPr indent="0" lvl="0" marL="914400" marR="0" rtl="0" algn="l">
              <a:lnSpc>
                <a:spcPct val="100000"/>
              </a:lnSpc>
              <a:spcBef>
                <a:spcPts val="0"/>
              </a:spcBef>
              <a:spcAft>
                <a:spcPts val="0"/>
              </a:spcAft>
              <a:buNone/>
            </a:pPr>
            <a:r>
              <a:t/>
            </a:r>
            <a:endParaRPr i="1" sz="1600"/>
          </a:p>
          <a:p>
            <a:pPr indent="-330200" lvl="0" marL="457200" marR="0" rtl="0" algn="l">
              <a:lnSpc>
                <a:spcPct val="100000"/>
              </a:lnSpc>
              <a:spcBef>
                <a:spcPts val="0"/>
              </a:spcBef>
              <a:spcAft>
                <a:spcPts val="0"/>
              </a:spcAft>
              <a:buSzPts val="1600"/>
              <a:buChar char="●"/>
            </a:pPr>
            <a:r>
              <a:rPr i="1" lang="en-US" sz="1600"/>
              <a:t>Adaptation - An adjustment must be made as soon as possible to minimize deviation</a:t>
            </a:r>
            <a:endParaRPr i="1" sz="1600"/>
          </a:p>
          <a:p>
            <a:pPr indent="0" lvl="0" marL="0" marR="0" rtl="0" algn="l">
              <a:lnSpc>
                <a:spcPct val="100000"/>
              </a:lnSpc>
              <a:spcBef>
                <a:spcPts val="0"/>
              </a:spcBef>
              <a:spcAft>
                <a:spcPts val="0"/>
              </a:spcAft>
              <a:buClr>
                <a:srgbClr val="000000"/>
              </a:buClr>
              <a:buSzPts val="1800"/>
              <a:buFont typeface="Arial"/>
              <a:buNone/>
            </a:pPr>
            <a:r>
              <a:t/>
            </a:r>
            <a:endParaRPr i="1" sz="1600"/>
          </a:p>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a:p>
          <a:p>
            <a:pPr indent="0" lvl="0" marL="0" marR="0" rtl="0" algn="l">
              <a:lnSpc>
                <a:spcPct val="100000"/>
              </a:lnSpc>
              <a:spcBef>
                <a:spcPts val="0"/>
              </a:spcBef>
              <a:spcAft>
                <a:spcPts val="0"/>
              </a:spcAft>
              <a:buClr>
                <a:srgbClr val="000000"/>
              </a:buClr>
              <a:buSzPts val="1600"/>
              <a:buFont typeface="Arial"/>
              <a:buNone/>
            </a:pPr>
            <a:r>
              <a:t/>
            </a:r>
            <a:endParaRPr sz="1800"/>
          </a:p>
          <a:p>
            <a:pPr indent="0" lvl="0" marL="0" marR="0" rtl="0" algn="l">
              <a:lnSpc>
                <a:spcPct val="100000"/>
              </a:lnSpc>
              <a:spcBef>
                <a:spcPts val="0"/>
              </a:spcBef>
              <a:spcAft>
                <a:spcPts val="0"/>
              </a:spcAft>
              <a:buClr>
                <a:srgbClr val="000000"/>
              </a:buClr>
              <a:buSzPts val="16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gd8417b695d_0_0"/>
          <p:cNvSpPr txBox="1"/>
          <p:nvPr/>
        </p:nvSpPr>
        <p:spPr>
          <a:xfrm>
            <a:off x="179387" y="0"/>
            <a:ext cx="7858200" cy="6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lang="en-US" sz="3200"/>
              <a:t>SCRUM Values</a:t>
            </a:r>
            <a:endParaRPr/>
          </a:p>
        </p:txBody>
      </p:sp>
      <p:sp>
        <p:nvSpPr>
          <p:cNvPr id="100" name="Google Shape;100;gd8417b695d_0_0"/>
          <p:cNvSpPr txBox="1"/>
          <p:nvPr/>
        </p:nvSpPr>
        <p:spPr>
          <a:xfrm>
            <a:off x="179387" y="836612"/>
            <a:ext cx="8785200" cy="5616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i="1" lang="en-US" sz="1600">
                <a:solidFill>
                  <a:schemeClr val="dk1"/>
                </a:solidFill>
              </a:rPr>
              <a:t>W</a:t>
            </a:r>
            <a:r>
              <a:rPr i="1" lang="en-US" sz="1600">
                <a:solidFill>
                  <a:schemeClr val="dk1"/>
                </a:solidFill>
              </a:rPr>
              <a:t>hen the Values of </a:t>
            </a:r>
            <a:r>
              <a:rPr b="1" lang="en-US" sz="1800">
                <a:solidFill>
                  <a:schemeClr val="dk1"/>
                </a:solidFill>
              </a:rPr>
              <a:t>Commitment, courage, Focus, Openness, Respect </a:t>
            </a:r>
            <a:r>
              <a:rPr i="1" lang="en-US" sz="1600">
                <a:solidFill>
                  <a:schemeClr val="dk1"/>
                </a:solidFill>
              </a:rPr>
              <a:t>are embodied and lived by scrum team, three pillars </a:t>
            </a:r>
            <a:r>
              <a:rPr lang="en-US" sz="1800">
                <a:solidFill>
                  <a:schemeClr val="dk1"/>
                </a:solidFill>
              </a:rPr>
              <a:t>- </a:t>
            </a:r>
            <a:r>
              <a:rPr b="1" lang="en-US" sz="1800">
                <a:solidFill>
                  <a:schemeClr val="dk1"/>
                </a:solidFill>
              </a:rPr>
              <a:t>Transparency, Inspection, Adaptation</a:t>
            </a:r>
            <a:r>
              <a:rPr lang="en-US" sz="1800">
                <a:solidFill>
                  <a:schemeClr val="dk1"/>
                </a:solidFill>
              </a:rPr>
              <a:t> </a:t>
            </a:r>
            <a:r>
              <a:rPr i="1" lang="en-US" sz="1600">
                <a:solidFill>
                  <a:schemeClr val="dk1"/>
                </a:solidFill>
              </a:rPr>
              <a:t>come to life and build trust for every one</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Clr>
                <a:schemeClr val="dk1"/>
              </a:buClr>
              <a:buSzPts val="1100"/>
              <a:buFont typeface="Arial"/>
              <a:buNone/>
            </a:pPr>
            <a:r>
              <a:rPr i="1" lang="en-US" sz="1600">
                <a:solidFill>
                  <a:schemeClr val="dk1"/>
                </a:solidFill>
              </a:rPr>
              <a:t>The Scrum Team members learn and explore those values as they work with the Scrum events, roles and artifacts. </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Features Of Scrum                           Scrum Team                           </a:t>
            </a:r>
            <a:endParaRPr>
              <a:solidFill>
                <a:schemeClr val="dk1"/>
              </a:solidFill>
            </a:endParaRPr>
          </a:p>
          <a:p>
            <a:pPr indent="0" lvl="0" marL="0" rtl="0" algn="l">
              <a:spcBef>
                <a:spcPts val="0"/>
              </a:spcBef>
              <a:spcAft>
                <a:spcPts val="0"/>
              </a:spcAft>
              <a:buClr>
                <a:schemeClr val="dk1"/>
              </a:buClr>
              <a:buSzPts val="1100"/>
              <a:buFont typeface="Arial"/>
              <a:buNone/>
            </a:pPr>
            <a:r>
              <a:rPr i="1" lang="en-US" sz="1600">
                <a:solidFill>
                  <a:schemeClr val="dk1"/>
                </a:solidFill>
              </a:rPr>
              <a:t>Time Box   					Cross Functional</a:t>
            </a:r>
            <a:endParaRPr>
              <a:solidFill>
                <a:schemeClr val="dk1"/>
              </a:solidFill>
            </a:endParaRPr>
          </a:p>
          <a:p>
            <a:pPr indent="0" lvl="0" marL="0" rtl="0" algn="l">
              <a:spcBef>
                <a:spcPts val="0"/>
              </a:spcBef>
              <a:spcAft>
                <a:spcPts val="0"/>
              </a:spcAft>
              <a:buClr>
                <a:schemeClr val="dk1"/>
              </a:buClr>
              <a:buSzPts val="1100"/>
              <a:buFont typeface="Arial"/>
              <a:buNone/>
            </a:pPr>
            <a:r>
              <a:rPr i="1" lang="en-US" sz="1600">
                <a:solidFill>
                  <a:schemeClr val="dk1"/>
                </a:solidFill>
              </a:rPr>
              <a:t>Incremental					Self Organized</a:t>
            </a:r>
            <a:endParaRPr>
              <a:solidFill>
                <a:schemeClr val="dk1"/>
              </a:solidFill>
            </a:endParaRPr>
          </a:p>
          <a:p>
            <a:pPr indent="0" lvl="0" marL="0" rtl="0" algn="l">
              <a:spcBef>
                <a:spcPts val="0"/>
              </a:spcBef>
              <a:spcAft>
                <a:spcPts val="0"/>
              </a:spcAft>
              <a:buClr>
                <a:schemeClr val="dk1"/>
              </a:buClr>
              <a:buSzPts val="1100"/>
              <a:buFont typeface="Arial"/>
              <a:buNone/>
            </a:pPr>
            <a:r>
              <a:rPr i="1" lang="en-US" sz="1600">
                <a:solidFill>
                  <a:schemeClr val="dk1"/>
                </a:solidFill>
              </a:rPr>
              <a:t>Business Driven</a:t>
            </a:r>
            <a:endParaRPr>
              <a:solidFill>
                <a:schemeClr val="dk1"/>
              </a:solidFill>
            </a:endParaRPr>
          </a:p>
          <a:p>
            <a:pPr indent="0" lvl="0" marL="0" rtl="0" algn="l">
              <a:spcBef>
                <a:spcPts val="0"/>
              </a:spcBef>
              <a:spcAft>
                <a:spcPts val="0"/>
              </a:spcAft>
              <a:buClr>
                <a:schemeClr val="dk1"/>
              </a:buClr>
              <a:buSzPts val="1100"/>
              <a:buFont typeface="Arial"/>
              <a:buNone/>
            </a:pPr>
            <a:r>
              <a:rPr i="1" lang="en-US" sz="1600">
                <a:solidFill>
                  <a:schemeClr val="dk1"/>
                </a:solidFill>
              </a:rPr>
              <a:t>Feedback Oriented</a:t>
            </a:r>
            <a:endParaRPr>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0" lvl="0" marL="0" rtl="0" algn="l">
              <a:spcBef>
                <a:spcPts val="0"/>
              </a:spcBef>
              <a:spcAft>
                <a:spcPts val="0"/>
              </a:spcAft>
              <a:buClr>
                <a:schemeClr val="dk1"/>
              </a:buClr>
              <a:buSzPts val="1600"/>
              <a:buFont typeface="Arial"/>
              <a:buNone/>
            </a:pPr>
            <a:r>
              <a:t/>
            </a:r>
            <a:endParaRPr i="1"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9"/>
          <p:cNvSpPr txBox="1"/>
          <p:nvPr/>
        </p:nvSpPr>
        <p:spPr>
          <a:xfrm>
            <a:off x="179387" y="0"/>
            <a:ext cx="7858125" cy="6937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SCRUM</a:t>
            </a:r>
            <a:endParaRPr/>
          </a:p>
        </p:txBody>
      </p:sp>
      <p:pic>
        <p:nvPicPr>
          <p:cNvPr id="107" name="Google Shape;107;p9"/>
          <p:cNvPicPr preferRelativeResize="0"/>
          <p:nvPr/>
        </p:nvPicPr>
        <p:blipFill rotWithShape="1">
          <a:blip r:embed="rId3">
            <a:alphaModFix/>
          </a:blip>
          <a:srcRect b="0" l="0" r="0" t="0"/>
          <a:stretch/>
        </p:blipFill>
        <p:spPr>
          <a:xfrm>
            <a:off x="228600" y="1143000"/>
            <a:ext cx="8686800" cy="483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

<file path=docProps/custom.xml><?xml version="1.0" encoding="utf-8"?>
<Properties xmlns="http://schemas.openxmlformats.org/officeDocument/2006/custom-properties" xmlns:vt="http://schemas.openxmlformats.org/officeDocument/2006/docPropsVTypes"/>
</file>