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250523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88736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4415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55452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83508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7D03DE0-60F9-4E9E-B62F-F560193D78BB}" type="datetimeFigureOut">
              <a:rPr lang="ru-RU" smtClean="0"/>
              <a:t>04.03.2019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318588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7D03DE0-60F9-4E9E-B62F-F560193D78BB}" type="datetimeFigureOut">
              <a:rPr lang="ru-RU" smtClean="0"/>
              <a:t>04.03.2019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9973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7D03DE0-60F9-4E9E-B62F-F560193D78BB}" type="datetimeFigureOut">
              <a:rPr lang="ru-RU" smtClean="0"/>
              <a:t>04.03.2019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56394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7D03DE0-60F9-4E9E-B62F-F560193D78BB}" type="datetimeFigureOut">
              <a:rPr lang="ru-RU" smtClean="0"/>
              <a:t>04.03.2019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9710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7D03DE0-60F9-4E9E-B62F-F560193D78BB}" type="datetimeFigureOut">
              <a:rPr lang="ru-RU" smtClean="0"/>
              <a:t>04.03.2019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9962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7D03DE0-60F9-4E9E-B62F-F560193D78BB}" type="datetimeFigureOut">
              <a:rPr lang="ru-RU" smtClean="0"/>
              <a:t>04.03.2019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8B78B8-AAD8-4D45-9B27-ACDF60B56703}" type="slidenum">
              <a:rPr lang="ru-RU" smtClean="0"/>
              <a:t>‹#›</a:t>
            </a:fld>
            <a:endParaRPr lang="ru-RU"/>
          </a:p>
        </p:txBody>
      </p:sp>
    </p:spTree>
    <p:extLst>
      <p:ext uri="{BB962C8B-B14F-4D97-AF65-F5344CB8AC3E}">
        <p14:creationId xmlns:p14="http://schemas.microsoft.com/office/powerpoint/2010/main" val="112160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3DE0-60F9-4E9E-B62F-F560193D78BB}" type="datetimeFigureOut">
              <a:rPr lang="ru-RU" smtClean="0"/>
              <a:t>04.03.2019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B78B8-AAD8-4D45-9B27-ACDF60B56703}" type="slidenum">
              <a:rPr lang="ru-RU" smtClean="0"/>
              <a:t>‹#›</a:t>
            </a:fld>
            <a:endParaRPr lang="ru-RU"/>
          </a:p>
        </p:txBody>
      </p:sp>
    </p:spTree>
    <p:extLst>
      <p:ext uri="{BB962C8B-B14F-4D97-AF65-F5344CB8AC3E}">
        <p14:creationId xmlns:p14="http://schemas.microsoft.com/office/powerpoint/2010/main" val="91237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dl.dropboxusercontent.com/s/fan21pjc5qwjov5/Bangalore%20Geocoding%20Information.xlsx?dl=0" TargetMode="External"/><Relationship Id="rId4" Type="http://schemas.openxmlformats.org/officeDocument/2006/relationships/hyperlink" Target="https://en.wikipedia.org/wiki/List_of_neighbourhoods_in_Bangalo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solidFill>
                  <a:srgbClr val="002060"/>
                </a:solidFill>
              </a:rPr>
              <a:t>Bangalore Restaurant Selection</a:t>
            </a:r>
            <a:endParaRPr lang="ru-RU" b="1" dirty="0">
              <a:solidFill>
                <a:srgbClr val="002060"/>
              </a:solidFill>
            </a:endParaRPr>
          </a:p>
        </p:txBody>
      </p:sp>
      <p:sp>
        <p:nvSpPr>
          <p:cNvPr id="3" name="Подзаголовок 2"/>
          <p:cNvSpPr>
            <a:spLocks noGrp="1"/>
          </p:cNvSpPr>
          <p:nvPr>
            <p:ph type="subTitle" idx="1"/>
          </p:nvPr>
        </p:nvSpPr>
        <p:spPr/>
        <p:txBody>
          <a:bodyPr/>
          <a:lstStyle/>
          <a:p>
            <a:r>
              <a:rPr lang="en-US" b="1" dirty="0" smtClean="0"/>
              <a:t>by </a:t>
            </a:r>
            <a:r>
              <a:rPr lang="en-US" b="1" smtClean="0"/>
              <a:t>Rahul M</a:t>
            </a:r>
            <a:r>
              <a:rPr lang="en-US" b="1" smtClean="0"/>
              <a:t> </a:t>
            </a:r>
            <a:r>
              <a:rPr lang="en-US" b="1" dirty="0" smtClean="0"/>
              <a:t>2019</a:t>
            </a:r>
            <a:endParaRPr lang="ru-RU" b="1" dirty="0"/>
          </a:p>
        </p:txBody>
      </p:sp>
    </p:spTree>
    <p:extLst>
      <p:ext uri="{BB962C8B-B14F-4D97-AF65-F5344CB8AC3E}">
        <p14:creationId xmlns:p14="http://schemas.microsoft.com/office/powerpoint/2010/main" val="10939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50976" y="0"/>
            <a:ext cx="9144000" cy="777557"/>
          </a:xfrm>
        </p:spPr>
        <p:txBody>
          <a:bodyPr>
            <a:normAutofit fontScale="90000"/>
          </a:bodyPr>
          <a:lstStyle/>
          <a:p>
            <a:r>
              <a:rPr lang="en-US" b="1" dirty="0" smtClean="0">
                <a:solidFill>
                  <a:srgbClr val="002060"/>
                </a:solidFill>
              </a:rPr>
              <a:t>Business Problem</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t>
            </a:r>
            <a:r>
              <a:rPr lang="en-US" b="1" dirty="0" smtClean="0"/>
              <a:t>Rahul M</a:t>
            </a:r>
            <a:r>
              <a:rPr lang="en-US" b="1" dirty="0" smtClean="0"/>
              <a:t> </a:t>
            </a:r>
            <a:r>
              <a:rPr lang="en-US" b="1" dirty="0" smtClean="0"/>
              <a:t>2019</a:t>
            </a:r>
            <a:endParaRPr lang="ru-RU" b="1" dirty="0"/>
          </a:p>
        </p:txBody>
      </p:sp>
      <p:sp>
        <p:nvSpPr>
          <p:cNvPr id="4" name="TextBox 3"/>
          <p:cNvSpPr txBox="1"/>
          <p:nvPr/>
        </p:nvSpPr>
        <p:spPr>
          <a:xfrm>
            <a:off x="477520" y="1071501"/>
            <a:ext cx="11226800" cy="5262979"/>
          </a:xfrm>
          <a:prstGeom prst="rect">
            <a:avLst/>
          </a:prstGeom>
          <a:noFill/>
        </p:spPr>
        <p:txBody>
          <a:bodyPr wrap="square" rtlCol="0">
            <a:spAutoFit/>
          </a:bodyPr>
          <a:lstStyle/>
          <a:p>
            <a:r>
              <a:rPr lang="en-US" sz="2400" dirty="0"/>
              <a:t>The client “JanakiRam (JR)” is a leading chain of restaurants based in North India. It has outlets mainly in Delhi and Mumbai where it has a loyal customer base. JR has enjoyed a fair amount of success which it wishes to replicate in the South. JR has chosen as Bangalore as its pilot location to launch its outlets in South India</a:t>
            </a:r>
            <a:r>
              <a:rPr lang="en-US" sz="2400" dirty="0" smtClean="0"/>
              <a:t>.</a:t>
            </a:r>
            <a:endParaRPr lang="en-US" sz="2400" dirty="0"/>
          </a:p>
          <a:p>
            <a:r>
              <a:rPr lang="en-US" sz="2400" dirty="0"/>
              <a:t>JR has approached us to determine an ideal location to start its foray. JR wants to ensure that the location chosen is economically feasible for setup as well as a key hub where it can start getting customers from the very beginning</a:t>
            </a:r>
            <a:r>
              <a:rPr lang="en-US" sz="2400" dirty="0" smtClean="0"/>
              <a:t>.</a:t>
            </a:r>
          </a:p>
          <a:p>
            <a:endParaRPr lang="en-US" sz="2400" dirty="0"/>
          </a:p>
          <a:p>
            <a:r>
              <a:rPr lang="en-US" sz="2400" b="1" i="1" dirty="0"/>
              <a:t>Business Problem</a:t>
            </a:r>
            <a:r>
              <a:rPr lang="en-US" sz="2400" dirty="0"/>
              <a:t>: “Determine a location/set of locations for a restaurant in Bangalore to open a new restaurant</a:t>
            </a:r>
            <a:r>
              <a:rPr lang="en-US" sz="2400" dirty="0" smtClean="0"/>
              <a:t>”</a:t>
            </a:r>
          </a:p>
          <a:p>
            <a:endParaRPr lang="en-US" sz="2400" dirty="0"/>
          </a:p>
          <a:p>
            <a:r>
              <a:rPr lang="en-US" sz="2400" dirty="0"/>
              <a:t>The project is of utmost importance to the client JR and other restaurant players looking to expand their businesses in Bangalore. It can also be used for new business entrants to understand which localities have what types of entry opportunities to venture into</a:t>
            </a:r>
            <a:endParaRPr lang="en-US" sz="2400" dirty="0"/>
          </a:p>
        </p:txBody>
      </p:sp>
    </p:spTree>
    <p:extLst>
      <p:ext uri="{BB962C8B-B14F-4D97-AF65-F5344CB8AC3E}">
        <p14:creationId xmlns:p14="http://schemas.microsoft.com/office/powerpoint/2010/main" val="25941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50976" y="0"/>
            <a:ext cx="9144000" cy="777557"/>
          </a:xfrm>
        </p:spPr>
        <p:txBody>
          <a:bodyPr>
            <a:normAutofit fontScale="90000"/>
          </a:bodyPr>
          <a:lstStyle/>
          <a:p>
            <a:r>
              <a:rPr lang="en-US" b="1" dirty="0" smtClean="0">
                <a:solidFill>
                  <a:srgbClr val="002060"/>
                </a:solidFill>
              </a:rPr>
              <a:t>Data</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t>
            </a:r>
            <a:r>
              <a:rPr lang="en-US" b="1" dirty="0" smtClean="0"/>
              <a:t>Rahul M</a:t>
            </a:r>
            <a:r>
              <a:rPr lang="en-US" b="1" dirty="0" smtClean="0"/>
              <a:t> </a:t>
            </a:r>
            <a:r>
              <a:rPr lang="en-US" b="1" dirty="0" smtClean="0"/>
              <a:t>2019</a:t>
            </a:r>
            <a:endParaRPr lang="ru-RU" b="1" dirty="0"/>
          </a:p>
        </p:txBody>
      </p:sp>
      <p:sp>
        <p:nvSpPr>
          <p:cNvPr id="4" name="TextBox 3"/>
          <p:cNvSpPr txBox="1"/>
          <p:nvPr/>
        </p:nvSpPr>
        <p:spPr>
          <a:xfrm>
            <a:off x="477520" y="1071501"/>
            <a:ext cx="11226800" cy="5632311"/>
          </a:xfrm>
          <a:prstGeom prst="rect">
            <a:avLst/>
          </a:prstGeom>
          <a:noFill/>
        </p:spPr>
        <p:txBody>
          <a:bodyPr wrap="square" rtlCol="0">
            <a:spAutoFit/>
          </a:bodyPr>
          <a:lstStyle/>
          <a:p>
            <a:r>
              <a:rPr lang="en-US" i="1" u="sng" dirty="0"/>
              <a:t>Data Source 1:</a:t>
            </a:r>
            <a:endParaRPr lang="en-US" dirty="0"/>
          </a:p>
          <a:p>
            <a:r>
              <a:rPr lang="en-US" dirty="0"/>
              <a:t>The city of Bangalore is divided into multiple areas or boroughs within which there are a set of neighbourhoods. Data on the boroughs and neighbourhoods was obtained from scraping Wikipedia.  </a:t>
            </a:r>
          </a:p>
          <a:p>
            <a:r>
              <a:rPr lang="en-US" dirty="0"/>
              <a:t>Link : -</a:t>
            </a:r>
          </a:p>
          <a:p>
            <a:r>
              <a:rPr lang="en-US" u="sng" dirty="0">
                <a:hlinkClick r:id="rId4"/>
              </a:rPr>
              <a:t>https://</a:t>
            </a:r>
            <a:r>
              <a:rPr lang="en-US" u="sng" dirty="0" smtClean="0">
                <a:hlinkClick r:id="rId4"/>
              </a:rPr>
              <a:t>en.wikipedia.org/wiki/List_of_neighbourhoods_in_Bangalore</a:t>
            </a:r>
            <a:endParaRPr lang="en-US" u="sng" dirty="0" smtClean="0"/>
          </a:p>
          <a:p>
            <a:r>
              <a:rPr lang="en-US" i="1" u="sng" dirty="0"/>
              <a:t>Data Source 2:</a:t>
            </a:r>
            <a:endParaRPr lang="en-US" dirty="0"/>
          </a:p>
          <a:p>
            <a:r>
              <a:rPr lang="en-US" b="1" dirty="0"/>
              <a:t>Geocoding:</a:t>
            </a:r>
            <a:r>
              <a:rPr lang="en-US" dirty="0"/>
              <a:t> The latitude/longitude of the neighbourhoods was not easily available from the geocoder API. After multiple iterations, it was decided to populate this information manually by googling each neighbourhoods separately and finding its coordinates.</a:t>
            </a:r>
          </a:p>
          <a:p>
            <a:r>
              <a:rPr lang="en-US" b="1" dirty="0"/>
              <a:t>Demographics: </a:t>
            </a:r>
            <a:r>
              <a:rPr lang="en-US" dirty="0"/>
              <a:t>The demographics of each locality were also determined through </a:t>
            </a:r>
            <a:r>
              <a:rPr lang="en-US" dirty="0" err="1"/>
              <a:t>google</a:t>
            </a:r>
            <a:r>
              <a:rPr lang="en-US" dirty="0"/>
              <a:t> search and reasonable approximations</a:t>
            </a:r>
          </a:p>
          <a:p>
            <a:r>
              <a:rPr lang="en-US" b="1" dirty="0"/>
              <a:t>Commercial Property Rates:  </a:t>
            </a:r>
            <a:r>
              <a:rPr lang="en-US" dirty="0"/>
              <a:t>Primary research with rental brokers for a few neighbourhoods was conducted to determine the average price per </a:t>
            </a:r>
            <a:r>
              <a:rPr lang="en-US" dirty="0" err="1"/>
              <a:t>sqft</a:t>
            </a:r>
            <a:r>
              <a:rPr lang="en-US" dirty="0"/>
              <a:t>. This was adjusted for error and approximated for other neighbourhoods</a:t>
            </a:r>
          </a:p>
          <a:p>
            <a:r>
              <a:rPr lang="en-US" i="1" u="sng" dirty="0"/>
              <a:t>Data Source 3:</a:t>
            </a:r>
            <a:endParaRPr lang="en-US" dirty="0"/>
          </a:p>
          <a:p>
            <a:r>
              <a:rPr lang="en-US" dirty="0"/>
              <a:t>Data from Data Sources 1&amp;2 were combined into an excel workbook ‘</a:t>
            </a:r>
            <a:r>
              <a:rPr lang="en-US" b="1" dirty="0"/>
              <a:t>Bangalore</a:t>
            </a:r>
            <a:r>
              <a:rPr lang="en-US" b="1" i="1" dirty="0"/>
              <a:t> Geocoding Information.xls’</a:t>
            </a:r>
            <a:r>
              <a:rPr lang="en-US" dirty="0"/>
              <a:t> with all the information determined to be used for the actual data analysis. The excel workbook was uploaded on </a:t>
            </a:r>
            <a:r>
              <a:rPr lang="en-US" dirty="0" err="1"/>
              <a:t>Dropbox</a:t>
            </a:r>
            <a:r>
              <a:rPr lang="en-US" dirty="0"/>
              <a:t>. The workbook can be downloaded from the below link-</a:t>
            </a:r>
          </a:p>
          <a:p>
            <a:r>
              <a:rPr lang="en-US" u="sng" dirty="0">
                <a:hlinkClick r:id="rId5"/>
              </a:rPr>
              <a:t>https://dl.dropboxusercontent.com/s/fan21pjc5qwjov5/Bangalore%20Geocoding%20Information.xlsx?dl=0</a:t>
            </a:r>
            <a:endParaRPr lang="en-US" dirty="0"/>
          </a:p>
          <a:p>
            <a:endParaRPr lang="en-US" u="sng" dirty="0" smtClean="0"/>
          </a:p>
          <a:p>
            <a:endParaRPr lang="en-US" dirty="0"/>
          </a:p>
        </p:txBody>
      </p:sp>
    </p:spTree>
    <p:extLst>
      <p:ext uri="{BB962C8B-B14F-4D97-AF65-F5344CB8AC3E}">
        <p14:creationId xmlns:p14="http://schemas.microsoft.com/office/powerpoint/2010/main" val="16096481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60060" y="0"/>
            <a:ext cx="10544260" cy="777557"/>
          </a:xfrm>
        </p:spPr>
        <p:txBody>
          <a:bodyPr>
            <a:normAutofit fontScale="90000"/>
          </a:bodyPr>
          <a:lstStyle/>
          <a:p>
            <a:r>
              <a:rPr lang="en-US" b="1" dirty="0" smtClean="0">
                <a:solidFill>
                  <a:srgbClr val="002060"/>
                </a:solidFill>
              </a:rPr>
              <a:t>Methodology and Results</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smtClean="0"/>
              <a:t>by </a:t>
            </a:r>
            <a:r>
              <a:rPr lang="en-US" b="1" dirty="0" smtClean="0"/>
              <a:t>Rahul M</a:t>
            </a:r>
            <a:r>
              <a:rPr lang="en-US" b="1" dirty="0" smtClean="0"/>
              <a:t> </a:t>
            </a:r>
            <a:r>
              <a:rPr lang="en-US" b="1" dirty="0" smtClean="0"/>
              <a:t>2019</a:t>
            </a:r>
            <a:endParaRPr lang="ru-RU" b="1" dirty="0"/>
          </a:p>
        </p:txBody>
      </p:sp>
      <p:pic>
        <p:nvPicPr>
          <p:cNvPr id="5" name="Picture 4"/>
          <p:cNvPicPr/>
          <p:nvPr/>
        </p:nvPicPr>
        <p:blipFill>
          <a:blip r:embed="rId4"/>
          <a:stretch>
            <a:fillRect/>
          </a:stretch>
        </p:blipFill>
        <p:spPr>
          <a:xfrm>
            <a:off x="920200" y="1877425"/>
            <a:ext cx="4921042" cy="3540736"/>
          </a:xfrm>
          <a:prstGeom prst="rect">
            <a:avLst/>
          </a:prstGeom>
        </p:spPr>
      </p:pic>
      <p:pic>
        <p:nvPicPr>
          <p:cNvPr id="6" name="Picture 5"/>
          <p:cNvPicPr/>
          <p:nvPr/>
        </p:nvPicPr>
        <p:blipFill>
          <a:blip r:embed="rId5"/>
          <a:stretch>
            <a:fillRect/>
          </a:stretch>
        </p:blipFill>
        <p:spPr>
          <a:xfrm>
            <a:off x="6365656" y="1877425"/>
            <a:ext cx="4921042" cy="3540736"/>
          </a:xfrm>
          <a:prstGeom prst="rect">
            <a:avLst/>
          </a:prstGeom>
        </p:spPr>
      </p:pic>
      <p:sp>
        <p:nvSpPr>
          <p:cNvPr id="7" name="TextBox 6"/>
          <p:cNvSpPr txBox="1"/>
          <p:nvPr/>
        </p:nvSpPr>
        <p:spPr>
          <a:xfrm>
            <a:off x="687817" y="918779"/>
            <a:ext cx="11144792" cy="646331"/>
          </a:xfrm>
          <a:prstGeom prst="rect">
            <a:avLst/>
          </a:prstGeom>
          <a:noFill/>
        </p:spPr>
        <p:txBody>
          <a:bodyPr wrap="square" rtlCol="0">
            <a:spAutoFit/>
          </a:bodyPr>
          <a:lstStyle/>
          <a:p>
            <a:r>
              <a:rPr lang="en-US" b="1" dirty="0" smtClean="0"/>
              <a:t>K-Means clustering was used to segment the neighbourhoods on the basis of frequency of venues derived from Foursquare</a:t>
            </a:r>
            <a:endParaRPr lang="en-US" b="1" dirty="0"/>
          </a:p>
        </p:txBody>
      </p:sp>
      <p:sp>
        <p:nvSpPr>
          <p:cNvPr id="8" name="TextBox 7"/>
          <p:cNvSpPr txBox="1"/>
          <p:nvPr/>
        </p:nvSpPr>
        <p:spPr>
          <a:xfrm>
            <a:off x="687817" y="5629531"/>
            <a:ext cx="11144792" cy="646331"/>
          </a:xfrm>
          <a:prstGeom prst="rect">
            <a:avLst/>
          </a:prstGeom>
          <a:noFill/>
        </p:spPr>
        <p:txBody>
          <a:bodyPr wrap="square" rtlCol="0">
            <a:spAutoFit/>
          </a:bodyPr>
          <a:lstStyle/>
          <a:p>
            <a:r>
              <a:rPr lang="en-US" b="1" dirty="0" smtClean="0"/>
              <a:t>Neighbourhoods under “Restaurant” cluster were analyzed on the basis of commercial land rates to come up with a list of neighbourhoods – JP Nagar, Cantonment, </a:t>
            </a:r>
            <a:r>
              <a:rPr lang="en-US" b="1" dirty="0" err="1" smtClean="0"/>
              <a:t>Basavangudi</a:t>
            </a:r>
            <a:r>
              <a:rPr lang="en-US" b="1" dirty="0" smtClean="0"/>
              <a:t>, </a:t>
            </a:r>
            <a:r>
              <a:rPr lang="en-US" b="1" dirty="0" err="1" smtClean="0"/>
              <a:t>Bommanahalli</a:t>
            </a:r>
            <a:r>
              <a:rPr lang="en-US" b="1" dirty="0" smtClean="0"/>
              <a:t>, </a:t>
            </a:r>
            <a:r>
              <a:rPr lang="en-US" b="1" dirty="0" err="1" smtClean="0"/>
              <a:t>Banashankari</a:t>
            </a:r>
            <a:endParaRPr lang="en-US" b="1" dirty="0"/>
          </a:p>
        </p:txBody>
      </p:sp>
    </p:spTree>
    <p:extLst>
      <p:ext uri="{BB962C8B-B14F-4D97-AF65-F5344CB8AC3E}">
        <p14:creationId xmlns:p14="http://schemas.microsoft.com/office/powerpoint/2010/main" val="39734756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7680" y="2600960"/>
            <a:ext cx="9144000" cy="777557"/>
          </a:xfrm>
        </p:spPr>
        <p:txBody>
          <a:bodyPr>
            <a:normAutofit fontScale="90000"/>
          </a:bodyPr>
          <a:lstStyle/>
          <a:p>
            <a:r>
              <a:rPr lang="en-US" b="1" dirty="0" smtClean="0">
                <a:solidFill>
                  <a:srgbClr val="002060"/>
                </a:solidFill>
              </a:rPr>
              <a:t>That is it!</a:t>
            </a:r>
            <a:br>
              <a:rPr lang="en-US" b="1" dirty="0" smtClean="0">
                <a:solidFill>
                  <a:srgbClr val="002060"/>
                </a:solidFill>
              </a:rPr>
            </a:br>
            <a:r>
              <a:rPr lang="en-US" b="1" dirty="0" smtClean="0">
                <a:solidFill>
                  <a:srgbClr val="002060"/>
                </a:solidFill>
              </a:rPr>
              <a:t>Thank You for your attention!</a:t>
            </a:r>
            <a:endParaRPr lang="ru-RU" b="1" dirty="0">
              <a:solidFill>
                <a:srgbClr val="002060"/>
              </a:solidFill>
            </a:endParaRPr>
          </a:p>
        </p:txBody>
      </p:sp>
      <p:sp>
        <p:nvSpPr>
          <p:cNvPr id="3" name="Подзаголовок 2"/>
          <p:cNvSpPr>
            <a:spLocks noGrp="1"/>
          </p:cNvSpPr>
          <p:nvPr>
            <p:ph type="subTitle" idx="1"/>
          </p:nvPr>
        </p:nvSpPr>
        <p:spPr>
          <a:xfrm>
            <a:off x="8768080" y="6375718"/>
            <a:ext cx="3423920" cy="380682"/>
          </a:xfrm>
        </p:spPr>
        <p:txBody>
          <a:bodyPr>
            <a:normAutofit fontScale="92500" lnSpcReduction="10000"/>
          </a:bodyPr>
          <a:lstStyle/>
          <a:p>
            <a:r>
              <a:rPr lang="en-US" b="1" dirty="0"/>
              <a:t>by Rahul M 2019</a:t>
            </a:r>
            <a:endParaRPr lang="ru-RU" b="1" dirty="0"/>
          </a:p>
        </p:txBody>
      </p:sp>
    </p:spTree>
    <p:extLst>
      <p:ext uri="{BB962C8B-B14F-4D97-AF65-F5344CB8AC3E}">
        <p14:creationId xmlns:p14="http://schemas.microsoft.com/office/powerpoint/2010/main" val="29931707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TotalTime>
  <Words>448</Words>
  <Application>Microsoft Office PowerPoint</Application>
  <PresentationFormat>Custom</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Тема Office</vt:lpstr>
      <vt:lpstr>Bangalore Restaurant Selection</vt:lpstr>
      <vt:lpstr>Business Problem</vt:lpstr>
      <vt:lpstr>Data</vt:lpstr>
      <vt:lpstr>Methodology and Results</vt:lpstr>
      <vt:lpstr>That is it! 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Rahul</dc:creator>
  <cp:lastModifiedBy>Rahul</cp:lastModifiedBy>
  <cp:revision>4</cp:revision>
  <dcterms:created xsi:type="dcterms:W3CDTF">2019-01-17T14:06:44Z</dcterms:created>
  <dcterms:modified xsi:type="dcterms:W3CDTF">2019-03-04T11:55:22Z</dcterms:modified>
</cp:coreProperties>
</file>