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2"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9" r:id="rId21"/>
    <p:sldId id="280"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50"/>
  </p:normalViewPr>
  <p:slideViewPr>
    <p:cSldViewPr snapToGrid="0">
      <p:cViewPr>
        <p:scale>
          <a:sx n="95" d="100"/>
          <a:sy n="95" d="100"/>
        </p:scale>
        <p:origin x="1120"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2A9ED-BF7B-45FF-B89B-E54F19DBE685}"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7FF370A1-FCA7-469F-B017-474A4F02CE9F}">
      <dgm:prSet/>
      <dgm:spPr/>
      <dgm:t>
        <a:bodyPr/>
        <a:lstStyle/>
        <a:p>
          <a:r>
            <a:rPr lang="en-US" b="1"/>
            <a:t>Source</a:t>
          </a:r>
          <a:r>
            <a:rPr lang="en-US"/>
            <a:t>: EaseMyTrip</a:t>
          </a:r>
        </a:p>
      </dgm:t>
    </dgm:pt>
    <dgm:pt modelId="{6343E7FD-AA90-4533-8272-CCD755D62CC3}" type="parTrans" cxnId="{BEDC9DF7-349B-4980-A958-3C152B01D075}">
      <dgm:prSet/>
      <dgm:spPr/>
      <dgm:t>
        <a:bodyPr/>
        <a:lstStyle/>
        <a:p>
          <a:endParaRPr lang="en-US"/>
        </a:p>
      </dgm:t>
    </dgm:pt>
    <dgm:pt modelId="{435F42E7-CA1A-4837-A677-267FE53DFBAA}" type="sibTrans" cxnId="{BEDC9DF7-349B-4980-A958-3C152B01D075}">
      <dgm:prSet/>
      <dgm:spPr/>
      <dgm:t>
        <a:bodyPr/>
        <a:lstStyle/>
        <a:p>
          <a:endParaRPr lang="en-US"/>
        </a:p>
      </dgm:t>
    </dgm:pt>
    <dgm:pt modelId="{03058AF5-80F4-4F9A-ACE7-F6FFAF0417C0}">
      <dgm:prSet/>
      <dgm:spPr/>
      <dgm:t>
        <a:bodyPr/>
        <a:lstStyle/>
        <a:p>
          <a:r>
            <a:rPr lang="en-US" b="1"/>
            <a:t>Dataset Size</a:t>
          </a:r>
          <a:r>
            <a:rPr lang="en-US"/>
            <a:t>: 300,153 records</a:t>
          </a:r>
        </a:p>
      </dgm:t>
    </dgm:pt>
    <dgm:pt modelId="{28F54C22-3500-49D8-B036-3D29714353FE}" type="parTrans" cxnId="{CF55E3BC-D6B0-467F-86DA-BB2157EC5352}">
      <dgm:prSet/>
      <dgm:spPr/>
      <dgm:t>
        <a:bodyPr/>
        <a:lstStyle/>
        <a:p>
          <a:endParaRPr lang="en-US"/>
        </a:p>
      </dgm:t>
    </dgm:pt>
    <dgm:pt modelId="{0C186B4A-A424-493B-9AC9-D5652ECC459E}" type="sibTrans" cxnId="{CF55E3BC-D6B0-467F-86DA-BB2157EC5352}">
      <dgm:prSet/>
      <dgm:spPr/>
      <dgm:t>
        <a:bodyPr/>
        <a:lstStyle/>
        <a:p>
          <a:endParaRPr lang="en-US"/>
        </a:p>
      </dgm:t>
    </dgm:pt>
    <dgm:pt modelId="{633780A5-1DB1-441E-832B-F5D89D4373C8}">
      <dgm:prSet/>
      <dgm:spPr/>
      <dgm:t>
        <a:bodyPr/>
        <a:lstStyle/>
        <a:p>
          <a:r>
            <a:rPr lang="en-US" b="1"/>
            <a:t>File Size</a:t>
          </a:r>
          <a:r>
            <a:rPr lang="en-US"/>
            <a:t>: Approximately 50 MB</a:t>
          </a:r>
        </a:p>
      </dgm:t>
    </dgm:pt>
    <dgm:pt modelId="{FE850236-9EA4-443F-B6D3-765B6011C05A}" type="parTrans" cxnId="{93148A7A-7095-4BFC-95C1-0F5487EF12A7}">
      <dgm:prSet/>
      <dgm:spPr/>
      <dgm:t>
        <a:bodyPr/>
        <a:lstStyle/>
        <a:p>
          <a:endParaRPr lang="en-US"/>
        </a:p>
      </dgm:t>
    </dgm:pt>
    <dgm:pt modelId="{D125C0A2-372B-479C-B395-B9CD0084141B}" type="sibTrans" cxnId="{93148A7A-7095-4BFC-95C1-0F5487EF12A7}">
      <dgm:prSet/>
      <dgm:spPr/>
      <dgm:t>
        <a:bodyPr/>
        <a:lstStyle/>
        <a:p>
          <a:endParaRPr lang="en-US"/>
        </a:p>
      </dgm:t>
    </dgm:pt>
    <dgm:pt modelId="{4672D9B9-A150-4D8D-93CF-0BC13E631DE4}">
      <dgm:prSet/>
      <dgm:spPr/>
      <dgm:t>
        <a:bodyPr/>
        <a:lstStyle/>
        <a:p>
          <a:r>
            <a:rPr lang="en-US" b="1"/>
            <a:t>Attributes</a:t>
          </a:r>
          <a:r>
            <a:rPr lang="en-US"/>
            <a:t>: 11 columns</a:t>
          </a:r>
        </a:p>
      </dgm:t>
    </dgm:pt>
    <dgm:pt modelId="{5D66BB80-F485-4A7E-A404-9E1D3D30D295}" type="parTrans" cxnId="{7FA6B6CB-2090-45B0-8B6C-D0C91DAD3B68}">
      <dgm:prSet/>
      <dgm:spPr/>
      <dgm:t>
        <a:bodyPr/>
        <a:lstStyle/>
        <a:p>
          <a:endParaRPr lang="en-US"/>
        </a:p>
      </dgm:t>
    </dgm:pt>
    <dgm:pt modelId="{C750EBB1-D03F-4B13-819C-951FF79BE09F}" type="sibTrans" cxnId="{7FA6B6CB-2090-45B0-8B6C-D0C91DAD3B68}">
      <dgm:prSet/>
      <dgm:spPr/>
      <dgm:t>
        <a:bodyPr/>
        <a:lstStyle/>
        <a:p>
          <a:endParaRPr lang="en-US"/>
        </a:p>
      </dgm:t>
    </dgm:pt>
    <dgm:pt modelId="{1F688BD8-584D-4AD3-A603-69A9483CF1E0}">
      <dgm:prSet/>
      <dgm:spPr/>
      <dgm:t>
        <a:bodyPr/>
        <a:lstStyle/>
        <a:p>
          <a:r>
            <a:rPr lang="en-US" b="1"/>
            <a:t>Comprehensive Data</a:t>
          </a:r>
          <a:r>
            <a:rPr lang="en-US"/>
            <a:t>: Covers multiple airlines, cities, timings, and fare variations to support accurate predictions.</a:t>
          </a:r>
        </a:p>
      </dgm:t>
    </dgm:pt>
    <dgm:pt modelId="{F3E866E5-F8A8-4758-A7DF-460E455D19FD}" type="parTrans" cxnId="{DE804194-683E-41BB-97BF-A457874B05F7}">
      <dgm:prSet/>
      <dgm:spPr/>
      <dgm:t>
        <a:bodyPr/>
        <a:lstStyle/>
        <a:p>
          <a:endParaRPr lang="en-US"/>
        </a:p>
      </dgm:t>
    </dgm:pt>
    <dgm:pt modelId="{5CD0A610-B31D-4516-9682-D8478B04FAA7}" type="sibTrans" cxnId="{DE804194-683E-41BB-97BF-A457874B05F7}">
      <dgm:prSet/>
      <dgm:spPr/>
      <dgm:t>
        <a:bodyPr/>
        <a:lstStyle/>
        <a:p>
          <a:endParaRPr lang="en-US"/>
        </a:p>
      </dgm:t>
    </dgm:pt>
    <dgm:pt modelId="{E19A2266-3EA9-42C7-911D-C4D44678E33E}">
      <dgm:prSet/>
      <dgm:spPr/>
      <dgm:t>
        <a:bodyPr/>
        <a:lstStyle/>
        <a:p>
          <a:r>
            <a:rPr lang="en-US" b="1"/>
            <a:t>Broad Range</a:t>
          </a:r>
          <a:r>
            <a:rPr lang="en-US"/>
            <a:t>: Flight durations from under 1 hour to nearly 50 hours and prices from $13 to $1,458.</a:t>
          </a:r>
        </a:p>
      </dgm:t>
    </dgm:pt>
    <dgm:pt modelId="{4DC65984-CF07-4D8B-AFA2-15224C0BEA0A}" type="parTrans" cxnId="{680F7759-980D-4E6D-B1EA-BBD9733F6FB7}">
      <dgm:prSet/>
      <dgm:spPr/>
      <dgm:t>
        <a:bodyPr/>
        <a:lstStyle/>
        <a:p>
          <a:endParaRPr lang="en-US"/>
        </a:p>
      </dgm:t>
    </dgm:pt>
    <dgm:pt modelId="{611D29D2-5CDB-4E0B-A5C3-659EB64FAC88}" type="sibTrans" cxnId="{680F7759-980D-4E6D-B1EA-BBD9733F6FB7}">
      <dgm:prSet/>
      <dgm:spPr/>
      <dgm:t>
        <a:bodyPr/>
        <a:lstStyle/>
        <a:p>
          <a:endParaRPr lang="en-US"/>
        </a:p>
      </dgm:t>
    </dgm:pt>
    <dgm:pt modelId="{17E869B8-3845-410D-99CA-499F73547372}" type="pres">
      <dgm:prSet presAssocID="{B492A9ED-BF7B-45FF-B89B-E54F19DBE685}" presName="root" presStyleCnt="0">
        <dgm:presLayoutVars>
          <dgm:dir/>
          <dgm:resizeHandles val="exact"/>
        </dgm:presLayoutVars>
      </dgm:prSet>
      <dgm:spPr/>
    </dgm:pt>
    <dgm:pt modelId="{4D9A630D-0BA2-45CE-B68F-865DD715D7E2}" type="pres">
      <dgm:prSet presAssocID="{B492A9ED-BF7B-45FF-B89B-E54F19DBE685}" presName="container" presStyleCnt="0">
        <dgm:presLayoutVars>
          <dgm:dir/>
          <dgm:resizeHandles val="exact"/>
        </dgm:presLayoutVars>
      </dgm:prSet>
      <dgm:spPr/>
    </dgm:pt>
    <dgm:pt modelId="{3B9B2385-79F3-4FC7-B3AE-80E23DDCCA57}" type="pres">
      <dgm:prSet presAssocID="{7FF370A1-FCA7-469F-B017-474A4F02CE9F}" presName="compNode" presStyleCnt="0"/>
      <dgm:spPr/>
    </dgm:pt>
    <dgm:pt modelId="{3AC6EA4F-CE29-453B-985B-7206E5C06465}" type="pres">
      <dgm:prSet presAssocID="{7FF370A1-FCA7-469F-B017-474A4F02CE9F}" presName="iconBgRect" presStyleLbl="bgShp" presStyleIdx="0" presStyleCnt="6"/>
      <dgm:spPr/>
    </dgm:pt>
    <dgm:pt modelId="{11194112-6012-4370-9A5E-980F7215BE48}" type="pres">
      <dgm:prSet presAssocID="{7FF370A1-FCA7-469F-B017-474A4F02CE9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6BF23089-E5FD-4598-8E1C-1EBBA492F158}" type="pres">
      <dgm:prSet presAssocID="{7FF370A1-FCA7-469F-B017-474A4F02CE9F}" presName="spaceRect" presStyleCnt="0"/>
      <dgm:spPr/>
    </dgm:pt>
    <dgm:pt modelId="{669D162C-0A65-4438-85DA-6A767B782E15}" type="pres">
      <dgm:prSet presAssocID="{7FF370A1-FCA7-469F-B017-474A4F02CE9F}" presName="textRect" presStyleLbl="revTx" presStyleIdx="0" presStyleCnt="6">
        <dgm:presLayoutVars>
          <dgm:chMax val="1"/>
          <dgm:chPref val="1"/>
        </dgm:presLayoutVars>
      </dgm:prSet>
      <dgm:spPr/>
    </dgm:pt>
    <dgm:pt modelId="{5BAF7815-C54B-4F91-B594-B273B1FE4C7D}" type="pres">
      <dgm:prSet presAssocID="{435F42E7-CA1A-4837-A677-267FE53DFBAA}" presName="sibTrans" presStyleLbl="sibTrans2D1" presStyleIdx="0" presStyleCnt="0"/>
      <dgm:spPr/>
    </dgm:pt>
    <dgm:pt modelId="{6D4B632D-7E77-4D81-876C-C69C22805618}" type="pres">
      <dgm:prSet presAssocID="{03058AF5-80F4-4F9A-ACE7-F6FFAF0417C0}" presName="compNode" presStyleCnt="0"/>
      <dgm:spPr/>
    </dgm:pt>
    <dgm:pt modelId="{3AF8D5FB-160E-424A-9BE7-DFC5386B1AE3}" type="pres">
      <dgm:prSet presAssocID="{03058AF5-80F4-4F9A-ACE7-F6FFAF0417C0}" presName="iconBgRect" presStyleLbl="bgShp" presStyleIdx="1" presStyleCnt="6"/>
      <dgm:spPr/>
    </dgm:pt>
    <dgm:pt modelId="{87F03366-ACFD-4F53-BACE-92FDE4014536}" type="pres">
      <dgm:prSet presAssocID="{03058AF5-80F4-4F9A-ACE7-F6FFAF0417C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BCD7FC9-7212-49E4-A3EE-25A2F8A79781}" type="pres">
      <dgm:prSet presAssocID="{03058AF5-80F4-4F9A-ACE7-F6FFAF0417C0}" presName="spaceRect" presStyleCnt="0"/>
      <dgm:spPr/>
    </dgm:pt>
    <dgm:pt modelId="{1FC295CB-7168-4395-891C-69D328A1F6A0}" type="pres">
      <dgm:prSet presAssocID="{03058AF5-80F4-4F9A-ACE7-F6FFAF0417C0}" presName="textRect" presStyleLbl="revTx" presStyleIdx="1" presStyleCnt="6">
        <dgm:presLayoutVars>
          <dgm:chMax val="1"/>
          <dgm:chPref val="1"/>
        </dgm:presLayoutVars>
      </dgm:prSet>
      <dgm:spPr/>
    </dgm:pt>
    <dgm:pt modelId="{4C04F9F1-C533-4A81-B8B0-46BE19F902DF}" type="pres">
      <dgm:prSet presAssocID="{0C186B4A-A424-493B-9AC9-D5652ECC459E}" presName="sibTrans" presStyleLbl="sibTrans2D1" presStyleIdx="0" presStyleCnt="0"/>
      <dgm:spPr/>
    </dgm:pt>
    <dgm:pt modelId="{3A6B777F-9BAF-46B4-9166-B60D1828F6FE}" type="pres">
      <dgm:prSet presAssocID="{633780A5-1DB1-441E-832B-F5D89D4373C8}" presName="compNode" presStyleCnt="0"/>
      <dgm:spPr/>
    </dgm:pt>
    <dgm:pt modelId="{4C7FDBF3-3830-41B5-9C3C-AF918501ED23}" type="pres">
      <dgm:prSet presAssocID="{633780A5-1DB1-441E-832B-F5D89D4373C8}" presName="iconBgRect" presStyleLbl="bgShp" presStyleIdx="2" presStyleCnt="6"/>
      <dgm:spPr/>
    </dgm:pt>
    <dgm:pt modelId="{6B301F8E-1610-4333-AB08-54AAF468E620}" type="pres">
      <dgm:prSet presAssocID="{633780A5-1DB1-441E-832B-F5D89D4373C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k"/>
        </a:ext>
      </dgm:extLst>
    </dgm:pt>
    <dgm:pt modelId="{335B9C5D-71FD-4FC7-A537-FD016F7A7DBC}" type="pres">
      <dgm:prSet presAssocID="{633780A5-1DB1-441E-832B-F5D89D4373C8}" presName="spaceRect" presStyleCnt="0"/>
      <dgm:spPr/>
    </dgm:pt>
    <dgm:pt modelId="{37F6DC59-A904-4461-A1FA-BF5A5EB17641}" type="pres">
      <dgm:prSet presAssocID="{633780A5-1DB1-441E-832B-F5D89D4373C8}" presName="textRect" presStyleLbl="revTx" presStyleIdx="2" presStyleCnt="6">
        <dgm:presLayoutVars>
          <dgm:chMax val="1"/>
          <dgm:chPref val="1"/>
        </dgm:presLayoutVars>
      </dgm:prSet>
      <dgm:spPr/>
    </dgm:pt>
    <dgm:pt modelId="{C2EA809A-6B60-43AD-A5F1-A6966B3BB70F}" type="pres">
      <dgm:prSet presAssocID="{D125C0A2-372B-479C-B395-B9CD0084141B}" presName="sibTrans" presStyleLbl="sibTrans2D1" presStyleIdx="0" presStyleCnt="0"/>
      <dgm:spPr/>
    </dgm:pt>
    <dgm:pt modelId="{C3300A5D-6FD1-4747-901D-3D26A050E7FA}" type="pres">
      <dgm:prSet presAssocID="{4672D9B9-A150-4D8D-93CF-0BC13E631DE4}" presName="compNode" presStyleCnt="0"/>
      <dgm:spPr/>
    </dgm:pt>
    <dgm:pt modelId="{E1EF7F5A-5344-4539-BFC2-4B87884569DD}" type="pres">
      <dgm:prSet presAssocID="{4672D9B9-A150-4D8D-93CF-0BC13E631DE4}" presName="iconBgRect" presStyleLbl="bgShp" presStyleIdx="3" presStyleCnt="6"/>
      <dgm:spPr/>
    </dgm:pt>
    <dgm:pt modelId="{FD72ACE8-79F7-46FB-9984-688DE7394EDB}" type="pres">
      <dgm:prSet presAssocID="{4672D9B9-A150-4D8D-93CF-0BC13E631DE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32A0565A-A6B0-4117-B04D-727187700BA8}" type="pres">
      <dgm:prSet presAssocID="{4672D9B9-A150-4D8D-93CF-0BC13E631DE4}" presName="spaceRect" presStyleCnt="0"/>
      <dgm:spPr/>
    </dgm:pt>
    <dgm:pt modelId="{42C3F7FB-C791-49C5-813D-7DC185219437}" type="pres">
      <dgm:prSet presAssocID="{4672D9B9-A150-4D8D-93CF-0BC13E631DE4}" presName="textRect" presStyleLbl="revTx" presStyleIdx="3" presStyleCnt="6">
        <dgm:presLayoutVars>
          <dgm:chMax val="1"/>
          <dgm:chPref val="1"/>
        </dgm:presLayoutVars>
      </dgm:prSet>
      <dgm:spPr/>
    </dgm:pt>
    <dgm:pt modelId="{960A4A37-347C-4D5C-9443-E48CC5134A84}" type="pres">
      <dgm:prSet presAssocID="{C750EBB1-D03F-4B13-819C-951FF79BE09F}" presName="sibTrans" presStyleLbl="sibTrans2D1" presStyleIdx="0" presStyleCnt="0"/>
      <dgm:spPr/>
    </dgm:pt>
    <dgm:pt modelId="{4A804BD0-9BAC-46B2-87E0-A5924C2604B1}" type="pres">
      <dgm:prSet presAssocID="{1F688BD8-584D-4AD3-A603-69A9483CF1E0}" presName="compNode" presStyleCnt="0"/>
      <dgm:spPr/>
    </dgm:pt>
    <dgm:pt modelId="{594C3595-0901-40E8-8C5A-CD219CD0CE6C}" type="pres">
      <dgm:prSet presAssocID="{1F688BD8-584D-4AD3-A603-69A9483CF1E0}" presName="iconBgRect" presStyleLbl="bgShp" presStyleIdx="4" presStyleCnt="6"/>
      <dgm:spPr/>
    </dgm:pt>
    <dgm:pt modelId="{F4E5D362-B25B-44FC-A89C-D1627D94277A}" type="pres">
      <dgm:prSet presAssocID="{1F688BD8-584D-4AD3-A603-69A9483CF1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licopter"/>
        </a:ext>
      </dgm:extLst>
    </dgm:pt>
    <dgm:pt modelId="{3A735745-25C3-4687-A5DB-7543336D06D3}" type="pres">
      <dgm:prSet presAssocID="{1F688BD8-584D-4AD3-A603-69A9483CF1E0}" presName="spaceRect" presStyleCnt="0"/>
      <dgm:spPr/>
    </dgm:pt>
    <dgm:pt modelId="{58C615A7-CF3B-4DA7-9153-D08CE7417226}" type="pres">
      <dgm:prSet presAssocID="{1F688BD8-584D-4AD3-A603-69A9483CF1E0}" presName="textRect" presStyleLbl="revTx" presStyleIdx="4" presStyleCnt="6">
        <dgm:presLayoutVars>
          <dgm:chMax val="1"/>
          <dgm:chPref val="1"/>
        </dgm:presLayoutVars>
      </dgm:prSet>
      <dgm:spPr/>
    </dgm:pt>
    <dgm:pt modelId="{14BE85CA-A225-49FF-9AD5-4F360DD84C08}" type="pres">
      <dgm:prSet presAssocID="{5CD0A610-B31D-4516-9682-D8478B04FAA7}" presName="sibTrans" presStyleLbl="sibTrans2D1" presStyleIdx="0" presStyleCnt="0"/>
      <dgm:spPr/>
    </dgm:pt>
    <dgm:pt modelId="{C096EFA7-9413-42E3-A8A4-1BB1FF840DDC}" type="pres">
      <dgm:prSet presAssocID="{E19A2266-3EA9-42C7-911D-C4D44678E33E}" presName="compNode" presStyleCnt="0"/>
      <dgm:spPr/>
    </dgm:pt>
    <dgm:pt modelId="{58042226-D0D6-4220-BE37-3F1CDC861054}" type="pres">
      <dgm:prSet presAssocID="{E19A2266-3EA9-42C7-911D-C4D44678E33E}" presName="iconBgRect" presStyleLbl="bgShp" presStyleIdx="5" presStyleCnt="6"/>
      <dgm:spPr/>
    </dgm:pt>
    <dgm:pt modelId="{24BEB92F-63A2-486E-A1B2-86B2CEA1D633}" type="pres">
      <dgm:prSet presAssocID="{E19A2266-3EA9-42C7-911D-C4D44678E33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Airplane"/>
        </a:ext>
      </dgm:extLst>
    </dgm:pt>
    <dgm:pt modelId="{38E0F94F-8DE2-424E-A9FE-8ED13BD84B19}" type="pres">
      <dgm:prSet presAssocID="{E19A2266-3EA9-42C7-911D-C4D44678E33E}" presName="spaceRect" presStyleCnt="0"/>
      <dgm:spPr/>
    </dgm:pt>
    <dgm:pt modelId="{8F339146-308E-4A2F-BE57-F527DAFE0D6B}" type="pres">
      <dgm:prSet presAssocID="{E19A2266-3EA9-42C7-911D-C4D44678E33E}" presName="textRect" presStyleLbl="revTx" presStyleIdx="5" presStyleCnt="6">
        <dgm:presLayoutVars>
          <dgm:chMax val="1"/>
          <dgm:chPref val="1"/>
        </dgm:presLayoutVars>
      </dgm:prSet>
      <dgm:spPr/>
    </dgm:pt>
  </dgm:ptLst>
  <dgm:cxnLst>
    <dgm:cxn modelId="{C8A16006-A409-46EA-B7CE-AAC1FBB15F6B}" type="presOf" srcId="{B492A9ED-BF7B-45FF-B89B-E54F19DBE685}" destId="{17E869B8-3845-410D-99CA-499F73547372}" srcOrd="0" destOrd="0" presId="urn:microsoft.com/office/officeart/2018/2/layout/IconCircleList"/>
    <dgm:cxn modelId="{DD8F2210-FFD5-4216-9C3A-2FDE476B9BE2}" type="presOf" srcId="{633780A5-1DB1-441E-832B-F5D89D4373C8}" destId="{37F6DC59-A904-4461-A1FA-BF5A5EB17641}" srcOrd="0" destOrd="0" presId="urn:microsoft.com/office/officeart/2018/2/layout/IconCircleList"/>
    <dgm:cxn modelId="{83042532-CA39-4678-8388-8F3D3F6A1062}" type="presOf" srcId="{1F688BD8-584D-4AD3-A603-69A9483CF1E0}" destId="{58C615A7-CF3B-4DA7-9153-D08CE7417226}" srcOrd="0" destOrd="0" presId="urn:microsoft.com/office/officeart/2018/2/layout/IconCircleList"/>
    <dgm:cxn modelId="{873CD73D-AE4D-4A30-A148-B68E8B73BAC5}" type="presOf" srcId="{7FF370A1-FCA7-469F-B017-474A4F02CE9F}" destId="{669D162C-0A65-4438-85DA-6A767B782E15}" srcOrd="0" destOrd="0" presId="urn:microsoft.com/office/officeart/2018/2/layout/IconCircleList"/>
    <dgm:cxn modelId="{B0C7C545-BEAD-42F5-83FA-7A16E0CFC542}" type="presOf" srcId="{C750EBB1-D03F-4B13-819C-951FF79BE09F}" destId="{960A4A37-347C-4D5C-9443-E48CC5134A84}" srcOrd="0" destOrd="0" presId="urn:microsoft.com/office/officeart/2018/2/layout/IconCircleList"/>
    <dgm:cxn modelId="{F8672356-56D7-484C-B521-9599DE020208}" type="presOf" srcId="{03058AF5-80F4-4F9A-ACE7-F6FFAF0417C0}" destId="{1FC295CB-7168-4395-891C-69D328A1F6A0}" srcOrd="0" destOrd="0" presId="urn:microsoft.com/office/officeart/2018/2/layout/IconCircleList"/>
    <dgm:cxn modelId="{680F7759-980D-4E6D-B1EA-BBD9733F6FB7}" srcId="{B492A9ED-BF7B-45FF-B89B-E54F19DBE685}" destId="{E19A2266-3EA9-42C7-911D-C4D44678E33E}" srcOrd="5" destOrd="0" parTransId="{4DC65984-CF07-4D8B-AFA2-15224C0BEA0A}" sibTransId="{611D29D2-5CDB-4E0B-A5C3-659EB64FAC88}"/>
    <dgm:cxn modelId="{65F60E6E-86E7-4863-A4AD-47E530600BB0}" type="presOf" srcId="{4672D9B9-A150-4D8D-93CF-0BC13E631DE4}" destId="{42C3F7FB-C791-49C5-813D-7DC185219437}" srcOrd="0" destOrd="0" presId="urn:microsoft.com/office/officeart/2018/2/layout/IconCircleList"/>
    <dgm:cxn modelId="{93148A7A-7095-4BFC-95C1-0F5487EF12A7}" srcId="{B492A9ED-BF7B-45FF-B89B-E54F19DBE685}" destId="{633780A5-1DB1-441E-832B-F5D89D4373C8}" srcOrd="2" destOrd="0" parTransId="{FE850236-9EA4-443F-B6D3-765B6011C05A}" sibTransId="{D125C0A2-372B-479C-B395-B9CD0084141B}"/>
    <dgm:cxn modelId="{EB1E667F-2344-4AD2-BE0E-50C6F0A531EE}" type="presOf" srcId="{5CD0A610-B31D-4516-9682-D8478B04FAA7}" destId="{14BE85CA-A225-49FF-9AD5-4F360DD84C08}" srcOrd="0" destOrd="0" presId="urn:microsoft.com/office/officeart/2018/2/layout/IconCircleList"/>
    <dgm:cxn modelId="{DE804194-683E-41BB-97BF-A457874B05F7}" srcId="{B492A9ED-BF7B-45FF-B89B-E54F19DBE685}" destId="{1F688BD8-584D-4AD3-A603-69A9483CF1E0}" srcOrd="4" destOrd="0" parTransId="{F3E866E5-F8A8-4758-A7DF-460E455D19FD}" sibTransId="{5CD0A610-B31D-4516-9682-D8478B04FAA7}"/>
    <dgm:cxn modelId="{948F7AA5-43B9-45CB-9EA2-A07492094A06}" type="presOf" srcId="{0C186B4A-A424-493B-9AC9-D5652ECC459E}" destId="{4C04F9F1-C533-4A81-B8B0-46BE19F902DF}" srcOrd="0" destOrd="0" presId="urn:microsoft.com/office/officeart/2018/2/layout/IconCircleList"/>
    <dgm:cxn modelId="{CF55E3BC-D6B0-467F-86DA-BB2157EC5352}" srcId="{B492A9ED-BF7B-45FF-B89B-E54F19DBE685}" destId="{03058AF5-80F4-4F9A-ACE7-F6FFAF0417C0}" srcOrd="1" destOrd="0" parTransId="{28F54C22-3500-49D8-B036-3D29714353FE}" sibTransId="{0C186B4A-A424-493B-9AC9-D5652ECC459E}"/>
    <dgm:cxn modelId="{27570DC2-2692-4A77-8C33-0D34AE71E55F}" type="presOf" srcId="{D125C0A2-372B-479C-B395-B9CD0084141B}" destId="{C2EA809A-6B60-43AD-A5F1-A6966B3BB70F}" srcOrd="0" destOrd="0" presId="urn:microsoft.com/office/officeart/2018/2/layout/IconCircleList"/>
    <dgm:cxn modelId="{7FA6B6CB-2090-45B0-8B6C-D0C91DAD3B68}" srcId="{B492A9ED-BF7B-45FF-B89B-E54F19DBE685}" destId="{4672D9B9-A150-4D8D-93CF-0BC13E631DE4}" srcOrd="3" destOrd="0" parTransId="{5D66BB80-F485-4A7E-A404-9E1D3D30D295}" sibTransId="{C750EBB1-D03F-4B13-819C-951FF79BE09F}"/>
    <dgm:cxn modelId="{B4780ED9-9E8D-4A79-9B90-7B4997C00D34}" type="presOf" srcId="{435F42E7-CA1A-4837-A677-267FE53DFBAA}" destId="{5BAF7815-C54B-4F91-B594-B273B1FE4C7D}" srcOrd="0" destOrd="0" presId="urn:microsoft.com/office/officeart/2018/2/layout/IconCircleList"/>
    <dgm:cxn modelId="{D69563D9-1BCE-4CB1-B113-AF0998558892}" type="presOf" srcId="{E19A2266-3EA9-42C7-911D-C4D44678E33E}" destId="{8F339146-308E-4A2F-BE57-F527DAFE0D6B}" srcOrd="0" destOrd="0" presId="urn:microsoft.com/office/officeart/2018/2/layout/IconCircleList"/>
    <dgm:cxn modelId="{BEDC9DF7-349B-4980-A958-3C152B01D075}" srcId="{B492A9ED-BF7B-45FF-B89B-E54F19DBE685}" destId="{7FF370A1-FCA7-469F-B017-474A4F02CE9F}" srcOrd="0" destOrd="0" parTransId="{6343E7FD-AA90-4533-8272-CCD755D62CC3}" sibTransId="{435F42E7-CA1A-4837-A677-267FE53DFBAA}"/>
    <dgm:cxn modelId="{94572DBF-0237-4E03-A6A6-B9316760F574}" type="presParOf" srcId="{17E869B8-3845-410D-99CA-499F73547372}" destId="{4D9A630D-0BA2-45CE-B68F-865DD715D7E2}" srcOrd="0" destOrd="0" presId="urn:microsoft.com/office/officeart/2018/2/layout/IconCircleList"/>
    <dgm:cxn modelId="{E9F8E35E-F6B7-4716-9D85-04B9E94EE21D}" type="presParOf" srcId="{4D9A630D-0BA2-45CE-B68F-865DD715D7E2}" destId="{3B9B2385-79F3-4FC7-B3AE-80E23DDCCA57}" srcOrd="0" destOrd="0" presId="urn:microsoft.com/office/officeart/2018/2/layout/IconCircleList"/>
    <dgm:cxn modelId="{F8A99C5E-312B-4DCC-B5C8-789AA20DF173}" type="presParOf" srcId="{3B9B2385-79F3-4FC7-B3AE-80E23DDCCA57}" destId="{3AC6EA4F-CE29-453B-985B-7206E5C06465}" srcOrd="0" destOrd="0" presId="urn:microsoft.com/office/officeart/2018/2/layout/IconCircleList"/>
    <dgm:cxn modelId="{15F0295B-1668-4A6A-BB03-19FEC7399C50}" type="presParOf" srcId="{3B9B2385-79F3-4FC7-B3AE-80E23DDCCA57}" destId="{11194112-6012-4370-9A5E-980F7215BE48}" srcOrd="1" destOrd="0" presId="urn:microsoft.com/office/officeart/2018/2/layout/IconCircleList"/>
    <dgm:cxn modelId="{E942CCD8-5BC8-49B5-9061-73B0C97C6B25}" type="presParOf" srcId="{3B9B2385-79F3-4FC7-B3AE-80E23DDCCA57}" destId="{6BF23089-E5FD-4598-8E1C-1EBBA492F158}" srcOrd="2" destOrd="0" presId="urn:microsoft.com/office/officeart/2018/2/layout/IconCircleList"/>
    <dgm:cxn modelId="{0C5B7998-BED8-464C-89C2-4EDCC20123B5}" type="presParOf" srcId="{3B9B2385-79F3-4FC7-B3AE-80E23DDCCA57}" destId="{669D162C-0A65-4438-85DA-6A767B782E15}" srcOrd="3" destOrd="0" presId="urn:microsoft.com/office/officeart/2018/2/layout/IconCircleList"/>
    <dgm:cxn modelId="{915FF4DF-1F7E-40EF-AD6B-397B04BF98CB}" type="presParOf" srcId="{4D9A630D-0BA2-45CE-B68F-865DD715D7E2}" destId="{5BAF7815-C54B-4F91-B594-B273B1FE4C7D}" srcOrd="1" destOrd="0" presId="urn:microsoft.com/office/officeart/2018/2/layout/IconCircleList"/>
    <dgm:cxn modelId="{96B2A3B8-F7E6-481E-9114-2E24047C6858}" type="presParOf" srcId="{4D9A630D-0BA2-45CE-B68F-865DD715D7E2}" destId="{6D4B632D-7E77-4D81-876C-C69C22805618}" srcOrd="2" destOrd="0" presId="urn:microsoft.com/office/officeart/2018/2/layout/IconCircleList"/>
    <dgm:cxn modelId="{61261AD3-DD20-4620-AED6-9DD5F80A96F4}" type="presParOf" srcId="{6D4B632D-7E77-4D81-876C-C69C22805618}" destId="{3AF8D5FB-160E-424A-9BE7-DFC5386B1AE3}" srcOrd="0" destOrd="0" presId="urn:microsoft.com/office/officeart/2018/2/layout/IconCircleList"/>
    <dgm:cxn modelId="{7F615AD7-DBDE-4BEC-9241-D5665F9D5CB2}" type="presParOf" srcId="{6D4B632D-7E77-4D81-876C-C69C22805618}" destId="{87F03366-ACFD-4F53-BACE-92FDE4014536}" srcOrd="1" destOrd="0" presId="urn:microsoft.com/office/officeart/2018/2/layout/IconCircleList"/>
    <dgm:cxn modelId="{FB67B30F-4A7C-4E24-9C78-36D82591D5A5}" type="presParOf" srcId="{6D4B632D-7E77-4D81-876C-C69C22805618}" destId="{3BCD7FC9-7212-49E4-A3EE-25A2F8A79781}" srcOrd="2" destOrd="0" presId="urn:microsoft.com/office/officeart/2018/2/layout/IconCircleList"/>
    <dgm:cxn modelId="{2FC89625-8A7D-4761-8EB3-1D60CC0BCAC6}" type="presParOf" srcId="{6D4B632D-7E77-4D81-876C-C69C22805618}" destId="{1FC295CB-7168-4395-891C-69D328A1F6A0}" srcOrd="3" destOrd="0" presId="urn:microsoft.com/office/officeart/2018/2/layout/IconCircleList"/>
    <dgm:cxn modelId="{8BC64664-8EB6-449B-B94B-B61CDB4EBFA2}" type="presParOf" srcId="{4D9A630D-0BA2-45CE-B68F-865DD715D7E2}" destId="{4C04F9F1-C533-4A81-B8B0-46BE19F902DF}" srcOrd="3" destOrd="0" presId="urn:microsoft.com/office/officeart/2018/2/layout/IconCircleList"/>
    <dgm:cxn modelId="{B4ABCFF5-CB25-498F-ABA7-7F96002D7F38}" type="presParOf" srcId="{4D9A630D-0BA2-45CE-B68F-865DD715D7E2}" destId="{3A6B777F-9BAF-46B4-9166-B60D1828F6FE}" srcOrd="4" destOrd="0" presId="urn:microsoft.com/office/officeart/2018/2/layout/IconCircleList"/>
    <dgm:cxn modelId="{3ABF7E93-9D9E-421F-8A9B-4955BFBBC32D}" type="presParOf" srcId="{3A6B777F-9BAF-46B4-9166-B60D1828F6FE}" destId="{4C7FDBF3-3830-41B5-9C3C-AF918501ED23}" srcOrd="0" destOrd="0" presId="urn:microsoft.com/office/officeart/2018/2/layout/IconCircleList"/>
    <dgm:cxn modelId="{665E905E-5E34-4D27-8006-CAF81DAB6231}" type="presParOf" srcId="{3A6B777F-9BAF-46B4-9166-B60D1828F6FE}" destId="{6B301F8E-1610-4333-AB08-54AAF468E620}" srcOrd="1" destOrd="0" presId="urn:microsoft.com/office/officeart/2018/2/layout/IconCircleList"/>
    <dgm:cxn modelId="{79500ABA-53E5-4972-93AE-7CF23461FA66}" type="presParOf" srcId="{3A6B777F-9BAF-46B4-9166-B60D1828F6FE}" destId="{335B9C5D-71FD-4FC7-A537-FD016F7A7DBC}" srcOrd="2" destOrd="0" presId="urn:microsoft.com/office/officeart/2018/2/layout/IconCircleList"/>
    <dgm:cxn modelId="{F5F7FEE4-91FF-4E80-B8CC-B60CBE1F93C9}" type="presParOf" srcId="{3A6B777F-9BAF-46B4-9166-B60D1828F6FE}" destId="{37F6DC59-A904-4461-A1FA-BF5A5EB17641}" srcOrd="3" destOrd="0" presId="urn:microsoft.com/office/officeart/2018/2/layout/IconCircleList"/>
    <dgm:cxn modelId="{7239B6F8-BC8D-4B6C-8A4D-3D80A55CA47C}" type="presParOf" srcId="{4D9A630D-0BA2-45CE-B68F-865DD715D7E2}" destId="{C2EA809A-6B60-43AD-A5F1-A6966B3BB70F}" srcOrd="5" destOrd="0" presId="urn:microsoft.com/office/officeart/2018/2/layout/IconCircleList"/>
    <dgm:cxn modelId="{A5466C04-977C-47ED-8EAC-8AAF0F6D4DC5}" type="presParOf" srcId="{4D9A630D-0BA2-45CE-B68F-865DD715D7E2}" destId="{C3300A5D-6FD1-4747-901D-3D26A050E7FA}" srcOrd="6" destOrd="0" presId="urn:microsoft.com/office/officeart/2018/2/layout/IconCircleList"/>
    <dgm:cxn modelId="{DCE9E35E-9647-4A6F-B963-1C47B63C9DAE}" type="presParOf" srcId="{C3300A5D-6FD1-4747-901D-3D26A050E7FA}" destId="{E1EF7F5A-5344-4539-BFC2-4B87884569DD}" srcOrd="0" destOrd="0" presId="urn:microsoft.com/office/officeart/2018/2/layout/IconCircleList"/>
    <dgm:cxn modelId="{739C9EA8-032B-44F2-BE87-E14603951CE0}" type="presParOf" srcId="{C3300A5D-6FD1-4747-901D-3D26A050E7FA}" destId="{FD72ACE8-79F7-46FB-9984-688DE7394EDB}" srcOrd="1" destOrd="0" presId="urn:microsoft.com/office/officeart/2018/2/layout/IconCircleList"/>
    <dgm:cxn modelId="{53249B59-3675-4D2F-8A91-B44DC0819AC1}" type="presParOf" srcId="{C3300A5D-6FD1-4747-901D-3D26A050E7FA}" destId="{32A0565A-A6B0-4117-B04D-727187700BA8}" srcOrd="2" destOrd="0" presId="urn:microsoft.com/office/officeart/2018/2/layout/IconCircleList"/>
    <dgm:cxn modelId="{E29A8E89-2054-4548-8A64-C77DBA46FA75}" type="presParOf" srcId="{C3300A5D-6FD1-4747-901D-3D26A050E7FA}" destId="{42C3F7FB-C791-49C5-813D-7DC185219437}" srcOrd="3" destOrd="0" presId="urn:microsoft.com/office/officeart/2018/2/layout/IconCircleList"/>
    <dgm:cxn modelId="{69D18D80-B6B3-43B8-8E77-ABFD69A01E27}" type="presParOf" srcId="{4D9A630D-0BA2-45CE-B68F-865DD715D7E2}" destId="{960A4A37-347C-4D5C-9443-E48CC5134A84}" srcOrd="7" destOrd="0" presId="urn:microsoft.com/office/officeart/2018/2/layout/IconCircleList"/>
    <dgm:cxn modelId="{21AE03A8-48E1-4FDB-87AB-D0E2DA2C2E9E}" type="presParOf" srcId="{4D9A630D-0BA2-45CE-B68F-865DD715D7E2}" destId="{4A804BD0-9BAC-46B2-87E0-A5924C2604B1}" srcOrd="8" destOrd="0" presId="urn:microsoft.com/office/officeart/2018/2/layout/IconCircleList"/>
    <dgm:cxn modelId="{49522B48-C597-40FD-A8EC-60A6AA4BEF13}" type="presParOf" srcId="{4A804BD0-9BAC-46B2-87E0-A5924C2604B1}" destId="{594C3595-0901-40E8-8C5A-CD219CD0CE6C}" srcOrd="0" destOrd="0" presId="urn:microsoft.com/office/officeart/2018/2/layout/IconCircleList"/>
    <dgm:cxn modelId="{783D29DD-70B9-4DFF-A80D-F181C8EB215F}" type="presParOf" srcId="{4A804BD0-9BAC-46B2-87E0-A5924C2604B1}" destId="{F4E5D362-B25B-44FC-A89C-D1627D94277A}" srcOrd="1" destOrd="0" presId="urn:microsoft.com/office/officeart/2018/2/layout/IconCircleList"/>
    <dgm:cxn modelId="{5B2F6ABC-357A-4AFC-A74A-2C54B7CCBCCE}" type="presParOf" srcId="{4A804BD0-9BAC-46B2-87E0-A5924C2604B1}" destId="{3A735745-25C3-4687-A5DB-7543336D06D3}" srcOrd="2" destOrd="0" presId="urn:microsoft.com/office/officeart/2018/2/layout/IconCircleList"/>
    <dgm:cxn modelId="{5A8F0D6E-3E30-4B74-893A-26EA2FB8E4CA}" type="presParOf" srcId="{4A804BD0-9BAC-46B2-87E0-A5924C2604B1}" destId="{58C615A7-CF3B-4DA7-9153-D08CE7417226}" srcOrd="3" destOrd="0" presId="urn:microsoft.com/office/officeart/2018/2/layout/IconCircleList"/>
    <dgm:cxn modelId="{7EE526EA-38FA-4EB3-9AEE-268E901AB1DB}" type="presParOf" srcId="{4D9A630D-0BA2-45CE-B68F-865DD715D7E2}" destId="{14BE85CA-A225-49FF-9AD5-4F360DD84C08}" srcOrd="9" destOrd="0" presId="urn:microsoft.com/office/officeart/2018/2/layout/IconCircleList"/>
    <dgm:cxn modelId="{F58933BA-D755-4061-99A6-ED08DD504CB1}" type="presParOf" srcId="{4D9A630D-0BA2-45CE-B68F-865DD715D7E2}" destId="{C096EFA7-9413-42E3-A8A4-1BB1FF840DDC}" srcOrd="10" destOrd="0" presId="urn:microsoft.com/office/officeart/2018/2/layout/IconCircleList"/>
    <dgm:cxn modelId="{ABD5E3AA-399B-411B-9A2E-AC9B193AC78E}" type="presParOf" srcId="{C096EFA7-9413-42E3-A8A4-1BB1FF840DDC}" destId="{58042226-D0D6-4220-BE37-3F1CDC861054}" srcOrd="0" destOrd="0" presId="urn:microsoft.com/office/officeart/2018/2/layout/IconCircleList"/>
    <dgm:cxn modelId="{BE852042-01F5-406F-9251-62C067642F45}" type="presParOf" srcId="{C096EFA7-9413-42E3-A8A4-1BB1FF840DDC}" destId="{24BEB92F-63A2-486E-A1B2-86B2CEA1D633}" srcOrd="1" destOrd="0" presId="urn:microsoft.com/office/officeart/2018/2/layout/IconCircleList"/>
    <dgm:cxn modelId="{97A8A0C9-F6F3-4F9B-8BBC-50F7ECD2CF10}" type="presParOf" srcId="{C096EFA7-9413-42E3-A8A4-1BB1FF840DDC}" destId="{38E0F94F-8DE2-424E-A9FE-8ED13BD84B19}" srcOrd="2" destOrd="0" presId="urn:microsoft.com/office/officeart/2018/2/layout/IconCircleList"/>
    <dgm:cxn modelId="{60869609-901B-4AD0-B32E-04DC28D302CE}" type="presParOf" srcId="{C096EFA7-9413-42E3-A8A4-1BB1FF840DDC}" destId="{8F339146-308E-4A2F-BE57-F527DAFE0D6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CB34C3-5735-4146-9C85-429C4889EDC7}" type="doc">
      <dgm:prSet loTypeId="urn:microsoft.com/office/officeart/2005/8/layout/vList5" loCatId="list" qsTypeId="urn:microsoft.com/office/officeart/2005/8/quickstyle/simple2" qsCatId="simple" csTypeId="urn:microsoft.com/office/officeart/2005/8/colors/accent1_2" csCatId="accent1"/>
      <dgm:spPr/>
      <dgm:t>
        <a:bodyPr/>
        <a:lstStyle/>
        <a:p>
          <a:endParaRPr lang="en-US"/>
        </a:p>
      </dgm:t>
    </dgm:pt>
    <dgm:pt modelId="{22CE0174-C514-451D-92E3-DA4ABEDE807A}">
      <dgm:prSet/>
      <dgm:spPr/>
      <dgm:t>
        <a:bodyPr/>
        <a:lstStyle/>
        <a:p>
          <a:r>
            <a:rPr lang="en-US" b="1" i="0"/>
            <a:t>Target Variable</a:t>
          </a:r>
          <a:r>
            <a:rPr lang="en-US" b="0" i="0"/>
            <a:t>: </a:t>
          </a:r>
          <a:r>
            <a:rPr lang="en-US" b="1" i="0"/>
            <a:t>Price</a:t>
          </a:r>
          <a:endParaRPr lang="en-US"/>
        </a:p>
      </dgm:t>
    </dgm:pt>
    <dgm:pt modelId="{099D0985-21BD-4A3D-A334-D1B95E79B7EB}" type="parTrans" cxnId="{D50EAC36-2EDC-4CCB-9F08-4EF41037CB66}">
      <dgm:prSet/>
      <dgm:spPr/>
      <dgm:t>
        <a:bodyPr/>
        <a:lstStyle/>
        <a:p>
          <a:endParaRPr lang="en-US"/>
        </a:p>
      </dgm:t>
    </dgm:pt>
    <dgm:pt modelId="{7DD70369-E566-4987-B675-C39D55AD084D}" type="sibTrans" cxnId="{D50EAC36-2EDC-4CCB-9F08-4EF41037CB66}">
      <dgm:prSet/>
      <dgm:spPr/>
      <dgm:t>
        <a:bodyPr/>
        <a:lstStyle/>
        <a:p>
          <a:endParaRPr lang="en-US"/>
        </a:p>
      </dgm:t>
    </dgm:pt>
    <dgm:pt modelId="{AB1E8A77-7D4A-49C2-9517-125DA28EEACB}">
      <dgm:prSet/>
      <dgm:spPr/>
      <dgm:t>
        <a:bodyPr/>
        <a:lstStyle/>
        <a:p>
          <a:r>
            <a:rPr lang="en-US" b="0" i="0" dirty="0"/>
            <a:t>The price column is our target variable for prediction, representing ticket fares in USD. It’s the main focus of our analysis and machine learning models, aiming to accurately forecast flight prices.</a:t>
          </a:r>
          <a:endParaRPr lang="en-US" dirty="0"/>
        </a:p>
      </dgm:t>
    </dgm:pt>
    <dgm:pt modelId="{3F4EE67C-027D-4368-8B6A-9EF5E9258A5A}" type="parTrans" cxnId="{E9B83F28-C69B-4B3C-8DB7-2A6634E14D9A}">
      <dgm:prSet/>
      <dgm:spPr/>
      <dgm:t>
        <a:bodyPr/>
        <a:lstStyle/>
        <a:p>
          <a:endParaRPr lang="en-US"/>
        </a:p>
      </dgm:t>
    </dgm:pt>
    <dgm:pt modelId="{C19550EA-E57C-4642-B585-347A4A9577B8}" type="sibTrans" cxnId="{E9B83F28-C69B-4B3C-8DB7-2A6634E14D9A}">
      <dgm:prSet/>
      <dgm:spPr/>
      <dgm:t>
        <a:bodyPr/>
        <a:lstStyle/>
        <a:p>
          <a:endParaRPr lang="en-US"/>
        </a:p>
      </dgm:t>
    </dgm:pt>
    <dgm:pt modelId="{0834A8D8-6B89-4864-ACF7-9B20B50F85D0}">
      <dgm:prSet/>
      <dgm:spPr/>
      <dgm:t>
        <a:bodyPr/>
        <a:lstStyle/>
        <a:p>
          <a:r>
            <a:rPr lang="en-US" b="1"/>
            <a:t>Features/ Predictors</a:t>
          </a:r>
          <a:endParaRPr lang="en-US"/>
        </a:p>
      </dgm:t>
    </dgm:pt>
    <dgm:pt modelId="{EADF5C16-48BA-4AEC-8391-EC05D563844E}" type="parTrans" cxnId="{E54BA79C-C038-4A99-A135-D278BF1824F5}">
      <dgm:prSet/>
      <dgm:spPr/>
      <dgm:t>
        <a:bodyPr/>
        <a:lstStyle/>
        <a:p>
          <a:endParaRPr lang="en-US"/>
        </a:p>
      </dgm:t>
    </dgm:pt>
    <dgm:pt modelId="{392B0170-85F7-4638-B49C-2A553732EF1F}" type="sibTrans" cxnId="{E54BA79C-C038-4A99-A135-D278BF1824F5}">
      <dgm:prSet/>
      <dgm:spPr/>
      <dgm:t>
        <a:bodyPr/>
        <a:lstStyle/>
        <a:p>
          <a:endParaRPr lang="en-US"/>
        </a:p>
      </dgm:t>
    </dgm:pt>
    <dgm:pt modelId="{3D22A7CC-21D4-47FB-B9DE-C9E84767B5CF}">
      <dgm:prSet/>
      <dgm:spPr/>
      <dgm:t>
        <a:bodyPr/>
        <a:lstStyle/>
        <a:p>
          <a:r>
            <a:rPr lang="en-US" b="0" i="0"/>
            <a:t>The key features used for predicting flight fare  include </a:t>
          </a:r>
          <a:r>
            <a:rPr lang="en-US" b="1" i="0"/>
            <a:t>Airline</a:t>
          </a:r>
          <a:r>
            <a:rPr lang="en-US" b="0" i="0"/>
            <a:t>, </a:t>
          </a:r>
          <a:r>
            <a:rPr lang="en-US" b="1" i="0"/>
            <a:t>Flight</a:t>
          </a:r>
          <a:r>
            <a:rPr lang="en-US" b="0" i="0"/>
            <a:t>, </a:t>
          </a:r>
          <a:r>
            <a:rPr lang="en-US" b="1" i="0"/>
            <a:t>Source City</a:t>
          </a:r>
          <a:r>
            <a:rPr lang="en-US" b="0" i="0"/>
            <a:t>, </a:t>
          </a:r>
          <a:r>
            <a:rPr lang="en-US" b="1" i="0"/>
            <a:t>Destination City</a:t>
          </a:r>
          <a:r>
            <a:rPr lang="en-US" b="0" i="0"/>
            <a:t>, </a:t>
          </a:r>
          <a:r>
            <a:rPr lang="en-US" b="1" i="0"/>
            <a:t>Departure Time</a:t>
          </a:r>
          <a:r>
            <a:rPr lang="en-US" b="0" i="0"/>
            <a:t>, </a:t>
          </a:r>
          <a:r>
            <a:rPr lang="en-US" b="1" i="0"/>
            <a:t>Arrival Time</a:t>
          </a:r>
          <a:r>
            <a:rPr lang="en-US" b="0" i="0"/>
            <a:t>, </a:t>
          </a:r>
          <a:r>
            <a:rPr lang="en-US" b="1" i="0"/>
            <a:t>Stops</a:t>
          </a:r>
          <a:r>
            <a:rPr lang="en-US" b="0" i="0"/>
            <a:t>, </a:t>
          </a:r>
          <a:r>
            <a:rPr lang="en-US" b="1" i="0"/>
            <a:t>Class</a:t>
          </a:r>
          <a:r>
            <a:rPr lang="en-US" b="0" i="0"/>
            <a:t>, </a:t>
          </a:r>
          <a:r>
            <a:rPr lang="en-US" b="1" i="0"/>
            <a:t>Duration</a:t>
          </a:r>
          <a:r>
            <a:rPr lang="en-US" b="0" i="0"/>
            <a:t>, and </a:t>
          </a:r>
          <a:r>
            <a:rPr lang="en-US" b="1" i="0"/>
            <a:t>Days Left</a:t>
          </a:r>
          <a:r>
            <a:rPr lang="en-US" b="0" i="0"/>
            <a:t>. Each of these attributes provides important insights that contribute to understanding fare patterns and enhancing the accuracy of predictions.</a:t>
          </a:r>
          <a:endParaRPr lang="en-US"/>
        </a:p>
      </dgm:t>
    </dgm:pt>
    <dgm:pt modelId="{BE825CD0-43EF-4C0D-8B13-4C221E5444B9}" type="parTrans" cxnId="{E05C7598-0C29-4E08-B23F-00B36EAB553E}">
      <dgm:prSet/>
      <dgm:spPr/>
      <dgm:t>
        <a:bodyPr/>
        <a:lstStyle/>
        <a:p>
          <a:endParaRPr lang="en-US"/>
        </a:p>
      </dgm:t>
    </dgm:pt>
    <dgm:pt modelId="{C8B6CEB1-6576-4C6D-9881-D728D300DF17}" type="sibTrans" cxnId="{E05C7598-0C29-4E08-B23F-00B36EAB553E}">
      <dgm:prSet/>
      <dgm:spPr/>
      <dgm:t>
        <a:bodyPr/>
        <a:lstStyle/>
        <a:p>
          <a:endParaRPr lang="en-US"/>
        </a:p>
      </dgm:t>
    </dgm:pt>
    <dgm:pt modelId="{C21EDE8E-0D33-6F49-A8E3-FBC311AE2929}" type="pres">
      <dgm:prSet presAssocID="{10CB34C3-5735-4146-9C85-429C4889EDC7}" presName="Name0" presStyleCnt="0">
        <dgm:presLayoutVars>
          <dgm:dir/>
          <dgm:animLvl val="lvl"/>
          <dgm:resizeHandles val="exact"/>
        </dgm:presLayoutVars>
      </dgm:prSet>
      <dgm:spPr/>
    </dgm:pt>
    <dgm:pt modelId="{6B2DFF46-76D1-0143-B520-2E2D0AF6E163}" type="pres">
      <dgm:prSet presAssocID="{22CE0174-C514-451D-92E3-DA4ABEDE807A}" presName="linNode" presStyleCnt="0"/>
      <dgm:spPr/>
    </dgm:pt>
    <dgm:pt modelId="{714AC885-3514-4A4C-AB71-8384BD7439E6}" type="pres">
      <dgm:prSet presAssocID="{22CE0174-C514-451D-92E3-DA4ABEDE807A}" presName="parentText" presStyleLbl="node1" presStyleIdx="0" presStyleCnt="2">
        <dgm:presLayoutVars>
          <dgm:chMax val="1"/>
          <dgm:bulletEnabled val="1"/>
        </dgm:presLayoutVars>
      </dgm:prSet>
      <dgm:spPr/>
    </dgm:pt>
    <dgm:pt modelId="{E2C93448-1B92-F64E-AB50-BE8C09382006}" type="pres">
      <dgm:prSet presAssocID="{22CE0174-C514-451D-92E3-DA4ABEDE807A}" presName="descendantText" presStyleLbl="alignAccFollowNode1" presStyleIdx="0" presStyleCnt="2">
        <dgm:presLayoutVars>
          <dgm:bulletEnabled val="1"/>
        </dgm:presLayoutVars>
      </dgm:prSet>
      <dgm:spPr/>
    </dgm:pt>
    <dgm:pt modelId="{6C2A5191-5CEC-BB45-A7B9-075BD831182A}" type="pres">
      <dgm:prSet presAssocID="{7DD70369-E566-4987-B675-C39D55AD084D}" presName="sp" presStyleCnt="0"/>
      <dgm:spPr/>
    </dgm:pt>
    <dgm:pt modelId="{A19A1873-F523-3048-86DF-59AE7A9D4D49}" type="pres">
      <dgm:prSet presAssocID="{0834A8D8-6B89-4864-ACF7-9B20B50F85D0}" presName="linNode" presStyleCnt="0"/>
      <dgm:spPr/>
    </dgm:pt>
    <dgm:pt modelId="{B1C3939B-6B01-A14C-8A1C-4949E6C1BBC2}" type="pres">
      <dgm:prSet presAssocID="{0834A8D8-6B89-4864-ACF7-9B20B50F85D0}" presName="parentText" presStyleLbl="node1" presStyleIdx="1" presStyleCnt="2">
        <dgm:presLayoutVars>
          <dgm:chMax val="1"/>
          <dgm:bulletEnabled val="1"/>
        </dgm:presLayoutVars>
      </dgm:prSet>
      <dgm:spPr/>
    </dgm:pt>
    <dgm:pt modelId="{C6305F5A-6D98-F44B-98AE-3FBAB9C19C4E}" type="pres">
      <dgm:prSet presAssocID="{0834A8D8-6B89-4864-ACF7-9B20B50F85D0}" presName="descendantText" presStyleLbl="alignAccFollowNode1" presStyleIdx="1" presStyleCnt="2">
        <dgm:presLayoutVars>
          <dgm:bulletEnabled val="1"/>
        </dgm:presLayoutVars>
      </dgm:prSet>
      <dgm:spPr/>
    </dgm:pt>
  </dgm:ptLst>
  <dgm:cxnLst>
    <dgm:cxn modelId="{A297A610-ACAE-C644-A501-371DF40EF8F1}" type="presOf" srcId="{3D22A7CC-21D4-47FB-B9DE-C9E84767B5CF}" destId="{C6305F5A-6D98-F44B-98AE-3FBAB9C19C4E}" srcOrd="0" destOrd="0" presId="urn:microsoft.com/office/officeart/2005/8/layout/vList5"/>
    <dgm:cxn modelId="{E9B83F28-C69B-4B3C-8DB7-2A6634E14D9A}" srcId="{22CE0174-C514-451D-92E3-DA4ABEDE807A}" destId="{AB1E8A77-7D4A-49C2-9517-125DA28EEACB}" srcOrd="0" destOrd="0" parTransId="{3F4EE67C-027D-4368-8B6A-9EF5E9258A5A}" sibTransId="{C19550EA-E57C-4642-B585-347A4A9577B8}"/>
    <dgm:cxn modelId="{D50EAC36-2EDC-4CCB-9F08-4EF41037CB66}" srcId="{10CB34C3-5735-4146-9C85-429C4889EDC7}" destId="{22CE0174-C514-451D-92E3-DA4ABEDE807A}" srcOrd="0" destOrd="0" parTransId="{099D0985-21BD-4A3D-A334-D1B95E79B7EB}" sibTransId="{7DD70369-E566-4987-B675-C39D55AD084D}"/>
    <dgm:cxn modelId="{A394804F-0D67-FF40-99F5-2D27F4A67613}" type="presOf" srcId="{22CE0174-C514-451D-92E3-DA4ABEDE807A}" destId="{714AC885-3514-4A4C-AB71-8384BD7439E6}" srcOrd="0" destOrd="0" presId="urn:microsoft.com/office/officeart/2005/8/layout/vList5"/>
    <dgm:cxn modelId="{E05C7598-0C29-4E08-B23F-00B36EAB553E}" srcId="{0834A8D8-6B89-4864-ACF7-9B20B50F85D0}" destId="{3D22A7CC-21D4-47FB-B9DE-C9E84767B5CF}" srcOrd="0" destOrd="0" parTransId="{BE825CD0-43EF-4C0D-8B13-4C221E5444B9}" sibTransId="{C8B6CEB1-6576-4C6D-9881-D728D300DF17}"/>
    <dgm:cxn modelId="{0E446699-85D3-534D-AC0C-A15F0F0D905E}" type="presOf" srcId="{AB1E8A77-7D4A-49C2-9517-125DA28EEACB}" destId="{E2C93448-1B92-F64E-AB50-BE8C09382006}" srcOrd="0" destOrd="0" presId="urn:microsoft.com/office/officeart/2005/8/layout/vList5"/>
    <dgm:cxn modelId="{E54BA79C-C038-4A99-A135-D278BF1824F5}" srcId="{10CB34C3-5735-4146-9C85-429C4889EDC7}" destId="{0834A8D8-6B89-4864-ACF7-9B20B50F85D0}" srcOrd="1" destOrd="0" parTransId="{EADF5C16-48BA-4AEC-8391-EC05D563844E}" sibTransId="{392B0170-85F7-4638-B49C-2A553732EF1F}"/>
    <dgm:cxn modelId="{0EA176C6-F639-8D4C-836A-6EB964FE8286}" type="presOf" srcId="{10CB34C3-5735-4146-9C85-429C4889EDC7}" destId="{C21EDE8E-0D33-6F49-A8E3-FBC311AE2929}" srcOrd="0" destOrd="0" presId="urn:microsoft.com/office/officeart/2005/8/layout/vList5"/>
    <dgm:cxn modelId="{ED5B90F5-54C9-DC43-8EE5-F69A3D83E65F}" type="presOf" srcId="{0834A8D8-6B89-4864-ACF7-9B20B50F85D0}" destId="{B1C3939B-6B01-A14C-8A1C-4949E6C1BBC2}" srcOrd="0" destOrd="0" presId="urn:microsoft.com/office/officeart/2005/8/layout/vList5"/>
    <dgm:cxn modelId="{2EFD3D1A-9336-1246-9CF9-A554D93E6DAB}" type="presParOf" srcId="{C21EDE8E-0D33-6F49-A8E3-FBC311AE2929}" destId="{6B2DFF46-76D1-0143-B520-2E2D0AF6E163}" srcOrd="0" destOrd="0" presId="urn:microsoft.com/office/officeart/2005/8/layout/vList5"/>
    <dgm:cxn modelId="{27EC1AAD-0ED2-BA4F-94D7-AF3DF7883249}" type="presParOf" srcId="{6B2DFF46-76D1-0143-B520-2E2D0AF6E163}" destId="{714AC885-3514-4A4C-AB71-8384BD7439E6}" srcOrd="0" destOrd="0" presId="urn:microsoft.com/office/officeart/2005/8/layout/vList5"/>
    <dgm:cxn modelId="{A17D1F63-29FA-0E40-A6E0-118D12ED738A}" type="presParOf" srcId="{6B2DFF46-76D1-0143-B520-2E2D0AF6E163}" destId="{E2C93448-1B92-F64E-AB50-BE8C09382006}" srcOrd="1" destOrd="0" presId="urn:microsoft.com/office/officeart/2005/8/layout/vList5"/>
    <dgm:cxn modelId="{E8CBA453-45E4-9C4F-8620-854F900951EA}" type="presParOf" srcId="{C21EDE8E-0D33-6F49-A8E3-FBC311AE2929}" destId="{6C2A5191-5CEC-BB45-A7B9-075BD831182A}" srcOrd="1" destOrd="0" presId="urn:microsoft.com/office/officeart/2005/8/layout/vList5"/>
    <dgm:cxn modelId="{4A114C73-C2AE-2941-B149-236C884E6827}" type="presParOf" srcId="{C21EDE8E-0D33-6F49-A8E3-FBC311AE2929}" destId="{A19A1873-F523-3048-86DF-59AE7A9D4D49}" srcOrd="2" destOrd="0" presId="urn:microsoft.com/office/officeart/2005/8/layout/vList5"/>
    <dgm:cxn modelId="{605B2330-B7E4-5C49-AD9F-5A638713A726}" type="presParOf" srcId="{A19A1873-F523-3048-86DF-59AE7A9D4D49}" destId="{B1C3939B-6B01-A14C-8A1C-4949E6C1BBC2}" srcOrd="0" destOrd="0" presId="urn:microsoft.com/office/officeart/2005/8/layout/vList5"/>
    <dgm:cxn modelId="{4C4414A3-FB64-AD4A-A5A1-937C1FB7BB52}" type="presParOf" srcId="{A19A1873-F523-3048-86DF-59AE7A9D4D49}" destId="{C6305F5A-6D98-F44B-98AE-3FBAB9C19C4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6EA4F-CE29-453B-985B-7206E5C06465}">
      <dsp:nvSpPr>
        <dsp:cNvPr id="0" name=""/>
        <dsp:cNvSpPr/>
      </dsp:nvSpPr>
      <dsp:spPr>
        <a:xfrm>
          <a:off x="1712470" y="72780"/>
          <a:ext cx="882342" cy="88234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94112-6012-4370-9A5E-980F7215BE48}">
      <dsp:nvSpPr>
        <dsp:cNvPr id="0" name=""/>
        <dsp:cNvSpPr/>
      </dsp:nvSpPr>
      <dsp:spPr>
        <a:xfrm>
          <a:off x="1897762" y="258072"/>
          <a:ext cx="511758" cy="5117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9D162C-0A65-4438-85DA-6A767B782E15}">
      <dsp:nvSpPr>
        <dsp:cNvPr id="0" name=""/>
        <dsp:cNvSpPr/>
      </dsp:nvSpPr>
      <dsp:spPr>
        <a:xfrm>
          <a:off x="2783886" y="72780"/>
          <a:ext cx="2079806" cy="882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a:t>Source</a:t>
          </a:r>
          <a:r>
            <a:rPr lang="en-US" sz="1300" kern="1200"/>
            <a:t>: EaseMyTrip</a:t>
          </a:r>
        </a:p>
      </dsp:txBody>
      <dsp:txXfrm>
        <a:off x="2783886" y="72780"/>
        <a:ext cx="2079806" cy="882342"/>
      </dsp:txXfrm>
    </dsp:sp>
    <dsp:sp modelId="{3AF8D5FB-160E-424A-9BE7-DFC5386B1AE3}">
      <dsp:nvSpPr>
        <dsp:cNvPr id="0" name=""/>
        <dsp:cNvSpPr/>
      </dsp:nvSpPr>
      <dsp:spPr>
        <a:xfrm>
          <a:off x="5226083" y="72780"/>
          <a:ext cx="882342" cy="88234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03366-ACFD-4F53-BACE-92FDE4014536}">
      <dsp:nvSpPr>
        <dsp:cNvPr id="0" name=""/>
        <dsp:cNvSpPr/>
      </dsp:nvSpPr>
      <dsp:spPr>
        <a:xfrm>
          <a:off x="5411375" y="258072"/>
          <a:ext cx="511758" cy="5117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C295CB-7168-4395-891C-69D328A1F6A0}">
      <dsp:nvSpPr>
        <dsp:cNvPr id="0" name=""/>
        <dsp:cNvSpPr/>
      </dsp:nvSpPr>
      <dsp:spPr>
        <a:xfrm>
          <a:off x="6297498" y="72780"/>
          <a:ext cx="2079806" cy="882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a:t>Dataset Size</a:t>
          </a:r>
          <a:r>
            <a:rPr lang="en-US" sz="1300" kern="1200"/>
            <a:t>: 300,153 records</a:t>
          </a:r>
        </a:p>
      </dsp:txBody>
      <dsp:txXfrm>
        <a:off x="6297498" y="72780"/>
        <a:ext cx="2079806" cy="882342"/>
      </dsp:txXfrm>
    </dsp:sp>
    <dsp:sp modelId="{4C7FDBF3-3830-41B5-9C3C-AF918501ED23}">
      <dsp:nvSpPr>
        <dsp:cNvPr id="0" name=""/>
        <dsp:cNvSpPr/>
      </dsp:nvSpPr>
      <dsp:spPr>
        <a:xfrm>
          <a:off x="1712470" y="1674425"/>
          <a:ext cx="882342" cy="88234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01F8E-1610-4333-AB08-54AAF468E620}">
      <dsp:nvSpPr>
        <dsp:cNvPr id="0" name=""/>
        <dsp:cNvSpPr/>
      </dsp:nvSpPr>
      <dsp:spPr>
        <a:xfrm>
          <a:off x="1897762" y="1859717"/>
          <a:ext cx="511758" cy="5117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F6DC59-A904-4461-A1FA-BF5A5EB17641}">
      <dsp:nvSpPr>
        <dsp:cNvPr id="0" name=""/>
        <dsp:cNvSpPr/>
      </dsp:nvSpPr>
      <dsp:spPr>
        <a:xfrm>
          <a:off x="2783886" y="1674425"/>
          <a:ext cx="2079806" cy="882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a:t>File Size</a:t>
          </a:r>
          <a:r>
            <a:rPr lang="en-US" sz="1300" kern="1200"/>
            <a:t>: Approximately 50 MB</a:t>
          </a:r>
        </a:p>
      </dsp:txBody>
      <dsp:txXfrm>
        <a:off x="2783886" y="1674425"/>
        <a:ext cx="2079806" cy="882342"/>
      </dsp:txXfrm>
    </dsp:sp>
    <dsp:sp modelId="{E1EF7F5A-5344-4539-BFC2-4B87884569DD}">
      <dsp:nvSpPr>
        <dsp:cNvPr id="0" name=""/>
        <dsp:cNvSpPr/>
      </dsp:nvSpPr>
      <dsp:spPr>
        <a:xfrm>
          <a:off x="5226083" y="1674425"/>
          <a:ext cx="882342" cy="88234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2ACE8-79F7-46FB-9984-688DE7394EDB}">
      <dsp:nvSpPr>
        <dsp:cNvPr id="0" name=""/>
        <dsp:cNvSpPr/>
      </dsp:nvSpPr>
      <dsp:spPr>
        <a:xfrm>
          <a:off x="5411375" y="1859717"/>
          <a:ext cx="511758" cy="5117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C3F7FB-C791-49C5-813D-7DC185219437}">
      <dsp:nvSpPr>
        <dsp:cNvPr id="0" name=""/>
        <dsp:cNvSpPr/>
      </dsp:nvSpPr>
      <dsp:spPr>
        <a:xfrm>
          <a:off x="6297498" y="1674425"/>
          <a:ext cx="2079806" cy="882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a:t>Attributes</a:t>
          </a:r>
          <a:r>
            <a:rPr lang="en-US" sz="1300" kern="1200"/>
            <a:t>: 11 columns</a:t>
          </a:r>
        </a:p>
      </dsp:txBody>
      <dsp:txXfrm>
        <a:off x="6297498" y="1674425"/>
        <a:ext cx="2079806" cy="882342"/>
      </dsp:txXfrm>
    </dsp:sp>
    <dsp:sp modelId="{594C3595-0901-40E8-8C5A-CD219CD0CE6C}">
      <dsp:nvSpPr>
        <dsp:cNvPr id="0" name=""/>
        <dsp:cNvSpPr/>
      </dsp:nvSpPr>
      <dsp:spPr>
        <a:xfrm>
          <a:off x="1712470" y="3276070"/>
          <a:ext cx="882342" cy="88234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5D362-B25B-44FC-A89C-D1627D94277A}">
      <dsp:nvSpPr>
        <dsp:cNvPr id="0" name=""/>
        <dsp:cNvSpPr/>
      </dsp:nvSpPr>
      <dsp:spPr>
        <a:xfrm>
          <a:off x="1897762" y="3461362"/>
          <a:ext cx="511758" cy="5117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C615A7-CF3B-4DA7-9153-D08CE7417226}">
      <dsp:nvSpPr>
        <dsp:cNvPr id="0" name=""/>
        <dsp:cNvSpPr/>
      </dsp:nvSpPr>
      <dsp:spPr>
        <a:xfrm>
          <a:off x="2783886" y="3276070"/>
          <a:ext cx="2079806" cy="882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a:t>Comprehensive Data</a:t>
          </a:r>
          <a:r>
            <a:rPr lang="en-US" sz="1300" kern="1200"/>
            <a:t>: Covers multiple airlines, cities, timings, and fare variations to support accurate predictions.</a:t>
          </a:r>
        </a:p>
      </dsp:txBody>
      <dsp:txXfrm>
        <a:off x="2783886" y="3276070"/>
        <a:ext cx="2079806" cy="882342"/>
      </dsp:txXfrm>
    </dsp:sp>
    <dsp:sp modelId="{58042226-D0D6-4220-BE37-3F1CDC861054}">
      <dsp:nvSpPr>
        <dsp:cNvPr id="0" name=""/>
        <dsp:cNvSpPr/>
      </dsp:nvSpPr>
      <dsp:spPr>
        <a:xfrm>
          <a:off x="5226083" y="3276070"/>
          <a:ext cx="882342" cy="88234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BEB92F-63A2-486E-A1B2-86B2CEA1D633}">
      <dsp:nvSpPr>
        <dsp:cNvPr id="0" name=""/>
        <dsp:cNvSpPr/>
      </dsp:nvSpPr>
      <dsp:spPr>
        <a:xfrm>
          <a:off x="5411375" y="3461362"/>
          <a:ext cx="511758" cy="51175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339146-308E-4A2F-BE57-F527DAFE0D6B}">
      <dsp:nvSpPr>
        <dsp:cNvPr id="0" name=""/>
        <dsp:cNvSpPr/>
      </dsp:nvSpPr>
      <dsp:spPr>
        <a:xfrm>
          <a:off x="6297498" y="3276070"/>
          <a:ext cx="2079806" cy="882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a:t>Broad Range</a:t>
          </a:r>
          <a:r>
            <a:rPr lang="en-US" sz="1300" kern="1200"/>
            <a:t>: Flight durations from under 1 hour to nearly 50 hours and prices from $13 to $1,458.</a:t>
          </a:r>
        </a:p>
      </dsp:txBody>
      <dsp:txXfrm>
        <a:off x="6297498" y="3276070"/>
        <a:ext cx="2079806" cy="882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93448-1B92-F64E-AB50-BE8C09382006}">
      <dsp:nvSpPr>
        <dsp:cNvPr id="0" name=""/>
        <dsp:cNvSpPr/>
      </dsp:nvSpPr>
      <dsp:spPr>
        <a:xfrm rot="5400000">
          <a:off x="6638756" y="-2482810"/>
          <a:ext cx="1645494" cy="70225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The price column is our target variable for prediction, representing ticket fares in USD. It’s the main focus of our analysis and machine learning models, aiming to accurately forecast flight prices.</a:t>
          </a:r>
          <a:endParaRPr lang="en-US" sz="1800" kern="1200" dirty="0"/>
        </a:p>
      </dsp:txBody>
      <dsp:txXfrm rot="-5400000">
        <a:off x="3950207" y="286065"/>
        <a:ext cx="6942266" cy="1484842"/>
      </dsp:txXfrm>
    </dsp:sp>
    <dsp:sp modelId="{714AC885-3514-4A4C-AB71-8384BD7439E6}">
      <dsp:nvSpPr>
        <dsp:cNvPr id="0" name=""/>
        <dsp:cNvSpPr/>
      </dsp:nvSpPr>
      <dsp:spPr>
        <a:xfrm>
          <a:off x="0" y="51"/>
          <a:ext cx="3950208" cy="2056867"/>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b="1" i="0" kern="1200"/>
            <a:t>Target Variable</a:t>
          </a:r>
          <a:r>
            <a:rPr lang="en-US" sz="4200" b="0" i="0" kern="1200"/>
            <a:t>: </a:t>
          </a:r>
          <a:r>
            <a:rPr lang="en-US" sz="4200" b="1" i="0" kern="1200"/>
            <a:t>Price</a:t>
          </a:r>
          <a:endParaRPr lang="en-US" sz="4200" kern="1200"/>
        </a:p>
      </dsp:txBody>
      <dsp:txXfrm>
        <a:off x="100408" y="100459"/>
        <a:ext cx="3749392" cy="1856051"/>
      </dsp:txXfrm>
    </dsp:sp>
    <dsp:sp modelId="{C6305F5A-6D98-F44B-98AE-3FBAB9C19C4E}">
      <dsp:nvSpPr>
        <dsp:cNvPr id="0" name=""/>
        <dsp:cNvSpPr/>
      </dsp:nvSpPr>
      <dsp:spPr>
        <a:xfrm rot="5400000">
          <a:off x="6638756" y="-323099"/>
          <a:ext cx="1645494" cy="70225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a:t>The key features used for predicting flight fare  include </a:t>
          </a:r>
          <a:r>
            <a:rPr lang="en-US" sz="1800" b="1" i="0" kern="1200"/>
            <a:t>Airline</a:t>
          </a:r>
          <a:r>
            <a:rPr lang="en-US" sz="1800" b="0" i="0" kern="1200"/>
            <a:t>, </a:t>
          </a:r>
          <a:r>
            <a:rPr lang="en-US" sz="1800" b="1" i="0" kern="1200"/>
            <a:t>Flight</a:t>
          </a:r>
          <a:r>
            <a:rPr lang="en-US" sz="1800" b="0" i="0" kern="1200"/>
            <a:t>, </a:t>
          </a:r>
          <a:r>
            <a:rPr lang="en-US" sz="1800" b="1" i="0" kern="1200"/>
            <a:t>Source City</a:t>
          </a:r>
          <a:r>
            <a:rPr lang="en-US" sz="1800" b="0" i="0" kern="1200"/>
            <a:t>, </a:t>
          </a:r>
          <a:r>
            <a:rPr lang="en-US" sz="1800" b="1" i="0" kern="1200"/>
            <a:t>Destination City</a:t>
          </a:r>
          <a:r>
            <a:rPr lang="en-US" sz="1800" b="0" i="0" kern="1200"/>
            <a:t>, </a:t>
          </a:r>
          <a:r>
            <a:rPr lang="en-US" sz="1800" b="1" i="0" kern="1200"/>
            <a:t>Departure Time</a:t>
          </a:r>
          <a:r>
            <a:rPr lang="en-US" sz="1800" b="0" i="0" kern="1200"/>
            <a:t>, </a:t>
          </a:r>
          <a:r>
            <a:rPr lang="en-US" sz="1800" b="1" i="0" kern="1200"/>
            <a:t>Arrival Time</a:t>
          </a:r>
          <a:r>
            <a:rPr lang="en-US" sz="1800" b="0" i="0" kern="1200"/>
            <a:t>, </a:t>
          </a:r>
          <a:r>
            <a:rPr lang="en-US" sz="1800" b="1" i="0" kern="1200"/>
            <a:t>Stops</a:t>
          </a:r>
          <a:r>
            <a:rPr lang="en-US" sz="1800" b="0" i="0" kern="1200"/>
            <a:t>, </a:t>
          </a:r>
          <a:r>
            <a:rPr lang="en-US" sz="1800" b="1" i="0" kern="1200"/>
            <a:t>Class</a:t>
          </a:r>
          <a:r>
            <a:rPr lang="en-US" sz="1800" b="0" i="0" kern="1200"/>
            <a:t>, </a:t>
          </a:r>
          <a:r>
            <a:rPr lang="en-US" sz="1800" b="1" i="0" kern="1200"/>
            <a:t>Duration</a:t>
          </a:r>
          <a:r>
            <a:rPr lang="en-US" sz="1800" b="0" i="0" kern="1200"/>
            <a:t>, and </a:t>
          </a:r>
          <a:r>
            <a:rPr lang="en-US" sz="1800" b="1" i="0" kern="1200"/>
            <a:t>Days Left</a:t>
          </a:r>
          <a:r>
            <a:rPr lang="en-US" sz="1800" b="0" i="0" kern="1200"/>
            <a:t>. Each of these attributes provides important insights that contribute to understanding fare patterns and enhancing the accuracy of predictions.</a:t>
          </a:r>
          <a:endParaRPr lang="en-US" sz="1800" kern="1200"/>
        </a:p>
      </dsp:txBody>
      <dsp:txXfrm rot="-5400000">
        <a:off x="3950207" y="2445776"/>
        <a:ext cx="6942266" cy="1484842"/>
      </dsp:txXfrm>
    </dsp:sp>
    <dsp:sp modelId="{B1C3939B-6B01-A14C-8A1C-4949E6C1BBC2}">
      <dsp:nvSpPr>
        <dsp:cNvPr id="0" name=""/>
        <dsp:cNvSpPr/>
      </dsp:nvSpPr>
      <dsp:spPr>
        <a:xfrm>
          <a:off x="0" y="2159762"/>
          <a:ext cx="3950208" cy="2056867"/>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b="1" kern="1200"/>
            <a:t>Features/ Predictors</a:t>
          </a:r>
          <a:endParaRPr lang="en-US" sz="4200" kern="1200"/>
        </a:p>
      </dsp:txBody>
      <dsp:txXfrm>
        <a:off x="100408" y="2260170"/>
        <a:ext cx="3749392" cy="185605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19332-4321-6043-A745-1A9012DDDD44}" type="datetimeFigureOut">
              <a:rPr lang="en-US" smtClean="0"/>
              <a:t>11/14/24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EB7DD-BCF3-4C4D-B55F-95C8FFD8AE90}" type="slidenum">
              <a:rPr lang="en-US" smtClean="0"/>
              <a:t>‹#›</a:t>
            </a:fld>
            <a:endParaRPr lang="en-US"/>
          </a:p>
        </p:txBody>
      </p:sp>
    </p:spTree>
    <p:extLst>
      <p:ext uri="{BB962C8B-B14F-4D97-AF65-F5344CB8AC3E}">
        <p14:creationId xmlns:p14="http://schemas.microsoft.com/office/powerpoint/2010/main" val="383181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12EB7DD-BCF3-4C4D-B55F-95C8FFD8AE90}" type="slidenum">
              <a:rPr lang="en-US" smtClean="0"/>
              <a:t>19</a:t>
            </a:fld>
            <a:endParaRPr lang="en-US"/>
          </a:p>
        </p:txBody>
      </p:sp>
    </p:spTree>
    <p:extLst>
      <p:ext uri="{BB962C8B-B14F-4D97-AF65-F5344CB8AC3E}">
        <p14:creationId xmlns:p14="http://schemas.microsoft.com/office/powerpoint/2010/main" val="207180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A7C340-398A-7E46-A3F2-B39322DA201D}" type="datetimeFigureOut">
              <a:rPr lang="en-US" smtClean="0"/>
              <a:t>11/11/24</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6420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A7C340-398A-7E46-A3F2-B39322DA201D}" type="datetimeFigureOut">
              <a:rPr lang="en-US" smtClean="0"/>
              <a:t>11/11/24</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2244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7C340-398A-7E46-A3F2-B39322DA201D}" type="datetimeFigureOut">
              <a:rPr lang="en-US" smtClean="0"/>
              <a:t>11/11/24</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0986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35236"/>
            <a:ext cx="5384800" cy="423119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35236"/>
            <a:ext cx="5384800" cy="423119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A7C340-398A-7E46-A3F2-B39322DA201D}" type="datetimeFigureOut">
              <a:rPr lang="en-US" smtClean="0"/>
              <a:t>11/11/24</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7772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99" y="1863006"/>
            <a:ext cx="5386917" cy="58160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599" y="2653292"/>
            <a:ext cx="5386917" cy="359208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863006"/>
            <a:ext cx="5389033" cy="58160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8" y="2653292"/>
            <a:ext cx="5389033" cy="359208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7C340-398A-7E46-A3F2-B39322DA201D}" type="datetimeFigureOut">
              <a:rPr lang="en-US" smtClean="0"/>
              <a:t>11/11/24</a:t>
            </a:fld>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3836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A7C340-398A-7E46-A3F2-B39322DA201D}" type="datetimeFigureOut">
              <a:rPr lang="en-US" smtClean="0"/>
              <a:t>11/11/24</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9336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7C340-398A-7E46-A3F2-B39322DA201D}" type="datetimeFigureOut">
              <a:rPr lang="en-US" smtClean="0"/>
              <a:t>11/11/24</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9721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905496"/>
            <a:ext cx="4011084" cy="1036488"/>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905497"/>
            <a:ext cx="6815667" cy="5220668"/>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2146025"/>
            <a:ext cx="4011084" cy="398013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0A7C340-398A-7E46-A3F2-B39322DA201D}" type="datetimeFigureOut">
              <a:rPr lang="en-US" smtClean="0"/>
              <a:t>11/11/24</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2799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144689"/>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956864"/>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711427"/>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85099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36860"/>
            <a:ext cx="10972800" cy="8587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2146905"/>
            <a:ext cx="10972800" cy="39792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0A7C340-398A-7E46-A3F2-B39322DA201D}" type="datetimeFigureOut">
              <a:rPr lang="en-US" smtClean="0"/>
              <a:t>11/11/24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pic>
        <p:nvPicPr>
          <p:cNvPr id="7" name="Picture 6" descr="MD-flag-background-pp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 y="0"/>
            <a:ext cx="12191999" cy="762000"/>
          </a:xfrm>
          <a:prstGeom prst="rect">
            <a:avLst/>
          </a:prstGeom>
        </p:spPr>
      </p:pic>
      <p:pic>
        <p:nvPicPr>
          <p:cNvPr id="8" name="Picture 7" descr="UMBC-primary-logo-CMYK-on-black.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2383" y="114903"/>
            <a:ext cx="2332336" cy="537319"/>
          </a:xfrm>
          <a:prstGeom prst="rect">
            <a:avLst/>
          </a:prstGeom>
        </p:spPr>
      </p:pic>
      <p:pic>
        <p:nvPicPr>
          <p:cNvPr id="10" name="Picture 9" descr="corner-elemen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59891" y="5201411"/>
            <a:ext cx="1632108" cy="1656589"/>
          </a:xfrm>
          <a:prstGeom prst="rect">
            <a:avLst/>
          </a:prstGeom>
          <a:noFill/>
          <a:ln>
            <a:noFill/>
          </a:ln>
        </p:spPr>
      </p:pic>
    </p:spTree>
    <p:extLst>
      <p:ext uri="{BB962C8B-B14F-4D97-AF65-F5344CB8AC3E}">
        <p14:creationId xmlns:p14="http://schemas.microsoft.com/office/powerpoint/2010/main" val="421240954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ahulmaddula3/UMBC-DATA606-Capston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B0C1-543C-308A-6A2E-F936C802D665}"/>
              </a:ext>
            </a:extLst>
          </p:cNvPr>
          <p:cNvSpPr>
            <a:spLocks noGrp="1"/>
          </p:cNvSpPr>
          <p:nvPr>
            <p:ph type="ctrTitle"/>
          </p:nvPr>
        </p:nvSpPr>
        <p:spPr>
          <a:xfrm>
            <a:off x="1345325" y="919574"/>
            <a:ext cx="9144000" cy="2387600"/>
          </a:xfrm>
        </p:spPr>
        <p:txBody>
          <a:bodyPr>
            <a:noAutofit/>
          </a:bodyPr>
          <a:lstStyle/>
          <a:p>
            <a:r>
              <a:rPr lang="en-US" sz="3200" b="1" dirty="0">
                <a:solidFill>
                  <a:srgbClr val="0D0D0D"/>
                </a:solidFill>
              </a:rPr>
              <a:t>FlyPrice</a:t>
            </a:r>
            <a:r>
              <a:rPr lang="en-US" sz="3200" b="1" i="0" dirty="0">
                <a:solidFill>
                  <a:srgbClr val="0D0D0D"/>
                </a:solidFill>
                <a:effectLst/>
              </a:rPr>
              <a:t>: </a:t>
            </a:r>
            <a:r>
              <a:rPr lang="en-US" sz="3200" b="1" i="0" u="none" strike="noStrike" dirty="0">
                <a:solidFill>
                  <a:srgbClr val="000000"/>
                </a:solidFill>
                <a:effectLst/>
                <a:latin typeface="Helvetica Neue" panose="02000503000000020004" pitchFamily="2" charset="0"/>
              </a:rPr>
              <a:t>Analyzing and Forecasting Flight Fares</a:t>
            </a:r>
            <a:br>
              <a:rPr lang="en-US" sz="3200" b="1" i="0" u="none" strike="noStrike" dirty="0">
                <a:solidFill>
                  <a:srgbClr val="000000"/>
                </a:solidFill>
                <a:effectLst/>
                <a:latin typeface="Helvetica Neue" panose="02000503000000020004" pitchFamily="2" charset="0"/>
              </a:rPr>
            </a:br>
            <a:br>
              <a:rPr lang="en-US" sz="3200" dirty="0"/>
            </a:br>
            <a:endParaRPr lang="en-US" sz="3200" dirty="0"/>
          </a:p>
        </p:txBody>
      </p:sp>
      <p:sp>
        <p:nvSpPr>
          <p:cNvPr id="3" name="Subtitle 2">
            <a:extLst>
              <a:ext uri="{FF2B5EF4-FFF2-40B4-BE49-F238E27FC236}">
                <a16:creationId xmlns:a16="http://schemas.microsoft.com/office/drawing/2014/main" id="{A6558A6A-4777-75E6-F71A-38CE4EBED775}"/>
              </a:ext>
            </a:extLst>
          </p:cNvPr>
          <p:cNvSpPr>
            <a:spLocks noGrp="1"/>
          </p:cNvSpPr>
          <p:nvPr>
            <p:ph type="subTitle" idx="1"/>
          </p:nvPr>
        </p:nvSpPr>
        <p:spPr>
          <a:xfrm>
            <a:off x="1345325" y="2601119"/>
            <a:ext cx="9144000" cy="1655762"/>
          </a:xfrm>
        </p:spPr>
        <p:txBody>
          <a:bodyPr>
            <a:noAutofit/>
          </a:bodyPr>
          <a:lstStyle/>
          <a:p>
            <a:pPr algn="ctr"/>
            <a:r>
              <a:rPr lang="en-US" sz="3200" i="0" dirty="0">
                <a:solidFill>
                  <a:srgbClr val="1F2328"/>
                </a:solidFill>
                <a:effectLst/>
              </a:rPr>
              <a:t>University Of Maryland Baltimore County</a:t>
            </a:r>
          </a:p>
          <a:p>
            <a:pPr algn="ctr"/>
            <a:r>
              <a:rPr lang="en-US" sz="3200" dirty="0">
                <a:solidFill>
                  <a:srgbClr val="1F2328"/>
                </a:solidFill>
              </a:rPr>
              <a:t>DATA 606</a:t>
            </a:r>
            <a:endParaRPr lang="en-US" sz="3200" i="0" dirty="0">
              <a:solidFill>
                <a:srgbClr val="1F2328"/>
              </a:solidFill>
              <a:effectLst/>
            </a:endParaRPr>
          </a:p>
          <a:p>
            <a:pPr algn="ctr"/>
            <a:r>
              <a:rPr lang="en-US" sz="3200" i="0" dirty="0">
                <a:solidFill>
                  <a:srgbClr val="1F2328"/>
                </a:solidFill>
                <a:effectLst/>
              </a:rPr>
              <a:t>Dr. Chaojie (Jay) Wang</a:t>
            </a:r>
          </a:p>
          <a:p>
            <a:pPr algn="ctr"/>
            <a:endParaRPr lang="en-US" sz="3200" dirty="0">
              <a:solidFill>
                <a:srgbClr val="1F2328"/>
              </a:solidFill>
            </a:endParaRPr>
          </a:p>
          <a:p>
            <a:pPr algn="ctr"/>
            <a:endParaRPr lang="en-US" sz="3200" dirty="0"/>
          </a:p>
          <a:p>
            <a:endParaRPr lang="en-US" sz="3200" dirty="0"/>
          </a:p>
        </p:txBody>
      </p:sp>
      <p:sp>
        <p:nvSpPr>
          <p:cNvPr id="4" name="TextBox 3">
            <a:extLst>
              <a:ext uri="{FF2B5EF4-FFF2-40B4-BE49-F238E27FC236}">
                <a16:creationId xmlns:a16="http://schemas.microsoft.com/office/drawing/2014/main" id="{19CB1076-69AD-5758-F942-E2B4ABC1B531}"/>
              </a:ext>
            </a:extLst>
          </p:cNvPr>
          <p:cNvSpPr txBox="1"/>
          <p:nvPr/>
        </p:nvSpPr>
        <p:spPr>
          <a:xfrm>
            <a:off x="1865587" y="4461098"/>
            <a:ext cx="8103475" cy="1477328"/>
          </a:xfrm>
          <a:prstGeom prst="rect">
            <a:avLst/>
          </a:prstGeom>
          <a:noFill/>
        </p:spPr>
        <p:txBody>
          <a:bodyPr wrap="square" rtlCol="0">
            <a:spAutoFit/>
          </a:bodyPr>
          <a:lstStyle/>
          <a:p>
            <a:pPr algn="ctr"/>
            <a:r>
              <a:rPr lang="en-US" b="1" i="0" dirty="0">
                <a:solidFill>
                  <a:srgbClr val="1F2328"/>
                </a:solidFill>
                <a:effectLst/>
              </a:rPr>
              <a:t>Author Name:</a:t>
            </a:r>
            <a:r>
              <a:rPr lang="en-US" b="0" i="0" dirty="0">
                <a:solidFill>
                  <a:srgbClr val="1F2328"/>
                </a:solidFill>
                <a:effectLst/>
              </a:rPr>
              <a:t> Sai Rahul Maddula</a:t>
            </a:r>
          </a:p>
          <a:p>
            <a:pPr algn="ctr"/>
            <a:r>
              <a:rPr lang="en-US" dirty="0">
                <a:solidFill>
                  <a:srgbClr val="1F2328"/>
                </a:solidFill>
              </a:rPr>
              <a:t>               LG56610</a:t>
            </a:r>
            <a:endParaRPr lang="en-US" b="0" i="0" dirty="0">
              <a:solidFill>
                <a:srgbClr val="1F2328"/>
              </a:solidFill>
              <a:effectLst/>
            </a:endParaRPr>
          </a:p>
          <a:p>
            <a:pPr algn="ctr"/>
            <a:endParaRPr lang="en-US" b="0" i="0" dirty="0">
              <a:solidFill>
                <a:srgbClr val="1F2328"/>
              </a:solidFill>
              <a:effectLst/>
            </a:endParaRPr>
          </a:p>
          <a:p>
            <a:pPr algn="ctr"/>
            <a:r>
              <a:rPr lang="en-US" b="1" i="0" dirty="0">
                <a:solidFill>
                  <a:srgbClr val="1F2328"/>
                </a:solidFill>
                <a:effectLst/>
              </a:rPr>
              <a:t>GitHub Profile:  </a:t>
            </a:r>
            <a:r>
              <a:rPr lang="en-US" b="1" i="0" dirty="0">
                <a:solidFill>
                  <a:srgbClr val="1F2328"/>
                </a:solidFill>
                <a:effectLst/>
                <a:hlinkClick r:id="rId2"/>
              </a:rPr>
              <a:t>https://github.com/rahulmaddula3/UMBC-DATA606-Capstone</a:t>
            </a:r>
            <a:endParaRPr lang="en-US" b="0" i="0" u="sng" dirty="0">
              <a:solidFill>
                <a:srgbClr val="1F2328"/>
              </a:solidFill>
              <a:effectLst/>
            </a:endParaRPr>
          </a:p>
        </p:txBody>
      </p:sp>
    </p:spTree>
    <p:extLst>
      <p:ext uri="{BB962C8B-B14F-4D97-AF65-F5344CB8AC3E}">
        <p14:creationId xmlns:p14="http://schemas.microsoft.com/office/powerpoint/2010/main" val="1278011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ACFBB35-F9DE-1469-15A5-67FAB04839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9069" y="1102661"/>
            <a:ext cx="8543438" cy="512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75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315AFC03-A8CD-3BEA-B1B7-86E389646F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5066" y="1109383"/>
            <a:ext cx="9534322" cy="505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66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3D9CC7D-E7BC-EC48-C9BE-9DB855CFCD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2642" y="1254919"/>
            <a:ext cx="9272307" cy="491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66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graph showing the most popular airlines&#10;&#10;Description automatically generated">
            <a:extLst>
              <a:ext uri="{FF2B5EF4-FFF2-40B4-BE49-F238E27FC236}">
                <a16:creationId xmlns:a16="http://schemas.microsoft.com/office/drawing/2014/main" id="{50F8CFBB-5C22-151E-FDCD-395756115738}"/>
              </a:ext>
            </a:extLst>
          </p:cNvPr>
          <p:cNvPicPr>
            <a:picLocks noGrp="1" noChangeAspect="1"/>
          </p:cNvPicPr>
          <p:nvPr>
            <p:ph idx="1"/>
          </p:nvPr>
        </p:nvPicPr>
        <p:blipFill>
          <a:blip r:embed="rId2"/>
          <a:stretch>
            <a:fillRect/>
          </a:stretch>
        </p:blipFill>
        <p:spPr bwMode="auto">
          <a:xfrm>
            <a:off x="838200" y="1479176"/>
            <a:ext cx="10052034" cy="501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90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B06E958F-795B-2735-67B2-3CD47B3E49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3161" y="1396273"/>
            <a:ext cx="10905066" cy="4307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84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graph with multiple colored lines&#10;&#10;Description automatically generated">
            <a:extLst>
              <a:ext uri="{FF2B5EF4-FFF2-40B4-BE49-F238E27FC236}">
                <a16:creationId xmlns:a16="http://schemas.microsoft.com/office/drawing/2014/main" id="{0BAF86E5-3F97-9794-D34C-405FDE717454}"/>
              </a:ext>
            </a:extLst>
          </p:cNvPr>
          <p:cNvPicPr>
            <a:picLocks noGrp="1" noChangeAspect="1"/>
          </p:cNvPicPr>
          <p:nvPr>
            <p:ph idx="1"/>
          </p:nvPr>
        </p:nvPicPr>
        <p:blipFill>
          <a:blip r:embed="rId2"/>
          <a:stretch>
            <a:fillRect/>
          </a:stretch>
        </p:blipFill>
        <p:spPr bwMode="auto">
          <a:xfrm>
            <a:off x="643467" y="1241904"/>
            <a:ext cx="10905066" cy="5261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523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1B9E-63DE-2BE4-58FF-7FB6E4A80909}"/>
              </a:ext>
            </a:extLst>
          </p:cNvPr>
          <p:cNvSpPr>
            <a:spLocks noGrp="1"/>
          </p:cNvSpPr>
          <p:nvPr>
            <p:ph type="title"/>
          </p:nvPr>
        </p:nvSpPr>
        <p:spPr/>
        <p:txBody>
          <a:bodyPr>
            <a:normAutofit/>
          </a:bodyPr>
          <a:lstStyle/>
          <a:p>
            <a:pPr algn="ctr"/>
            <a:r>
              <a:rPr lang="en-US" sz="4000" b="1" dirty="0"/>
              <a:t>Machine Learning Predictions</a:t>
            </a:r>
          </a:p>
        </p:txBody>
      </p:sp>
      <p:sp>
        <p:nvSpPr>
          <p:cNvPr id="3" name="Content Placeholder 2">
            <a:extLst>
              <a:ext uri="{FF2B5EF4-FFF2-40B4-BE49-F238E27FC236}">
                <a16:creationId xmlns:a16="http://schemas.microsoft.com/office/drawing/2014/main" id="{36984C7E-54BE-2994-25FC-510703AD1F32}"/>
              </a:ext>
            </a:extLst>
          </p:cNvPr>
          <p:cNvSpPr>
            <a:spLocks noGrp="1"/>
          </p:cNvSpPr>
          <p:nvPr>
            <p:ph idx="1"/>
          </p:nvPr>
        </p:nvSpPr>
        <p:spPr/>
        <p:txBody>
          <a:bodyPr>
            <a:normAutofit/>
          </a:bodyPr>
          <a:lstStyle/>
          <a:p>
            <a:r>
              <a:rPr lang="en-US" sz="2400" b="0" i="0" dirty="0">
                <a:solidFill>
                  <a:srgbClr val="0D0D0D"/>
                </a:solidFill>
                <a:effectLst/>
                <a:cs typeface="Times New Roman" panose="02020603050405020304" pitchFamily="18" charset="0"/>
              </a:rPr>
              <a:t>In this project, machine learning techniques are applied to analyze and predict flight fares based on various factors.</a:t>
            </a:r>
          </a:p>
          <a:p>
            <a:r>
              <a:rPr lang="en-US" sz="2400" b="0" i="0" u="none" strike="noStrike" dirty="0">
                <a:solidFill>
                  <a:srgbClr val="000000"/>
                </a:solidFill>
                <a:effectLst/>
                <a:cs typeface="Times New Roman" panose="02020603050405020304" pitchFamily="18" charset="0"/>
              </a:rPr>
              <a:t>By leveraging machine learning algorithms, we can build predictive models that estimate flight fares based on factors such as airline, departure time, number of stops, and days until the flight.</a:t>
            </a:r>
          </a:p>
          <a:p>
            <a:r>
              <a:rPr lang="en-US" sz="2400" b="0" i="0" u="none" strike="noStrike" dirty="0">
                <a:solidFill>
                  <a:srgbClr val="000000"/>
                </a:solidFill>
                <a:effectLst/>
                <a:cs typeface="Times New Roman" panose="02020603050405020304" pitchFamily="18" charset="0"/>
              </a:rPr>
              <a:t>These predictive models can help airlines and travel platforms understand pricing trends, optimize pricing strategies, and provide competitive fare estimates to enhance customer satisfaction.</a:t>
            </a: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316545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BAB0-4B34-0845-E224-864129684E1B}"/>
              </a:ext>
            </a:extLst>
          </p:cNvPr>
          <p:cNvSpPr>
            <a:spLocks noGrp="1"/>
          </p:cNvSpPr>
          <p:nvPr>
            <p:ph type="title"/>
          </p:nvPr>
        </p:nvSpPr>
        <p:spPr/>
        <p:txBody>
          <a:bodyPr>
            <a:normAutofit/>
          </a:bodyPr>
          <a:lstStyle/>
          <a:p>
            <a:r>
              <a:rPr lang="en-US" sz="3200" b="1" dirty="0"/>
              <a:t>Data Preprocessing</a:t>
            </a:r>
          </a:p>
        </p:txBody>
      </p:sp>
      <p:sp>
        <p:nvSpPr>
          <p:cNvPr id="3" name="Content Placeholder 2">
            <a:extLst>
              <a:ext uri="{FF2B5EF4-FFF2-40B4-BE49-F238E27FC236}">
                <a16:creationId xmlns:a16="http://schemas.microsoft.com/office/drawing/2014/main" id="{0C111313-B66A-7608-2B8B-3E733F21565D}"/>
              </a:ext>
            </a:extLst>
          </p:cNvPr>
          <p:cNvSpPr>
            <a:spLocks noGrp="1"/>
          </p:cNvSpPr>
          <p:nvPr>
            <p:ph idx="1"/>
          </p:nvPr>
        </p:nvSpPr>
        <p:spPr/>
        <p:txBody>
          <a:bodyPr>
            <a:normAutofit/>
          </a:bodyPr>
          <a:lstStyle/>
          <a:p>
            <a:r>
              <a:rPr lang="en-US" sz="2400" b="1" i="0" u="none" strike="noStrike" dirty="0">
                <a:solidFill>
                  <a:srgbClr val="000000"/>
                </a:solidFill>
                <a:effectLst/>
              </a:rPr>
              <a:t>Data Cleaning</a:t>
            </a:r>
            <a:r>
              <a:rPr lang="en-US" sz="2400" b="0" i="0" u="none" strike="noStrike" dirty="0">
                <a:solidFill>
                  <a:srgbClr val="000000"/>
                </a:solidFill>
                <a:effectLst/>
              </a:rPr>
              <a:t>: Removed duplicates and handled missing values to ensure data quality.</a:t>
            </a:r>
          </a:p>
          <a:p>
            <a:r>
              <a:rPr lang="en-US" sz="2400" b="1" i="0" u="none" strike="noStrike" dirty="0">
                <a:solidFill>
                  <a:srgbClr val="000000"/>
                </a:solidFill>
                <a:effectLst/>
              </a:rPr>
              <a:t>Normalization/Scaling</a:t>
            </a:r>
            <a:r>
              <a:rPr lang="en-US" sz="2400" b="0" i="0" u="none" strike="noStrike" dirty="0">
                <a:solidFill>
                  <a:srgbClr val="000000"/>
                </a:solidFill>
                <a:effectLst/>
              </a:rPr>
              <a:t>: Standardized numerical features to bring all values within a similar range.</a:t>
            </a:r>
          </a:p>
          <a:p>
            <a:r>
              <a:rPr lang="en-US" sz="2400" b="1" i="0" u="none" strike="noStrike" dirty="0">
                <a:solidFill>
                  <a:srgbClr val="000000"/>
                </a:solidFill>
                <a:effectLst/>
              </a:rPr>
              <a:t>Encoding Categorical Data</a:t>
            </a:r>
            <a:r>
              <a:rPr lang="en-US" sz="2400" b="0" i="0" u="none" strike="noStrike" dirty="0">
                <a:solidFill>
                  <a:srgbClr val="000000"/>
                </a:solidFill>
                <a:effectLst/>
              </a:rPr>
              <a:t>: Applied one-hot encoding to transform categorical variables (e.g., airline, city) into binary features.</a:t>
            </a:r>
            <a:endParaRPr lang="en-US" sz="2400" dirty="0">
              <a:solidFill>
                <a:srgbClr val="000000"/>
              </a:solidFill>
            </a:endParaRPr>
          </a:p>
          <a:p>
            <a:r>
              <a:rPr lang="en-US" sz="2400" b="0" i="0" u="none" strike="noStrike" dirty="0">
                <a:solidFill>
                  <a:srgbClr val="000000"/>
                </a:solidFill>
                <a:effectLst/>
              </a:rPr>
              <a:t>Dropped unnecessary columns (e.g., 'Unnamed: 0') to streamline the dataset.</a:t>
            </a:r>
          </a:p>
          <a:p>
            <a:r>
              <a:rPr lang="en-US" sz="2400" b="1" i="0" u="none" strike="noStrike" dirty="0">
                <a:solidFill>
                  <a:srgbClr val="000000"/>
                </a:solidFill>
                <a:effectLst/>
              </a:rPr>
              <a:t>Skewness Analysis</a:t>
            </a:r>
            <a:r>
              <a:rPr lang="en-US" sz="2400" b="0" i="0" u="none" strike="noStrike" dirty="0">
                <a:solidFill>
                  <a:srgbClr val="000000"/>
                </a:solidFill>
                <a:effectLst/>
              </a:rPr>
              <a:t>: Analyzed the distribution of the target variable (price) and noted right skewness, indicating a majority of lower fares.</a:t>
            </a:r>
            <a:endParaRPr lang="en-US" sz="2400" dirty="0"/>
          </a:p>
        </p:txBody>
      </p:sp>
    </p:spTree>
    <p:extLst>
      <p:ext uri="{BB962C8B-B14F-4D97-AF65-F5344CB8AC3E}">
        <p14:creationId xmlns:p14="http://schemas.microsoft.com/office/powerpoint/2010/main" val="2745669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AB3D-F613-C779-86FC-0E4BB80BB718}"/>
              </a:ext>
            </a:extLst>
          </p:cNvPr>
          <p:cNvSpPr>
            <a:spLocks noGrp="1"/>
          </p:cNvSpPr>
          <p:nvPr>
            <p:ph type="title"/>
          </p:nvPr>
        </p:nvSpPr>
        <p:spPr>
          <a:xfrm>
            <a:off x="838200" y="500062"/>
            <a:ext cx="10515600" cy="1325563"/>
          </a:xfrm>
        </p:spPr>
        <p:txBody>
          <a:bodyPr>
            <a:normAutofit/>
          </a:bodyPr>
          <a:lstStyle/>
          <a:p>
            <a:r>
              <a:rPr lang="en-US" sz="3200" b="1" dirty="0"/>
              <a:t>Model Evaluation </a:t>
            </a:r>
          </a:p>
        </p:txBody>
      </p:sp>
      <p:sp>
        <p:nvSpPr>
          <p:cNvPr id="3" name="Content Placeholder 2">
            <a:extLst>
              <a:ext uri="{FF2B5EF4-FFF2-40B4-BE49-F238E27FC236}">
                <a16:creationId xmlns:a16="http://schemas.microsoft.com/office/drawing/2014/main" id="{F9B663E5-3CD5-247C-40F2-1B3A4F81A080}"/>
              </a:ext>
            </a:extLst>
          </p:cNvPr>
          <p:cNvSpPr>
            <a:spLocks noGrp="1"/>
          </p:cNvSpPr>
          <p:nvPr>
            <p:ph idx="1"/>
          </p:nvPr>
        </p:nvSpPr>
        <p:spPr/>
        <p:txBody>
          <a:bodyPr>
            <a:norm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D0D0D"/>
                </a:solidFill>
                <a:effectLst/>
              </a:rPr>
              <a:t>Splitting the dataset into training and testing sets using </a:t>
            </a:r>
            <a:r>
              <a:rPr kumimoji="0" lang="en-US" altLang="en-US" sz="2800" b="1" i="0" u="none" strike="noStrike" cap="none" normalizeH="0" baseline="0" dirty="0">
                <a:ln>
                  <a:noFill/>
                </a:ln>
                <a:solidFill>
                  <a:srgbClr val="0D0D0D"/>
                </a:solidFill>
                <a:effectLst/>
              </a:rPr>
              <a:t>train_test_split</a:t>
            </a:r>
            <a:r>
              <a:rPr kumimoji="0" lang="en-US" altLang="en-US" sz="2800" b="0" i="0" u="none" strike="noStrike" cap="none" normalizeH="0" baseline="0" dirty="0">
                <a:ln>
                  <a:noFill/>
                </a:ln>
                <a:solidFill>
                  <a:srgbClr val="0D0D0D"/>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D0D0D"/>
                </a:solidFill>
                <a:effectLst/>
              </a:rPr>
              <a:t>Fitting the model on the training data using the </a:t>
            </a:r>
            <a:r>
              <a:rPr kumimoji="0" lang="en-US" altLang="en-US" sz="2800" b="1" i="0" u="none" strike="noStrike" cap="none" normalizeH="0" baseline="0" dirty="0">
                <a:ln>
                  <a:noFill/>
                </a:ln>
                <a:solidFill>
                  <a:srgbClr val="0D0D0D"/>
                </a:solidFill>
                <a:effectLst/>
              </a:rPr>
              <a:t>fit</a:t>
            </a:r>
            <a:r>
              <a:rPr kumimoji="0" lang="en-US" altLang="en-US" sz="2800" b="0" i="0" u="none" strike="noStrike" cap="none" normalizeH="0" baseline="0" dirty="0">
                <a:ln>
                  <a:noFill/>
                </a:ln>
                <a:solidFill>
                  <a:srgbClr val="0D0D0D"/>
                </a:solidFill>
                <a:effectLst/>
              </a:rPr>
              <a:t> method.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D0D0D"/>
                </a:solidFill>
                <a:effectLst/>
              </a:rPr>
              <a:t>Making predictions on the testing data using the </a:t>
            </a:r>
            <a:r>
              <a:rPr kumimoji="0" lang="en-US" altLang="en-US" sz="2800" b="1" i="0" u="none" strike="noStrike" cap="none" normalizeH="0" baseline="0" dirty="0">
                <a:ln>
                  <a:noFill/>
                </a:ln>
                <a:solidFill>
                  <a:srgbClr val="0D0D0D"/>
                </a:solidFill>
                <a:effectLst/>
              </a:rPr>
              <a:t>predict</a:t>
            </a:r>
            <a:r>
              <a:rPr kumimoji="0" lang="en-US" altLang="en-US" sz="2800" b="0" i="0" u="none" strike="noStrike" cap="none" normalizeH="0" baseline="0" dirty="0">
                <a:ln>
                  <a:noFill/>
                </a:ln>
                <a:solidFill>
                  <a:srgbClr val="0D0D0D"/>
                </a:solidFill>
                <a:effectLst/>
              </a:rPr>
              <a:t> method.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D0D0D"/>
                </a:solidFill>
                <a:effectLst/>
              </a:rPr>
              <a:t>Calculation of evaluation metrics: </a:t>
            </a:r>
          </a:p>
          <a:p>
            <a:pPr marL="0" marR="0" lvl="0" indent="0" algn="l" defTabSz="914400" rtl="0" eaLnBrk="0" fontAlgn="base" latinLnBrk="0" hangingPunct="0">
              <a:lnSpc>
                <a:spcPct val="100000"/>
              </a:lnSpc>
              <a:spcBef>
                <a:spcPct val="0"/>
              </a:spcBef>
              <a:spcAft>
                <a:spcPct val="0"/>
              </a:spcAft>
              <a:buClrTx/>
              <a:buSzTx/>
              <a:buNone/>
              <a:tabLst/>
            </a:pPr>
            <a:r>
              <a:rPr lang="en-US" altLang="en-US" sz="2800" dirty="0">
                <a:solidFill>
                  <a:srgbClr val="0D0D0D"/>
                </a:solidFill>
              </a:rPr>
              <a:t>	</a:t>
            </a:r>
            <a:r>
              <a:rPr kumimoji="0" lang="en-US" altLang="en-US" sz="2800" b="0" i="0" u="none" strike="noStrike" cap="none" normalizeH="0" baseline="0" dirty="0">
                <a:ln>
                  <a:noFill/>
                </a:ln>
                <a:solidFill>
                  <a:srgbClr val="0D0D0D"/>
                </a:solidFill>
                <a:effectLst/>
              </a:rPr>
              <a:t>Mean Absolute Error (MAE) </a:t>
            </a:r>
          </a:p>
          <a:p>
            <a:pPr marL="0" marR="0" lvl="0" indent="0" algn="l" defTabSz="914400" rtl="0" eaLnBrk="0" fontAlgn="base" latinLnBrk="0" hangingPunct="0">
              <a:lnSpc>
                <a:spcPct val="100000"/>
              </a:lnSpc>
              <a:spcBef>
                <a:spcPct val="0"/>
              </a:spcBef>
              <a:spcAft>
                <a:spcPct val="0"/>
              </a:spcAft>
              <a:buClrTx/>
              <a:buSzTx/>
              <a:buNone/>
              <a:tabLst/>
            </a:pPr>
            <a:r>
              <a:rPr lang="en-US" altLang="en-US" sz="2800" dirty="0">
                <a:solidFill>
                  <a:srgbClr val="0D0D0D"/>
                </a:solidFill>
              </a:rPr>
              <a:t>	</a:t>
            </a:r>
            <a:r>
              <a:rPr kumimoji="0" lang="en-US" altLang="en-US" sz="2800" b="0" i="0" u="none" strike="noStrike" cap="none" normalizeH="0" baseline="0" dirty="0">
                <a:ln>
                  <a:noFill/>
                </a:ln>
                <a:solidFill>
                  <a:srgbClr val="0D0D0D"/>
                </a:solidFill>
                <a:effectLst/>
              </a:rPr>
              <a:t>Mean Squared Error (MSE)</a:t>
            </a:r>
          </a:p>
          <a:p>
            <a:pPr marL="0" marR="0" lvl="0" indent="0" algn="l" defTabSz="914400" rtl="0" eaLnBrk="0" fontAlgn="base" latinLnBrk="0" hangingPunct="0">
              <a:lnSpc>
                <a:spcPct val="100000"/>
              </a:lnSpc>
              <a:spcBef>
                <a:spcPct val="0"/>
              </a:spcBef>
              <a:spcAft>
                <a:spcPct val="0"/>
              </a:spcAft>
              <a:buClrTx/>
              <a:buSzTx/>
              <a:buNone/>
              <a:tabLst/>
            </a:pPr>
            <a:r>
              <a:rPr lang="en-US" altLang="en-US" sz="2800" dirty="0">
                <a:solidFill>
                  <a:srgbClr val="0D0D0D"/>
                </a:solidFill>
              </a:rPr>
              <a:t>	</a:t>
            </a:r>
            <a:r>
              <a:rPr kumimoji="0" lang="en-US" altLang="en-US" sz="2800" b="0" i="0" u="none" strike="noStrike" cap="none" normalizeH="0" baseline="0" dirty="0">
                <a:ln>
                  <a:noFill/>
                </a:ln>
                <a:solidFill>
                  <a:srgbClr val="0D0D0D"/>
                </a:solidFill>
                <a:effectLst/>
              </a:rPr>
              <a:t>R-squared.</a:t>
            </a:r>
          </a:p>
          <a:p>
            <a:endParaRPr lang="en-US" sz="2800" dirty="0"/>
          </a:p>
          <a:p>
            <a:endParaRPr lang="en-US" sz="2800" dirty="0"/>
          </a:p>
        </p:txBody>
      </p:sp>
    </p:spTree>
    <p:extLst>
      <p:ext uri="{BB962C8B-B14F-4D97-AF65-F5344CB8AC3E}">
        <p14:creationId xmlns:p14="http://schemas.microsoft.com/office/powerpoint/2010/main" val="1257691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EF59-7EB4-8577-4AE0-978B7F0473C9}"/>
              </a:ext>
            </a:extLst>
          </p:cNvPr>
          <p:cNvSpPr>
            <a:spLocks noGrp="1"/>
          </p:cNvSpPr>
          <p:nvPr>
            <p:ph type="title"/>
          </p:nvPr>
        </p:nvSpPr>
        <p:spPr>
          <a:xfrm>
            <a:off x="609600" y="936860"/>
            <a:ext cx="10972800" cy="858753"/>
          </a:xfrm>
        </p:spPr>
        <p:txBody>
          <a:bodyPr anchor="ctr">
            <a:normAutofit/>
          </a:bodyPr>
          <a:lstStyle/>
          <a:p>
            <a:pPr>
              <a:lnSpc>
                <a:spcPct val="90000"/>
              </a:lnSpc>
            </a:pPr>
            <a:r>
              <a:rPr lang="en-US" sz="4000"/>
              <a:t>Comparison of models</a:t>
            </a:r>
          </a:p>
        </p:txBody>
      </p:sp>
      <p:sp>
        <p:nvSpPr>
          <p:cNvPr id="12295" name="Content Placeholder 2">
            <a:extLst>
              <a:ext uri="{FF2B5EF4-FFF2-40B4-BE49-F238E27FC236}">
                <a16:creationId xmlns:a16="http://schemas.microsoft.com/office/drawing/2014/main" id="{88D65E23-0BB1-3376-B9F4-B444EFA3AE06}"/>
              </a:ext>
            </a:extLst>
          </p:cNvPr>
          <p:cNvSpPr>
            <a:spLocks noGrp="1"/>
          </p:cNvSpPr>
          <p:nvPr>
            <p:ph sz="half" idx="1"/>
          </p:nvPr>
        </p:nvSpPr>
        <p:spPr>
          <a:xfrm>
            <a:off x="609600" y="1795613"/>
            <a:ext cx="5384800" cy="423119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ln w="0"/>
                <a:effectLst>
                  <a:outerShdw blurRad="38100" dist="19050" dir="2700000" algn="tl" rotWithShape="0">
                    <a:schemeClr val="dk1">
                      <a:alpha val="40000"/>
                    </a:schemeClr>
                  </a:outerShdw>
                </a:effectLst>
              </a:rPr>
              <a:t>L</a:t>
            </a:r>
            <a:r>
              <a:rPr lang="en-US" sz="2000" b="1" cap="none" spc="0" dirty="0">
                <a:ln w="0"/>
                <a:solidFill>
                  <a:schemeClr val="tx1"/>
                </a:solidFill>
                <a:effectLst>
                  <a:outerShdw blurRad="38100" dist="19050" dir="2700000" algn="tl" rotWithShape="0">
                    <a:schemeClr val="dk1">
                      <a:alpha val="40000"/>
                    </a:schemeClr>
                  </a:outerShdw>
                </a:effectLst>
              </a:rPr>
              <a:t>inear </a:t>
            </a:r>
            <a:r>
              <a:rPr lang="en-US" sz="2000" b="1" dirty="0">
                <a:ln w="0"/>
                <a:effectLst>
                  <a:outerShdw blurRad="38100" dist="19050" dir="2700000" algn="tl" rotWithShape="0">
                    <a:schemeClr val="dk1">
                      <a:alpha val="40000"/>
                    </a:schemeClr>
                  </a:outerShdw>
                </a:effectLst>
              </a:rPr>
              <a:t>R</a:t>
            </a:r>
            <a:r>
              <a:rPr lang="en-US" sz="2000" b="1" cap="none" spc="0" dirty="0">
                <a:ln w="0"/>
                <a:solidFill>
                  <a:schemeClr val="tx1"/>
                </a:solidFill>
                <a:effectLst>
                  <a:outerShdw blurRad="38100" dist="19050" dir="2700000" algn="tl" rotWithShape="0">
                    <a:schemeClr val="dk1">
                      <a:alpha val="40000"/>
                    </a:schemeClr>
                  </a:outerShdw>
                </a:effectLst>
              </a:rPr>
              <a:t>egressor: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R² Score: 0.9255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Mean Absolute Error: 51.26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Mean Squared Error: 5575.24</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000000"/>
              </a:solidFill>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t>Gradient Boosting Regressor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 R² Score: 0.9536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Mean Absolute Error: 34.86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Mean Squared Error: 3469.16</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p>
          <a:p>
            <a:pPr marL="0" indent="0">
              <a:buNone/>
            </a:pPr>
            <a:r>
              <a:rPr lang="en-US" sz="2000" b="1" dirty="0"/>
              <a:t>Support Vector Regressor (SVR)</a:t>
            </a:r>
            <a:r>
              <a:rPr lang="en-US" sz="2000" dirty="0"/>
              <a:t> : </a:t>
            </a:r>
          </a:p>
          <a:p>
            <a:pPr marL="0" indent="0">
              <a:buNone/>
            </a:pPr>
            <a:r>
              <a:rPr lang="en-US" sz="2000" dirty="0"/>
              <a:t>R² Score: 0.9534 </a:t>
            </a:r>
          </a:p>
          <a:p>
            <a:pPr marL="0" indent="0">
              <a:buNone/>
            </a:pPr>
            <a:r>
              <a:rPr lang="en-US" sz="2000" dirty="0"/>
              <a:t>Mean Absolute Error: 31.64 </a:t>
            </a:r>
          </a:p>
          <a:p>
            <a:pPr marL="0" indent="0">
              <a:buNone/>
            </a:pPr>
            <a:r>
              <a:rPr lang="en-US" sz="2000" dirty="0"/>
              <a:t>Mean Squared Error: 3489.17</a:t>
            </a:r>
          </a:p>
        </p:txBody>
      </p:sp>
      <p:pic>
        <p:nvPicPr>
          <p:cNvPr id="12290" name="Picture 2" descr="A graph of a graph showing different types of models&#10;&#10;Description automatically generated with medium confidence">
            <a:extLst>
              <a:ext uri="{FF2B5EF4-FFF2-40B4-BE49-F238E27FC236}">
                <a16:creationId xmlns:a16="http://schemas.microsoft.com/office/drawing/2014/main" id="{647F31CD-A829-4B9A-348C-FE88B1D6EEC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646273" y="1957491"/>
            <a:ext cx="5384800" cy="418668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48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9021-CBF4-5920-CA61-09AB491B3961}"/>
              </a:ext>
            </a:extLst>
          </p:cNvPr>
          <p:cNvSpPr>
            <a:spLocks noGrp="1"/>
          </p:cNvSpPr>
          <p:nvPr>
            <p:ph type="title"/>
          </p:nvPr>
        </p:nvSpPr>
        <p:spPr/>
        <p:txBody>
          <a:bodyPr>
            <a:normAutofit/>
          </a:bodyPr>
          <a:lstStyle/>
          <a:p>
            <a:pPr algn="ctr"/>
            <a:r>
              <a:rPr lang="en-US" sz="4000" b="1" dirty="0">
                <a:latin typeface="+mn-lt"/>
              </a:rPr>
              <a:t>Introduction</a:t>
            </a:r>
            <a:endParaRPr lang="en-US" sz="4000" b="1" dirty="0"/>
          </a:p>
        </p:txBody>
      </p:sp>
      <p:sp>
        <p:nvSpPr>
          <p:cNvPr id="3" name="Content Placeholder 2">
            <a:extLst>
              <a:ext uri="{FF2B5EF4-FFF2-40B4-BE49-F238E27FC236}">
                <a16:creationId xmlns:a16="http://schemas.microsoft.com/office/drawing/2014/main" id="{3F857BE2-510D-AE9F-22A7-676572DAB619}"/>
              </a:ext>
            </a:extLst>
          </p:cNvPr>
          <p:cNvSpPr>
            <a:spLocks noGrp="1"/>
          </p:cNvSpPr>
          <p:nvPr>
            <p:ph idx="1"/>
          </p:nvPr>
        </p:nvSpPr>
        <p:spPr/>
        <p:txBody>
          <a:bodyPr>
            <a:normAutofit/>
          </a:bodyPr>
          <a:lstStyle/>
          <a:p>
            <a:pPr algn="just"/>
            <a:r>
              <a:rPr lang="en-US" sz="2400" b="0" i="0" u="none" strike="noStrike" dirty="0">
                <a:solidFill>
                  <a:srgbClr val="000000"/>
                </a:solidFill>
                <a:effectLst/>
                <a:cs typeface="Times New Roman" panose="02020603050405020304" pitchFamily="18" charset="0"/>
              </a:rPr>
              <a:t>Flight prices fluctuate due to demand, seasonality, and timing. 'FlyPrice' aims to provide a cost-saving tool for travelers and businesses by predicting flight fares based on critical factors affecting price trends</a:t>
            </a:r>
          </a:p>
          <a:p>
            <a:pPr algn="just"/>
            <a:endParaRPr lang="en-US" sz="2400" dirty="0">
              <a:solidFill>
                <a:srgbClr val="000000"/>
              </a:solidFill>
              <a:cs typeface="Times New Roman" panose="02020603050405020304" pitchFamily="18" charset="0"/>
            </a:endParaRPr>
          </a:p>
          <a:p>
            <a:pPr algn="just"/>
            <a:r>
              <a:rPr lang="en-US" sz="2400" b="0" i="0" u="none" strike="noStrike" dirty="0">
                <a:solidFill>
                  <a:srgbClr val="000000"/>
                </a:solidFill>
                <a:effectLst/>
                <a:cs typeface="Times New Roman" panose="02020603050405020304" pitchFamily="18" charset="0"/>
              </a:rPr>
              <a:t>Using over 300,000 booking records, 'FlyPrice' analyzes variables like airline, departure time, stops, and days until departure to forecast fares in USD. With a clean, interactive Streamlit UI, users can easily access price predictions and gain insights into fare patterns."</a:t>
            </a:r>
            <a:endParaRPr lang="en-US" sz="2400" dirty="0">
              <a:cs typeface="Times New Roman" panose="02020603050405020304" pitchFamily="18" charset="0"/>
            </a:endParaRPr>
          </a:p>
        </p:txBody>
      </p:sp>
    </p:spTree>
    <p:extLst>
      <p:ext uri="{BB962C8B-B14F-4D97-AF65-F5344CB8AC3E}">
        <p14:creationId xmlns:p14="http://schemas.microsoft.com/office/powerpoint/2010/main" val="47636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A941-E2AA-1260-3A93-EE233037FEEA}"/>
              </a:ext>
            </a:extLst>
          </p:cNvPr>
          <p:cNvSpPr>
            <a:spLocks noGrp="1"/>
          </p:cNvSpPr>
          <p:nvPr>
            <p:ph type="title"/>
          </p:nvPr>
        </p:nvSpPr>
        <p:spPr/>
        <p:txBody>
          <a:bodyPr>
            <a:normAutofit/>
          </a:bodyPr>
          <a:lstStyle/>
          <a:p>
            <a:r>
              <a:rPr lang="en-US" sz="4400" b="1" dirty="0"/>
              <a:t>Streamlit UI</a:t>
            </a:r>
          </a:p>
        </p:txBody>
      </p:sp>
      <p:sp>
        <p:nvSpPr>
          <p:cNvPr id="3" name="Content Placeholder 2">
            <a:extLst>
              <a:ext uri="{FF2B5EF4-FFF2-40B4-BE49-F238E27FC236}">
                <a16:creationId xmlns:a16="http://schemas.microsoft.com/office/drawing/2014/main" id="{7EA9D012-EA81-7DB8-A1F7-18A95AAC466E}"/>
              </a:ext>
            </a:extLst>
          </p:cNvPr>
          <p:cNvSpPr>
            <a:spLocks noGrp="1"/>
          </p:cNvSpPr>
          <p:nvPr>
            <p:ph sz="half" idx="1"/>
          </p:nvPr>
        </p:nvSpPr>
        <p:spPr>
          <a:xfrm>
            <a:off x="609600" y="1935236"/>
            <a:ext cx="10847294" cy="4231193"/>
          </a:xfrm>
        </p:spPr>
        <p:txBody>
          <a:bodyPr>
            <a:noAutofit/>
          </a:bodyPr>
          <a:lstStyle/>
          <a:p>
            <a:r>
              <a:rPr lang="en-US" sz="2400" dirty="0"/>
              <a:t>Streamlit web application utilizes a pre-trained machine learning model to predict flight fares based on user inputs.</a:t>
            </a:r>
          </a:p>
          <a:p>
            <a:r>
              <a:rPr lang="en-US" sz="2400" dirty="0"/>
              <a:t>Users input flight-related information through an intuitive interface, including factors like source and destination cities, travel class, and days left until departure. The application processes this information and sends it to the trained model.</a:t>
            </a:r>
          </a:p>
          <a:p>
            <a:r>
              <a:rPr lang="en-US" sz="2400" dirty="0"/>
              <a:t>The model predicts flight fare based on historical data, providing users with an estimated cost displayed on the interface. This integration of machine learning and web technology offers a practical tool for fare estimation, enhancing user accessibility to pricing insights.</a:t>
            </a:r>
          </a:p>
          <a:p>
            <a:endParaRPr lang="en-US" sz="2400" dirty="0"/>
          </a:p>
        </p:txBody>
      </p:sp>
    </p:spTree>
    <p:extLst>
      <p:ext uri="{BB962C8B-B14F-4D97-AF65-F5344CB8AC3E}">
        <p14:creationId xmlns:p14="http://schemas.microsoft.com/office/powerpoint/2010/main" val="2306664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flight&#10;&#10;Description automatically generated">
            <a:extLst>
              <a:ext uri="{FF2B5EF4-FFF2-40B4-BE49-F238E27FC236}">
                <a16:creationId xmlns:a16="http://schemas.microsoft.com/office/drawing/2014/main" id="{77B76303-AB25-3233-0498-2A2E859C6CAD}"/>
              </a:ext>
            </a:extLst>
          </p:cNvPr>
          <p:cNvPicPr>
            <a:picLocks noGrp="1" noChangeAspect="1"/>
          </p:cNvPicPr>
          <p:nvPr>
            <p:ph idx="1"/>
          </p:nvPr>
        </p:nvPicPr>
        <p:blipFill>
          <a:blip r:embed="rId2"/>
          <a:stretch>
            <a:fillRect/>
          </a:stretch>
        </p:blipFill>
        <p:spPr>
          <a:xfrm>
            <a:off x="363072" y="970478"/>
            <a:ext cx="9994898" cy="5622130"/>
          </a:xfrm>
        </p:spPr>
      </p:pic>
    </p:spTree>
    <p:extLst>
      <p:ext uri="{BB962C8B-B14F-4D97-AF65-F5344CB8AC3E}">
        <p14:creationId xmlns:p14="http://schemas.microsoft.com/office/powerpoint/2010/main" val="2577267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AA46-0DAA-05BF-C801-ACD5A598B07C}"/>
              </a:ext>
            </a:extLst>
          </p:cNvPr>
          <p:cNvSpPr>
            <a:spLocks noGrp="1"/>
          </p:cNvSpPr>
          <p:nvPr>
            <p:ph type="title"/>
          </p:nvPr>
        </p:nvSpPr>
        <p:spPr/>
        <p:txBody>
          <a:bodyPr>
            <a:normAutofit/>
          </a:bodyPr>
          <a:lstStyle/>
          <a:p>
            <a:pPr algn="l"/>
            <a:r>
              <a:rPr lang="en-US" sz="2800" u="sng" dirty="0"/>
              <a:t>Limitations</a:t>
            </a:r>
            <a:endParaRPr lang="en-US" sz="2800" dirty="0"/>
          </a:p>
        </p:txBody>
      </p:sp>
      <p:sp>
        <p:nvSpPr>
          <p:cNvPr id="3" name="Content Placeholder 2">
            <a:extLst>
              <a:ext uri="{FF2B5EF4-FFF2-40B4-BE49-F238E27FC236}">
                <a16:creationId xmlns:a16="http://schemas.microsoft.com/office/drawing/2014/main" id="{F6BB9A59-2199-4E5C-0D7D-71176293C272}"/>
              </a:ext>
            </a:extLst>
          </p:cNvPr>
          <p:cNvSpPr>
            <a:spLocks noGrp="1"/>
          </p:cNvSpPr>
          <p:nvPr>
            <p:ph sz="half" idx="1"/>
          </p:nvPr>
        </p:nvSpPr>
        <p:spPr>
          <a:xfrm>
            <a:off x="609600" y="1935237"/>
            <a:ext cx="10672482" cy="1897176"/>
          </a:xfrm>
        </p:spPr>
        <p:txBody>
          <a:bodyPr>
            <a:normAutofit/>
          </a:bodyPr>
          <a:lstStyle/>
          <a:p>
            <a:r>
              <a:rPr lang="en-US" sz="2400" b="1" dirty="0"/>
              <a:t>Data Availability</a:t>
            </a:r>
            <a:r>
              <a:rPr lang="en-US" sz="2400" dirty="0"/>
              <a:t>: The model is limited by the scope of the available dataset, which may not cover all possible flight routes, seasons, or booking behaviors.</a:t>
            </a:r>
          </a:p>
          <a:p>
            <a:r>
              <a:rPr lang="en-US" sz="2400" b="1" dirty="0"/>
              <a:t>Feature Constraints</a:t>
            </a:r>
            <a:r>
              <a:rPr lang="en-US" sz="2400" dirty="0"/>
              <a:t>: Additional factors like weather, holiday seasons, and demand surges aren't accounted for, which could improve prediction accuracy.</a:t>
            </a:r>
          </a:p>
        </p:txBody>
      </p:sp>
      <p:sp>
        <p:nvSpPr>
          <p:cNvPr id="6" name="TextBox 5">
            <a:extLst>
              <a:ext uri="{FF2B5EF4-FFF2-40B4-BE49-F238E27FC236}">
                <a16:creationId xmlns:a16="http://schemas.microsoft.com/office/drawing/2014/main" id="{20B99AAA-4844-414F-1D5F-306021EC2D33}"/>
              </a:ext>
            </a:extLst>
          </p:cNvPr>
          <p:cNvSpPr txBox="1"/>
          <p:nvPr/>
        </p:nvSpPr>
        <p:spPr>
          <a:xfrm>
            <a:off x="582706" y="3972037"/>
            <a:ext cx="10945906" cy="3293209"/>
          </a:xfrm>
          <a:prstGeom prst="rect">
            <a:avLst/>
          </a:prstGeom>
          <a:noFill/>
        </p:spPr>
        <p:txBody>
          <a:bodyPr wrap="square" rtlCol="0">
            <a:spAutoFit/>
          </a:bodyPr>
          <a:lstStyle/>
          <a:p>
            <a:r>
              <a:rPr lang="en-US" sz="2800" u="sng" dirty="0">
                <a:latin typeface="+mj-lt"/>
              </a:rPr>
              <a:t>Future scope</a:t>
            </a:r>
          </a:p>
          <a:p>
            <a:endParaRPr lang="en-US" sz="2800" dirty="0">
              <a:latin typeface="+mj-lt"/>
            </a:endParaRPr>
          </a:p>
          <a:p>
            <a:pPr marL="457200" indent="-457200">
              <a:buFont typeface="Arial" panose="020B0604020202020204" pitchFamily="34" charset="0"/>
              <a:buChar char="•"/>
            </a:pPr>
            <a:r>
              <a:rPr lang="en-US" sz="2400" b="1" dirty="0"/>
              <a:t>Incorporate External Data</a:t>
            </a:r>
            <a:r>
              <a:rPr lang="en-US" sz="2400" dirty="0"/>
              <a:t>: Integrate data on seasonality, weather, and holidays to capture more complex patterns affecting flight prices.</a:t>
            </a:r>
          </a:p>
          <a:p>
            <a:pPr marL="457200" indent="-457200">
              <a:buFont typeface="Arial" panose="020B0604020202020204" pitchFamily="34" charset="0"/>
              <a:buChar char="•"/>
            </a:pPr>
            <a:r>
              <a:rPr lang="en-US" sz="2400" b="1" dirty="0"/>
              <a:t>Model Deployment</a:t>
            </a:r>
            <a:r>
              <a:rPr lang="en-US" sz="2400" dirty="0"/>
              <a:t>: Develop a real-time fare prediction tool using Streamlit to provide instant predictions based on user input.</a:t>
            </a:r>
            <a:endParaRPr lang="en-US" sz="2400" dirty="0">
              <a:latin typeface="+mj-lt"/>
            </a:endParaRPr>
          </a:p>
          <a:p>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1577853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FCD3-DC3B-E176-1837-865A78E208AB}"/>
              </a:ext>
            </a:extLst>
          </p:cNvPr>
          <p:cNvSpPr>
            <a:spLocks noGrp="1"/>
          </p:cNvSpPr>
          <p:nvPr>
            <p:ph type="title"/>
          </p:nvPr>
        </p:nvSpPr>
        <p:spPr/>
        <p:txBody>
          <a:bodyPr>
            <a:normAutofit/>
          </a:bodyPr>
          <a:lstStyle/>
          <a:p>
            <a:r>
              <a:rPr lang="en-US" sz="3600" b="1" dirty="0"/>
              <a:t>Conclusion</a:t>
            </a:r>
          </a:p>
        </p:txBody>
      </p:sp>
      <p:sp>
        <p:nvSpPr>
          <p:cNvPr id="3" name="Content Placeholder 2">
            <a:extLst>
              <a:ext uri="{FF2B5EF4-FFF2-40B4-BE49-F238E27FC236}">
                <a16:creationId xmlns:a16="http://schemas.microsoft.com/office/drawing/2014/main" id="{8C8B236D-7740-D314-8C6A-556060BB3480}"/>
              </a:ext>
            </a:extLst>
          </p:cNvPr>
          <p:cNvSpPr>
            <a:spLocks noGrp="1"/>
          </p:cNvSpPr>
          <p:nvPr>
            <p:ph sz="half" idx="1"/>
          </p:nvPr>
        </p:nvSpPr>
        <p:spPr>
          <a:xfrm>
            <a:off x="609600" y="1935236"/>
            <a:ext cx="10699376" cy="4231193"/>
          </a:xfrm>
        </p:spPr>
        <p:txBody>
          <a:bodyPr>
            <a:noAutofit/>
          </a:bodyPr>
          <a:lstStyle/>
          <a:p>
            <a:r>
              <a:rPr lang="en-US" sz="2000" b="1" dirty="0"/>
              <a:t>Successful Fare Prediction</a:t>
            </a:r>
            <a:r>
              <a:rPr lang="en-US" sz="2000" dirty="0"/>
              <a:t>: Developed a predictive model for flight fares based on various features like airline, departure time, stops, and days until departure.</a:t>
            </a:r>
          </a:p>
          <a:p>
            <a:r>
              <a:rPr lang="en-US" sz="2000" b="1" dirty="0"/>
              <a:t>Gradient Boosting Regressor as Best Model</a:t>
            </a:r>
            <a:r>
              <a:rPr lang="en-US" sz="2000" dirty="0"/>
              <a:t>: Among the models tested, Gradient Boosting Regressor achieved the highest accuracy, with the lowest Mean Squared Error (MSE) and high R² score.</a:t>
            </a:r>
          </a:p>
          <a:p>
            <a:r>
              <a:rPr lang="en-US" sz="2000" b="1" dirty="0"/>
              <a:t>High Prediction Accuracy</a:t>
            </a:r>
            <a:r>
              <a:rPr lang="en-US" sz="2000" dirty="0"/>
              <a:t>: The Gradient Boosting model effectively captures complex relationships, providing reliable predictions for fare estimates.</a:t>
            </a:r>
          </a:p>
          <a:p>
            <a:r>
              <a:rPr lang="en-US" sz="2000" b="1" dirty="0"/>
              <a:t>Feature Insights</a:t>
            </a:r>
            <a:r>
              <a:rPr lang="en-US" sz="2000" dirty="0"/>
              <a:t>: Important features like days until departure and number of stops were found to have a significant impact on fare prices, aiding in better understanding of price patterns.</a:t>
            </a:r>
          </a:p>
          <a:p>
            <a:r>
              <a:rPr lang="en-US" sz="2000" b="1" dirty="0"/>
              <a:t>Potential for Real-Time Application</a:t>
            </a:r>
            <a:r>
              <a:rPr lang="en-US" sz="2000" dirty="0"/>
              <a:t>: The model can be integrated into a real-time fare prediction tool, offering users dynamic pricing information.</a:t>
            </a:r>
          </a:p>
          <a:p>
            <a:r>
              <a:rPr lang="en-US" sz="2000" b="1" dirty="0"/>
              <a:t>Future Improvements</a:t>
            </a:r>
            <a:r>
              <a:rPr lang="en-US" sz="2000" dirty="0"/>
              <a:t>: Adding more data sources, such as holiday and demand information, could further refine the model's accuracy and applicability.</a:t>
            </a:r>
          </a:p>
          <a:p>
            <a:endParaRPr lang="en-US" sz="2000" dirty="0"/>
          </a:p>
        </p:txBody>
      </p:sp>
    </p:spTree>
    <p:extLst>
      <p:ext uri="{BB962C8B-B14F-4D97-AF65-F5344CB8AC3E}">
        <p14:creationId xmlns:p14="http://schemas.microsoft.com/office/powerpoint/2010/main" val="415308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7631-63A0-32D2-F0A0-0F1832D26334}"/>
              </a:ext>
            </a:extLst>
          </p:cNvPr>
          <p:cNvSpPr>
            <a:spLocks noGrp="1"/>
          </p:cNvSpPr>
          <p:nvPr>
            <p:ph type="title"/>
          </p:nvPr>
        </p:nvSpPr>
        <p:spPr/>
        <p:txBody>
          <a:bodyPr>
            <a:normAutofit/>
          </a:bodyPr>
          <a:lstStyle/>
          <a:p>
            <a:pPr algn="ctr"/>
            <a:r>
              <a:rPr lang="en-US" sz="4000" b="1"/>
              <a:t>Dataset Overview</a:t>
            </a:r>
          </a:p>
        </p:txBody>
      </p:sp>
      <p:sp>
        <p:nvSpPr>
          <p:cNvPr id="3" name="Content Placeholder 2">
            <a:extLst>
              <a:ext uri="{FF2B5EF4-FFF2-40B4-BE49-F238E27FC236}">
                <a16:creationId xmlns:a16="http://schemas.microsoft.com/office/drawing/2014/main" id="{EB124FA7-CDA0-538F-7F21-008A7F7D061A}"/>
              </a:ext>
            </a:extLst>
          </p:cNvPr>
          <p:cNvSpPr>
            <a:spLocks noGrp="1"/>
          </p:cNvSpPr>
          <p:nvPr>
            <p:ph idx="1"/>
          </p:nvPr>
        </p:nvSpPr>
        <p:spPr/>
        <p:txBody>
          <a:bodyPr>
            <a:normAutofit/>
          </a:bodyPr>
          <a:lstStyle/>
          <a:p>
            <a:r>
              <a:rPr lang="en-US" sz="2400" b="0" i="0" u="none" strike="noStrike" dirty="0">
                <a:solidFill>
                  <a:srgbClr val="000000"/>
                </a:solidFill>
                <a:effectLst/>
                <a:cs typeface="Times New Roman" panose="02020603050405020304" pitchFamily="18" charset="0"/>
              </a:rPr>
              <a:t>The FlyPrice dataset from EaseMyTrip contains 300,153 flight bookings, capturing essential details for fare prediction.</a:t>
            </a:r>
          </a:p>
          <a:p>
            <a:r>
              <a:rPr lang="en-US" sz="2400" b="0" i="0" u="none" strike="noStrike" dirty="0">
                <a:solidFill>
                  <a:srgbClr val="000000"/>
                </a:solidFill>
                <a:effectLst/>
                <a:cs typeface="Times New Roman" panose="02020603050405020304" pitchFamily="18" charset="0"/>
              </a:rPr>
              <a:t> Key attributes include </a:t>
            </a:r>
            <a:r>
              <a:rPr lang="en-US" sz="2400" b="1" i="0" u="none" strike="noStrike" dirty="0">
                <a:solidFill>
                  <a:srgbClr val="000000"/>
                </a:solidFill>
                <a:effectLst/>
                <a:cs typeface="Times New Roman" panose="02020603050405020304" pitchFamily="18" charset="0"/>
              </a:rPr>
              <a:t>airline</a:t>
            </a:r>
            <a:r>
              <a:rPr lang="en-US" sz="2400" b="0" i="0" u="none" strike="noStrike" dirty="0">
                <a:solidFill>
                  <a:srgbClr val="000000"/>
                </a:solidFill>
                <a:effectLst/>
                <a:cs typeface="Times New Roman" panose="02020603050405020304" pitchFamily="18" charset="0"/>
              </a:rPr>
              <a:t> (six options), </a:t>
            </a:r>
            <a:r>
              <a:rPr lang="en-US" sz="2400" b="1" i="0" u="none" strike="noStrike" dirty="0">
                <a:solidFill>
                  <a:srgbClr val="000000"/>
                </a:solidFill>
                <a:effectLst/>
                <a:cs typeface="Times New Roman" panose="02020603050405020304" pitchFamily="18" charset="0"/>
              </a:rPr>
              <a:t>flight details</a:t>
            </a:r>
            <a:r>
              <a:rPr lang="en-US" sz="2400" b="0" i="0" u="none" strike="noStrike" dirty="0">
                <a:solidFill>
                  <a:srgbClr val="000000"/>
                </a:solidFill>
                <a:effectLst/>
                <a:cs typeface="Times New Roman" panose="02020603050405020304" pitchFamily="18" charset="0"/>
              </a:rPr>
              <a:t> (flight number, source, and destination cities), and </a:t>
            </a:r>
            <a:r>
              <a:rPr lang="en-US" sz="2400" b="1" i="0" u="none" strike="noStrike" dirty="0">
                <a:solidFill>
                  <a:srgbClr val="000000"/>
                </a:solidFill>
                <a:effectLst/>
                <a:cs typeface="Times New Roman" panose="02020603050405020304" pitchFamily="18" charset="0"/>
              </a:rPr>
              <a:t>timing</a:t>
            </a:r>
            <a:r>
              <a:rPr lang="en-US" sz="2400" b="0" i="0" u="none" strike="noStrike" dirty="0">
                <a:solidFill>
                  <a:srgbClr val="000000"/>
                </a:solidFill>
                <a:effectLst/>
                <a:cs typeface="Times New Roman" panose="02020603050405020304" pitchFamily="18" charset="0"/>
              </a:rPr>
              <a:t>(categorized departure and arrival times). It also includes </a:t>
            </a:r>
            <a:r>
              <a:rPr lang="en-US" sz="2400" b="1" i="0" u="none" strike="noStrike" dirty="0">
                <a:solidFill>
                  <a:srgbClr val="000000"/>
                </a:solidFill>
                <a:effectLst/>
                <a:cs typeface="Times New Roman" panose="02020603050405020304" pitchFamily="18" charset="0"/>
              </a:rPr>
              <a:t>stops</a:t>
            </a:r>
            <a:r>
              <a:rPr lang="en-US" sz="2400" b="0" i="0" u="none" strike="noStrike" dirty="0">
                <a:solidFill>
                  <a:srgbClr val="000000"/>
                </a:solidFill>
                <a:effectLst/>
                <a:cs typeface="Times New Roman" panose="02020603050405020304" pitchFamily="18" charset="0"/>
              </a:rPr>
              <a:t> (zero, one, or two), </a:t>
            </a:r>
            <a:r>
              <a:rPr lang="en-US" sz="2400" b="1" i="0" u="none" strike="noStrike" dirty="0">
                <a:solidFill>
                  <a:srgbClr val="000000"/>
                </a:solidFill>
                <a:effectLst/>
                <a:cs typeface="Times New Roman" panose="02020603050405020304" pitchFamily="18" charset="0"/>
              </a:rPr>
              <a:t>flight duration</a:t>
            </a:r>
            <a:r>
              <a:rPr lang="en-US" sz="2400" b="0" i="0" u="none" strike="noStrike" dirty="0">
                <a:solidFill>
                  <a:srgbClr val="000000"/>
                </a:solidFill>
                <a:effectLst/>
                <a:cs typeface="Times New Roman" panose="02020603050405020304" pitchFamily="18" charset="0"/>
              </a:rPr>
              <a:t> (0.83 to 49.83 hours), </a:t>
            </a:r>
            <a:r>
              <a:rPr lang="en-US" sz="2400" b="1" i="0" u="none" strike="noStrike" dirty="0">
                <a:solidFill>
                  <a:srgbClr val="000000"/>
                </a:solidFill>
                <a:effectLst/>
                <a:cs typeface="Times New Roman" panose="02020603050405020304" pitchFamily="18" charset="0"/>
              </a:rPr>
              <a:t>days left until flight</a:t>
            </a:r>
            <a:r>
              <a:rPr lang="en-US" sz="2400" b="0" i="0" u="none" strike="noStrike" dirty="0">
                <a:solidFill>
                  <a:srgbClr val="000000"/>
                </a:solidFill>
                <a:effectLst/>
                <a:cs typeface="Times New Roman" panose="02020603050405020304" pitchFamily="18" charset="0"/>
              </a:rPr>
              <a:t> (1 to 49 days), and </a:t>
            </a:r>
            <a:r>
              <a:rPr lang="en-US" sz="2400" b="1" i="0" u="none" strike="noStrike" dirty="0">
                <a:solidFill>
                  <a:srgbClr val="000000"/>
                </a:solidFill>
                <a:effectLst/>
                <a:cs typeface="Times New Roman" panose="02020603050405020304" pitchFamily="18" charset="0"/>
              </a:rPr>
              <a:t>ticket prices.</a:t>
            </a:r>
            <a:endParaRPr lang="en-US" sz="2400" b="0" i="0" u="none" strike="noStrike" dirty="0">
              <a:solidFill>
                <a:srgbClr val="000000"/>
              </a:solidFill>
              <a:effectLst/>
              <a:cs typeface="Times New Roman" panose="02020603050405020304" pitchFamily="18" charset="0"/>
            </a:endParaRPr>
          </a:p>
          <a:p>
            <a:r>
              <a:rPr lang="en-US" sz="2400" b="0" i="0" u="none" strike="noStrike" dirty="0">
                <a:solidFill>
                  <a:srgbClr val="000000"/>
                </a:solidFill>
                <a:effectLst/>
                <a:cs typeface="Times New Roman" panose="02020603050405020304" pitchFamily="18" charset="0"/>
              </a:rPr>
              <a:t>This dataset provides a solid basis for analyzing and predicting fare trends.</a:t>
            </a:r>
            <a:endParaRPr lang="en-US" sz="2400" dirty="0">
              <a:cs typeface="Times New Roman" panose="02020603050405020304" pitchFamily="18" charset="0"/>
            </a:endParaRPr>
          </a:p>
        </p:txBody>
      </p:sp>
    </p:spTree>
    <p:extLst>
      <p:ext uri="{BB962C8B-B14F-4D97-AF65-F5344CB8AC3E}">
        <p14:creationId xmlns:p14="http://schemas.microsoft.com/office/powerpoint/2010/main" val="16828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5162-88AF-1435-D13C-B5FCB4428DBB}"/>
              </a:ext>
            </a:extLst>
          </p:cNvPr>
          <p:cNvSpPr>
            <a:spLocks noGrp="1"/>
          </p:cNvSpPr>
          <p:nvPr>
            <p:ph type="title"/>
          </p:nvPr>
        </p:nvSpPr>
        <p:spPr>
          <a:xfrm>
            <a:off x="609600" y="936860"/>
            <a:ext cx="10972800" cy="858753"/>
          </a:xfrm>
        </p:spPr>
        <p:txBody>
          <a:bodyPr anchor="ctr">
            <a:normAutofit/>
          </a:bodyPr>
          <a:lstStyle/>
          <a:p>
            <a:pPr>
              <a:lnSpc>
                <a:spcPct val="90000"/>
              </a:lnSpc>
            </a:pPr>
            <a:r>
              <a:rPr lang="en-US" sz="4000" b="1"/>
              <a:t>About the Data</a:t>
            </a:r>
          </a:p>
        </p:txBody>
      </p:sp>
      <p:graphicFrame>
        <p:nvGraphicFramePr>
          <p:cNvPr id="5" name="Content Placeholder 2">
            <a:extLst>
              <a:ext uri="{FF2B5EF4-FFF2-40B4-BE49-F238E27FC236}">
                <a16:creationId xmlns:a16="http://schemas.microsoft.com/office/drawing/2014/main" id="{C1BA929A-10A4-3B32-8C84-65E6C30F0FEA}"/>
              </a:ext>
            </a:extLst>
          </p:cNvPr>
          <p:cNvGraphicFramePr>
            <a:graphicFrameLocks noGrp="1"/>
          </p:cNvGraphicFramePr>
          <p:nvPr>
            <p:ph sz="half" idx="2"/>
            <p:extLst>
              <p:ext uri="{D42A27DB-BD31-4B8C-83A1-F6EECF244321}">
                <p14:modId xmlns:p14="http://schemas.microsoft.com/office/powerpoint/2010/main" val="1591346371"/>
              </p:ext>
            </p:extLst>
          </p:nvPr>
        </p:nvGraphicFramePr>
        <p:xfrm>
          <a:off x="865094" y="2015919"/>
          <a:ext cx="10089776" cy="4231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0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31B6C-77C0-6F80-1494-8A78E052B1A7}"/>
              </a:ext>
            </a:extLst>
          </p:cNvPr>
          <p:cNvSpPr>
            <a:spLocks noGrp="1"/>
          </p:cNvSpPr>
          <p:nvPr>
            <p:ph type="title"/>
          </p:nvPr>
        </p:nvSpPr>
        <p:spPr>
          <a:xfrm>
            <a:off x="711798" y="415956"/>
            <a:ext cx="10515600" cy="1325563"/>
          </a:xfrm>
        </p:spPr>
        <p:txBody>
          <a:bodyPr>
            <a:normAutofit/>
          </a:bodyPr>
          <a:lstStyle/>
          <a:p>
            <a:pPr algn="ctr"/>
            <a:r>
              <a:rPr lang="en-US" sz="4000" b="1"/>
              <a:t>Dataset Dictionary</a:t>
            </a:r>
          </a:p>
        </p:txBody>
      </p:sp>
      <p:graphicFrame>
        <p:nvGraphicFramePr>
          <p:cNvPr id="5" name="Content Placeholder 4">
            <a:extLst>
              <a:ext uri="{FF2B5EF4-FFF2-40B4-BE49-F238E27FC236}">
                <a16:creationId xmlns:a16="http://schemas.microsoft.com/office/drawing/2014/main" id="{63D340B5-99E8-D0C7-0FCF-B3149B768842}"/>
              </a:ext>
            </a:extLst>
          </p:cNvPr>
          <p:cNvGraphicFramePr>
            <a:graphicFrameLocks noGrp="1"/>
          </p:cNvGraphicFramePr>
          <p:nvPr>
            <p:ph idx="1"/>
            <p:extLst>
              <p:ext uri="{D42A27DB-BD31-4B8C-83A1-F6EECF244321}">
                <p14:modId xmlns:p14="http://schemas.microsoft.com/office/powerpoint/2010/main" val="384419454"/>
              </p:ext>
            </p:extLst>
          </p:nvPr>
        </p:nvGraphicFramePr>
        <p:xfrm>
          <a:off x="1482986" y="1653988"/>
          <a:ext cx="9226028" cy="4788056"/>
        </p:xfrm>
        <a:graphic>
          <a:graphicData uri="http://schemas.openxmlformats.org/drawingml/2006/table">
            <a:tbl>
              <a:tblPr firstRow="1" bandRow="1">
                <a:tableStyleId>{5C22544A-7EE6-4342-B048-85BDC9FD1C3A}</a:tableStyleId>
              </a:tblPr>
              <a:tblGrid>
                <a:gridCol w="1981097">
                  <a:extLst>
                    <a:ext uri="{9D8B030D-6E8A-4147-A177-3AD203B41FA5}">
                      <a16:colId xmlns:a16="http://schemas.microsoft.com/office/drawing/2014/main" val="2566684205"/>
                    </a:ext>
                  </a:extLst>
                </a:gridCol>
                <a:gridCol w="2414977">
                  <a:extLst>
                    <a:ext uri="{9D8B030D-6E8A-4147-A177-3AD203B41FA5}">
                      <a16:colId xmlns:a16="http://schemas.microsoft.com/office/drawing/2014/main" val="3228398418"/>
                    </a:ext>
                  </a:extLst>
                </a:gridCol>
                <a:gridCol w="2414977">
                  <a:extLst>
                    <a:ext uri="{9D8B030D-6E8A-4147-A177-3AD203B41FA5}">
                      <a16:colId xmlns:a16="http://schemas.microsoft.com/office/drawing/2014/main" val="3312255550"/>
                    </a:ext>
                  </a:extLst>
                </a:gridCol>
                <a:gridCol w="2414977">
                  <a:extLst>
                    <a:ext uri="{9D8B030D-6E8A-4147-A177-3AD203B41FA5}">
                      <a16:colId xmlns:a16="http://schemas.microsoft.com/office/drawing/2014/main" val="2665340044"/>
                    </a:ext>
                  </a:extLst>
                </a:gridCol>
              </a:tblGrid>
              <a:tr h="255042">
                <a:tc>
                  <a:txBody>
                    <a:bodyPr/>
                    <a:lstStyle/>
                    <a:p>
                      <a:r>
                        <a:rPr lang="en-US" sz="1200" b="1"/>
                        <a:t>Column Name</a:t>
                      </a:r>
                      <a:endParaRPr lang="en-US" sz="1200"/>
                    </a:p>
                  </a:txBody>
                  <a:tcPr anchor="ctr"/>
                </a:tc>
                <a:tc>
                  <a:txBody>
                    <a:bodyPr/>
                    <a:lstStyle/>
                    <a:p>
                      <a:r>
                        <a:rPr lang="en-US" sz="1200" b="1"/>
                        <a:t>Data Type</a:t>
                      </a:r>
                      <a:endParaRPr lang="en-US" sz="1200"/>
                    </a:p>
                  </a:txBody>
                  <a:tcPr anchor="ctr"/>
                </a:tc>
                <a:tc>
                  <a:txBody>
                    <a:bodyPr/>
                    <a:lstStyle/>
                    <a:p>
                      <a:r>
                        <a:rPr lang="en-US" sz="1200" b="1"/>
                        <a:t>Definition</a:t>
                      </a:r>
                      <a:endParaRPr lang="en-US" sz="1200"/>
                    </a:p>
                  </a:txBody>
                  <a:tcPr anchor="ctr"/>
                </a:tc>
                <a:tc>
                  <a:txBody>
                    <a:bodyPr/>
                    <a:lstStyle/>
                    <a:p>
                      <a:r>
                        <a:rPr lang="en-US" sz="1200" b="1"/>
                        <a:t>Potential Values</a:t>
                      </a:r>
                      <a:endParaRPr lang="en-US" sz="1200"/>
                    </a:p>
                  </a:txBody>
                  <a:tcPr anchor="ctr"/>
                </a:tc>
                <a:extLst>
                  <a:ext uri="{0D108BD9-81ED-4DB2-BD59-A6C34878D82A}">
                    <a16:rowId xmlns:a16="http://schemas.microsoft.com/office/drawing/2014/main" val="2320738314"/>
                  </a:ext>
                </a:extLst>
              </a:tr>
              <a:tr h="425070">
                <a:tc>
                  <a:txBody>
                    <a:bodyPr/>
                    <a:lstStyle/>
                    <a:p>
                      <a:r>
                        <a:rPr lang="en-US" sz="1200" b="1"/>
                        <a:t>Airline</a:t>
                      </a:r>
                      <a:endParaRPr lang="en-US" sz="1200"/>
                    </a:p>
                  </a:txBody>
                  <a:tcPr anchor="ctr"/>
                </a:tc>
                <a:tc>
                  <a:txBody>
                    <a:bodyPr/>
                    <a:lstStyle/>
                    <a:p>
                      <a:r>
                        <a:rPr lang="en-US" sz="1200"/>
                        <a:t>Object</a:t>
                      </a:r>
                    </a:p>
                  </a:txBody>
                  <a:tcPr anchor="ctr"/>
                </a:tc>
                <a:tc>
                  <a:txBody>
                    <a:bodyPr/>
                    <a:lstStyle/>
                    <a:p>
                      <a:r>
                        <a:rPr lang="en-US" sz="1200"/>
                        <a:t>Name of the airline</a:t>
                      </a:r>
                    </a:p>
                  </a:txBody>
                  <a:tcPr anchor="ctr"/>
                </a:tc>
                <a:tc>
                  <a:txBody>
                    <a:bodyPr/>
                    <a:lstStyle/>
                    <a:p>
                      <a:r>
                        <a:rPr lang="en-US" sz="1200"/>
                        <a:t>'SpiceJet', 'AirAsia', 'Vistara', etc.</a:t>
                      </a:r>
                    </a:p>
                  </a:txBody>
                  <a:tcPr anchor="ctr"/>
                </a:tc>
                <a:extLst>
                  <a:ext uri="{0D108BD9-81ED-4DB2-BD59-A6C34878D82A}">
                    <a16:rowId xmlns:a16="http://schemas.microsoft.com/office/drawing/2014/main" val="2239280807"/>
                  </a:ext>
                </a:extLst>
              </a:tr>
              <a:tr h="425070">
                <a:tc>
                  <a:txBody>
                    <a:bodyPr/>
                    <a:lstStyle/>
                    <a:p>
                      <a:r>
                        <a:rPr lang="en-US" sz="1200" b="1"/>
                        <a:t>Flight</a:t>
                      </a:r>
                      <a:endParaRPr lang="en-US" sz="1200"/>
                    </a:p>
                  </a:txBody>
                  <a:tcPr anchor="ctr"/>
                </a:tc>
                <a:tc>
                  <a:txBody>
                    <a:bodyPr/>
                    <a:lstStyle/>
                    <a:p>
                      <a:r>
                        <a:rPr lang="en-US" sz="1200"/>
                        <a:t>Object</a:t>
                      </a:r>
                    </a:p>
                  </a:txBody>
                  <a:tcPr anchor="ctr"/>
                </a:tc>
                <a:tc>
                  <a:txBody>
                    <a:bodyPr/>
                    <a:lstStyle/>
                    <a:p>
                      <a:r>
                        <a:rPr lang="en-US" sz="1200"/>
                        <a:t>Unique flight number</a:t>
                      </a:r>
                    </a:p>
                  </a:txBody>
                  <a:tcPr anchor="ctr"/>
                </a:tc>
                <a:tc>
                  <a:txBody>
                    <a:bodyPr/>
                    <a:lstStyle/>
                    <a:p>
                      <a:r>
                        <a:rPr lang="en-US" sz="1200"/>
                        <a:t>Unique alphanumeric values</a:t>
                      </a:r>
                    </a:p>
                  </a:txBody>
                  <a:tcPr anchor="ctr"/>
                </a:tc>
                <a:extLst>
                  <a:ext uri="{0D108BD9-81ED-4DB2-BD59-A6C34878D82A}">
                    <a16:rowId xmlns:a16="http://schemas.microsoft.com/office/drawing/2014/main" val="1497029022"/>
                  </a:ext>
                </a:extLst>
              </a:tr>
              <a:tr h="425070">
                <a:tc>
                  <a:txBody>
                    <a:bodyPr/>
                    <a:lstStyle/>
                    <a:p>
                      <a:r>
                        <a:rPr lang="en-US" sz="1200" b="1"/>
                        <a:t>Source City</a:t>
                      </a:r>
                      <a:endParaRPr lang="en-US" sz="1200"/>
                    </a:p>
                  </a:txBody>
                  <a:tcPr anchor="ctr"/>
                </a:tc>
                <a:tc>
                  <a:txBody>
                    <a:bodyPr/>
                    <a:lstStyle/>
                    <a:p>
                      <a:r>
                        <a:rPr lang="en-US" sz="1200"/>
                        <a:t>Object</a:t>
                      </a:r>
                    </a:p>
                  </a:txBody>
                  <a:tcPr anchor="ctr"/>
                </a:tc>
                <a:tc>
                  <a:txBody>
                    <a:bodyPr/>
                    <a:lstStyle/>
                    <a:p>
                      <a:r>
                        <a:rPr lang="en-US" sz="1200"/>
                        <a:t>Origin city of the flight</a:t>
                      </a:r>
                    </a:p>
                  </a:txBody>
                  <a:tcPr anchor="ctr"/>
                </a:tc>
                <a:tc>
                  <a:txBody>
                    <a:bodyPr/>
                    <a:lstStyle/>
                    <a:p>
                      <a:r>
                        <a:rPr lang="en-US" sz="1200"/>
                        <a:t>'Delhi', 'Mumbai', 'Bangalore', etc.</a:t>
                      </a:r>
                    </a:p>
                  </a:txBody>
                  <a:tcPr anchor="ctr"/>
                </a:tc>
                <a:extLst>
                  <a:ext uri="{0D108BD9-81ED-4DB2-BD59-A6C34878D82A}">
                    <a16:rowId xmlns:a16="http://schemas.microsoft.com/office/drawing/2014/main" val="138497552"/>
                  </a:ext>
                </a:extLst>
              </a:tr>
              <a:tr h="425070">
                <a:tc>
                  <a:txBody>
                    <a:bodyPr/>
                    <a:lstStyle/>
                    <a:p>
                      <a:r>
                        <a:rPr lang="en-US" sz="1200" b="1"/>
                        <a:t>Departure Time</a:t>
                      </a:r>
                      <a:endParaRPr lang="en-US" sz="1200"/>
                    </a:p>
                  </a:txBody>
                  <a:tcPr anchor="ctr"/>
                </a:tc>
                <a:tc>
                  <a:txBody>
                    <a:bodyPr/>
                    <a:lstStyle/>
                    <a:p>
                      <a:r>
                        <a:rPr lang="en-US" sz="1200"/>
                        <a:t>Object</a:t>
                      </a:r>
                    </a:p>
                  </a:txBody>
                  <a:tcPr anchor="ctr"/>
                </a:tc>
                <a:tc>
                  <a:txBody>
                    <a:bodyPr/>
                    <a:lstStyle/>
                    <a:p>
                      <a:r>
                        <a:rPr lang="en-US" sz="1200"/>
                        <a:t>Time category for departure</a:t>
                      </a:r>
                    </a:p>
                  </a:txBody>
                  <a:tcPr anchor="ctr"/>
                </a:tc>
                <a:tc>
                  <a:txBody>
                    <a:bodyPr/>
                    <a:lstStyle/>
                    <a:p>
                      <a:r>
                        <a:rPr lang="en-US" sz="1200"/>
                        <a:t>'Morning', 'Evening', 'Night', etc.</a:t>
                      </a:r>
                    </a:p>
                  </a:txBody>
                  <a:tcPr anchor="ctr"/>
                </a:tc>
                <a:extLst>
                  <a:ext uri="{0D108BD9-81ED-4DB2-BD59-A6C34878D82A}">
                    <a16:rowId xmlns:a16="http://schemas.microsoft.com/office/drawing/2014/main" val="2494372754"/>
                  </a:ext>
                </a:extLst>
              </a:tr>
              <a:tr h="425070">
                <a:tc>
                  <a:txBody>
                    <a:bodyPr/>
                    <a:lstStyle/>
                    <a:p>
                      <a:r>
                        <a:rPr lang="en-US" sz="1200" b="1"/>
                        <a:t>Stops</a:t>
                      </a:r>
                      <a:endParaRPr lang="en-US" sz="1200"/>
                    </a:p>
                  </a:txBody>
                  <a:tcPr anchor="ctr"/>
                </a:tc>
                <a:tc>
                  <a:txBody>
                    <a:bodyPr/>
                    <a:lstStyle/>
                    <a:p>
                      <a:r>
                        <a:rPr lang="en-US" sz="1200"/>
                        <a:t>Object</a:t>
                      </a:r>
                    </a:p>
                  </a:txBody>
                  <a:tcPr anchor="ctr"/>
                </a:tc>
                <a:tc>
                  <a:txBody>
                    <a:bodyPr/>
                    <a:lstStyle/>
                    <a:p>
                      <a:r>
                        <a:rPr lang="en-US" sz="1200"/>
                        <a:t>Number of stops on the flight</a:t>
                      </a:r>
                    </a:p>
                  </a:txBody>
                  <a:tcPr anchor="ctr"/>
                </a:tc>
                <a:tc>
                  <a:txBody>
                    <a:bodyPr/>
                    <a:lstStyle/>
                    <a:p>
                      <a:r>
                        <a:rPr lang="en-US" sz="1200"/>
                        <a:t>'Zero', 'One', 'Two'</a:t>
                      </a:r>
                    </a:p>
                  </a:txBody>
                  <a:tcPr anchor="ctr"/>
                </a:tc>
                <a:extLst>
                  <a:ext uri="{0D108BD9-81ED-4DB2-BD59-A6C34878D82A}">
                    <a16:rowId xmlns:a16="http://schemas.microsoft.com/office/drawing/2014/main" val="1016899005"/>
                  </a:ext>
                </a:extLst>
              </a:tr>
              <a:tr h="413786">
                <a:tc>
                  <a:txBody>
                    <a:bodyPr/>
                    <a:lstStyle/>
                    <a:p>
                      <a:r>
                        <a:rPr lang="en-US" sz="1200" b="1"/>
                        <a:t>Arrival Time</a:t>
                      </a:r>
                      <a:endParaRPr lang="en-US" sz="1200"/>
                    </a:p>
                  </a:txBody>
                  <a:tcPr anchor="ctr"/>
                </a:tc>
                <a:tc>
                  <a:txBody>
                    <a:bodyPr/>
                    <a:lstStyle/>
                    <a:p>
                      <a:r>
                        <a:rPr lang="en-US" sz="1200"/>
                        <a:t>Object</a:t>
                      </a:r>
                    </a:p>
                  </a:txBody>
                  <a:tcPr anchor="ctr"/>
                </a:tc>
                <a:tc>
                  <a:txBody>
                    <a:bodyPr/>
                    <a:lstStyle/>
                    <a:p>
                      <a:r>
                        <a:rPr lang="en-US" sz="1200"/>
                        <a:t>Time category for arrival</a:t>
                      </a:r>
                    </a:p>
                  </a:txBody>
                  <a:tcPr anchor="ctr"/>
                </a:tc>
                <a:tc>
                  <a:txBody>
                    <a:bodyPr/>
                    <a:lstStyle/>
                    <a:p>
                      <a:r>
                        <a:rPr lang="en-US" sz="1200"/>
                        <a:t>'Afternoon', 'Night', etc.</a:t>
                      </a:r>
                    </a:p>
                  </a:txBody>
                  <a:tcPr anchor="ctr"/>
                </a:tc>
                <a:extLst>
                  <a:ext uri="{0D108BD9-81ED-4DB2-BD59-A6C34878D82A}">
                    <a16:rowId xmlns:a16="http://schemas.microsoft.com/office/drawing/2014/main" val="1828500726"/>
                  </a:ext>
                </a:extLst>
              </a:tr>
              <a:tr h="425070">
                <a:tc>
                  <a:txBody>
                    <a:bodyPr/>
                    <a:lstStyle/>
                    <a:p>
                      <a:r>
                        <a:rPr lang="en-US" sz="1200" b="1"/>
                        <a:t>Destination City</a:t>
                      </a:r>
                      <a:endParaRPr lang="en-US" sz="1200"/>
                    </a:p>
                  </a:txBody>
                  <a:tcPr anchor="ctr"/>
                </a:tc>
                <a:tc>
                  <a:txBody>
                    <a:bodyPr/>
                    <a:lstStyle/>
                    <a:p>
                      <a:r>
                        <a:rPr lang="en-US" sz="1200"/>
                        <a:t>Object</a:t>
                      </a:r>
                    </a:p>
                  </a:txBody>
                  <a:tcPr anchor="ctr"/>
                </a:tc>
                <a:tc>
                  <a:txBody>
                    <a:bodyPr/>
                    <a:lstStyle/>
                    <a:p>
                      <a:r>
                        <a:rPr lang="en-US" sz="1200"/>
                        <a:t>Destination city of the flight</a:t>
                      </a:r>
                    </a:p>
                  </a:txBody>
                  <a:tcPr anchor="ctr"/>
                </a:tc>
                <a:tc>
                  <a:txBody>
                    <a:bodyPr/>
                    <a:lstStyle/>
                    <a:p>
                      <a:r>
                        <a:rPr lang="en-US" sz="1200"/>
                        <a:t>'Delhi', 'Mumbai', 'Bangalore', etc.</a:t>
                      </a:r>
                    </a:p>
                  </a:txBody>
                  <a:tcPr anchor="ctr"/>
                </a:tc>
                <a:extLst>
                  <a:ext uri="{0D108BD9-81ED-4DB2-BD59-A6C34878D82A}">
                    <a16:rowId xmlns:a16="http://schemas.microsoft.com/office/drawing/2014/main" val="454014381"/>
                  </a:ext>
                </a:extLst>
              </a:tr>
              <a:tr h="255042">
                <a:tc>
                  <a:txBody>
                    <a:bodyPr/>
                    <a:lstStyle/>
                    <a:p>
                      <a:r>
                        <a:rPr lang="en-US" sz="1200" b="1"/>
                        <a:t>Class</a:t>
                      </a:r>
                      <a:endParaRPr lang="en-US" sz="1200"/>
                    </a:p>
                  </a:txBody>
                  <a:tcPr anchor="ctr"/>
                </a:tc>
                <a:tc>
                  <a:txBody>
                    <a:bodyPr/>
                    <a:lstStyle/>
                    <a:p>
                      <a:r>
                        <a:rPr lang="en-US" sz="1200"/>
                        <a:t>Object</a:t>
                      </a:r>
                    </a:p>
                  </a:txBody>
                  <a:tcPr anchor="ctr"/>
                </a:tc>
                <a:tc>
                  <a:txBody>
                    <a:bodyPr/>
                    <a:lstStyle/>
                    <a:p>
                      <a:r>
                        <a:rPr lang="en-US" sz="1200"/>
                        <a:t>Ticket class</a:t>
                      </a:r>
                    </a:p>
                  </a:txBody>
                  <a:tcPr anchor="ctr"/>
                </a:tc>
                <a:tc>
                  <a:txBody>
                    <a:bodyPr/>
                    <a:lstStyle/>
                    <a:p>
                      <a:r>
                        <a:rPr lang="en-US" sz="1200"/>
                        <a:t>'Economy', 'Business'</a:t>
                      </a:r>
                    </a:p>
                  </a:txBody>
                  <a:tcPr anchor="ctr"/>
                </a:tc>
                <a:extLst>
                  <a:ext uri="{0D108BD9-81ED-4DB2-BD59-A6C34878D82A}">
                    <a16:rowId xmlns:a16="http://schemas.microsoft.com/office/drawing/2014/main" val="788245138"/>
                  </a:ext>
                </a:extLst>
              </a:tr>
              <a:tr h="425070">
                <a:tc>
                  <a:txBody>
                    <a:bodyPr/>
                    <a:lstStyle/>
                    <a:p>
                      <a:r>
                        <a:rPr lang="en-US" sz="1200" b="1"/>
                        <a:t>Duration</a:t>
                      </a:r>
                      <a:endParaRPr lang="en-US" sz="1200"/>
                    </a:p>
                  </a:txBody>
                  <a:tcPr anchor="ctr"/>
                </a:tc>
                <a:tc>
                  <a:txBody>
                    <a:bodyPr/>
                    <a:lstStyle/>
                    <a:p>
                      <a:r>
                        <a:rPr lang="en-US" sz="1200"/>
                        <a:t>Float</a:t>
                      </a:r>
                    </a:p>
                  </a:txBody>
                  <a:tcPr anchor="ctr"/>
                </a:tc>
                <a:tc>
                  <a:txBody>
                    <a:bodyPr/>
                    <a:lstStyle/>
                    <a:p>
                      <a:r>
                        <a:rPr lang="en-US" sz="1200"/>
                        <a:t>Duration of the flight in hours</a:t>
                      </a:r>
                    </a:p>
                  </a:txBody>
                  <a:tcPr anchor="ctr"/>
                </a:tc>
                <a:tc>
                  <a:txBody>
                    <a:bodyPr/>
                    <a:lstStyle/>
                    <a:p>
                      <a:r>
                        <a:rPr lang="en-US" sz="1200"/>
                        <a:t>Numeric values (e.g., 2.17, 49.83)</a:t>
                      </a:r>
                    </a:p>
                  </a:txBody>
                  <a:tcPr anchor="ctr"/>
                </a:tc>
                <a:extLst>
                  <a:ext uri="{0D108BD9-81ED-4DB2-BD59-A6C34878D82A}">
                    <a16:rowId xmlns:a16="http://schemas.microsoft.com/office/drawing/2014/main" val="1102259254"/>
                  </a:ext>
                </a:extLst>
              </a:tr>
              <a:tr h="425070">
                <a:tc>
                  <a:txBody>
                    <a:bodyPr/>
                    <a:lstStyle/>
                    <a:p>
                      <a:r>
                        <a:rPr lang="en-US" sz="1200" b="1"/>
                        <a:t>Days Left</a:t>
                      </a:r>
                      <a:endParaRPr lang="en-US" sz="1200"/>
                    </a:p>
                  </a:txBody>
                  <a:tcPr anchor="ctr"/>
                </a:tc>
                <a:tc>
                  <a:txBody>
                    <a:bodyPr/>
                    <a:lstStyle/>
                    <a:p>
                      <a:r>
                        <a:rPr lang="en-US" sz="1200"/>
                        <a:t>Integer</a:t>
                      </a:r>
                    </a:p>
                  </a:txBody>
                  <a:tcPr anchor="ctr"/>
                </a:tc>
                <a:tc>
                  <a:txBody>
                    <a:bodyPr/>
                    <a:lstStyle/>
                    <a:p>
                      <a:r>
                        <a:rPr lang="en-US" sz="1200"/>
                        <a:t>Days remaining until the flight</a:t>
                      </a:r>
                    </a:p>
                  </a:txBody>
                  <a:tcPr anchor="ctr"/>
                </a:tc>
                <a:tc>
                  <a:txBody>
                    <a:bodyPr/>
                    <a:lstStyle/>
                    <a:p>
                      <a:r>
                        <a:rPr lang="en-US" sz="1200"/>
                        <a:t>Integer values (e.g., 1, 49)</a:t>
                      </a:r>
                    </a:p>
                  </a:txBody>
                  <a:tcPr anchor="ctr"/>
                </a:tc>
                <a:extLst>
                  <a:ext uri="{0D108BD9-81ED-4DB2-BD59-A6C34878D82A}">
                    <a16:rowId xmlns:a16="http://schemas.microsoft.com/office/drawing/2014/main" val="701554809"/>
                  </a:ext>
                </a:extLst>
              </a:tr>
              <a:tr h="425070">
                <a:tc>
                  <a:txBody>
                    <a:bodyPr/>
                    <a:lstStyle/>
                    <a:p>
                      <a:r>
                        <a:rPr lang="en-US" sz="1200" b="1"/>
                        <a:t>Price</a:t>
                      </a:r>
                      <a:endParaRPr lang="en-US" sz="1200"/>
                    </a:p>
                  </a:txBody>
                  <a:tcPr anchor="ctr"/>
                </a:tc>
                <a:tc>
                  <a:txBody>
                    <a:bodyPr/>
                    <a:lstStyle/>
                    <a:p>
                      <a:r>
                        <a:rPr lang="en-US" sz="1200"/>
                        <a:t>Float</a:t>
                      </a:r>
                    </a:p>
                  </a:txBody>
                  <a:tcPr anchor="ctr"/>
                </a:tc>
                <a:tc>
                  <a:txBody>
                    <a:bodyPr/>
                    <a:lstStyle/>
                    <a:p>
                      <a:r>
                        <a:rPr lang="en-US" sz="1200"/>
                        <a:t>Ticket price in USD</a:t>
                      </a:r>
                    </a:p>
                  </a:txBody>
                  <a:tcPr anchor="ctr"/>
                </a:tc>
                <a:tc>
                  <a:txBody>
                    <a:bodyPr/>
                    <a:lstStyle/>
                    <a:p>
                      <a:r>
                        <a:rPr lang="en-US" sz="1200"/>
                        <a:t>Numeric values (e.g., 13.1, 1458)</a:t>
                      </a:r>
                    </a:p>
                  </a:txBody>
                  <a:tcPr anchor="ctr"/>
                </a:tc>
                <a:extLst>
                  <a:ext uri="{0D108BD9-81ED-4DB2-BD59-A6C34878D82A}">
                    <a16:rowId xmlns:a16="http://schemas.microsoft.com/office/drawing/2014/main" val="1029458357"/>
                  </a:ext>
                </a:extLst>
              </a:tr>
            </a:tbl>
          </a:graphicData>
        </a:graphic>
      </p:graphicFrame>
    </p:spTree>
    <p:extLst>
      <p:ext uri="{BB962C8B-B14F-4D97-AF65-F5344CB8AC3E}">
        <p14:creationId xmlns:p14="http://schemas.microsoft.com/office/powerpoint/2010/main" val="396524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CEF9A859-CCF6-48A1-8439-C39FD85805F4}"/>
              </a:ext>
            </a:extLst>
          </p:cNvPr>
          <p:cNvGraphicFramePr>
            <a:graphicFrameLocks noGrp="1"/>
          </p:cNvGraphicFramePr>
          <p:nvPr>
            <p:ph idx="1"/>
            <p:extLst>
              <p:ext uri="{D42A27DB-BD31-4B8C-83A1-F6EECF244321}">
                <p14:modId xmlns:p14="http://schemas.microsoft.com/office/powerpoint/2010/main" val="1131940535"/>
              </p:ext>
            </p:extLst>
          </p:nvPr>
        </p:nvGraphicFramePr>
        <p:xfrm>
          <a:off x="609600" y="1909483"/>
          <a:ext cx="10972800" cy="4216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1712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9583-5DD9-22BF-3F17-7EDB29FBE997}"/>
              </a:ext>
            </a:extLst>
          </p:cNvPr>
          <p:cNvSpPr>
            <a:spLocks noGrp="1"/>
          </p:cNvSpPr>
          <p:nvPr>
            <p:ph type="title"/>
          </p:nvPr>
        </p:nvSpPr>
        <p:spPr/>
        <p:txBody>
          <a:bodyPr>
            <a:normAutofit/>
          </a:bodyPr>
          <a:lstStyle/>
          <a:p>
            <a:pPr algn="ctr"/>
            <a:r>
              <a:rPr lang="en-US" sz="3200" b="1"/>
              <a:t>Exploratory Data Analysis</a:t>
            </a:r>
          </a:p>
        </p:txBody>
      </p:sp>
      <p:pic>
        <p:nvPicPr>
          <p:cNvPr id="2050" name="Picture 2">
            <a:extLst>
              <a:ext uri="{FF2B5EF4-FFF2-40B4-BE49-F238E27FC236}">
                <a16:creationId xmlns:a16="http://schemas.microsoft.com/office/drawing/2014/main" id="{9DDAD128-E26C-4927-74ED-36B1BD559C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12563"/>
            <a:ext cx="4532086" cy="41661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0FD47B4-64FF-4A14-E6FE-33EDA068A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812563"/>
            <a:ext cx="4267200" cy="4288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608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DF99508-8852-0758-EBB1-1D913E6D77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6342" y="1071478"/>
            <a:ext cx="6562164" cy="52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04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different cities&#10;&#10;Description automatically generated with medium confidence">
            <a:extLst>
              <a:ext uri="{FF2B5EF4-FFF2-40B4-BE49-F238E27FC236}">
                <a16:creationId xmlns:a16="http://schemas.microsoft.com/office/drawing/2014/main" id="{0D11A648-90C3-DB0B-F840-A701A0B1BD40}"/>
              </a:ext>
            </a:extLst>
          </p:cNvPr>
          <p:cNvPicPr>
            <a:picLocks noGrp="1" noChangeAspect="1"/>
          </p:cNvPicPr>
          <p:nvPr>
            <p:ph idx="1"/>
          </p:nvPr>
        </p:nvPicPr>
        <p:blipFill>
          <a:blip r:embed="rId2"/>
          <a:stretch>
            <a:fillRect/>
          </a:stretch>
        </p:blipFill>
        <p:spPr>
          <a:xfrm>
            <a:off x="1385047" y="1102659"/>
            <a:ext cx="8802139" cy="5410481"/>
          </a:xfrm>
          <a:prstGeom prst="rect">
            <a:avLst/>
          </a:prstGeom>
        </p:spPr>
      </p:pic>
    </p:spTree>
    <p:extLst>
      <p:ext uri="{BB962C8B-B14F-4D97-AF65-F5344CB8AC3E}">
        <p14:creationId xmlns:p14="http://schemas.microsoft.com/office/powerpoint/2010/main" val="2159638317"/>
      </p:ext>
    </p:extLst>
  </p:cSld>
  <p:clrMapOvr>
    <a:masterClrMapping/>
  </p:clrMapOvr>
</p:sld>
</file>

<file path=ppt/theme/theme1.xml><?xml version="1.0" encoding="utf-8"?>
<a:theme xmlns:a="http://schemas.openxmlformats.org/drawingml/2006/main" name="UMBC-powerpoint-presentation-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UMBC-powerpoint-presentation-16-9</Template>
  <TotalTime>9617</TotalTime>
  <Words>1223</Words>
  <Application>Microsoft Macintosh PowerPoint</Application>
  <PresentationFormat>Widescreen</PresentationFormat>
  <Paragraphs>130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Calibri</vt:lpstr>
      <vt:lpstr>Courier New</vt:lpstr>
      <vt:lpstr>Helvetica Neue</vt:lpstr>
      <vt:lpstr>Times New Roman</vt:lpstr>
      <vt:lpstr>UMBC-powerpoint-presentation-16-9</vt:lpstr>
      <vt:lpstr>FlyPrice: Analyzing and Forecasting Flight Fares  </vt:lpstr>
      <vt:lpstr>Introduction</vt:lpstr>
      <vt:lpstr>Dataset Overview</vt:lpstr>
      <vt:lpstr>About the Data</vt:lpstr>
      <vt:lpstr>Dataset Dictionary</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Predictions</vt:lpstr>
      <vt:lpstr>Data Preprocessing</vt:lpstr>
      <vt:lpstr>Model Evaluation </vt:lpstr>
      <vt:lpstr>Comparison of models</vt:lpstr>
      <vt:lpstr>Streamlit UI</vt:lpstr>
      <vt:lpstr>PowerPoint Presentation</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Rahul Maddula</dc:creator>
  <cp:lastModifiedBy>Sai Rahul Maddula</cp:lastModifiedBy>
  <cp:revision>4</cp:revision>
  <dcterms:created xsi:type="dcterms:W3CDTF">2024-11-12T00:40:55Z</dcterms:created>
  <dcterms:modified xsi:type="dcterms:W3CDTF">2024-11-18T16:58:03Z</dcterms:modified>
</cp:coreProperties>
</file>