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8" r:id="rId2"/>
    <p:sldId id="270" r:id="rId3"/>
    <p:sldId id="268" r:id="rId4"/>
    <p:sldId id="289" r:id="rId5"/>
    <p:sldId id="290" r:id="rId6"/>
    <p:sldId id="291" r:id="rId7"/>
    <p:sldId id="288" r:id="rId8"/>
    <p:sldId id="273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79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1E"/>
    <a:srgbClr val="39617A"/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>
        <p:scale>
          <a:sx n="100" d="100"/>
          <a:sy n="100" d="100"/>
        </p:scale>
        <p:origin x="1686" y="64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26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4775-E6C3-40BB-ABBB-D3B0871F6DB3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1C01C4C4-3FB9-48D7-96E7-94C2DFFCD67D}">
      <dgm:prSet/>
      <dgm:spPr/>
      <dgm:t>
        <a:bodyPr/>
        <a:lstStyle/>
        <a:p>
          <a:pPr rtl="0"/>
          <a:r>
            <a:rPr lang="en-US" dirty="0" smtClean="0"/>
            <a:t>Databricks recommends using catalogs to provide segregation across your organization's information architecture. Often this means that catalogs correspond to a software development environment scope, team, or business unit. If you use workspaces as a data isolation too</a:t>
          </a:r>
          <a:endParaRPr lang="en-US" dirty="0"/>
        </a:p>
      </dgm:t>
    </dgm:pt>
    <dgm:pt modelId="{C38A52F6-1F19-4DA8-97DB-2A99AB2D7111}" type="parTrans" cxnId="{355FCE3A-1636-4E74-8DD5-A082EA0FC4D2}">
      <dgm:prSet/>
      <dgm:spPr/>
      <dgm:t>
        <a:bodyPr/>
        <a:lstStyle/>
        <a:p>
          <a:endParaRPr lang="en-US"/>
        </a:p>
      </dgm:t>
    </dgm:pt>
    <dgm:pt modelId="{CA00922F-99DE-4C40-9FD4-F5EE68927D77}" type="sibTrans" cxnId="{355FCE3A-1636-4E74-8DD5-A082EA0FC4D2}">
      <dgm:prSet/>
      <dgm:spPr/>
      <dgm:t>
        <a:bodyPr/>
        <a:lstStyle/>
        <a:p>
          <a:endParaRPr lang="en-US"/>
        </a:p>
      </dgm:t>
    </dgm:pt>
    <dgm:pt modelId="{629B7050-E6E1-492B-BD83-5BAF2A58FAF6}" type="pres">
      <dgm:prSet presAssocID="{17454775-E6C3-40BB-ABBB-D3B0871F6DB3}" presName="linear" presStyleCnt="0">
        <dgm:presLayoutVars>
          <dgm:animLvl val="lvl"/>
          <dgm:resizeHandles val="exact"/>
        </dgm:presLayoutVars>
      </dgm:prSet>
      <dgm:spPr/>
    </dgm:pt>
    <dgm:pt modelId="{D6F2C928-19F6-4AC9-B545-3E75A980F863}" type="pres">
      <dgm:prSet presAssocID="{1C01C4C4-3FB9-48D7-96E7-94C2DFFCD67D}" presName="parentText" presStyleLbl="node1" presStyleIdx="0" presStyleCnt="1" custLinFactNeighborX="-595" custLinFactNeighborY="24907">
        <dgm:presLayoutVars>
          <dgm:chMax val="0"/>
          <dgm:bulletEnabled val="1"/>
        </dgm:presLayoutVars>
      </dgm:prSet>
      <dgm:spPr/>
    </dgm:pt>
  </dgm:ptLst>
  <dgm:cxnLst>
    <dgm:cxn modelId="{174CD1BD-B999-4478-B304-0CCF78F257DE}" type="presOf" srcId="{1C01C4C4-3FB9-48D7-96E7-94C2DFFCD67D}" destId="{D6F2C928-19F6-4AC9-B545-3E75A980F863}" srcOrd="0" destOrd="0" presId="urn:microsoft.com/office/officeart/2005/8/layout/vList2"/>
    <dgm:cxn modelId="{BCD513C3-5E1F-415C-96C8-33B8831E36F5}" type="presOf" srcId="{17454775-E6C3-40BB-ABBB-D3B0871F6DB3}" destId="{629B7050-E6E1-492B-BD83-5BAF2A58FAF6}" srcOrd="0" destOrd="0" presId="urn:microsoft.com/office/officeart/2005/8/layout/vList2"/>
    <dgm:cxn modelId="{355FCE3A-1636-4E74-8DD5-A082EA0FC4D2}" srcId="{17454775-E6C3-40BB-ABBB-D3B0871F6DB3}" destId="{1C01C4C4-3FB9-48D7-96E7-94C2DFFCD67D}" srcOrd="0" destOrd="0" parTransId="{C38A52F6-1F19-4DA8-97DB-2A99AB2D7111}" sibTransId="{CA00922F-99DE-4C40-9FD4-F5EE68927D77}"/>
    <dgm:cxn modelId="{834F4820-FE1A-40F1-8B29-5EB14822ADBB}" type="presParOf" srcId="{629B7050-E6E1-492B-BD83-5BAF2A58FAF6}" destId="{D6F2C928-19F6-4AC9-B545-3E75A980F86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776302-7930-4BDE-8726-8CFFB8BB6069}" type="doc">
      <dgm:prSet loTypeId="urn:microsoft.com/office/officeart/2005/8/layout/vList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203B72C-D8AF-422D-B9FB-89B8D1A24A17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A </a:t>
          </a:r>
          <a:r>
            <a:rPr lang="en-US" b="1" dirty="0" smtClean="0">
              <a:solidFill>
                <a:schemeClr val="tx1"/>
              </a:solidFill>
            </a:rPr>
            <a:t>medallion architecture</a:t>
          </a:r>
          <a:r>
            <a:rPr lang="en-US" dirty="0" smtClean="0">
              <a:solidFill>
                <a:schemeClr val="tx1"/>
              </a:solidFill>
            </a:rPr>
            <a:t> is a data design pattern used to logically organize data in a lakehouse, with the goal of incrementally and progressively improving the structure and quality of data as it flows through each layer of the architecture (from </a:t>
          </a:r>
          <a:r>
            <a:rPr lang="en-US" b="1" dirty="0" smtClean="0">
              <a:solidFill>
                <a:schemeClr val="tx1"/>
              </a:solidFill>
            </a:rPr>
            <a:t>Bronze</a:t>
          </a:r>
          <a:r>
            <a:rPr lang="en-US" dirty="0" smtClean="0">
              <a:solidFill>
                <a:schemeClr val="tx1"/>
              </a:solidFill>
            </a:rPr>
            <a:t> (</a:t>
          </a:r>
          <a:r>
            <a:rPr lang="en-US" b="1" dirty="0" smtClean="0">
              <a:solidFill>
                <a:schemeClr val="tx1"/>
              </a:solidFill>
            </a:rPr>
            <a:t>Raw Data)</a:t>
          </a:r>
          <a:r>
            <a:rPr lang="en-US" dirty="0" smtClean="0">
              <a:solidFill>
                <a:schemeClr val="tx1"/>
              </a:solidFill>
            </a:rPr>
            <a:t>⇒ </a:t>
          </a:r>
          <a:r>
            <a:rPr lang="en-US" b="1" dirty="0" smtClean="0">
              <a:solidFill>
                <a:schemeClr val="tx1"/>
              </a:solidFill>
            </a:rPr>
            <a:t>Silver</a:t>
          </a:r>
          <a:r>
            <a:rPr lang="en-US" dirty="0" smtClean="0">
              <a:solidFill>
                <a:schemeClr val="tx1"/>
              </a:solidFill>
            </a:rPr>
            <a:t> (</a:t>
          </a:r>
          <a:r>
            <a:rPr lang="en-US" b="1" dirty="0" smtClean="0">
              <a:solidFill>
                <a:schemeClr val="tx1"/>
              </a:solidFill>
            </a:rPr>
            <a:t>Cleansed and conformed data</a:t>
          </a:r>
          <a:r>
            <a:rPr lang="en-US" dirty="0" smtClean="0">
              <a:solidFill>
                <a:schemeClr val="tx1"/>
              </a:solidFill>
            </a:rPr>
            <a:t>) ⇒ </a:t>
          </a:r>
          <a:r>
            <a:rPr lang="en-US" b="1" dirty="0" smtClean="0">
              <a:solidFill>
                <a:schemeClr val="tx1"/>
              </a:solidFill>
            </a:rPr>
            <a:t>Gold layer tables(Aggregated &amp; Curated Data</a:t>
          </a:r>
          <a:r>
            <a:rPr lang="en-US" dirty="0" smtClean="0">
              <a:solidFill>
                <a:schemeClr val="tx1"/>
              </a:solidFill>
            </a:rPr>
            <a:t>)). Medallion architectures are sometimes also referred to as "multi-hop" architectures.</a:t>
          </a:r>
          <a:endParaRPr lang="en-US" dirty="0">
            <a:solidFill>
              <a:schemeClr val="tx1"/>
            </a:solidFill>
          </a:endParaRPr>
        </a:p>
      </dgm:t>
    </dgm:pt>
    <dgm:pt modelId="{6606DBC8-41B8-410C-A01A-24D096F894B7}" type="parTrans" cxnId="{CE5DD12F-B2A2-490E-AEE4-CA27C8A66831}">
      <dgm:prSet/>
      <dgm:spPr/>
      <dgm:t>
        <a:bodyPr/>
        <a:lstStyle/>
        <a:p>
          <a:endParaRPr lang="en-US"/>
        </a:p>
      </dgm:t>
    </dgm:pt>
    <dgm:pt modelId="{91643F36-CA2F-4690-A1D9-23E9E48651C1}" type="sibTrans" cxnId="{CE5DD12F-B2A2-490E-AEE4-CA27C8A66831}">
      <dgm:prSet/>
      <dgm:spPr/>
      <dgm:t>
        <a:bodyPr/>
        <a:lstStyle/>
        <a:p>
          <a:endParaRPr lang="en-US"/>
        </a:p>
      </dgm:t>
    </dgm:pt>
    <dgm:pt modelId="{4AB708D5-C46D-42E4-A102-F2D659147E2C}" type="pres">
      <dgm:prSet presAssocID="{94776302-7930-4BDE-8726-8CFFB8BB6069}" presName="linear" presStyleCnt="0">
        <dgm:presLayoutVars>
          <dgm:animLvl val="lvl"/>
          <dgm:resizeHandles val="exact"/>
        </dgm:presLayoutVars>
      </dgm:prSet>
      <dgm:spPr/>
    </dgm:pt>
    <dgm:pt modelId="{0C831BE7-C0C3-4092-8F74-5D28375D10D5}" type="pres">
      <dgm:prSet presAssocID="{8203B72C-D8AF-422D-B9FB-89B8D1A24A17}" presName="parentText" presStyleLbl="node1" presStyleIdx="0" presStyleCnt="1" custLinFactNeighborX="-1513" custLinFactNeighborY="-70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3F9AB-10D0-41B0-A121-27D85FD52388}" type="presOf" srcId="{94776302-7930-4BDE-8726-8CFFB8BB6069}" destId="{4AB708D5-C46D-42E4-A102-F2D659147E2C}" srcOrd="0" destOrd="0" presId="urn:microsoft.com/office/officeart/2005/8/layout/vList2"/>
    <dgm:cxn modelId="{CE5DD12F-B2A2-490E-AEE4-CA27C8A66831}" srcId="{94776302-7930-4BDE-8726-8CFFB8BB6069}" destId="{8203B72C-D8AF-422D-B9FB-89B8D1A24A17}" srcOrd="0" destOrd="0" parTransId="{6606DBC8-41B8-410C-A01A-24D096F894B7}" sibTransId="{91643F36-CA2F-4690-A1D9-23E9E48651C1}"/>
    <dgm:cxn modelId="{CB55F13C-C4FE-4AB4-9CD8-B0F78954BF79}" type="presOf" srcId="{8203B72C-D8AF-422D-B9FB-89B8D1A24A17}" destId="{0C831BE7-C0C3-4092-8F74-5D28375D10D5}" srcOrd="0" destOrd="0" presId="urn:microsoft.com/office/officeart/2005/8/layout/vList2"/>
    <dgm:cxn modelId="{4A60AF66-3547-4936-B9D0-9B852D735D43}" type="presParOf" srcId="{4AB708D5-C46D-42E4-A102-F2D659147E2C}" destId="{0C831BE7-C0C3-4092-8F74-5D28375D10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EF1F42-054D-40ED-9B2C-ADA9FA25BF3B}" type="doc">
      <dgm:prSet loTypeId="urn:microsoft.com/office/officeart/2005/8/layout/venn1" loCatId="relationship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1AF974-EB87-41BC-8F5D-BBB77B54C8C4}">
      <dgm:prSet/>
      <dgm:spPr/>
      <dgm:t>
        <a:bodyPr/>
        <a:lstStyle/>
        <a:p>
          <a:pPr rtl="0"/>
          <a:r>
            <a:rPr lang="en-US" dirty="0" smtClean="0"/>
            <a:t>Data Governance is crucial for managing data effectively. Databricks offers comprehensive tools to support data governance, ensuring data integrity, security, and compliance.</a:t>
          </a:r>
          <a:endParaRPr lang="en-US" dirty="0"/>
        </a:p>
      </dgm:t>
    </dgm:pt>
    <dgm:pt modelId="{F6A4188C-78DA-48DA-8825-172E9A65953F}" type="parTrans" cxnId="{7912C8C7-9D88-4546-BF08-ED4310F5D664}">
      <dgm:prSet/>
      <dgm:spPr/>
      <dgm:t>
        <a:bodyPr/>
        <a:lstStyle/>
        <a:p>
          <a:endParaRPr lang="en-US"/>
        </a:p>
      </dgm:t>
    </dgm:pt>
    <dgm:pt modelId="{C28B2BCC-2DA8-4C7F-B18A-44655EA9F5AE}" type="sibTrans" cxnId="{7912C8C7-9D88-4546-BF08-ED4310F5D664}">
      <dgm:prSet/>
      <dgm:spPr/>
      <dgm:t>
        <a:bodyPr/>
        <a:lstStyle/>
        <a:p>
          <a:endParaRPr lang="en-US"/>
        </a:p>
      </dgm:t>
    </dgm:pt>
    <dgm:pt modelId="{6733A93A-4530-413A-A94E-ECCAB419A4F1}" type="pres">
      <dgm:prSet presAssocID="{51EF1F42-054D-40ED-9B2C-ADA9FA25BF3B}" presName="compositeShape" presStyleCnt="0">
        <dgm:presLayoutVars>
          <dgm:chMax val="7"/>
          <dgm:dir/>
          <dgm:resizeHandles val="exact"/>
        </dgm:presLayoutVars>
      </dgm:prSet>
      <dgm:spPr/>
    </dgm:pt>
    <dgm:pt modelId="{C147BD62-1A30-4B1F-9B70-289D0A04820E}" type="pres">
      <dgm:prSet presAssocID="{C21AF974-EB87-41BC-8F5D-BBB77B54C8C4}" presName="circ1TxSh" presStyleLbl="vennNode1" presStyleIdx="0" presStyleCnt="1" custLinFactNeighborX="-718" custLinFactNeighborY="839"/>
      <dgm:spPr/>
    </dgm:pt>
  </dgm:ptLst>
  <dgm:cxnLst>
    <dgm:cxn modelId="{7912C8C7-9D88-4546-BF08-ED4310F5D664}" srcId="{51EF1F42-054D-40ED-9B2C-ADA9FA25BF3B}" destId="{C21AF974-EB87-41BC-8F5D-BBB77B54C8C4}" srcOrd="0" destOrd="0" parTransId="{F6A4188C-78DA-48DA-8825-172E9A65953F}" sibTransId="{C28B2BCC-2DA8-4C7F-B18A-44655EA9F5AE}"/>
    <dgm:cxn modelId="{4BAC9CBF-BB05-4A54-A54D-5BFE18A30F3F}" type="presOf" srcId="{C21AF974-EB87-41BC-8F5D-BBB77B54C8C4}" destId="{C147BD62-1A30-4B1F-9B70-289D0A04820E}" srcOrd="0" destOrd="0" presId="urn:microsoft.com/office/officeart/2005/8/layout/venn1"/>
    <dgm:cxn modelId="{4BC90FEE-0BEC-4807-8F6F-E6884D26E9AB}" type="presOf" srcId="{51EF1F42-054D-40ED-9B2C-ADA9FA25BF3B}" destId="{6733A93A-4530-413A-A94E-ECCAB419A4F1}" srcOrd="0" destOrd="0" presId="urn:microsoft.com/office/officeart/2005/8/layout/venn1"/>
    <dgm:cxn modelId="{87E2A2AE-1217-44B0-9BD3-D59589B30150}" type="presParOf" srcId="{6733A93A-4530-413A-A94E-ECCAB419A4F1}" destId="{C147BD62-1A30-4B1F-9B70-289D0A04820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2C928-19F6-4AC9-B545-3E75A980F863}">
      <dsp:nvSpPr>
        <dsp:cNvPr id="0" name=""/>
        <dsp:cNvSpPr/>
      </dsp:nvSpPr>
      <dsp:spPr>
        <a:xfrm>
          <a:off x="0" y="24201"/>
          <a:ext cx="9409564" cy="5171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Databricks recommends using catalogs to provide segregation across your organization's information architecture. Often this means that catalogs correspond to a software development environment scope, team, or business unit. If you use workspaces as a data isolation too</a:t>
          </a:r>
          <a:endParaRPr lang="en-US" sz="1300" kern="1200" dirty="0"/>
        </a:p>
      </dsp:txBody>
      <dsp:txXfrm>
        <a:off x="25245" y="49446"/>
        <a:ext cx="9359074" cy="46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31BE7-C0C3-4092-8F74-5D28375D10D5}">
      <dsp:nvSpPr>
        <dsp:cNvPr id="0" name=""/>
        <dsp:cNvSpPr/>
      </dsp:nvSpPr>
      <dsp:spPr>
        <a:xfrm>
          <a:off x="0" y="0"/>
          <a:ext cx="8392522" cy="785070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A </a:t>
          </a:r>
          <a:r>
            <a:rPr lang="en-US" sz="1100" b="1" kern="1200" dirty="0" smtClean="0">
              <a:solidFill>
                <a:schemeClr val="tx1"/>
              </a:solidFill>
            </a:rPr>
            <a:t>medallion architecture</a:t>
          </a:r>
          <a:r>
            <a:rPr lang="en-US" sz="1100" kern="1200" dirty="0" smtClean="0">
              <a:solidFill>
                <a:schemeClr val="tx1"/>
              </a:solidFill>
            </a:rPr>
            <a:t> is a data design pattern used to logically organize data in a lakehouse, with the goal of incrementally and progressively improving the structure and quality of data as it flows through each layer of the architecture (from </a:t>
          </a:r>
          <a:r>
            <a:rPr lang="en-US" sz="1100" b="1" kern="1200" dirty="0" smtClean="0">
              <a:solidFill>
                <a:schemeClr val="tx1"/>
              </a:solidFill>
            </a:rPr>
            <a:t>Bronze</a:t>
          </a:r>
          <a:r>
            <a:rPr lang="en-US" sz="1100" kern="1200" dirty="0" smtClean="0">
              <a:solidFill>
                <a:schemeClr val="tx1"/>
              </a:solidFill>
            </a:rPr>
            <a:t> (</a:t>
          </a:r>
          <a:r>
            <a:rPr lang="en-US" sz="1100" b="1" kern="1200" dirty="0" smtClean="0">
              <a:solidFill>
                <a:schemeClr val="tx1"/>
              </a:solidFill>
            </a:rPr>
            <a:t>Raw Data)</a:t>
          </a:r>
          <a:r>
            <a:rPr lang="en-US" sz="1100" kern="1200" dirty="0" smtClean="0">
              <a:solidFill>
                <a:schemeClr val="tx1"/>
              </a:solidFill>
            </a:rPr>
            <a:t>⇒ </a:t>
          </a:r>
          <a:r>
            <a:rPr lang="en-US" sz="1100" b="1" kern="1200" dirty="0" smtClean="0">
              <a:solidFill>
                <a:schemeClr val="tx1"/>
              </a:solidFill>
            </a:rPr>
            <a:t>Silver</a:t>
          </a:r>
          <a:r>
            <a:rPr lang="en-US" sz="1100" kern="1200" dirty="0" smtClean="0">
              <a:solidFill>
                <a:schemeClr val="tx1"/>
              </a:solidFill>
            </a:rPr>
            <a:t> (</a:t>
          </a:r>
          <a:r>
            <a:rPr lang="en-US" sz="1100" b="1" kern="1200" dirty="0" smtClean="0">
              <a:solidFill>
                <a:schemeClr val="tx1"/>
              </a:solidFill>
            </a:rPr>
            <a:t>Cleansed and conformed data</a:t>
          </a:r>
          <a:r>
            <a:rPr lang="en-US" sz="1100" kern="1200" dirty="0" smtClean="0">
              <a:solidFill>
                <a:schemeClr val="tx1"/>
              </a:solidFill>
            </a:rPr>
            <a:t>) ⇒ </a:t>
          </a:r>
          <a:r>
            <a:rPr lang="en-US" sz="1100" b="1" kern="1200" dirty="0" smtClean="0">
              <a:solidFill>
                <a:schemeClr val="tx1"/>
              </a:solidFill>
            </a:rPr>
            <a:t>Gold layer tables(Aggregated &amp; Curated Data</a:t>
          </a:r>
          <a:r>
            <a:rPr lang="en-US" sz="1100" kern="1200" dirty="0" smtClean="0">
              <a:solidFill>
                <a:schemeClr val="tx1"/>
              </a:solidFill>
            </a:rPr>
            <a:t>)). Medallion architectures are sometimes also referred to as "multi-hop" architectures.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8324" y="38324"/>
        <a:ext cx="8315874" cy="708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7BD62-1A30-4B1F-9B70-289D0A04820E}">
      <dsp:nvSpPr>
        <dsp:cNvPr id="0" name=""/>
        <dsp:cNvSpPr/>
      </dsp:nvSpPr>
      <dsp:spPr>
        <a:xfrm>
          <a:off x="1686897" y="0"/>
          <a:ext cx="3309904" cy="330990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Governance is crucial for managing data effectively. Databricks offers comprehensive tools to support data governance, ensuring data integrity, security, and compliance.</a:t>
          </a:r>
          <a:endParaRPr lang="en-US" sz="1800" kern="1200" dirty="0"/>
        </a:p>
      </dsp:txBody>
      <dsp:txXfrm>
        <a:off x="2171621" y="484724"/>
        <a:ext cx="2340456" cy="2340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70F4AF-6059-425B-BD1C-CC4038890D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F760D-12BE-448F-BD72-362A93429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3C74-6B59-4F0F-BA06-FA0D3A730E4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068C-156D-4DF5-8E0E-7627D8485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A4B25-98F9-4044-B16A-8FC16F4253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994F-9199-4317-A24E-84263820F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5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DD5A7C2-0C91-420D-A360-160B52119BC5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34" name="Picture 3">
            <a:extLst>
              <a:ext uri="{FF2B5EF4-FFF2-40B4-BE49-F238E27FC236}">
                <a16:creationId xmlns:a16="http://schemas.microsoft.com/office/drawing/2014/main" id="{A89DF7B4-9729-4D6E-8F7A-5447E5C416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CF7C7DF-F758-4D53-A62A-EB515BBE6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ED5006-7753-4223-830C-6157492425BA}"/>
              </a:ext>
            </a:extLst>
          </p:cNvPr>
          <p:cNvSpPr/>
          <p:nvPr userDrawn="1"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162C4-17DA-4366-8225-508AA1541B6C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934A3314-1BC1-46FD-95A8-59AC1CB5AFD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E272DD-4FD6-4007-A19F-1E548F3DCFB5}"/>
              </a:ext>
            </a:extLst>
          </p:cNvPr>
          <p:cNvSpPr/>
          <p:nvPr userDrawn="1"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6DD857-52E9-40B1-A0F6-84DF366FEC38}"/>
              </a:ext>
            </a:extLst>
          </p:cNvPr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E66C79-0771-42F8-91C7-DFF21D09DE26}"/>
              </a:ext>
            </a:extLst>
          </p:cNvPr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9921C628-BE22-448D-A665-FF409A9821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BAE914-4DDF-4B31-A42F-B65B4BA4AF0D}"/>
                </a:ext>
              </a:extLst>
            </p:cNvPr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88F6F24-FABB-45A3-A616-3AECCBE1B785}"/>
                  </a:ext>
                </a:extLst>
              </p:cNvPr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194038F7-BC84-48E8-956E-77348B292F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26B817-7F09-4A2E-B74A-4C733EF17CFD}"/>
                </a:ext>
              </a:extLst>
            </p:cNvPr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912CE4FB-2BCE-4FED-9F56-096465694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BCA8BB48-3B24-446E-99F5-AC611FEF57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1AD15E-5A5C-44E0-88AA-69D3D9F23588}"/>
                </a:ext>
              </a:extLst>
            </p:cNvPr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3CE012A-B67F-4B4E-BBC8-6A98A7344961}"/>
                  </a:ext>
                </a:extLst>
              </p:cNvPr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56CB25E7-6473-456E-A9C8-72C91015C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1F225401-B7C3-476E-9A47-B78598FBC4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62505D6F-66C8-4140-85A9-67E826D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CF7C7DF-F758-4D53-A62A-EB515BBE6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ED5006-7753-4223-830C-6157492425BA}"/>
              </a:ext>
            </a:extLst>
          </p:cNvPr>
          <p:cNvSpPr/>
          <p:nvPr userDrawn="1"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9617A">
              <a:alpha val="6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162C4-17DA-4366-8225-508AA1541B6C}"/>
              </a:ext>
            </a:extLst>
          </p:cNvPr>
          <p:cNvSpPr/>
          <p:nvPr userDrawn="1"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934A3314-1BC1-46FD-95A8-59AC1CB5AFD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E272DD-4FD6-4007-A19F-1E548F3DCFB5}"/>
              </a:ext>
            </a:extLst>
          </p:cNvPr>
          <p:cNvSpPr/>
          <p:nvPr userDrawn="1"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6DD857-52E9-40B1-A0F6-84DF366FEC38}"/>
              </a:ext>
            </a:extLst>
          </p:cNvPr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E66C79-0771-42F8-91C7-DFF21D09DE26}"/>
              </a:ext>
            </a:extLst>
          </p:cNvPr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9921C628-BE22-448D-A665-FF409A9821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BAE914-4DDF-4B31-A42F-B65B4BA4AF0D}"/>
                </a:ext>
              </a:extLst>
            </p:cNvPr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88F6F24-FABB-45A3-A616-3AECCBE1B785}"/>
                  </a:ext>
                </a:extLst>
              </p:cNvPr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194038F7-BC84-48E8-956E-77348B292F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26B817-7F09-4A2E-B74A-4C733EF17CFD}"/>
                </a:ext>
              </a:extLst>
            </p:cNvPr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912CE4FB-2BCE-4FED-9F56-096465694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BCA8BB48-3B24-446E-99F5-AC611FEF57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1AD15E-5A5C-44E0-88AA-69D3D9F23588}"/>
                </a:ext>
              </a:extLst>
            </p:cNvPr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3CE012A-B67F-4B4E-BBC8-6A98A7344961}"/>
                  </a:ext>
                </a:extLst>
              </p:cNvPr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56CB25E7-6473-456E-A9C8-72C91015C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1F225401-B7C3-476E-9A47-B78598FBC4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62505D6F-66C8-4140-85A9-67E826D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FCF7C7DF-F758-4D53-A62A-EB515BBE6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9ED5006-7753-4223-830C-6157492425BA}"/>
              </a:ext>
            </a:extLst>
          </p:cNvPr>
          <p:cNvSpPr/>
          <p:nvPr userDrawn="1"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162C4-17DA-4366-8225-508AA1541B6C}"/>
              </a:ext>
            </a:extLst>
          </p:cNvPr>
          <p:cNvSpPr/>
          <p:nvPr userDrawn="1"/>
        </p:nvSpPr>
        <p:spPr>
          <a:xfrm>
            <a:off x="452628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934A3314-1BC1-46FD-95A8-59AC1CB5AFD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E272DD-4FD6-4007-A19F-1E548F3DCFB5}"/>
              </a:ext>
            </a:extLst>
          </p:cNvPr>
          <p:cNvSpPr/>
          <p:nvPr userDrawn="1"/>
        </p:nvSpPr>
        <p:spPr>
          <a:xfrm>
            <a:off x="4285297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6DD857-52E9-40B1-A0F6-84DF366FEC38}"/>
              </a:ext>
            </a:extLst>
          </p:cNvPr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E66C79-0771-42F8-91C7-DFF21D09DE26}"/>
              </a:ext>
            </a:extLst>
          </p:cNvPr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9921C628-BE22-448D-A665-FF409A9821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BAE914-4DDF-4B31-A42F-B65B4BA4AF0D}"/>
                </a:ext>
              </a:extLst>
            </p:cNvPr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88F6F24-FABB-45A3-A616-3AECCBE1B785}"/>
                  </a:ext>
                </a:extLst>
              </p:cNvPr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194038F7-BC84-48E8-956E-77348B292F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26B817-7F09-4A2E-B74A-4C733EF17CFD}"/>
                </a:ext>
              </a:extLst>
            </p:cNvPr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912CE4FB-2BCE-4FED-9F56-096465694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BCA8BB48-3B24-446E-99F5-AC611FEF57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31AD15E-5A5C-44E0-88AA-69D3D9F23588}"/>
                </a:ext>
              </a:extLst>
            </p:cNvPr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3CE012A-B67F-4B4E-BBC8-6A98A7344961}"/>
                  </a:ext>
                </a:extLst>
              </p:cNvPr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56CB25E7-6473-456E-A9C8-72C91015C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1F225401-B7C3-476E-9A47-B78598FBC43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62505D6F-66C8-4140-85A9-67E826D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75" r:id="rId4"/>
    <p:sldLayoutId id="2147483650" r:id="rId5"/>
    <p:sldLayoutId id="2147483651" r:id="rId6"/>
    <p:sldLayoutId id="2147483652" r:id="rId7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6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9.emf"/><Relationship Id="rId7" Type="http://schemas.openxmlformats.org/officeDocument/2006/relationships/image" Target="../media/image28.png"/><Relationship Id="rId12" Type="http://schemas.microsoft.com/office/2007/relationships/diagramDrawing" Target="../diagrams/drawing1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11" Type="http://schemas.openxmlformats.org/officeDocument/2006/relationships/diagramColors" Target="../diagrams/colors1.xml"/><Relationship Id="rId5" Type="http://schemas.openxmlformats.org/officeDocument/2006/relationships/image" Target="../media/image21.emf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0.emf"/><Relationship Id="rId9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9.emf"/><Relationship Id="rId7" Type="http://schemas.openxmlformats.org/officeDocument/2006/relationships/diagramData" Target="../diagrams/data2.xml"/><Relationship Id="rId12" Type="http://schemas.openxmlformats.org/officeDocument/2006/relationships/image" Target="../media/image2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11" Type="http://schemas.microsoft.com/office/2007/relationships/diagramDrawing" Target="../diagrams/drawing2.xml"/><Relationship Id="rId5" Type="http://schemas.openxmlformats.org/officeDocument/2006/relationships/image" Target="../media/image21.emf"/><Relationship Id="rId10" Type="http://schemas.openxmlformats.org/officeDocument/2006/relationships/diagramColors" Target="../diagrams/colors2.xml"/><Relationship Id="rId4" Type="http://schemas.openxmlformats.org/officeDocument/2006/relationships/image" Target="../media/image20.emf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3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9.emf"/><Relationship Id="rId7" Type="http://schemas.openxmlformats.org/officeDocument/2006/relationships/diagramData" Target="../diagrams/data3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11" Type="http://schemas.microsoft.com/office/2007/relationships/diagramDrawing" Target="../diagrams/drawing3.xml"/><Relationship Id="rId5" Type="http://schemas.openxmlformats.org/officeDocument/2006/relationships/image" Target="../media/image21.emf"/><Relationship Id="rId10" Type="http://schemas.openxmlformats.org/officeDocument/2006/relationships/diagramColors" Target="../diagrams/colors3.xml"/><Relationship Id="rId4" Type="http://schemas.openxmlformats.org/officeDocument/2006/relationships/image" Target="../media/image20.emf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qlik.com/us/data-governance/data-qualit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2B4C317F-1335-41A4-8CD1-F2A1F547D18E}"/>
              </a:ext>
            </a:extLst>
          </p:cNvPr>
          <p:cNvSpPr txBox="1">
            <a:spLocks/>
          </p:cNvSpPr>
          <p:nvPr/>
        </p:nvSpPr>
        <p:spPr>
          <a:xfrm>
            <a:off x="4724400" y="3382149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Governance </a:t>
            </a:r>
            <a:endParaRPr lang="en-US" sz="2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Unity Catalog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43719"/>
            <a:ext cx="5035021" cy="475315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4873" y="1173957"/>
            <a:ext cx="4157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Unity Catalog is a fine-grained governance solution for data and AI on the Databricks platform. It helps simplify security and governance of your data by providing a central place to administer and audit data access. Delta Sharing is a secure data sharing platform that lets you share data in Databricks with users outside your organization. It uses Unity Catalog to manage and audit sharing behavior.</a:t>
            </a:r>
          </a:p>
        </p:txBody>
      </p:sp>
    </p:spTree>
    <p:extLst>
      <p:ext uri="{BB962C8B-B14F-4D97-AF65-F5344CB8AC3E}">
        <p14:creationId xmlns:p14="http://schemas.microsoft.com/office/powerpoint/2010/main" val="8640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governance and data isolation building blocks</a:t>
            </a:r>
          </a:p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09" y="1398866"/>
            <a:ext cx="8983936" cy="32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Hierarchy In Unity Catalog</a:t>
            </a:r>
          </a:p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186" y="1165225"/>
            <a:ext cx="9200014" cy="4179093"/>
          </a:xfrm>
          <a:prstGeom prst="rect">
            <a:avLst/>
          </a:prstGeom>
          <a:noFill/>
        </p:spPr>
        <p:txBody>
          <a:bodyPr wrap="square" numCol="2" rtlCol="0" anchor="ctr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Metastore:</a:t>
            </a:r>
            <a:r>
              <a:rPr lang="en-US" sz="1200" dirty="0"/>
              <a:t> A metastore is the top-level container of objects in Unity Catalog. Metastores live at the account level and function as the top of the pyramid in the Databricks data governance model</a:t>
            </a:r>
            <a:r>
              <a:rPr lang="en-US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Catalog</a:t>
            </a:r>
            <a:r>
              <a:rPr lang="en-US" sz="1200" dirty="0"/>
              <a:t>: Catalogs are the highest level in the data hierarchy (catalog &gt; schema &gt; table/view/volume) managed by the Unity Catalog metastore. They are intended as the primary unit of data isolation in a typical Databricks data governance model</a:t>
            </a:r>
            <a:r>
              <a:rPr lang="en-US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Schema (Database):</a:t>
            </a:r>
            <a:r>
              <a:rPr lang="en-US" sz="1200" dirty="0"/>
              <a:t> Schemas, also known as databases, are logical groupings of tabular data (tables and views), non-tabular data (volumes), functions, and machine learning models</a:t>
            </a:r>
            <a:r>
              <a:rPr lang="en-US" sz="1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Tables:</a:t>
            </a:r>
            <a:r>
              <a:rPr lang="en-US" sz="1200" dirty="0"/>
              <a:t> Tables reside in the third layer of Unity Catalog's three-level namespace. </a:t>
            </a:r>
            <a:r>
              <a:rPr lang="en-US" sz="1200" dirty="0"/>
              <a:t>They contains rows of </a:t>
            </a:r>
            <a:r>
              <a:rPr lang="en-US" sz="1200" dirty="0" smtClean="0"/>
              <a:t>data. Unity </a:t>
            </a:r>
            <a:r>
              <a:rPr lang="en-US" sz="1200" dirty="0"/>
              <a:t>Catalog lets you create managed tables and external tables</a:t>
            </a:r>
            <a:r>
              <a:rPr lang="en-US" sz="1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Views</a:t>
            </a:r>
            <a:r>
              <a:rPr lang="en-US" sz="1200" dirty="0"/>
              <a:t>: A view is a read-only object derived from one or more tables and views in a metastore.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Rows and columns</a:t>
            </a:r>
            <a:r>
              <a:rPr lang="en-US" sz="1200" dirty="0"/>
              <a:t>: Row and column-level access, along with data masking, is granted using either dynamic views or row filters and column masks. Dynamic views are read-only.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Volumes</a:t>
            </a:r>
            <a:r>
              <a:rPr lang="en-US" sz="1200" dirty="0"/>
              <a:t>: Volumes reside in the third layer of Unity Catalog's three-level namespace. They manage non-tabular data</a:t>
            </a:r>
            <a:r>
              <a:rPr lang="en-US" sz="12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Models and functions</a:t>
            </a:r>
            <a:r>
              <a:rPr lang="en-US" sz="1200" dirty="0"/>
              <a:t>: Although they are not, strictly speaking, data assets, registered models and user-defined functions can also be managed in Unity Catalog and reside at the lowest level in the object hierarchy.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3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Data Organization</a:t>
            </a:r>
          </a:p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086252"/>
            <a:ext cx="9210675" cy="3072419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7968931"/>
              </p:ext>
            </p:extLst>
          </p:nvPr>
        </p:nvGraphicFramePr>
        <p:xfrm>
          <a:off x="457200" y="1246341"/>
          <a:ext cx="9409564" cy="54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898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Medallion Architecture </a:t>
            </a:r>
          </a:p>
          <a:p>
            <a:pPr marL="0" indent="0">
              <a:buNone/>
            </a:pP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9116219"/>
              </p:ext>
            </p:extLst>
          </p:nvPr>
        </p:nvGraphicFramePr>
        <p:xfrm>
          <a:off x="675278" y="1056139"/>
          <a:ext cx="8392522" cy="78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8" y="2071509"/>
            <a:ext cx="8507675" cy="3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 descr="data:image/png;base64,iVBORw0KGgoAAAANSUhEUgAAA90AAAJOCAYAAACqS2TfAAAAOXRFWHRTb2Z0d2FyZQBNYXRwbG90bGliIHZlcnNpb24zLjcuMiwgaHR0cHM6Ly9tYXRwbG90bGliLm9yZy8pXeV/AAAACXBIWXMAAA9hAAAPYQGoP6dpAACTXUlEQVR4nOzdd3gU1dvG8XsTSEJJQg9FSmhSpEmv0ot0EAFRUGlSVMAKKAIiSBGRjkixoYAIIiodKVKkY0F6h9BJqCHlef/gzciS4A80SxL4fq4rF+zM7OSZZLI7954557jMzAQAAAAAAOKdV0IXAAAAAADA/YrQDQAAAACAhxC6AQAAAADwEEI3AAAAAAAeQugGAAAAAMBDCN0AAAAAAHgIoRsAAAAAAA8hdAMAAAAA4CGEbgAAAAAAPITQDQBw5MqVSw0aNPhP+5g+fbpcLpcOHjx4V8+rWrWqHnnkkf/0vROz/v37y+VyJXQZCcLlcql///4JXca/8uyzzypXrlwJXca/Flf9t/4+/u3f7H+VUN8XAO41QjcA3EMxF5kxX35+fsqaNavq1Kmj0aNH6+LFi/9632vXrlX//v114cKF+Cv4PpIrVy63n32mTJlUuXJlzZ07N6FLixd//vmn+vfvn6QDzOnTp/Xyyy+rQIECSpEihTJlyqQyZcrojTfe0KVLlxK6vHsm5gOaM2fOxLn+kUceUdWqVZ3Hx48fV//+/bVt27Z7U+BdGjx4sObNm5fQZQBAgiF0A0ACGDhwoD7//HNNmDBBL774oiSpR48eKlKkiHbs2PGv9rl27VoNGDAgwUP3M888o6tXrypnzpwJWkdcihcvrs8//1yff/65Xn31VR0/flzNmjXTxIkTE7q0/+zPP//UgAEDkmzoPnfunEqVKqXPPvtM9evX1+jRo9WrVy/lzZtXEyZMuG0A9bTJkydr165dCfK979Tx48c1YMCAOEP3ndTv6b/Z24XuxPxaAQDxKVlCFwAAD6J69eqpVKlSzuPevXtr+fLlatCggRo1aqSdO3cqRYoUCVjh3bt8+bJSpUolb29veXt7J3Q5ccqWLZuefvpp53Hbtm2VN29effjhh3rhhRfifE5kZKSio6Pl4+Nzr8p8IE2ZMkWHDx/WL7/8ogoVKritCwsLi7eff8x5eqeSJ08eL983odxJ/Qn1N5uYXysAID7R0g0AiUT16tX19ttv69ChQ/riiy+c5Tt27NCzzz6r3Llzy8/PT5kzZ9bzzz+vs2fPOtv0799fr732miQpODjYuYU6ptVz2rRpql69ujJlyiRfX18VKlRIEyZMuG0tixcvVvHixeXn56dChQrp22+/dVsfc5v8ypUr1bVrV2XKlEkPPfSQ27pbW1x/+uknPfbYY/L391dAQIBKly6tGTNm/OPPZPHixUqZMqVat26tyMhISdKSJUtUqVIlpUmTRqlTp9bDDz+sPn36/PMP9zYyZ86sggUL6sCBA5KkgwcPyuVyacSIERo1apTy5MkjX19f/fnnn5Kk5cuXq3LlykqVKpXSpEmjxo0ba+fOnbH2u2bNGpUuXVp+fn7KkyePJk2aFGubmO81ffr0WOvi6gN97NgxtW/fXlmzZpWvr6+Cg4PVpUsXXb9+XdOnT1eLFi0kSdWqVXN+/z///PNtj/1Ozivp71ud9+7dq2effVZp0qRRYGCgnnvuOV25csVt2/DwcPXs2VMZM2aUv7+/GjVqpKNHj962hpvt27dP3t7eKleuXKx1AQEB8vPzc1u2YcMG1a1bV4GBgUqZMqUee+wx/fLLL3HW/ueff+qpp55S2rRpValSJY0YMUIul0uHDh2K9b169+4tHx8fnT9/XlLcfaKjo6P10UcfqUiRIvLz81PGjBlVt25dbdq0yW27L774QiVLllSKFCmULl06tWrVSkeOHLmjn8ed+vnnn1W6dGlJ0nPPPef87mPOqzvpk37r32zMzy2ur2effdZ53ogRI1ShQgWlT59eKVKkUMmSJfXNN9+47dvlcuny5cv69NNPY+3jdq8V48ePV+HCheXr66usWbOqW7duse7giRkD4s8//1S1atWUMmVKZcuWTcOGDbubHx8A3BO0dANAIvLMM8+oT58+Wrx4sTp27CjpRsjcv3+/nnvuOWXOnFl//PGHPv74Y/3xxx9av369XC6XmjVrpt27d+urr77Shx9+qAwZMkiSMmbMKEmaMGGCChcurEaNGilZsmT6/vvv1bVrV0VHR6tbt25uNezZs0ctW7bUCy+8oHbt2mnatGlq0aKFFi5cqFq1arlt27VrV2XMmFH9+vXT5cuXb3tc06dP1/PPP6/ChQurd+/eSpMmjbZu3aqFCxfqqaeeivM5CxYs0BNPPKGWLVtq6tSp8vb21h9//KEGDRqoaNGiGjhwoHx9fbV3795YYetORURE6MiRI0qfPr3b8mnTpunatWvq1KmTfH19lS5dOi1dulT16tVT7ty51b9/f129elVjxoxRxYoVtWXLFifY/Pbbb6pdu7YyZsyo/v37KzIyUu+8846CgoL+VY3SjduHy5QpowsXLqhTp04qUKCAjh07pm+++UZXrlxRlSpV9NJLL2n06NHq06ePChYsKEnOv3G5k/PqZk8++aSCg4M1ZMgQbdmyRZ988okyZcqkoUOHOtt06NBBX3zxhZ566ilVqFBBy5cvV/369e/oGHPmzKmoqCh9/vnnateu3T9uu3z5ctWrV08lS5bUO++8Iy8vL+eDpdWrV6tMmTJu27do0UL58uXT4MGDZWZq0KCBXn/9dc2aNcv5sCrGrFmzVLt2baVNm/a23799+/aaPn266tWrpw4dOigyMlKrV6/W+vXrnTtY3nvvPb399tt68skn1aFDB50+fVpjxoxRlSpVtHXrVqVJk+aOfi7/S8GCBTVw4ED169dPnTp1UuXKlSUp1t0Cd6NZs2bKmzev27LNmzdr1KhRypQpk7Pso48+UqNGjdSmTRtdv35dX3/9tVq0aKEFCxY4v/fPP/9cHTp0UJkyZdSpUydJUp48eW77vfv3768BAwaoZs2a6tKli3bt2qUJEyZo48aN+uWXX9xa7s+fP6+6deuqWbNmevLJJ/XNN9/ojTfeUJEiRVSvXr1/ffwAEO8MAHDPTJs2zSTZxo0bb7tNYGCglShRwnl85cqVWNt89dVXJslWrVrlLBs+fLhJsgMHDsTaPq591KlTx3Lnzu22LGfOnCbJ5syZ4ywLDQ21LFmyuNUUcxyVKlWyyMjIOI8xpo4LFy6Yv7+/lS1b1q5eveq2bXR0tPP/xx57zAoXLmxmZnPmzLHkyZNbx44dLSoqytnmww8/NEl2+vTpWMfzv+TMmdNq165tp0+fttOnT9v27dutVatWJslefPFFMzM7cOCASbKAgAA7deqU2/OLFy9umTJlsrNnzzrLtm/fbl5eXta2bVtnWZMmTczPz88OHTrkLPvzzz/N29vbbn7bjfle06ZNi1WrJHvnnXecx23btjUvL684z5uYn+Hs2bNNkq1YseKOfh53el698847Jsmef/55t22bNm1q6dOndx5v27bNJFnXrl3dtnvqqadiHU9cQkJCLGPGjCbJChQoYC+88ILNmDHDLly44LZddHS05cuXz+rUqeN2/ly5csWCg4OtVq1asWpv3bp1rO9Xvnx5K1mypNuyX3/91STZZ5995ixr166d5cyZ03m8fPlyk2QvvfRSrH3G1HPw4EHz9va29957z239b7/9ZsmSJYu1/FYxdd/uPC9cuLA99thjzuONGzfe9ly6tX6z2OfXrX+ztzp9+rTlyJHDihQpYpcuXXKW33oOXb9+3R555BGrXr262/JUqVJZu3btYu331u976tQp8/Hxsdq1a7v93Y8dO9Yk2dSpU51ljz32WKzfVXh4uGXOnNmaN28e53EAQELh9nIASGRSp07tNor5zX27r127pjNnzji34G7ZsuWO9nnzPkJDQ3XmzBk99thj2r9/v0JDQ922zZo1q5o2beo8DggIUNu2bbV161aFhIS4bduxY8f/2SdzyZIlunjxot58881YtwjHNYXWV199pZYtW6pz586aNGmSvLz+fquKaR387rvvFB0d/c8HHYfFixcrY8aMypgxo4oVK6bZs2frmWeecWutlaTmzZs7dwlI0okTJ7Rt2zY9++yzSpcunbO8aNGiqlWrln788UdJUlRUlBYtWqQmTZooR44cznYFCxZUnTp17rpe6catzPPmzVPDhg3dxgGI8W+nIbvb8+rWPu+VK1fW2bNnFRYWJknOz+Cll15y265Hjx53VE9QUJC2b9+uF154QefPn9fEiRP11FNPKVOmTHr33XdlZpKkbdu2ac+ePXrqqad09uxZnTlzRmfOnNHly5dVo0YNrVq1Kta5EVd//ZYtW2rz5s3at2+fs2zmzJny9fVV48aNb1vnnDlz5HK59M4778RaF/O7+PbbbxUdHa0nn3zSqe/MmTPKnDmz8uXLpxUrVtzRzyQxiIqKUuvWrXXx4kXNnTvXrT/8zefQ+fPnFRoaqsqVK9/x69Ktli5dquvXr6tHjx5uf/cdO3ZUQECAfvjhB7ftU6dO7TZGg4+Pj8qUKaP9+/f/q+8PAJ5C6AaARObSpUvy9/d3Hp87d04vv/yygoKClCJFCmXMmFHBwcGSFCsw384vv/yimjVrOn2RM2bM6PSDvnUfefPmjRXk8ufPL0mx+l7G1PFPYkLNnczBfeDAAT399NNq3ry5xowZE6uOli1bqmLFiurQoYOCgoLUqlUrzZo1644DeNmyZbVkyRItXbpUa9eu1ZkzZ/TZZ5/FGrTu1uOK6fv78MMPx9pnwYIFndB3+vRpXb16Vfny5Yu1XVzPvROnT59WWFhYvM9hfrfn1c0fIkhybr+O6ft86NAheXl5xbp1+G6OO0uWLJowYYJOnDihXbt2afTo0U73hSlTpki60f1Bktq1a+d8gBLz9cknnyg8PDxW/XGdpy1atJCXl5dmzpwpSTIzzZ49W/Xq1VNAQMBta9y3b5+yZs3q9uHLrfbs2SMzU758+WLVuHPnTp06deqOfya3c6/mfH/rrbe0fPlyzZgxI9bvdsGCBSpXrpz8/PyULl06ZcyYURMmTLjj16Vb3e7vzMfHR7lz547VB/+hhx6K9XNImzatc04CQGJBn24ASESOHj2q0NBQt/6UTz75pNauXavXXntNxYsXV+rUqRUdHa26deveUdjct2+fatSooQIFCmjkyJHKnj27fHx89OOPP+rDDz/8Vy3GMeJ7hPUsWbIoS5Ys+vHHH7Vp06ZYLbspUqTQqlWrtGLFCv3www9auHChZs6cqerVq2vx4sX/s9U9Q4YMqlmz5v+s416MHH+70BQVFeXx7y3d/Xl1u59tTAt0fHK5XMqfP7/y58+v+vXrK1++fPryyy/VoUMHp7bhw4erePHicT4/derUbo/j+n1mzZpVlStX1qxZs9SnTx+tX79ehw8fjnXXw78RHR0tl8uln376Kc6f26313SrmjpCrV6/Guf7KlSux7hrxhHnz5mno0KF69913VbduXbd1q1evVqNGjVSlShWNHz9eWbJkUfLkyTVt2rT/OUBifLmX5yQA/BeEbgBIRD7//HNJcm5FPn/+vJYtW6YBAwaoX79+znYxrX03u12I+/777xUeHq758+e7tVbe7hbXvXv3yszc9rd7925J+p+jIMclpnXs999/jzU40638/Py0YMECVa9eXXXr1tXKlStVuHBht228vLxUo0YN1ahRQyNHjtTgwYPVt29frVix4o4C9b8RM49wXPMd//XXX8qQIYNSpUolPz8/pUiRIs7fz63PjWkpvnVU5ltb8zJmzKiAgAD9/vvv/1jj3bR83s15dady5syp6Oho7du3z62l8r/OcZ07d26lTZtWJ06ckPT3+RQQEPCff98tW7ZU165dtWvXLs2cOVMpU6ZUw4YN//E5efLk0aJFi3Tu3LnbtnbnyZNHZqbg4GDnLpG7cfP5lj17drd1V65c0ZEjR1S7dm1nmSdavXfv3q127dqpSZMmcc4OMGfOHPn5+WnRokXy9fV1lk+bNi3Wtnda383HnTt3bmf59evXdeDAAY/9fQOAp3F7OQAkEsuXL9e7776r4OBgtWnTRtLfLTm3ttyMGjUq1vNj+lreGuLi2kdoaGicF8fSjZGy586d6zwOCwvTZ599puLFiytz5sx3d1CSateuLX9/fw0ZMkTXrl1zWxdXi1RgYKAWLVqkTJkyqVatWm59bs+dOxdr+5jWzvDw8Luu7U5lyZJFxYsX16effur28/3999+1ePFiPf7445Ju/Kzr1KmjefPm6fDhw852O3fu1KJFi9z2GRAQoAwZMmjVqlVuy8ePH+/22MvLS02aNNH3338fa0oq6e+f4e1+/3G5m/PqTsWMFj169Oh/tc8NGzbEOQL+r7/+qrNnzzpBvmTJksqTJ49GjBihS5cuxdr+9OnTd1xz8+bN5e3tra+++kqzZ89WgwYN/ucc3s2bN5eZacCAAbHWxfw8mzVrJm9vbw0YMCDWz9jMYk3LdqsaNWrIx8dHEyZMiHXXwccff6zIyEi30bnv5nd/Jy5duqSmTZsqW7ZszlRft/L29pbL5XK7M+PgwYOaN29erG1TpUp1R7XVrFlTPj4+Gj16tNvPbcqUKQoNDb3jkfABILGhpRsAEsBPP/2kv/76S5GRkTp58qSWL1+uJUuWKGfOnJo/f75z62hAQICqVKmiYcOGKSIiQtmyZdPixYudeaVvVrJkSUlS37591apVKyVPnlwNGzZU7dq15ePjo4YNG6pz5866dOmSJk+erEyZMjmthzfLnz+/2rdvr40bNyooKEhTp07VyZMnbxvS/5eAgAB9+OGH6tChg0qXLu3Ml7x9+3ZduXJFn376aaznZMiQwZmPu2bNmlqzZo2yZcumgQMHatWqVapfv75y5sypU6dOafz48XrooYdUqVKlf1XfnRo+fLjq1aun8uXLq3379s6UYYGBgW5zag8YMEALFy5U5cqV1bVrV0VGRmrMmDEqXLiwduzY4bbPDh066P3331eHDh1UqlQprVq1yrmr4GaDBw/W4sWL9dhjj6lTp04qWLCgTpw4odmzZ2vNmjVKkyaNihcvLm9vbw0dOlShoaHy9fV15ma/1d2cV3eqePHiat26tcaPH6/Q0FBVqFBBy5Yt0969e+/o+Z9//rm+/PJLNW3aVCVLlpSPj4927typqVOnys/Pz2lt9fLy0ieffKJ69eqpcOHCeu6555QtWzYdO3ZMK1asUEBAgL7//vs7+p6ZMmVStWrVNHLkSF28eFEtW7b8n8+pVq2annnmGY0ePVp79uxxbsdfvXq1qlWrpu7duytPnjwaNGiQevfurYMHD6pJkyby9/fXgQMHNHfuXHXq1EmvvvrqP9bVr18/vfXWW6pSpYoaNWqklClTau3atfrqq69Uu3Zttxb5PHnyKE2aNJo4caL8/f2VKlUqlS1b9o7GXIjLgAED9Oeff+qtt97Sd99957YuT548Kl++vOrXr6+RI0eqbt26euqpp3Tq1CmNGzdOefPmjXWelyxZUkuXLtXIkSOVNWtWBQcHq2zZsrG+b8aMGdW7d28NGDBAdevWVaNGjbRr1y6NHz9epUuXdhs0DQCSlHs+XjoAPMBipsiJ+fLx8bHMmTNbrVq17KOPPrKwsLBYzzl69Kg1bdrU0qRJY4GBgdaiRQs7fvx4nNMwvfvuu5YtWzbz8vJym4pn/vz5VrRoUfPz87NcuXLZ0KFDberUqbGmCcqZM6fVr1/fFi1aZEWLFjVfX18rUKCAzZ49O87jiGsKq9tNPzR//nyrUKGCpUiRwgICAqxMmTL21VdfOetvnjIsxt69ey1LlixWsGBBO336tC1btswaN25sWbNmNR8fH8uaNau1bt3adu/e/T9/9jHH9k9ipvEaPnx4nOuXLl1qFStWdI6hYcOG9ueff8babuXKlVayZEnz8fGx3Llz28SJE51poG525coVa9++vQUGBpq/v789+eSTdurUqTh/t4cOHbK2bdtaxowZzdfX13Lnzm3dunWz8PBwZ5vJkydb7ty5nenJ/mn6sDs9r243fVVcv+erV6/aSy+9ZOnTp7dUqVJZw4YN7ciRI3c0ZdiOHTvstddes0cffdTSpUtnyZIlsyxZsliLFi1sy5YtsbbfunWrNWvWzNKnT2++vr6WM2dOe/LJJ23ZsmX/s/abTZ482SSZv79/rCntzOKecisyMtKGDx9uBQoUMB8fH8uYMaPVq1fPNm/e7LbdnDlzrFKlSpYqVSpLlSqVFShQwLp162a7du36x59FjC+++MLKlStnqVKlcv4WBwwYYNeuXYu17XfffWeFChWyZMmSuU0f9m+mDGvXrp3b69TNXzdP/TVlyhTLly+fU9u0adPiPM//+usvq1KliqVIkcJtH7d7rRg7dqwVKFDAkidPbkFBQdalSxc7f/682zZxvV7c7ngBIKG5zBhtAgAAAAAAT6BPNwAAAAAAHkLoBgAAAADAQwjdAAAAAAB4CKEbAAAAAAAPIXQDAAAAAOAhhG4AAAAAADwkWUIXkBhER0fr+PHj8vf3l8vlSuhyAAAAAACJnJnp4sWLypo1q7y8bt+eTeiWdPz4cWXPnj2hywAAAAAAJDFHjhzRQw89dNv1hG5J/v7+km78sAICAhK4GgAAAABAYhcWFqbs2bM7efJ2CN2Sc0t5QEAAoRsAAAAAcMf+VxdlBlIDAAAAAMBDCN0AAAAAAHgIoRsAAAAAAA8hdAMAAAAA4CGEbgAAAAAAPITQDQAAAACAhxC6AQAAAADwEEI3AAAAAAAeQugGAAAAAMBDCN0AAAAAAHgIoRsAAAAAAA8hdAMAAAAA4CGEbgAAAAAAPITQDQAAAACAhyRo6F61apUaNmyorFmzyuVyad68ec66iIgIvfHGGypSpIhSpUqlrFmzqm3btjp+/LjbPs6dO6c2bdooICBAadKkUfv27XXp0qV7fCQAAAAAAMSWoKH78uXLKlasmMaNGxdr3ZUrV7Rlyxa9/fbb2rJli7799lvt2rVLjRo1ctuuTZs2+uOPP7RkyRItWLBAq1atUqdOne7VIQAAAAAAcFsuM7OELkKSXC6X5s6dqyZNmtx2m40bN6pMmTI6dOiQcuTIoZ07d6pQoULauHGjSpUqJUlauHChHn/8cR09elRZs2a9o+8dFhamwMBAhYaGKiAgID4OBwAAAABwH7vTHJmk+nSHhobK5XIpTZo0kqR169YpTZo0TuCWpJo1a8rLy0sbNmy47X7Cw8MVFhbm9gUAAAAAQHxLltAF3Klr167pjTfeUOvWrZ1PEUJCQpQpUya37ZIlS6Z06dIpJCTktvsaMmSIBgwY4NF6PeH9rWcSugTEkzdLZEjoEgAAAADcA0mipTsiIkJPPvmkzEwTJkz4z/vr3bu3QkNDna8jR47EQ5UAAAAAALhL9C3dMYH70KFDWr58udu98pkzZ9apU6fcto+MjNS5c+eUOXPm2+7T19dXvr6+HqsZAAAAAAApkbd0xwTuPXv2aOnSpUqfPr3b+vLly+vChQvavHmzs2z58uWKjo5W2bJl73W5AAAAAAC4SdCW7kuXLmnv3r3O4wMHDmjbtm1Kly6dsmTJoieeeEJbtmzRggULFBUV5fTTTpcunXx8fFSwYEHVrVtXHTt21MSJExUREaHu3burVatWdzxyOQAAAAAAnpKgU4b9/PPPqlatWqzl7dq1U//+/RUcHBzn81asWKGqVatKks6dO6fu3bvr+++/l5eXl5o3b67Ro0crderUd1xHUpkyjIHU7h8MpAYAAAAkbXeaIxO0pbtq1ar6p8x/J58HpEuXTjNmzIjPsgAAAAAAiBeJuk83AAAAAABJGa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wkWUIXAAAAAADx5f2tZxK6BMSDN0tkSOgS4g0t3QAAAAAAeAihGwAAAAAADyF0AwAAAADgIYRuAAAAAAA8hNANAAAAAICHELoBAAAAAPAQQjcAAAAAAB5C6AYAAAAAwEMI3QAAAAAAeAihGwAAAAAADyF0AwAAAADgIYRuAAAAAAA8hNANAAAAAICHELoBAAAAAPAQQjcAAAAAAB5C6AYAAAAAwEMI3QAAAAAAeAihGwAAAAAADyF0AwAAAADgIYRuAAAAAAA8hNANAAAAAICHELoBAAAAAPAQQjcAAAAAAB5C6AYAAAAAwEMI3QAAAAAAeAihGwAAAAAADyF0AwAAAADgIYRuAAAAAAA8hNANAAAAAICHJGjoXrVqlRo2bKisWbPK5XJp3rx5buvNTP369VOWLFmUIkUK1axZU3v27HHb5ty5c2rTpo0CAgKUJk0atW/fXpcuXbqHRwEAAAAAQNwSNHRfvnxZxYoV07hx4+JcP2zYMI0ePVoTJ07Uhg0blCpVKtWpU0fXrl1ztmnTpo3++OMPLVmyRAsWLNCqVavUqVOne3UIAAAAAADcVrKE/Ob16tVTvXr14lxnZho1apTeeustNW7cWJL02WefKSgoSPPmzVOrVq20c+dOLVy4UBs3blSpUqUkSWPGjNHjjz+uESNGKGvWrPfsWAAAAAAAuFWi7dN94MABhYSEqGbNms6ywMBAlS1bVuvWrZMkrVu3TmnSpHECtyTVrFlTXl5e2rBhwz2vGQAAAACAmyVoS/c/CQkJkSQFBQW5LQ8KCnLWhYSEKFOmTG7rkyVLpnTp0jnbxCU8PFzh4eHO47CwsPgqGwAAAAAAR6Jt6fakIUOGKDAw0PnKnj17QpcEAAAAALgPJdrQnTlzZknSyZMn3ZafPHnSWZc5c2adOnXKbX1kZKTOnTvnbBOX3r17KzQ01Pk6cuRIPFcPAAAAAEAiDt3BwcHKnDmzli1b5iwLCwvThg0bVL58eUlS+fLldeHCBW3evNnZZvny5YqOjlbZsmVvu29fX18FBAS4fQEAAAAAEN8StE/3pUuXtHfvXufxgQMHtG3bNqVLl045cuRQjx49NGjQIOXLl0/BwcF6++23lTVrVjVp0kSSVLBgQdWtW1cdO3bUxIkTFRERoe7du6tVq1aMXA4AAAAASHAJGro3bdqkatWqOY979eolSWrXrp2mT5+u119/XZcvX1anTp104cIFVapUSQsXLpSfn5/znC+//FLdu3dXjRo15OXlpebNm2v06NH3/FgAAAAAALiVy8wsoYtIaGFhYQoMDFRoaGiivtX8/a1nEroExJM3S2RI6BIAAADuS1wz3x+SwvXynebIRNunGwAAAACApI7QDQAAAACAhxC6AQAAAADwEEI3AAAAAAAeQugGAAAAAMBDCN0AAAAAAHgIoRsAAAAAAA8hdAMAAAAA4CGEbgAAAAAAPITQDQAAAACAhxC6AQAAAADwkGQJXQCAe+P9rWcSugTEgzdLZEjoEgAAAHAXaOkGAAAAAMBDCN0AAAAAAHgIoRsAAAAAAA8hdAMAAAAA4CGEbgAAAAAAPITQDQAAAACAhxC6AQAAAADwEEI3AAAAAAAeQugGAAAAAMBDCN0AAAAAAHgIoRsAAAAAAA8hdAMAAAAA4CGEbgAAAAAAPITQDQAAAACAhxC6AQAAAADwEEI3AAAAAAAeQugGAAAAAMBDCN0AAAAAAHgIoRsAAAAAAA8hdAMAAAAA4CGEbgAAAAAAPITQDQAAAACAhxC6AQAAAADwEEI3AAAAAAAeQugGAAAAAMBDCN0AAAAAAHgIoRsAAAAAAA8hdAMAAAAA4CGEbgAAAAAAPITQDQAAAACAhxC6AQAAAADwEEI3AAAAAAAeQugGAAAAAMBDCN0AAAAAAHhIsoQuAAAAALjZ+1vPJHQJiCdvlsiQ0CUACY6WbgAAAAAAPITQDQAAAACAhxC6AQAAAADwEEI3AAAAAAAeQugGAAAAAMBDCN0AAAAAAHgIoRsAAAAAAA8hdAMAAAAA4CGEbgAAAAAAPITQDQAAAACAhxC6AQAAAADwEEI3AAAAAAAekqhDd1RUlN5++20FBwcrRYoUypMnj959912ZmbONmalfv37KkiWLUqRIoZo1a2rPnj0JWDUAAAAAADck6tA9dOhQTZgwQWPHjtXOnTs1dOhQDRs2TGPGjHG2GTZsmEaPHq2JEydqw4YNSpUqlerUqaNr164lYOUAAAAAAEjJErqAf7J27Vo1btxY9evXlyTlypVLX331lX799VdJN1q5R40apbfeekuNGzeWJH322WcKCgrSvHnz1KpVqwSrHQAAAACARN3SXaFCBS1btky7d++WJG3fvl1r1qxRvXr1JEkHDhxQSEiIatas6TwnMDBQZcuW1bp162673/DwcIWFhbl9AQAAAAAQ3xJ1S/ebb76psLAwFShQQN7e3oqKitJ7772nNm3aSJJCQkIkSUFBQW7PCwoKctbFZciQIRowYIDnCgcAAAAAQIm8pXvWrFn68ssvNWPGDG3ZskWffvqpRowYoU8//fQ/7bd3794KDQ11vo4cORJPFQMAAAAA8LdE3dL92muv6c0333T6ZhcpUkSHDh3SkCFD1K5dO2XOnFmSdPLkSWXJksV53smTJ1W8ePHb7tfX11e+vr4erR0AAAAAgETd0n3lyhV5ebmX6O3trejoaElScHCwMmfOrGXLljnrw8LCtGHDBpUvX/6e1goAAAAAwK0SdUt3w4YN9d577ylHjhwqXLiwtm7dqpEjR+r555+XJLlcLvXo0UODBg1Svnz5FBwcrLfffltZs2ZVkyZNErZ4AAAAAMADL1GH7jFjxujtt99W165dderUKWXNmlWdO3dWv379nG1ef/11Xb58WZ06ddKFCxdUqVIlLVy4UH5+fglYOQAAAAAAiTx0+/v7a9SoURo1atRtt3G5XBo4cKAGDhx47woDAAAAAOAOJOo+3QAAAAAAJGWEbgAAAAAAPITQDQAAAACAhxC6AQAAAADwEEI3AAAAAAAeQugGAAAAAMBDCN0AAAAAAHgIoRsAAAAAAA8hdAMAAAAA4CGEbgAAAAAAPOSuQ/fVq1d15coV5/GhQ4c0atQoLV68OF4LAwAAAAAgqbvr0N24cWN99tlnkqQLFy6obNmy+uCDD9S4cWNNmDAh3gsEAAAAACCpuuvQvWXLFlWuXFmS9M033ygoKEiHDh3SZ599ptGjR8d7gQAAAAAAJFV3HbqvXLkif39/SdLixYvVrFkzeXl5qVy5cjp06FC8FwgAAAAAQFJ116E7b968mjdvno4cOaJFixapdu3akqRTp04pICAg3gsEAAAAACCpuuvQ3a9fP7366qvKlSuXypYtq/Lly0u60epdokSJeC8QAAAAAICkKtndPuGJJ55QpUqVdOLECRUrVsxZXqNGDTVt2jReiwMAAAAAICm7q9AdERGhFClSaNu2bbFatcuUKROvhQEAAAAAkNTd1e3lyZMnV44cORQVFeWpegAAAAAAuG/cdZ/uvn37qk+fPjp37pwn6gEAAAAA4L5x1326x44dq7179ypr1qzKmTOnUqVK5bZ+y5Yt8VYcAAAAAABJ2V2H7iZNmnigDAAAAAAA7j93HbrfeecdT9QBAAAAAMB95677dAMAAAAAgDtz1y3dXl5ecrlct13PyOYAAAAAANxw16F77ty5bo8jIiK0detWffrppxowYEC8FQYAAAAAQFJ316G7cePGsZY98cQTKly4sGbOnKn27dvHS2EAAAAAACR18danu1y5clq2bFl87Q4AAAAAgCQvXkL31atXNXr0aGXLli0+dgcAAAAAwH3hrm8vT5s2rdtAamamixcvKmXKlPriiy/itTgAAAAAAJKyuw7do0aNcnvs5eWljBkzqmzZskqbNm181QUAAAAAQJJ316G7Xbt2nqgDAAAAAID7zl2Hbkm6cOGCpkyZop07d0qSChcurOeff16BgYHxWhwAAAAAAEnZXQ+ktmnTJuXJk0cffvihzp07p3PnzmnkyJHKkyePtmzZ4okaAQAAAABIku66pbtnz55q1KiRJk+erGTJbjw9MjJSHTp0UI8ePbRq1ap4LxIAAAAAgKTorkP3pk2b3AK3JCVLlkyvv/66SpUqFa/FAQAAAACQlN317eUBAQE6fPhwrOVHjhyRv79/vBQFAAAAAMD94K5Dd8uWLdW+fXvNnDlTR44c0ZEjR/T111+rQ4cOat26tSdqBAAAAAAgSbrr28tHjBghl8ultm3bKjIyUpKUPHlydenSRe+//368FwgAAAAAQFJ116Hbx8dHH330kYYMGaJ9+/ZJkvLkyaOUKVPGe3EAAAAAACRl/2qebklKmTKlihQpEp+1AAAAAABwX7nj0N2sWbM72u7bb7/918UAAAAAAHA/uePQHRgY6PZ4xowZatiwISOWAwAAAABwG3ccuqdNm+b2+JtvvtGwYcOUO3fueC8KAAAAAID7wV1PGQYAAAAAAO4MoRsAAAAAAA8hdAMAAAAA4CF33Kd7/vz5bo+jo6O1bNky/f77727LGzVqFD+VAQAAAACQxN1x6G7SpEmsZZ07d3Z77HK5FBUV9Z+LAgAAAADgfnDHoTs6OtqTdQAAAAAAcN+hTzcAAAAAAB5C6AYAAAAAwEMI3QAAAAAAeAihGwAAAAAADyF0AwAAAADgIf8qdF+4cEGffPKJevfurXPnzkmStmzZomPHjsVrcQAAAAAAJGV3PGVYjB07dqhmzZoKDAzUwYMH1bFjR6VLl07ffvutDh8+rM8++8wTdQIAAAAAkOTcdUt3r1699Oyzz2rPnj3y8/Nzlj/++ONatWpVvBYHAAAAAEBSdtehe+PGjercuXOs5dmyZVNISEi8FHWzY8eO6emnn1b69OmVIkUKFSlSRJs2bXLWm5n69eunLFmyKEWKFKpZs6b27NkT73UAAAAAAHC37jp0+/r6KiwsLNby3bt3K2PGjPFSVIzz58+rYsWKSp48uX766Sf9+eef+uCDD5Q2bVpnm2HDhmn06NGaOHGiNmzYoFSpUqlOnTq6du1avNYCAAAAAMDduus+3Y0aNdLAgQM1a9YsSZLL5dLhw4f1xhtvqHnz5vFa3NChQ5U9e3ZNmzbNWRYcHOz838w0atQovfXWW2rcuLEk6bPPPlNQUJDmzZunVq1axWs9AAAAAADcjbtu6f7ggw906dIlZcqUSVevXtVjjz2mvHnzyt/fX++99168Fjd//nyVKlVKLVq0UKZMmVSiRAlNnjzZWX/gwAGFhISoZs2azrLAwECVLVtW69ati9daAAAAAAC4W3fd0h0YGKglS5ZozZo12rFjhy5duqRHH33ULfjGl/3792vChAnq1auX+vTpo40bN+qll16Sj4+P2rVr5/QhDwoKcnteUFDQP/YvDw8PV3h4uPM4rtvlAQAAAAD4r+46dMeoVKmSKlWqFJ+1xBIdHa1SpUpp8ODBkqQSJUro999/18SJE9WuXbt/vd8hQ4ZowIAB8VUmANzX3t96JqFLQDx4s0SGhC4BAIAH0l2H7tGjR8e53OVyyc/PT3nz5lWVKlXk7e39n4vLkiWLChUq5LasYMGCmjNnjiQpc+bMkqSTJ08qS5YszjYnT55U8eLFb7vf3r17q1evXs7jsLAwZc+e/T/XCwAAAADAze46dH/44Yc6ffq0rly54owifv78eaVMmVKpU6fWqVOnlDt3bq1YseI/B9mKFStq165dbst2796tnDlzSroxqFrmzJm1bNkyJ2SHhYVpw4YN6tKly2336+vrK19f3/9UGwAAAAAA/8tdD6Q2ePBglS5dWnv27NHZs2d19uxZ7d69W2XLltVHH32kw4cPK3PmzOrZs+d/Lq5nz55av369Bg8erL1792rGjBn6+OOP1a1bN0k3Wtd79OihQYMGaf78+frtt9/Utm1bZc2aVU2aNPnP3x8AAAAAgP/irlu633rrLc2ZM0d58uRxluXNm1cjRoxQ8+bNtX//fg0bNixepg8rXbq05s6dq969e2vgwIEKDg7WqFGj1KZNG2eb119/XZcvX1anTp104cIFVapUSQsXLpSfn99//v4AAAAAAPwXdx26T5w4ocjIyFjLIyMjnRHDs2bNqosXL/736iQ1aNBADRo0uO16l8ulgQMHauDAgfHy/QAAAAAAiC93fXt5tWrV1LlzZ23dutVZtnXrVnXp0kXVq1eXJP32228KDg6OvyoBAAAAAEiC7jp0T5kyRenSpVPJkiWdAclKlSqldOnSacqUKZKk1KlT64MPPoj3YgEAAAAASEru+vbyzJkza8mSJfrrr7+0e/duSdLDDz+shx9+2NmmWrVq8VchAAAAAABJ1F2H7hgFChRQgQIF4rMWAAAAAADuK/8qdB89elTz58/X4cOHdf36dbd1I0eOjJfCAAAAAABI6u46dC9btkyNGjVS7ty59ddff+mRRx7RwYMHZWZ69NFHPVEjAAAAAABJ0l0PpNa7d2+9+uqr+u233+Tn56c5c+boyJEjeuyxx9SiRQtP1AgAAAAAQJJ016F7586datu2rSQpWbJkunr1qlKnTq2BAwdq6NCh8V4gAAAAAABJ1V2H7lSpUjn9uLNkyaJ9+/Y5686cORN/lQEAAAAAkMTddZ/ucuXKac2aNSpYsKAef/xxvfLKK/rtt9/07bffqly5cp6oEQAAAACAJOmuQ/fIkSN16dIlSdKAAQN06dIlzZw5U/ny5WPkcgAAAAAAbnLXoTt37tzO/1OlSqWJEyfGa0EAAAAAANwv7rpP95EjR3T06FHn8a+//qoePXro448/jtfCAAAAAABI6u46dD/11FNasWKFJCkkJEQ1a9bUr7/+qr59+2rgwIHxXiAAAAAAAEnVXYfu33//XWXKlJEkzZo1S0WKFNHatWv15Zdfavr06fFdHwAAAAAASdZdh+6IiAj5+vpKkpYuXapGjRpJkgoUKKATJ07Eb3UAAAAAACRhdx26CxcurIkTJ2r16tVasmSJ6tatK0k6fvy40qdPH+8FAgAAAACQVN116B46dKgmTZqkqlWrqnXr1ipWrJgkaf78+c5t5wAAAAAA4F9MGVa1alWdOXNGYWFhSps2rbO8U6dOSpkyZbwWBwAAAABAUnbXoVuSvL293QK3JOXKlSs+6gEAAAAA4L5xx6E7bdq0crlcsZYHBgYqf/78evXVV1WrVq14LQ4AAAAAgKTsjkP3qFGj4lx+4cIFbd68WQ0aNNA333yjhg0bxldtAAAAAAAkaXccutu1a/eP64sXL64hQ4YQugEAAAAA+H93PXr57TRo0EB//fVXfO0OAAAAAIAkL95Cd3h4uHx8fOJrdwAAAAAAJHnxFrqnTJmi4sWLx9fuAAAAAABI8u64T3evXr3iXB4aGqotW7Zo9+7dWrVqVbwVBgAAAABAUnfHoXvr1q1xLg8ICFCtWrX07bffKjg4ON4KAwAAAAAgqbvj0L1ixQpP1gEAAAAAwH0n3vp0AwAAAAAAd4RuAAAAAAA8hNANAAAAAICHELoBAAAAAPAQQjcAAAAAAB5C6AYAAAAAwEMI3QAAAAAAeAihGwAAAAAADyF0AwAAAADgIYRuAAAAAAA8hNANAAAAAICHELoBAAAAAPAQQjcAAAAAAB5C6AYAAAAAwEMI3QAAAAAAeAihGwAAAAAADyF0AwAAAADgIYRuAAAAAAA8hNANAAAAAICHELoBAAAAAPAQQjcAAAAAAB5C6AYAAAAAwEMI3QAAAAAAeAihGwAAAAAADyF0AwAAAADgIYRuAAAAAAA8hNANAAAAAICHELoBAAAAAPAQQjcAAAAAAB5C6AYAAAAAwEOSVOh+//335XK51KNHD2fZtWvX1K1bN6VPn16pU6dW8+bNdfLkyYQrEgAAAACA/5dkQvfGjRs1adIkFS1a1G15z5499f3332v27NlauXKljh8/rmbNmiVQlQAAAAAA/C1JhO5Lly6pTZs2mjx5stKmTessDw0N1ZQpUzRy5EhVr15dJUuW1LRp07R27VqtX78+ASsGAAAAACCJhO5u3bqpfv36qlmzptvyzZs3KyIiwm15gQIFlCNHDq1bt+5elwkAAAAAgJtkCV3A//L1119ry5Yt2rhxY6x1ISEh8vHxUZo0adyWBwUFKSQk5Lb7DA8PV3h4uPM4LCws3uoFAAAAACBGog7dR44c0csvv6wlS5bIz88v3vY7ZMgQDRgwIN72BwAAYnt/65mELgHx5M0SGRK6BABIshL17eWbN2/WqVOn9OijjypZsmRKliyZVq5cqdGjRytZsmQKCgrS9evXdeHCBbfnnTx5UpkzZ77tfnv37q3Q0FDn68iRIx4+EgAAAADAgyhRt3TXqFFDv/32m9uy5557TgUKFNAbb7yh7NmzK3ny5Fq2bJmaN28uSdq1a5cOHz6s8uXL33a/vr6+8vX19WjtAAAAAAAk6tDt7++vRx55xG1ZqlSplD59emd5+/bt1atXL6VLl04BAQF68cUXVb58eZUrVy4hSgYAAAAAwJGoQ/ed+PDDD+Xl5aXmzZsrPDxcderU0fjx4xO6LAAAAAAAkl7o/vnnn90e+/n5ady4cRo3blzCFAQAAAAAwG0k6oHUAAAAAABIyg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SdShe8iQISpdurT8/f2VKVMmNWnSRLt27XLb5tq1a+rWrZvSp0+v1KlTq3nz5jp58mQCVQwAAAAAwN8SdeheuXKlunXrpvXr12vJkiWKiIhQ7dq1dfnyZWebnj176vvvv9fs2bO1cuVKHT9+XM2aNUvAqgEAAAAAuCFZQhfwTxYuXOj2ePr06cqUKZM2b96sKlWqKDQ0VFOmTNGMGTNUvXp1SdK0adNUsGBBrV+/XuXKlUuIsgEAAAAAkJTIW7pvFRoaKklKly6dJGnz5s2KiIhQzZo1nW0KFCigHDlyaN26dbfdT3h4uMLCwty+AAAAAACIb0kmdEdHR6tHjx6qWLGiHnnkEUlSSEiIfHx8lCZNGrdtg4KCFBISctt9DRkyRIGBgc5X9uzZPVk6AAAAAOABlWRCd7du3fT777/r66+//s/76t27t0JDQ52vI0eOxEOFAAAAAAC4S9R9umN0795dCxYs0KpVq/TQQw85yzNnzqzr16/rwoULbq3dJ0+eVObMmW+7P19fX/n6+nqyZAAAAAAAEndLt5mpe/fumjt3rpYvX67g4GC39SVLllTy5Mm1bNkyZ9muXbt0+PBhlS9f/l6XCwAAAACAm0Td0t2tWzfNmDFD3333nfz9/Z1+2oGBgUqRIoUCAwPVvn179erVS+nSpVNAQIBefPFFlS9fnpHLAQAAAAAJLlGH7gkTJkiSqlat6rZ82rRpevbZZyVJH374oby8vNS8eXOFh4erTp06Gj9+/D2uFAAAAACA2BJ16Daz/7mNn5+fxo0bp3Hjxt2DigAAAAAAuHOJuk83AAAAAABJGa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uW9C97hx45QrVy75+fmpbNmy+vXXXxO6JAAAAADAA+6+CN0zZ85Ur1699M4772jLli0qVqyY6tSpo1OnTiV0aQAAAACAB9h9EbpHjhypjh076rnnnlOhQoU0ceJEpUyZUlOnTk3o0gAAAAAAD7AkH7qvX7+uzZs3q2bNms4yLy8v1axZU+vWrUvAygAAAAAAD7pkCV3Af3XmzBlFRUUpKCjIbXlQUJD++uuvOJ8THh6u8PBw53FoaKgkKSwszHOFxoNrly4mdAmIJ2FhPvf8e3L+3B84d/Bvce7gv7jX5w/nzv2D1x78Wwlx7tytmPxoZv+4XZIP3f/GkCFDNGDAgFjLs2fPngDV4EEU++wD7gznDv4tzh38F5w/+Lc4d/BvJaVz5+LFiwoMDLzt+iQfujNkyCBvb2+dPHnSbfnJkyeVOXPmOJ/Tu3dv9erVy3kcHR2tc+fOKX369HK5XB6tF/8sLCxM2bNn15EjRxQQEJDQ5SAJ4dzBv8W5g3+Lcwf/BecP/i3OncTDzHTx4kVlzZr1H7dL8qHbx8dHJUuW1LJly9SkSRNJN0L0smXL1L179zif4+vrK19fX7dladKk8XCluBsBAQG8iOBf4dzBv8W5g3+Lcwf/BecP/i3OncThn1q4YyT50C1JvXr1Urt27VSqVCmVKVNGo0aN0uXLl/Xcc88ldGkAAAAAgAfYfRG6W7ZsqdOnT6tfv34KCQlR8eLFtXDhwliDqwEAAAAAcC/dF6Fbkrp3737b28mRdPj6+uqdd96Jdfs/8L9w7uDf4tzBv8W5g/+C8wf/FudO0uOy/zW+OQAAAAAA+Fe8EroAAAAAAADuV4RuAAAAAAA8hNANAAAAAICHELoBAAAAAPAQQjcA3CXGnwSQWEVFRSV0CQDwr0RHRyd0CR5D6Ab+h/v5BQB3x8wUFRUll8vltgwAElrMe5W3t7ckwjfiR1RUVKz3Od73EN+io6MVHR0tL68b0TQiIkLS/XWuEbqB/yHmBSA0NFQSIfxBZWZyuVzy9vZWaGiopk2bpk2bNun8+fMJXRoSiZUrV+rLL7+UdH9dKCBxMzO3i9VDhw6pZMmSWrNmTQJXhqQuKipK3t7ecrlc2rx5sxYsWCBJbh88A/+VmcnLy0teXl5av369unTpoh9++EHS/XWuEbqB/+HIkSOqV6+exo4dK+nvEI4HS8wL/4gRI5QjRw6NGzdObdq0Ua1atbRz584Erg732q2tiBcuXNCUKVP0448/Kjw8/L66UEDi5nK55OXlpR07dqhdu3ZauXKltm7dqm+//Vbnzp1L6PKQhHl7e+v48eN6/PHH9fjjj2vVqlXas2dPQpeF+0RMI5bL5dLFixedayozk6+vry5evJjAFcYv0gNwk5gXgJtbqbJnzy4fHx+tX79emzdvjrUe95+Y3++tdzWsXLlSn376qT7//HNt2rRJu3bt0oEDB9S7d28dPXo0IUpFAvH29talS5c0a9YsXblyRWnSpFHOnDl16tQpXb16NaHLwwNm1qxZqlChglKlSqXLly+rWrVqmjhxotasWcP7Ff61PXv2qFGjRvL399cvv/yit99+W/ny5UvosnCf8PLycl6fpk2bpl27dunPP//UxIkTVa9ePfn7+ydwhfGL0A3o73Dl5eWl69evx2qleu2113T8+HF9++23ioyMlMvl4kLmPnP06FFNnTpVV69edX6/Xl5e2rt3r7Zv3y5J+vLLL1WpUiU1atRImzdvVqNGjWRmatSokbJmzZrARwBPiuvvvXXr1mrVqpX69+8vSerQoYOWLVumY8eOSaIrCuLfredUzHm5ePFi1a1bV+PHj1eXLl20bNkyVahQQcOGDdPx48cTolQkAZcvX5b0d3/aWx0+fFjnz5/X9OnTlTdvXl2/fl3Xr1/X6dOnJdEAgbt383n2zTffqGrVqlq0aJF+//135c6dW9mzZ9dff/2l9evX67vvvtOmTZtiPS+pInQD+vuW8UGDBql+/fqqX7++WrdurV9//VVmpkqVKqly5cpatWqVlixZksDVwhPGjh2rYcOGafHixZJu3O507tw5lS9fXrt375YkJUuWTBcvXlTfvn1VtWpVBQUF6Y8//tDzzz8v6f54U0DcYj6I279/v7PsiSeeULFixTRu3DhNnDhRfn5+aty4scaPHy+JriiIPzGDOMacUzfflilJv/zyiwoVKiTp7wGIJkyYoLVr1+q7777T9evXE6BqJGZ16tRR3759dfnyZac/7b59+7Rv3z5FRkZKks6fP68UKVKob9++6tatm1555RUVKlRIVapU0fLly+VyuXjfw13x8vLSwYMHtW7dOo0ZM0ZPPPGEateurcDAQB05ckR58+ZVx44d9cYbb6hDhw5q1KiRtmzZ4tYqnlRxRQDoxgVLvnz5NHPmTDVu3FgFCxbUxo0bVbduXQ0cOFCS9NJLLykqKkrfffedzp49G6u1Ozw8PKHKx38Qc8HQs2dPZcuWTd99953TMrR06VJlypRJLVq0kCQVLFhQCxYs0IIFC/Trr79q8uTJypo1q0JDQ/X2229r165dCXYciH+3djdZunSp8ubNqx9//FHR0dEKCgpSzZo19frrr2vFihUaNWqUihQpoosXLyokJCQhS0cSd2sXl5hBHPft26cOHTro9ddf15w5c5w+25UrV3YGuUqePLmioqJUoEABVahQQVOnTnU+OARizqnHHntMn376qXbu3KnLly/rqaeeUrFixVSnTh01bdpUf/zxhxo1aqSuXbvqxx9/1OXLl1WkSBH1799fjz76qLp06SKJDxfxz259HzUz5c+fX82bN1fp0qX14osvyuVy6a233lLv3r31/PPPq1+/fvroo4+0efNmBQUFacaMGZKS/qBq/KXggWdm+uCDD1SnTh1t375d3bt314gRI7R69Wo1adJEAwYM0OrVq5U7d241b9481gie4eHhmjZtmjp16qTff/89gY8Gd8vLy8sJUC1bttT27dud3+/atWvVuHFjZ9uyZcuqRIkSypcvnwoWLOi8iXzxxRdauHAh/brvEzGDpMV8sh7zRl+zZk298MILGjRokL788ktVqVJFS5YsUcOGDdWxY0ft2rVLU6ZM0fnz53Xp0qWEPAQkYWPHjlWHDh1iLZ84caIeeeQRnTt3Tnv27FH37t31wgsvKCIiQk888YQuX76scePGSbox5sDJkycVHR2tbdu2adasWff6MJBIxYTkPn36KEOGDJo4caImT56sa9euacWKFRo5cqTOnDmjzp07648//lDXrl21fft2TZ8+Xa+88oqefvppBQcHq1ChQrp27VoCHw0Sq5vfR6W/A7PL5dLHH3+skJAQtz7bgYGBatSokfr06aNatWqpePHiio6OVvLkyVW3bt17fwCeYMADIioqKs7lP/74o/n4+NjGjRstOjrazMz5d+vWrVasWDGrVKmSmZlduXLF6tatay1atLA9e/bY1q1brXLlyuZyuWzQoEH35kAQLyIjI2Mti4qKssaNG1uTJk1s3bp1Vq1aNVu0aJGzzsxs6tSpliNHDitcuLA999xzVrJkScucObPNmTPnntaP+BMRERHn8o8++sjq1atnL774on355ZdmZnb16lV7/fXX7eGHH7Z169ZZ9+7drW3btmZmtnnzZkubNq25XC6bP3/+Pasf94/r16/b8OHDzc/Pz7Zt2+YsP3v2rFWoUME++ugjZ9nMmTPtkUcesX79+pmZ2WuvvWapUqWyTz75xLZs2WJ9+vSxd955x4YOHWpBQUG3fQ/Eg+Hm33/Ma96iRYvM5XJZcHCwff/99876tWvXWv369e3pp592lh0/ftyOHTtmo0aNsqxZs9rHH39874pHkvX999/bs88+a2+++aYtWLDAWV6oUCGrW7eunTp1ysz+vu7ev3+/LVu2zIYNG2ZZsmSxpk2b2tmzZxOk9vhG6MZ9Lzo62vljNjNbs2aN/fHHH87jTz75xPz9/e38+fPO9jEiIiJsxIgR5uvra7/++quZmX377bdWvHhxK1iwoHl5eVmLFi3swoUL9+Zg8J/dGrYPHDhgly9fdh4vWLDASpcubTVq1LBkyZLZJ598Yvv373d73h9//GHvvvuude/e3YYMGXLPakf8unTpkj366KNuATk6OtrOnj1rtWrVsly5ctk777xj1atXt9SpU9uoUaPMzOzMmTP2xhtvWLp06axfv35WvXp1O3r0qJmZzZgxwxo3bmy7du1KkGNC0nfgwAGrV6+eVa1a1Vm2e/duy5Ahg9u5GhYWZkOHDrXcuXPbsWPHLDo62rp27Wr58+e3DBky2MMPP2xbtmyxxYsXW6pUqdxCPB4sN3+weOt7YMuWLc3lctmKFSucZdHR0fbee+9Z2bJlbefOnXbw4EF79dVXrUSJEpY7d26bO3fuPaociVlcjRcxLl++bK1bt7bAwEB77bXXrGHDhlaqVCnr06ePmZktW7bMXC6Xffvtt27X3StWrLDGjRtbyZIlbcaMGR4/hnuJ0I0HxoIFC6xEiRJWsWJFe+uttyw0NNTMzIYPH27+/v62fv16t+1jPhX+6aefLFWqVG5vSC1btrQaNWrYpk2bnGX/9OKDxGfSpEmWK1cuK126tJUqVcp+/vlnZ12XLl3s4Ycftrx581qtWrUsTZo0VrFiRevXr5/NmDHDjh8/bma3v3sCiduhQ4esdu3aduXKFStVqpTVrFnTQkJCnPXLli2zggUL2o4dO8zsxgXoBx98YKlSpbINGzY427Vp08YyZcpkDz30UKzXD+C/mDt3rqVNm9a+/vprMzP79ddfLV++fDZz5ky3C9Sff/7ZHnnkEVu1apWz7MKFC865a2bWs2dPq1Wr1r0rHgkm5j3p5nMkxuXLl61nz5728ssv2/jx4+3EiRNmZnbw4EFzuVz2/vvv25UrV5ztly5dagEBAc52CxcujBW2eQ9EVFSUhYWFxVr+888/W+XKlW3Pnj1mduN1qXTp0pYiRQo7ffq0mZk1aNDASpcubUeOHHF77p9//un5whMAfbpx37t8+bI6dOigtm3bqlmzZho1apSef/55BQQESJKefPJJXbt2TYsWLXL6J9lN/TizZ8+ua9euKX369M4+P/74Yy1dulQlS5ZUdHS0zEze3t73/uBw10JDQ/Xss89qxIgRevPNNzV16lQ9/PDDGjhwoH788UdJUpcuXZQ2bVrVqVNH8+bN07p161S3bl3t2LFD48aNc0YHZgCZpGf16tUqX768fH19lSJFCk2fPl3Lli3TDz/84IzYu3r1al29elVFihRxXgt69eql3Llza+LEic6+PvroIzVq1EjHjh1L8gO8IGHE9Hu8VYUKFfTEE0+ob9++kqTSpUsrQ4YMmj17ttvYESlTptTOnTuVOnVqZ3+BgYEKDAzU2rVr1bp1a82YMUPPPPOMJKZ4ut/d2n82ZhCrJUuWKEeOHNq0aZMuXbqkvn376tlnn9Vvv/2mnDlzqlu3bho1apQ2bNjg7Ov06dMKCgpyrovq1KmjJk2aSJLzWsl74IPt2LFjypw5s9auXSvpxnvit99+K0nasGGD0qZNq7x582rcuHHKly+f/P39tXDhQmXIkEGSNGnSJG3btk2ff/65c10l3Ri09r6UsJkf8LzFixdbyZIl3T75v1l4eLi1b9/eMmTIYEuXLo21/pVXXrGmTZuamcXq8x3Xp8lI3M6fP28vvvii010gPDzc6tWrZ6lSpbIWLVo4d0D079/fKlSo4PTlxf1h6tSpVrhwYbdlPXr0sNy5c9tff/1lZmZffvmlPfTQQ043lGvXrpmZ2fjx4y04ONh5bGYWEhJi586du0fV435y8/vHkiVLbO7cuXbgwAFn2cqVKy1nzpz21ltvOY8zZMhgvXr1sh07dlhoaKi99NJLVrt27Vh9Hr///nurW7eu1a1b1/bv339PjgcJ7+zZs1alShUbO3asmd04x6Kioqx169b2wgsvONutXLnSatasafXq1XOWZciQwbJly2Z9+vSxDz74wAICAqxbt263HfMCD7aY16969epZkSJFLGfOnJY5c2ZbvHixmZm98cYbzrpcuXLZ9OnTneccPHjQad3u3LmzNWrUyK5evZowB3IPEbpxX4uOjra+fftauXLlnD7bZjcGajh8+LAdPHjQzG5cOOfKlcty5cplEydOtIMHD9qJEyesd+/eliJFCsudO7dNmDDB6beJxCnmBX3SpEm2e/fu225z+PBhMzMbPXq0ZcyY0Zo1a2Z9+vSx/Pnz28SJE83sRr/d4sWLW+vWrePs74+kaerUqVahQgUbNGiQlSxZ0saOHWvXrl2zVKlSWd++fc3sxq281atXtxdffNHtud26dbOaNWvatWvX6E6CO/ZPrxvbt2+3UqVKWXBwsOXLl8+KFy9u48aNM7Mbt2MOHDjQ0qVLZ8eOHTOzG69ZZcqUsWzZsllwcLAFBwfb6tWrY+330qVLsW7ZxP3vzJkz9vzzz1twcLBz6/eFCxfskUcesQEDBjjbRUZG2tdff205c+Z0Brf6+uuvzeVyWceOHe3pp5+2zz//PEGOAYnbrR/C1KpVy1wul9WvX98tOC9dutRcLpe1bt3aacwwu9Hw8cYbb9jkyZPvWc2JBaEb970BAwZYiRIlbPLkybZ8+XJr3bq1Pf7445YpUybLkiWLc6G9ZcsWa9q0qblcLsubN6/lz5/fihQpYmPHjrVu3bpZly5dnE/wkHhdv37dXC6Xvf766//4yenatWutRIkSzoXFxYsXLUOGDFa9enWnxXPZsmVO/20kHXGFnJgL0K1bt1pQUJB5e3tb165dnfUjR440f39/Z5yG999/33LkyGHDhg2zPXv22LZt26x48eLWv3//e3MQuK9cv3491rJNmzZZ5cqVrXv37nb58mW7dOmSDRw40FKlSuW87uzYscNKlSplrVq1MrMbYenMmTO2aNEi++677+7pMSBp2LBhg+XNm9def/11MzM7ceKEPfroo/bee+9ZeHi4s93+/futXLlyNmXKFGdZ0aJF7aeffnLbHx8wwix2//0lS5aYmdkPP/xgHTt2tBw5crgNUmxmVqNGDatYsaJ9++23du7cOdu3b5+1bt3aihcv7oxD8SA1ZhC6cd+KeYE4d+6ctW7d2oKDg83Pz89atWplw4cPt6+++spGjhxpLpfLbRCaHTt22Pr1623ZsmVu++ONJ/GL+QR27NixliZNGlu3bl2sbWJe4D/44APLkyePnTlzxsxuBOxChQpZ/vz5bcSIEfeuaHjUrRcKzzzzjBUuXNhKlChhn3zyidu6PHnyWKtWrSwiIsLOnz9vo0aNMn9/fytUqJClTp3aOnXqxOsA7tqSJUusQoUKzuOZM2daSEiI7dmzx232g/fff9/Sp09vLpfLmjRpYmY3ur9MmzbNAgIC3AbzvBm3/+JmV65csaFDh1pgYKDt3bvXzMw6dOhgJUqUcOtmd/78efP393dr0b75XGKQNMRlypQpljVrVqtTp47bbArp0qWzl19+2S5evOgs279/vz3zzDOWPHlyq1y5sqVPn95q1679wN6FQ+hGkvdPF8ExbxqRkZG2Z88eu3z5sluLQ3h4uOXMmdN69+79r/aPxCt//vzWqlUrt24FNxs5cqSVL1/eRo0aZb/99ps1btzY3n//fbfRqZE0xPRbjLFhwwbr2rWrM5VfdHS083ccs91TTz1ljz/+uP3+++/O8xYvXmwul8u+//57Z7uDBw/aqlWrnK4owN1auHChlSxZ0p544glLmzatlShRwrld/NKlS3b8+HGrVq2aFS9e3ObMmePc5rty5UozM9u3b59VrVrVevbsmZCHgUTi1te7uPz1119WsWJFa9CggZndCNgPPfSQPfPMM7Z8+XK7evWqjRkzxooXL247d+50e25UVNQD1fqIuN083W50dLRFRETYG2+8YTly5LBJkybZqVOn3MaSmDJlivn5+dmaNWtinT/r16+3hQsXPvDXV4RuJFm3vvFs3LjRabWM6w0jrmWrVq2yggULuk0XhaQt5pP6mP5E3333ndvvPub/x48ft/bt21vOnDktTZo09tRTT7kNkIWk5+jRo3b9+nX75JNP7OGHH3YbTChGTPhesGCBlStXzhmkKka9evXs0UcfJWTjP4t5fzp06JBlzZrVXC5XnB/wfvTRR1a9enVnHIqFCxeay+WyEiVKONucOnXq3hSNRO3mluhLly45r2e3Xt9ERUXZF198YQEBAfbjjz+amdk333xj9evXN39/fytatKilSZPGPv3003tXPJKkmHPs+vXrVrFiRWfMiatXr1p0dLRbQ1axYsWsQYMGtnfvXjtw4IC9+uqrCVJzYsVY/0iyXC6XvLy8tGnTJpUtW1adO3fWd99956yLa3tJunTpks6cOaNvvvlGXbt2VYkSJVSsWLF7Wjv+PbvxYeFt1ydLlkxmpho1aqhu3boaPHiwjh075qx3uVw6ffq0Tpw4oY8++kg//fSTtm7dqi+//FK+vr734hAQz6KjozVw4EDlzZtXkyZN0jPPPKMKFSpo7ty52rt3r1wulzN1TszUfvXr11fp0qW1evVqrVixwtnX2LFjtXv3boWFhSXIsSBpi5lKSfp7OqWzZ8/qmWeeUZUqVXT8+HFnfczr2NKlS+Xl5aV8+fJJkg4cOKA2bdro2LFj2rp1qyQpY8aMkm4/xRgeDMmSJZMk9enTR48//rgzPdOt1zxeXl6qVq2a6tWrpzfffFOS1Lx5c3399df6/vvv9fbbb+vcuXNq27btvT0AJCnTp09X165dderUKZ05c0be3t5av369Jk+erNdee02NGjVSiRIlNGDAAEnSxIkTtXXrVjVv3lwFChRQSEiIM60uxJRhSFpu/VT3008/tQwZMthLL71k+/bts3379pnZ7fsiffPNN9a6dWurXr26ZcyY0YYNG3ZvCke8uPlT/rgGJooRc54cPnzYvLy8bPTo0RYVFWVRUVH21VdfWaZMmaxYsWK3vfUciVdcd6zEjM6bIUMGa9Kkie3fv99Wrlxp5cqVszfffDPW9jHnx7Zt26x69er2wgsv2JUrV5z1Nw82BNyJm2/FNLtxp82aNWvc+jeOGTPGHn74YacfZMzr2SeffGIul8veeust69y5swUHB9vSpUv/8TUOD4Zbr2XWrl1rOXPmtBIlSthXX31lq1atinXu3Wzx4sUWFBRkY8aMiXM94wE82E6ePGlm7l2wbvbll1+aj4+PzZ0718xujHBfrlw5e+SRR+zVV1+1fv362dChQ83lctmePXvM7MagxJ999tltZ5B5kLnM+PgBidfhw4eVI0eOWMuvXbsmPz8/Pfnkk8qePbs++OCDO9rf0aNHNXPmTPn5+al9+/by8/OTdKOlLKZVAonb9evXNWDAAJ08eVKPPvqoatWqpXz58ikqKsppxZTkPO7Vq5fmzZunIUOGaPLkyfr555/15ptvatCgQQl4FPg34vo7jfk9d+3aVUuWLFHhwoVVuHBhvffee3r99de1Zs0avf/++6pSpUqsc0SSBg0apE8//VSTJk1S9erV7+XhIIn6p/eL5cuXq0uXLvL29taFCxdUpkwZ9ejRQ1WrVtXOnTud166b7664du2aRo4cqaVLlyoiIkIffPCBypQpI0lxnrO4f12/fl0+Pj6SbtwJcWsLdufOnRUVFaVPPvnkH/cT89zQ0FANGjRIs2fP1s6dO5UiRQqud6CoqCi98cYbOnLkiD766CNlzpxZkrR//34lT55c2bNnd7atU6eOIiMjNW3aNOXIkUPnzp1TunTpnOvwbdu2qWXLlpo+fbrKly+fUIeUJPBXh0Tr5ZdfVuXKlXXp0iVJN95Ejhw5olKlSmn+/PnO8q1bt2rFihXq3bu3OnTooJIlS2rgwIHO7aQ3e+ihh9SjRw9169ZNfn5+zja8ASUeN38OeOutlLNmzVKOHDm0evVqJU+eXF988YVeeOEFXb16Vd7e3m6/85jf6ciRI3XkyBG1bt1aadKk0YkTJwjcSZSXl5cOHjyod999V+vWrZP0d3eDhx9+WHXq1FHmzJn1888/a8OGDerUqZP8/Pw0ffp0mZkTXiIiIjR//nz99NNP6tWrlz7//HMCN/6nm98vTp48qTVr1mjXrl2SbpyHs2fPVo8ePdSmTRtt375dS5Yska+vr3N7b8GCBdWwYUNduHBBI0aMkHTj/WvDhg3q06eP5s6dq9WrV6tMmTLOLZkE7gfH4MGD1aJFC7f3sevXr+uFF17QvHnzdP36dR0+fFgXL16UJM2cOVMff/yxXnnlFS1atMhtXzFhPTAwUE888YTSpk2rr776ShLXOw+qm6+tvL29FRQUpP379+unn35ylhcuXFiDBg3SlStXnGUjRozQxo0bNX/+fF2/fl3p0qVTRESErl27pr/++kuvv/668uXLp6JFi97T40mSEqaBHfjf/vrrL0udOrVNmDDBWTZ//nwrVqyY83jBggVWvnx5y5Qpkz3//PP20ksv2XvvvWcul8vWrFmTAFUjPuzcudPttkyzG7eKN2jQwCZNmuQsGzt2rHl5eTmDE916K17MrXPLly9/4EfNvB+cO3fOHn74YXO5XJYjRw7btGmTc1v4+++/b82aNbPDhw9b5cqVrX379hYVFWWjRo2yUqVK2YwZM8zsxiiqNWrUMJfLZZMnT07Iw0ESFB0dbS+99JLlz5/fmjZtauXKlbNDhw6ZmdmiRYts+PDhzravvfaapU6d2pIlS2aDBg0yM7OQkBB78803LXXq1Fa3bl1zuVw2depUt+/BjBkPpgULFpjL5bLFixc7y1atWmUFChSw69evW3R0tI0dO9Zy5sxpqVOntpo1a1r16tXtscces1SpUtmuXbvc9hdzy/mxY8csX7589sUXX9zT40HicGv3g9DQUDO7cX3UsGFDa9q0qTOV3Pjx4y0wMNBWr17tPNfMrGPHjpYvXz7bunWrmd3oKtOmTRtLkyaNtWrVysLCwu7hESVdhG4kOjcHpz59+liWLFmcOf2ef/5569q1q9v2Z86cscjISLt8+bKZ3bhgyZ07t9vck0jczpw54wTkBQsW2COPPGKffvqpnT9/3ho3buy8AXz11Vd2/fp1O3r0qD3xxBOWJk0aq1OnjqVOndr++OMPM+OC9X733nvvWY0aNaxQoULWunVr69Onj5mZ7d2717JkyWJnzpyxsWPHWsmSJW3OnDl24cIFa968udWpU8eZL7RRo0YWEhKSwEeCpGbTpk1WrFgxK1OmjK1atcoOHDjg9ImMce3aNduyZYsVKVLEKlasaAsWLLCXX37ZMmTI4MyucebMGZs2bZr16dPngZ2vFn+7ORA98cQTVqpUKScYvfLKK86c7TE2bNhg69ats927dzvnVJo0aW77IeJnn31mmTJl4oPnB9DN59bChQutWbNm9vTTT9v48ePNzOzHH3+0EiVK2HvvvedsV7hwYWvSpIlzbpndmBnEx8fH3n77bYuIiLDt27c7063izhG6kWhERkbGGgzk0qVLli1bNnvxxRftwoULVqBAAfvmm2/ifH5oaKiFhoZa9+7drVSpUk7rAxK3nTt3WvHixZ3W6itXrthTTz1lwcHB5uPjY82aNbPTp0872586dcqqVKlizZs3t0OHDtnOnTstW7Zs1rJly4Q6BNxD586ds6ZNm1rLli1tzpw5lj17dnv33Xftp59+statW9uWLVvszJkz1qhRI2vWrJlduHDBZs+ebQEBAVa4cGFn7mPgbr300ktWr169WNN33TolYceOHe25555zths8eLC5XC579tln49xvREQE8yI/oG4dyGzv3r3m5+dno0aNMjOz0qVLu93ddbOYBoovvvjCypQpE2u+bTOz06dPW+/evZ2BsPDgOXHihNWvX98yZMhggwYNsuHDh9uCBQucc69Dhw5Wo0YNW7ZsmZnduLvC5XLZrFmznHNs9uzZljZtWvPz87O1a9cm2LEkdYRuJKiYP+hbR3197bXXbN26dWZmNnXqVEuVKpVNmDDBHn30Ufv9999j7Wfu3Ln20ksv2UMPPWQlSpSwLVu23JsDwH929uxZ69GjhxUvXtz27Nlj4eHhVqJECUuWLJm1b98+1vaffPKJ5c2b144dO2ZmN7ohZMuWzVwul82cOfNel48E8NVXX1nZsmVtwYIF9uuvv1rz5s3tscces4CAAFu+fLmZmc2YMcOKFStmgwYNsujoaFp58J/s3bvXvL29nVt0bxeSr1y5Yrlz57a+ffs6273yyivWsGFDy5MnT6zAfruZNnB/u/n3fu3aNZs1a5bt37/fzMzefPNNy5Url61atcpKly5tJ06ciPX8X375xSZOnGh16tQxf39/J6QDN7t+/bo9//zz1qBBg1gfysTcFbh9+3YrXbq09ezZ07nD4sknn7TixYvbhAkT7MCBA/bMM8/YkiVLbMqUKff8GO4njKaAe+748eOaMGGCpL8H9HC5XDp79qwaNWqkZs2aKSoqSseOHVN0dLSee+45VaxYUV27dlVYWJjq16+vqlWraurUqfr999919epV5cyZUzlz5tTo0aO1ZcsWlShRgnkBk4h06dKpWbNm8vf316hRo+Tj46NJkyapW7du2rt3rzNgVsz8t97e3rp48aIzyNrixYvVpEkTDR8+XHnz5k2w48C907x5c+XMmVPjx4/Xww8/rNGjRytv3ry6ePGiQkJCJEmtW7dWiRIllC1bNrlcLmc0aODf2Ldvn5InT65s2bLFuT7m/SYiIkJ169bVtGnT9Omnn+rZZ5/VL7/8ov79+2vPnj3OfNsxGNTqwbBp0ya3xzG/95iRo6dNm6ZVq1ZJujEHt8vlUp06dbR37149+eSTev/997V//36Fh4dLkq5cuaLNmzcrODhYBw8e1Msvv3xvDwhJwpo1azRr1iw9++yzKlCggLPc/n+QRjNT0aJF9fjjj2vdunXOoGoTJkxQcHCwhg0bphIlSujcuXOqUKGCnn/++YQ6lPtDwmZ+PIhee+01p1/Iza0FAwYMsOrVqzuf9t5sw4YN5uXlZePHj7dffvnFXnnlFatYsaLlzJnTcufOHatfHLfqJW4xn7DGfNofERFhQ4cOtfz589vSpUvNzGzlypVWvXp169ixo9tz169fb+XKlbMcOXJY8eLFLXPmzLZo0aJ7ewBIcBs2bLCyZcs6fdGio6Nt7969zv/NmG8b/13MubRjxw7nlst/EhERYQcPHrQ2bdpYsWLFrHr16rZv3z5nPWNOPFgiIyOtV69e1rJly1iDg06YMMEefvhhmzFjhl28eNFtMKpZs2aZy+Wy4cOH2+DBg61EiRKWPXt2K1y4sNWrV88OHjzotn1c3fOAIUOGWPbs2W+7Pub16PTp01a1alVr166d0zUzLCzMfv/99zjvLsW/wzzduGdi5oa8cuWKUqZM6bbu/PnzqlGjhmrUqKHhw4c7c0zePEfpM888o127dmnlypXOXJMHDx5UqlSpFBQUJCnueS2ReNw6P+jly5fl6+urZMmSaceOHXr77bcVERGhH3/8UZI0cOBA/fjjj3rjjTfUtGlTSTemETty5Ihmz56tyMhIvfLKK868pnhwmJl69uypHTt2aOTIkSpevLikf55DGfgnMe83cb2PhIaGqk6dOvLz89MPP/ygVKlSua2PjIzUG2+8odSpU2vAgAGSpJCQEGf+W87LB0/MebR3795Yd2FFRUWpZs2aKliwoMaPHx/rnDMzVapUSQ899JBmzpwp6cYcytu3b1d4eLhatWrlbMu5hdsZMGCAJk6cqJUrVyp//vz/eI382Wefafjw4Wrbtq1ee+21e1zpg4G/UtwzMZ/vpEyZUidPnlT79u318ccfS5KuXr2qo0ePqnTp0m7PuXmO0iFDhmjTpk0aOnSopBu3Z+XOnVtBQUHOvJYE7sQt5sLgq6++UokSJfTEE0+ocePGOn78uIoWLaonnnhCBw4c0CeffCJJatWqlR566CGNHj1ae/fu1ciRI9WnTx/lypVLr732mnr37k3gfkC5XC698sorioiI0MiRI53lXHzi3/L29tbly5d19uxZSXKbLzl16tTq3LmzVq9erY8//lhhYWFu26xdu1b79+9XvXr1nOfEBO6oqCjOywdQTJeomMA9adIkLV++XJJ08OBBHThwQFWrVpUU+9rF5XJp+PDhmj17tr788ktJUu7cudW0aVO3wC3xmofYYq63c+XKpYsXL2rZsmWSbpxXt7a1fvzxxwoJCVHbtm2VN29eZcmS5Z7X+6DgLxUed3Nf3GPHjmnIkCG6fPmyjhw5oh9++EEnTpxQ1qxZVbhwYU2fPl2S+xvQr7/+qp07d+qhhx7SiBEjVLBgwVjfgzedxCPmBf3mC9aY5dHR0erbt69effVVtWnTRi+//LIiIiLUqlUrrV+/Xg0bNlSFChX08ccfKzQ0VPnz51fr1q0lSVWqVNH777+vChUq3PNjQuKUPXt2NWnSRKVKlWIMB/xnoaGhatKkid555x1J7u8r3t7eatq0qbp06aLXXntNHTp00DfffKMff/xRL7zwgpo1a6ZixYrF+uA45rl4cMS89yVPnlyStH79eu3cuVOTJk3SJ598osjISOXJk0c+Pj76+eef3Z4jSYcPH9aZM2dUoUIFNWnSRL/99ts9PwYkftHR0XFeZ92sXbt2ypAhgz7//HNt27ZNkvv19caNGzVlyhSdOnVKkvT111/r6aef9mzhD7J7fkM7HlgnT560Rx55xKpWrWqRkZH2xRdfWLly5Wzw4MFmZrZo0SLz9va2yZMnO32Vjhw5Ys8884wzpyASr5tHY72132JMX7OwsDCrXLmy27RvLVq0sMDAQJs3b56ZmX3//fdWqlQpe/vtt83sRh/J8+fP288//+zpQ0ASRD9G/BtxjRp+/fp1q1mzpvOedLtza9CgQVasWDHLkSOHFS1a1GrUqGHbtm3zaL1Iei5dumTly5e3oKAgO3/+vI0YMcLKly9vn376qZnd6NPt6+tr69evd54TGRlpgwYNsunTp5vZjXMSuNXN11g7d+60BQsWxNomZkqwuXPnWmBgoNWoUcNOnDhh586ds7Nnz9rs2bOtVKlS1rNnT7ty5co9q/1BRp9ueFxISIgaNmyo9OnTq3Tp0nr33XclSdeuXdNLL72k3bt3a8yYMSpSpIj69eunTz75RGnTplW5cuX0zTffqFKlSpo2bZoyZcqUwEeCuNgtfYQmTpyoX375RaGhoYqKilKXLl1UpUoVBQQEaNWqVerYsaN27dqlESNG6L333lPJkiU1dOhQlSxZUtKNft6DBw/WJ598ohUrVqhQoUIJdWgA7iMxlzsxr1f79++Xn5+fsmbN6mzTtWtX7dixQ2vWrIn1/JvHGLl06ZKioqJ05swZ5cmTR9KNlieXy0U3pwdceHi4evbsqezZs+v8+fN67bXXlDFjRh07dkw9evTQtWvXNHXqVGXMmFENGjTQzp07VaVKFVWtWlWTJk3SyZMn9fnnn7vd1UW/bdwqNDRUnTp10s8//6yGDRvqrbfeUq5cueLcdsyYMfrwww915swZ5ciRQ4GBgfrjjz/Uv39/9ejR457W/SDjLxj/2bFjxyTduCCJuZX8ZmamUqVKaenSpc7FSWRkpPz8/NSyZUuZmSZPnizpxsBZX375pZ566in5+vrq66+/1g8//KBMmTJx+2giFXOB+d133ylHjhwaO3as8ufPr8yZMys8PFxPPvmk+vfvL0kqWLCgzp8/r3Tp0mn69OmaMGGCli5dqpIlS+rw4cNavXq1UqVKpbp16+qZZ55RYGBgAh4ZgPtBZGSkBgwYoG3btsnlcikiIkJHjx5V586dVb9+fc2YMcPZtmLFis6Ulbe6+Tbx1KlTKzAw0HlPi+m3TeB+cERHR8d5zXP8+HHt3r1bffv2VYYMGZQxY0ZFR0crW7ZsatKkiU6fPu2MWzJ79mx17txZx48f18SJE/Xoo49q165dsbpREbgfbLfeRn7o0CE9/vjjCgsL0/Lly/X+++8rR44ct33eiy++qI0bN2rMmDHq3r272rZtq5CQEAL3vZaArey4D2zZssVcLpetXbvWWRYWFmbz5s1zpu8xM1u7dq1lyZLFevbsaWbuU/n07dvXKleuHOftMTG4hTTxOn/+vLVs2dJcLpdNmDAh1m1Kzz33nAUFBdnHH39sZmYdOnSw7Nmzx5o+pX///vbyyy8zzROA/2zy5Mn2ww8/OI99fHysc+fONmjQIHO5XDZixAg7deqU9erVyzJmzGjTpk0zM7Mff/zRcuXKZadPn06gypGY7dmzxwoVKmQhISFuyw8ePOjczhsdHW3z58+3gIAAGzNmjJmZXb161czMrly5Yh07drTq1avb1q1bnedHRka6TQEWsy88mNauXRvnLd9//fWXmZktX77ccuTI4VwvnT9/3szMzp07Z2axr5nj6k6De4/Qjf/kwoULVrduXatUqZKZmY0bN85Sp05t2bNnt/Tp01vnzp3t1KlTFh0dbQMHDrTUqVPb0aNHzezv4P37779b+fLlrVmzZm5vWjf/i8Rrx44dVqJECWvZsqWzLCoqyulztGfPHqtdu7YVLVrULl++bEuWLLGcOXNay5Ytbe7cubZhwwZr0qSJ5ciRw77++uuEOgwA95F69erZunXrnNeht99+25InT26ZMmVyG1Pi+vXr9uGHH1pwcLD16tXLTp48aenTp7cVK1aYGe9BcHf06FHLkSOHPfvss2ZmtnXrVitbtqzlzJnTypYt6/TXvnTpkrVv396yZs3qPDfm+mb58uVWpkwZa9eunbMu5jyLiooiID3gjh8/bi6Xyz788EMz+/vc6Nu3r1WpUsW5jsqRI4f169fPXnnlFWvfvr098sgjlj9/fsa/ScQI3fjP1q5daz4+PjZx4kTr2rWrzZs3zw4fPmzz5s2zDBky2CuvvGJhYWF24MABK1OmjLVo0cLM3C9mvvvuOzt48GBCHQL+ow8//NDKlSvnDP5y60XDyJEjLWPGjPb999+bmdmqVavs0UcftSJFili+fPmsSZMmdvLkyXteN4D7y62DOMa0FjVq1MiyZs1q1apVs0uXLpmZ+3vQzJkzrWTJklaqVCkrVqyYc2cOcKvZs2eby+WyX375xZ599ll76aWXbO7cuda1a1dLnTq1jRkzxqKiomzTpk2WK1cue+utt8zMvfV6wIABNmfOnIQ6BCRyffv2tezZs9uxY8ec66myZcvajBkzzMzs1KlTNn78eMuZM6e1aNHCBg8ebJ9//rk1b97cihUrloCV458QunHXYl4AYi5YwsPDrVevXuZyuaxixYputw1/8MEH9uijj9r8+fPNzOyzzz6zdOnS2fLly80s9sictCokTceOHbMWLVpY/fr17cSJE2bm3tp96NAhS5YsmX3xxRfOc65evWqnTp2yAwcOJETJAO4zt75/fPXVV/bYY485t2QePnzYXC6XTZ482XltujmkHzx40KpWrWoul8vef//9WOvxYLr1vAoLC7MGDRpY2rRprU6dOs6HOGZmXbt2tUqVKtmaNWssOjraBg0aZBkzZox1hx9wq5sbK8LCwixbtmzWo0cPMzP7448/LG/evM7t4zGuXbtmZn+/Tg0dOtSqV69uly9fvkdV424wMgPuWFRUlKS/B/SIGTDGx8dHHTp0UMGCBZUuXTqlTp3a2fbll1/WtWvXtHbtWklS5cqVVbRoUfXt21fS3/NYxmAQmqQpa9asatKkic6ePatp06ZJunGe3DzSr5+fn9vv28/PTxkzZrztaJsAcCdi5qu99f2jQIEC+vPPP/Xdd98pLCxM2bNn17PPPquhQ4dq//79kv4eHC06Olo5c+bUp59+qrZt22rx4sVu6/Hgud155e/vr969eyt58uRKkSKFUqVK5VzzvPnmmwoJCdGaNWvkcrnUtGlTZcqUSe3bt5d043ophjE4LHTjPIgZiFG6MYOLv7+/3n33XY0bN047d+7UN998o7x58ypt2rSKiIhwzh1fX1+dOXPGufYaO3asmjVrppQpUybkIeE2CN24YzEXHx9//LGefvppjRgxQuvWrZMk5c6dWy+88IIWLlyoffv2ydvb25lepWjRotq4caMkKVeuXBozZox++umnBDsOeEazZs1UrFgxLVq0SNu3b5d044Oaa9euadq0aSpevLgaNWqUwFUCuJ+Ymby8vOTl5aXt27dr5syZOnXqlCIiIlS8eHG1adNGX331lTZt2iRJGjdunE6cOKEZM2YoPDxckvTbb785F7w5cuRQ7ty5lTJlSl26dIlg9ICKmaLLy8tL+/bt07hx47Ru3TqdOnVKklS0aFG1adNGv/zyiy5evChvb29FR0cre/bsKlq0qDPlXL58+fTuu+/GOUo0jQyQbpwH3t7eOnjwoDp06KARI0bo6tWreu6551S8eHG9/vrr+vXXX5U+fXpJN67FY86dAwcOaMKECapXr57efvttvfvuu+rWrVtCHg7+AaEbbmKmFzCzWFMUbN++XY8++qiGDx+uVKlSafHixapfv75CQkLk6+urVq1aqWjRonrxxRd17tw5eXt76+LFi9q/f7/q1Knj7OeRRx5RYGBgrP0jaYuZAk6SMx2Kt7e3hgwZokWLFql79+7y8/PjIhbAfxbTsuhyuXT9+nV169ZN5cuX15tvvqk6depo5syZkqQBAwboypUr+u6773T8+HGlSJFCgwYN0siRI9W7d29Vr15dNWvW1OnTp53XpsjISF25ckWpU6cmGN3nbr7muZmXl5ciIyPVvXt3lSxZUtOnT1fbtm3VuHFjSTemjOvSpYuSJUumd955x+05Fy9eVN68eRUdHa3kyZOradOmqlu37r09MCRKw4YN04oVK+JcXqhQIV25ckV58uRxPtwZPXq0fvrpJ/3111/6+eefVbRoUTVo0EDDhg3ToUOH5HK5VL58eb366qs6evSo2rVrd68PCXcjwW5sR6J18uRJt/4gERERdu3aNXv99detR48eTj/s/fv3m5eXl7Vt29bppzR//nzz8fGxAgUK2KBBg6xMmTKWPXt2t6kxcH97++23rUqVKvb6669b/vz5LW/evM5IwADwX8RM7RVjzpw5NnDgQHvhhRds37599tdff9mTTz5plSpVso0bN5qZ2ZgxYyx37tw2e/Zs53nvvfeeNW7c2Lp16+bWz/bzzz+3lClTxho5GA+Wq1ev2ptvvmnVqlVzzqMjR45Y8uTJrX///mZ249z46KOPzNvb29q1a2ffffedvf766+bv728//vhjQpaPRGjbtm3WtWtX27dvn9vyP//80x599NHbzt7SuXNny5cvn/3111+2ZMkSGzBggD366KOWJk0aGzVqFKPdJyGEbrg5cuSIFSpUyLp06WJmZj179nQGlJk3b54zN+Wbb75pgYGBVqNGDfPy8nIuZsLCwqxTp07mcrlswYIFNnjw4IQ5ECSYP/74w0qWLGn+/v42dOjQhC4HwH1i3bp15uXl5byu7N692ypVqmTp0qWzgQMHOtutWbPGatas6TYlU+XKla1ly5a2c+dOM7sx8FDMIERmfw/quWXLFtu/f/89OBokBufOnbOaNWva6NGjzcxsyZIlNmvWLDMzmzRpkv3+++9mZrZs2TIrUaKEBQYGWsqUKZ0gHhISYg0aNDCXy2XDhw+3qlWr2tq1axPmYJBo3frh3ZkzZ5z/jx8/3rJnz26HDx92lt08ddyRI0fM39/fPvroI2d9ZGSkHTt2zMNVI74RuhHLpEmTzN/f3wIDA6148eJOK3XMC8Bzzz1n5cqVs0WLFpmZWZ06dax8+fLOi8j69eutXbt2dvXqVWefjAD7YFm3bh2jtAL4V25tuYl5fOHCBXvrrbcsS5YsduHCBTMzmzp1qmXJksX69u3r9pz333/fSpQo4UzLtGDBAvP29raZM2e6bRcdHU1L0QMsLCzMevfubVmyZHFGro+ZZSM0NNTMzAYNGmQ5cuSw3r1726lTp6xUqVLWtGlT5z1u1qxZli1bNjt16pSz36ioKO6SgJm5v55FRkbamDFjrFq1ak5o7tevnxUoUMAiIiJinTMx184DBgwwl8tlhw4duneFI97Rp/sBZzc+eHH7/7p163Tp0iUFBwdr69atKl68uKQb/ZW2bt2q1atXq2/fvqpdu7bCwsIUFham9evXa8yYMZKksmXLavr06fLz83O+DyPAPljKlSvnNkorANwpLy8vhYeHa9u2bc5jSQoMDFTz5s2VMWNG9ezZU5LUuHFj1apVS2vXrtWePXucfTRt2lT58uXT5MmTde3aNdWvX18//PCDnnzySbfv5XK5nP3jwWA39d/29/fX1atXFRISotOnTys6Olpt2rSRJAUEBOjIkSP6/vvv1bdvXw0ePFj+/v4KCAjQvHnzNGfOHElSkyZNdPToUWXMmFGSnJGoGQ/gwRYzXkDM68uLL76opUuXKmXKlLp69ao+++wzSTcGod29e7eWLl3qnDNmpvPnz2vWrFmSboyKP3ToUGXPnj0BjgTxhXeaB1hkZKRcLpdcLpczLYaZ6dVXX9UXX3yhQ4cOaf78+ZKkiIgISTemJ9i3b5/z5rJjxw6VKlVKw4YNU548edz2bwyYBQC4S9evX1fz5s311ltv6ciRI5L+HjitUKFC6ty5s7755htt2bJF6dKlU+PGjRUREaGpU6c6+8ifP78ee+wxHTlyxJllI2ZAT96bHkxxTQEWHh6uihUr6uWXX9bRo0e1d+9eSTeujyTp8OHD+vXXX1WrVi1J0unTp5UzZ05Vq1ZNv/76q6S/pz6NeQ6NDJD+DtuHDx/W5MmT9f333ysgIEAtWrRQ0aJFtXDhQv32228qVqyY2rRpo06dOmnz5s26ePGirl69qrFjx2r27Nnav3+/fHx89Nprr/FBThLnMt59HnijRo3S/v37VbZsWVWuXFk5cuTQsWPH1Lt3b23atEl//vmnpBtvKNHR0WrevLlWrVqlQoUKafv27XrnnXf0xhtvJPBRAADuF1OmTNHHH3+sdu3aqWvXrpJuhGWXy6WDBw/qhRdeUEREhJYtWyYz0yuvvKJNmzZp8ODBqlSpkiQpNDRUV65cUZYsWRLyUJAIxEwBJt1oLPjtt99UpkwZZc+eXX5+ftq/f7/at28vX19fLVy40Plg5vLlyypdurT8/PxUu3ZtzZkzR3Xq1NHIkSPl6+ubkIeERC46Olpjx45Vr169VKtWLQ0fPlyPPPKIJGn58uUaMGCASpQooVGjRsnMVKlSJR06dEg5c+bUyZMnFRUVpWnTpqlq1aoJeyCIN4TuB0jMBUuMpUuXqmPHjkqTJo3y5s2rQ4cOycfHx5lfcvny5WrXrp1efvllvfrqq87zrly5om+++Ua7du1Su3btlD9//jj3/3/t3XtYTekeB/DvrqQmuc2Ybq4jqUwqaiTmdGEUCidRNE0MgxC5Hp3wzDHjcoyMI0dRT+QSud9HTZuc0RlymimMLrogiUdNLpV2tXvPH05LzbicQbbq+3mentprvXut31v7aa3fem9EREQva+zYsSgvL8fXX38NKysrKJVKqKurQwiB2NhYLFiwABEREXB1dUVycjIWLFiA9u3b4+DBg/WOU3ubw+tT0/e8+5B79+5hypQpOH36NAwMDFBdXQ0HBweEhYVBqVTiwIED+OKLL7Bjxw64ublJ77ty5Qq++eYbXL16FZ6envXW3K79TFLzU1ZWhuLiYnTu3BkKheKpD2HkcjkWLlyIqqoqXLx4sd7Dn8WLF0MulyM4OBhubm64c+cOrly5gtTUVLRr1w4TJkx4wzWiBvcmB5DTm/PbiRt+KycnR3h5edWbXXz//v1CJpOJkJAQIYQQJSUlYsmSJaJVq1bi4sWLIi4uTkycOFGa/fV5xyciInoVp0+fFn369BFLly6Vrmm115u8vDwxYMAAsXHjRqn86tWrxbZt21QSK6nWiyYty8/PF97e3mLkyJEiOztbCCHE4cOHhUwmE8ePHxdCCFFQUCD8/PxEz549RU1NjXj48KGIjIwUt27d+t05eN/TvFVWVgoPDw9hbGxcb/uWLVvEgQMHpFnvS0tLxddffy3U1dWlSdBqJ+C7fPmycHd3F+PGjRPl5eVvtgKkEmzpbmLqPkUrKytDaGgoiouLUVJSAisrK/j4+KBdu3YQQiAqKgqfffYZFAoF5s2bh9jYWPTo0QOXL19GTk4ODA0Ncf36dUydOhWZmZm4c+cOgoODERwcLJ1PsHWbiIgayKxZs5CWloagoCC4urpKLYtFRUXo3r07Nm7cKE18xetR8yP+NwFs7X3P2bNncfPmTaipqaFbt26wtbUF8Hiowfr16+Hv74/33nsPBw8exIIFC5Cfnw9DQ0Pk5uZCJpPhwoUL8PDwgIGBAS5dugRHR0fs2rULbdu2BcCWbXri7NmzcHV1xebNmzFkyBB89NFHqKysRKtWrZCfn4/Nmzdj7NixKCgowOjRo/HBBx9g79699f5PrVmzBhEREfjHP/4BV1dXFdeIGpzq8n1qSMuWLRNt27YVLi4uYvLkyeLjjz8WGhoaYvjw4SI5OVkI8fhJ3f3798WgQYPEJ598IlJSUsS1a9eEnp6emDJlinSsyspKIZfLRWlpqaqqQ0REzVB2drZwcnISo0ePlpYJE0KItWvXCicnp3pr29biUk3NQ92/888//ywGDhwozMzMhKOjo2jdurXQ1tYWQUFBUkv13bt3RXV1tZg8ebLo2rWrWLNmjTh37pzQ1dUVK1eulI6VkZEhli9fLk6ePPnG60SNh0KhEAEBAcLIyEhERkaKoKAgoVAoRFFRkQgMDBRmZmZi3759Qgghtm7dKnR1dcWZM2eEEEJUVFQIIR6v1/3TTz+prA70ZjHpbmLOnz8vunTpInr06CGOHj0qKioqRFVVlRBCiG3btomuXbsKFxcXqfz27dtFr169RGZmphBCiMzMTKGnpydkMplITEz83fG5nikREb1JO3fuFP369RNGRkZi3rx54uOPPxZGRkZi7969qg6NVOzRo0fC19dXtGjRQsycOVNkZWWJ/Px8cf/+fREYGCjef/99MW3aNKn8qVOnRJ8+fYRcLhdCCKmhQUdHR+Tn5z/1HOxKTkI8+RzUfdiTlZUlTE1NhUwmE7t27ZK2V1VViSFDhojx48eL4uJicfv2bTFmzBjRt2/fNx43vT24ZFgTExMTA4VCgfDwcLi5uUFdXR0aGhoAAF9fX0ycOBGpqanYvHkzAODRo0fIycmRlvtKTk7G+PHjERAQIK0xWBfXMyUiojdp3LhxOHDgAPz8/KBQKDBkyBDcvHkTnp6eqg6NVKi6uhrz5s1DTEwMDh06hNDQUHTv3h0dO3ZE69atERISghEjRuDgwYOIj48HAKSkpCA7OxvOzs4AgGvXrsHR0RGGhoY4efJkveOL/42+ZHfy5q2mpgZCCOlzULuELgB06tQJc+bMAQAYGRkBeLzkoYaGBiZPnoz4+Hg8evQIenp68PHxQXp6Os6cOfPmK0FvBY7pbmLS0tIQHByM9u3bIzIyEpqamvXGPGVnZ8PLywtdunTB7t27kZubi+HDh0NTUxPt27dHRkYGNm3axJsZIiJ6K4g6YyDrzltSXV0tPVSm5unEiRNYs2YN7OzssGLFCml77djrpKQkfPHFF+jTpw927NiB5ORkODs7Y9SoUejevTu2b9+OWbNmYerUqdDW1lZhTehtl5CQgLVr10JHRwcffvghgoODoaGhgdu3b2PEiBEwNDTEoUOHpPI5OTkwNTXFmTNnYG9vj4cPH+LBgwdSck7ND5stmxhLS0s4OzsjMzMTu3fvlrarqamhpqYGxsbGMDExQV5eHoQQMDU1xbFjxzBu3Dj0798f6enpUsLN5zFERKRqdSdHU1NTkx4kM+GmYcOGwdbWFomJiZDL5QAeP5ipbZUcMGAAunXrhtzcXJSWlsLa2hqRkZEoLi7GsWPHsGzZMgQGBkJbW1v6XFHz89u/e3V1tfRzaWkppk6dirFjx8LCwkKaEK12SS99fX0sXrwYR48eRXR0NIqKigAAhw4dgoWFBczMzAAAurq6TLibOV6xmiBvb2+cO3cOe/bsgYuLC/T09Oq1Drz//vv45ZdfpBsWMzMzLF68WNpfW5azwBIR0duG1yaqa9y4cUhLS0N0dDQcHBygoaFRr4eftbU19u3bh1atWgF4fI80bNgwtG7dWjpG3Xskan5q/6ecOHECw4YNk+6PhRBITU2FQqHAqVOnYGVlBQAoKChATEwMxowZg5EjR2LQoEHw9vbG559/DmdnZ3To0AH79+/H8uXL0a5dO1VVi94y/A/TBBkaGmLUqFEoLi5GVFRUvX2XLl3CyZMn4efnB3V1dWncdu3FRtRZeoOIiIjobWZlZYUhQ4YgKysLMTExAJ4k0Tdu3MC+ffvg6OgI4EkLZm3CrVQqAXC+muZOqVQiIiICbm5uKCwsRFRUFJydnZGRkQETExNMnjwZVlZWiI2NRadOnZCXlwcnJycsWrQIJSUl0NHRwdy5c6Gurg5jY2OMHz8e2dnZmD9/vqqrRm8RjuluoioqKhAYGIj09HSsX78elpaWyMvLw6JFi6BQKBAaGopOnTqpOkwiIiKiV3Lr1i0EBgaivLwcERERMDAwQGVlJUJCQnDq1CmsX79e6uZL9DR3796Fi4sLbty4ATU1NYSEhMDX11faHxcXh8DAQMyYMQPTp09HSkoK7OzsEBoaiunTp6OyshLh4eHo37+/tD48UV18tNdEaWlpwcvLCy1atEBUVBS++eYbWFpa4tGjRwgLC2PCTURERE1CbQ+/kpIS7N27FxkZGXBwcMDmzZsxe/ZsJtz0O7W9HGq/5+XlITMzE/fv30dYWBh8fX2lnhFKpRJbtmyBhYUFJk2aBDU1NVy6dAkAMHPmTFy7dg2ampqYNWsWE256JibdTZiTkxNsbGzwz3/+Exs2bMDu3btx5MgRGBgYPHU5MCIiIqLGyMPDAxYWFggKCoK5uTmsra2Rl5cHNzc3VYdGb5HaJLt2sr3a79bW1rhw4QImTpyIpUuXAgA0NDRQXV0NdXV1qKmpoaCgAFVVVbhz5w5++OEHHDx4EGvXrkXnzp1VUxlqVNi9vInLzs7G1atXMXToUABPZmjkRDRERETUlJw6dQrx8fHw9/dHly5dAHBpOXq6PXv2YNeuXdDX18eAAQPw6aefAgDkcjn8/PwQEBCAv/zlL1AoFGjZsiXS0tJgb2+PLl264Nq1axg4cCBiY2M5URr935h0NyOcnZOIiIiaA6VSyZVYmikhBGQy2VPvewsLCzFlyhQkJydj0qRJyMnJwc8//4wZM2Zg9uzZKCkpQUhICCIiIpCdnQ1dXV3pvbm5uUhKSoKBgQEGDx78pqtFjRyTbiIiIiJqMtjI0DzV/bsrlUqp6zjwJBHftGkTzp07h1WrVkFPTw9FRUVwcXFBdnY2MjMzoa+vj7S0NEyYMAGGhoZYsWIFvvzyS/Tt2xfBwcF8iEMvjUk3ERERERE1SrUJda3w8HAkJSXh/v37UCqV8Pf3x8CBA9G2bVukpqaiqqoKtra2CA0NxbJly9C7d2/k5OSgX79+iI2NRVVVFRITEzFr1iyUlZXB2toaMTEx0NHRUWEtqbFj0k1ERERERI3a4cOHERAQgNatW8PLywv5+fnIzc3Fv//9b/j7+yMkJEQqGxoaivDwcCxZsgTe3t5Ys2YNFi5ciOTkZNjY2AAACgoKIIRAx44dVVUlakI4swQRERERETVK9+7dw7Rp07Bnzx5s3LgRfn5+0NbWlvZ//vnn2LlzJ3r06IFp06ahqKgIUVFR8PPzg7e3N4DHa70DgJeXF3JycgAARkZGb74y1GQx6SYiIiIiokYpPz8fWVlZGDt2LKZNmwbg8fhuIQTU1dXx17/+FQUFBQgLC4OXlxfee+89lJeXo6CgAACQmZmJ27dvY8+ePVLyTfS6cZYJIiIiIiJqlCwsLPDZZ5/h+vXriI6OlrbXTqRmbGwMV1dX3LlzB4mJiQCAuXPnIjQ0FHZ2dujduzdatWoFd3d3zJo1SxVVoGaAY7qJiIiIiKjRunXrFgIDA1FeXo7IyEjo6+vXa+2+ceMGunfvjq1bt8LHxwcAkJCQgLS0NAwYMAB2dnYqrgE1dWzpJiIiIiKiRsvQ0BCjRo1CcXExtmzZAgBQU1OTWrtLS0uhpaUFDY0nI2sHDx6MefPmMeGmN4JJNxERERERNWoeHh6wtLREXFwc0tLSADxer7uiogJbtmyBlZUVRo4cqeIoqbli0k1ERERERI2alpYWvLy8AACRkZEAHo/rXrlyJeLi4jBz5kxoaWmBI2tJFTimm4iIiIiImoSlS5fizJkzsLOzw6FDh1BTU4OIiAg4OjqqOjRqxtjSTURERERETYK3tzfKysoQFhaGSZMm4erVq0y4SeXY0k1ERERERE3GuXPn0KdPH2hqaqo6FCIATLqJiIiIiIiIGgy7lxMRERERERE1ECbdRERERERERA2ESTcRERERERFRA2HSTURERERERNRAmHQTERERERERNRAm3UREREREREQNhEk3ERERERERUQNh0k1ERNQITJgwAaNGjVJ1GG+dxMREyGQy3Lt3T9WhEBERPRWTbiIiopc0YcIEyGQyyGQyaGpqwtjYGMuWLUN1dbWqQ3uhrVu3om3btv93+ejoaAwcOPCp+5RKJVatWgVTU1Noa2ujffv26NevHyIjI19TtM9mb2+PwsJCtGnTpsHPRURE9DI0VB0AERFRY+bq6ootW7ZAoVDgxIkTmDFjBlq0aIGgoKDfla2srISmpqYKonx1hw8fxogRI566729/+xs2bdqEDRs2wMbGBg8ePMB//vMflJSUvPT5hBBQKpXQ0Hj+rYqmpib09fVf+jxEREQNjS3dREREr6Bly5bQ19dHly5d4O/vj8GDB+PIkSMAnnQJX758OQwNDdGzZ08AwKVLl+Ds7AxtbW28++67mDJlCkpLS6VjKpVKzJ07F23btsW7776LhQsXQghR77xdu3bFunXr6m2zsrLCl19+Kb2+d+8epk6dCj09PWhpaeHDDz/EsWPHkJiYiIkTJ+L+/ftSS33d9/1WRUUF4uPjn5l0HzlyBNOnT8eYMWPQrVs3WFpaYtKkSZg/f75UpqamBitXrkS3bt2gra0NS0tL7Nu3T9pf2038u+++Q9++fdGyZUtERUVBJpMhIyOj3vm+/fZbdO/evd776nYvT0pKgqOjI9555x20a9cOLi4u0gOAF8VBRET0ujHpJiIieo20tbVRWVkpvZbL5cjMzMT333+PY8eOoaysDC4uLmjXrh0uXLiAvXv3IiEhATNnzpTeExISgq1btyIqKgpnz57Fr7/+ioMHD/6hOGpqajB06FAkJSVhx44duHLlClatWgV1dXXY29tj3bp1aN26NQoLC1FYWFgvQf4tuVwOIyMjmJqaPnW/vr4+Tp06hbt37z7zGCtXrsS2bdsQHh6OX375BXPmzMGnn36KM2fO1Cu3aNEirFq1Cunp6fD09ISNjQ127txZr8zOnTsxfvz4p54nNTUVgwYNgrm5OX788UecPXsW7u7uUCqVfygOIiKi14Xdy4mIiF4DIQTkcjni4uIQEBAgbdfR0UFkZKTUrTwiIgIVFRXYtm0bdHR0AAAbNmyAu7s7/v73v0NPTw/r1q1DUFAQPDw8AADh4eGIi4v7Q/EkJCQgOTkZ6enpMDExAQB88MEH0v42bdpAJpP9X12zn9e1HADWrl0LT09P6Ovro1evXrC3t8fIkSMxdOhQAIBCocCKFSuQkJCA/v37S7GcPXsWmzZtgoODg3SsZcuW4ZNPPpFe+/j4YMOGDfjqq68AAFlZWUhJScGOHTueGsvq1athY2ODjRs3Stt69er1h+MgIiJ6XZh0ExERvYJjx46hVatWqKqqQk1NDcaPH1+vq7aFhUW9cdzp6emwtLSUEm4AGDBgAGpqapCZmQktLS0UFhaiX79+0n4NDQ3Y2Nj8rov586SmpqJjx45Swv2yhBA4evQo9uzZ88wy5ubmuHz5MlJSUpCUlIR//etfcHd3x4QJExAZGYns7GyUl5fXS6aBx2Pcra2t622zsbGp99rb2xvz58/HuXPnYGdnh507d6JPnz7PbHVPTU3FmDFjnrrvj8RBRET0ujDpJiIiegVOTk4ICwuDpqYmDA0NfzfxV93k+nVSU1P7XRJeVVUl/aytrf1azpOcnIzq6mrY29u/MB5bW1vY2toiMDAQO3bsgK+vL4KDg6Xx6sePH4eRkVG997Vs2bLe69/+vvT19eHs7IyYmBjY2dkhJiYG/v7+z4zjefX+I3EQERG9LhzTTURE9Ap0dHRgbGyMzp07v3CmbQAwMzNDWloaysrKpG1JSUlQU1NDz5490aZNGxgYGOD8+fPS/urqaqSkpNQ7TocOHVBYWCi9fvDgAfLy8qTXvXv3xs2bN5GVlfXUODQ1NaVxzs9z+PBhDB8+HOrq6i8sW5e5uTkAoKysDObm5mjZsiVu3LgBY2Pjel+dOnV64bF8fHwQGxuLH3/8Ebm5ufD29n5m2d69e0Mulz8zpleJg4iI6GUw6SYiInqDfHx8oKWlBT8/P1y+fBmnT59GQEAAfH19oaenBwCYPXs2Vq1ahUOHDiEjIwPTp0+vNzs3ADg7O2P79u344YcfcOnSJfj5+dVLjB0cHPCnP/0Jo0ePxvfff4+8vDx89913OHnyJIDHs5+XlpZCLpejqKgI5eXlT433yJEjzx3PDQCenp749ttvcf78eVy/fh2JiYmYMWMGTExMYGpqCl1dXcyfPx9z5sxBdHQ0cnJy8NNPPyE0NBTR0dEv/J15eHjg4cOH8Pf3h5OTEwwNDZ9ZNigoCBcuXMD06dNx8eJFZGRkICwsDEVFRa8cBxER0ctg0k1ERPQGvfPOO4iLi8Ovv/4KW1tbeHp6YtCgQdiwYYNUZt68efD19YWfnx/69+8PXV1d/PnPf653nKCgIDg4OMDNzQ3Dhw/HqFGjpGW0au3fvx+2trYYN24czM3NsXDhQql1297eHtOmTYOXlxc6dOiA1atX/y7WnJwcZGdnw8XF5bl1cnFxwdGjR+Hu7g4TExP4+fnB1NQU8fHxUuv/V199hSVLlmDlypUwMzODq6srjh8/jm7dur3wd6arqwt3d3ekpaXBx8fnuWVNTEwQHx+PtLQ0fPTRR+jfvz8OHz78WuIgIiJ6GTLxR2ZlISIiomZj7dq1SEhIwIkTJ1QdChERUaPFlm4iIiJ6qo4dOyIoKEjVYRARETVqbOkmIiIiIiIiaiBs6SYiIiIiIiJqIEy6iYiIiIiIiBoIk24iIiIiIiKiBsKkm4iIiIiIiKiBMOkmIiIiIiIiaiBMuomIiIiIiIgaCJNuIiIiIiIiogbCpJuIiIiIiIiogTDpJiIiIiIiImogTLqJiIiIiIiIGsh/AVBLmWTEgRBHAAAAAElFTkSuQmCC"/>
          <p:cNvSpPr>
            <a:spLocks noChangeAspect="1" noChangeArrowheads="1"/>
          </p:cNvSpPr>
          <p:nvPr/>
        </p:nvSpPr>
        <p:spPr bwMode="auto">
          <a:xfrm>
            <a:off x="152400" y="-144463"/>
            <a:ext cx="3581400" cy="32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417" y="1066672"/>
            <a:ext cx="8934383" cy="42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 descr="data:image/png;base64,iVBORw0KGgoAAAANSUhEUgAAA90AAAJOCAYAAACqS2TfAAAAOXRFWHRTb2Z0d2FyZQBNYXRwbG90bGliIHZlcnNpb24zLjcuMiwgaHR0cHM6Ly9tYXRwbG90bGliLm9yZy8pXeV/AAAACXBIWXMAAA9hAAAPYQGoP6dpAACTXUlEQVR4nOzdd3gU1dvG8XsTSEJJQg9FSmhSpEmv0ot0EAFRUGlSVMAKKAIiSBGRjkixoYAIIiodKVKkY0F6h9BJqCHlef/gzciS4A80SxL4fq4rF+zM7OSZZLI7954557jMzAQAAAAAAOKdV0IXAAAAAADA/YrQDQAAAACAhxC6AQAAAADwEEI3AAAAAAAeQugGAAAAAMBDCN0AAAAAAHgIoRsAAAAAAA8hdAMAAAAA4CGEbgAAAAAAPITQDQBw5MqVSw0aNPhP+5g+fbpcLpcOHjx4V8+rWrWqHnnkkf/0vROz/v37y+VyJXQZCcLlcql///4JXca/8uyzzypXrlwJXca/Flf9t/4+/u3f7H+VUN8XAO41QjcA3EMxF5kxX35+fsqaNavq1Kmj0aNH6+LFi/9632vXrlX//v114cKF+Cv4PpIrVy63n32mTJlUuXJlzZ07N6FLixd//vmn+vfvn6QDzOnTp/Xyyy+rQIECSpEihTJlyqQyZcrojTfe0KVLlxK6vHsm5gOaM2fOxLn+kUceUdWqVZ3Hx48fV//+/bVt27Z7U+BdGjx4sObNm5fQZQBAgiF0A0ACGDhwoD7//HNNmDBBL774oiSpR48eKlKkiHbs2PGv9rl27VoNGDAgwUP3M888o6tXrypnzpwJWkdcihcvrs8//1yff/65Xn31VR0/flzNmjXTxIkTE7q0/+zPP//UgAEDkmzoPnfunEqVKqXPPvtM9evX1+jRo9WrVy/lzZtXEyZMuG0A9bTJkydr165dCfK979Tx48c1YMCAOEP3ndTv6b/Z24XuxPxaAQDxKVlCFwAAD6J69eqpVKlSzuPevXtr+fLlatCggRo1aqSdO3cqRYoUCVjh3bt8+bJSpUolb29veXt7J3Q5ccqWLZuefvpp53Hbtm2VN29effjhh3rhhRfifE5kZKSio6Pl4+Nzr8p8IE2ZMkWHDx/WL7/8ogoVKritCwsLi7eff8x5eqeSJ08eL983odxJ/Qn1N5uYXysAID7R0g0AiUT16tX19ttv69ChQ/riiy+c5Tt27NCzzz6r3Llzy8/PT5kzZ9bzzz+vs2fPOtv0799fr732miQpODjYuYU6ptVz2rRpql69ujJlyiRfX18VKlRIEyZMuG0tixcvVvHixeXn56dChQrp22+/dVsfc5v8ypUr1bVrV2XKlEkPPfSQ27pbW1x/+uknPfbYY/L391dAQIBKly6tGTNm/OPPZPHixUqZMqVat26tyMhISdKSJUtUqVIlpUmTRqlTp9bDDz+sPn36/PMP9zYyZ86sggUL6sCBA5KkgwcPyuVyacSIERo1apTy5MkjX19f/fnnn5Kk5cuXq3LlykqVKpXSpEmjxo0ba+fOnbH2u2bNGpUuXVp+fn7KkyePJk2aFGubmO81ffr0WOvi6gN97NgxtW/fXlmzZpWvr6+Cg4PVpUsXXb9+XdOnT1eLFi0kSdWqVXN+/z///PNtj/1Ozivp71ud9+7dq2effVZp0qRRYGCgnnvuOV25csVt2/DwcPXs2VMZM2aUv7+/GjVqpKNHj962hpvt27dP3t7eKleuXKx1AQEB8vPzc1u2YcMG1a1bV4GBgUqZMqUee+wx/fLLL3HW/ueff+qpp55S2rRpValSJY0YMUIul0uHDh2K9b169+4tHx8fnT9/XlLcfaKjo6P10UcfqUiRIvLz81PGjBlVt25dbdq0yW27L774QiVLllSKFCmULl06tWrVSkeOHLmjn8ed+vnnn1W6dGlJ0nPPPef87mPOqzvpk37r32zMzy2ur2effdZ53ogRI1ShQgWlT59eKVKkUMmSJfXNN9+47dvlcuny5cv69NNPY+3jdq8V48ePV+HCheXr66usWbOqW7duse7giRkD4s8//1S1atWUMmVKZcuWTcOGDbubHx8A3BO0dANAIvLMM8+oT58+Wrx4sTp27CjpRsjcv3+/nnvuOWXOnFl//PGHPv74Y/3xxx9av369XC6XmjVrpt27d+urr77Shx9+qAwZMkiSMmbMKEmaMGGCChcurEaNGilZsmT6/vvv1bVrV0VHR6tbt25uNezZs0ctW7bUCy+8oHbt2mnatGlq0aKFFi5cqFq1arlt27VrV2XMmFH9+vXT5cuXb3tc06dP1/PPP6/ChQurd+/eSpMmjbZu3aqFCxfqqaeeivM5CxYs0BNPPKGWLVtq6tSp8vb21h9//KEGDRqoaNGiGjhwoHx9fbV3795YYetORURE6MiRI0qfPr3b8mnTpunatWvq1KmTfH19lS5dOi1dulT16tVT7ty51b9/f129elVjxoxRxYoVtWXLFifY/Pbbb6pdu7YyZsyo/v37KzIyUu+8846CgoL+VY3SjduHy5QpowsXLqhTp04qUKCAjh07pm+++UZXrlxRlSpV9NJLL2n06NHq06ePChYsKEnOv3G5k/PqZk8++aSCg4M1ZMgQbdmyRZ988okyZcqkoUOHOtt06NBBX3zxhZ566ilVqFBBy5cvV/369e/oGHPmzKmoqCh9/vnnateu3T9uu3z5ctWrV08lS5bUO++8Iy8vL+eDpdWrV6tMmTJu27do0UL58uXT4MGDZWZq0KCBXn/9dc2aNcv5sCrGrFmzVLt2baVNm/a23799+/aaPn266tWrpw4dOigyMlKrV6/W+vXrnTtY3nvvPb399tt68skn1aFDB50+fVpjxoxRlSpVtHXrVqVJk+aOfi7/S8GCBTVw4ED169dPnTp1UuXKlSUp1t0Cd6NZs2bKmzev27LNmzdr1KhRypQpk7Pso48+UqNGjdSmTRtdv35dX3/9tVq0aKEFCxY4v/fPP/9cHTp0UJkyZdSpUydJUp48eW77vfv3768BAwaoZs2a6tKli3bt2qUJEyZo48aN+uWXX9xa7s+fP6+6deuqWbNmevLJJ/XNN9/ojTfeUJEiRVSvXr1/ffwAEO8MAHDPTJs2zSTZxo0bb7tNYGCglShRwnl85cqVWNt89dVXJslWrVrlLBs+fLhJsgMHDsTaPq591KlTx3Lnzu22LGfOnCbJ5syZ4ywLDQ21LFmyuNUUcxyVKlWyyMjIOI8xpo4LFy6Yv7+/lS1b1q5eveq2bXR0tPP/xx57zAoXLmxmZnPmzLHkyZNbx44dLSoqytnmww8/NEl2+vTpWMfzv+TMmdNq165tp0+fttOnT9v27dutVatWJslefPFFMzM7cOCASbKAgAA7deqU2/OLFy9umTJlsrNnzzrLtm/fbl5eXta2bVtnWZMmTczPz88OHTrkLPvzzz/N29vbbn7bjfle06ZNi1WrJHvnnXecx23btjUvL684z5uYn+Hs2bNNkq1YseKOfh53el698847Jsmef/55t22bNm1q6dOndx5v27bNJFnXrl3dtnvqqadiHU9cQkJCLGPGjCbJChQoYC+88ILNmDHDLly44LZddHS05cuXz+rUqeN2/ly5csWCg4OtVq1asWpv3bp1rO9Xvnx5K1mypNuyX3/91STZZ5995ixr166d5cyZ03m8fPlyk2QvvfRSrH3G1HPw4EHz9va29957z239b7/9ZsmSJYu1/FYxdd/uPC9cuLA99thjzuONGzfe9ly6tX6z2OfXrX+ztzp9+rTlyJHDihQpYpcuXXKW33oOXb9+3R555BGrXr262/JUqVJZu3btYu331u976tQp8/Hxsdq1a7v93Y8dO9Yk2dSpU51ljz32WKzfVXh4uGXOnNmaN28e53EAQELh9nIASGRSp07tNor5zX27r127pjNnzji34G7ZsuWO9nnzPkJDQ3XmzBk99thj2r9/v0JDQ922zZo1q5o2beo8DggIUNu2bbV161aFhIS4bduxY8f/2SdzyZIlunjxot58881YtwjHNYXWV199pZYtW6pz586aNGmSvLz+fquKaR387rvvFB0d/c8HHYfFixcrY8aMypgxo4oVK6bZs2frmWeecWutlaTmzZs7dwlI0okTJ7Rt2zY9++yzSpcunbO8aNGiqlWrln788UdJUlRUlBYtWqQmTZooR44cznYFCxZUnTp17rpe6catzPPmzVPDhg3dxgGI8W+nIbvb8+rWPu+VK1fW2bNnFRYWJknOz+Cll15y265Hjx53VE9QUJC2b9+uF154QefPn9fEiRP11FNPKVOmTHr33XdlZpKkbdu2ac+ePXrqqad09uxZnTlzRmfOnNHly5dVo0YNrVq1Kta5EVd//ZYtW2rz5s3at2+fs2zmzJny9fVV48aNb1vnnDlz5HK59M4778RaF/O7+PbbbxUdHa0nn3zSqe/MmTPKnDmz8uXLpxUrVtzRzyQxiIqKUuvWrXXx4kXNnTvXrT/8zefQ+fPnFRoaqsqVK9/x69Ktli5dquvXr6tHjx5uf/cdO3ZUQECAfvjhB7ftU6dO7TZGg4+Pj8qUKaP9+/f/q+8PAJ5C6AaARObSpUvy9/d3Hp87d04vv/yygoKClCJFCmXMmFHBwcGSFCsw384vv/yimjVrOn2RM2bM6PSDvnUfefPmjRXk8ufPL0mx+l7G1PFPYkLNnczBfeDAAT399NNq3ry5xowZE6uOli1bqmLFiurQoYOCgoLUqlUrzZo1644DeNmyZbVkyRItXbpUa9eu1ZkzZ/TZZ5/FGrTu1uOK6fv78MMPx9pnwYIFndB3+vRpXb16Vfny5Yu1XVzPvROnT59WWFhYvM9hfrfn1c0fIkhybr+O6ft86NAheXl5xbp1+G6OO0uWLJowYYJOnDihXbt2afTo0U73hSlTpki60f1Bktq1a+d8gBLz9cknnyg8PDxW/XGdpy1atJCXl5dmzpwpSTIzzZ49W/Xq1VNAQMBta9y3b5+yZs3q9uHLrfbs2SMzU758+WLVuHPnTp06deqOfya3c6/mfH/rrbe0fPlyzZgxI9bvdsGCBSpXrpz8/PyULl06ZcyYURMmTLjj16Vb3e7vzMfHR7lz547VB/+hhx6K9XNImzatc04CQGJBn24ASESOHj2q0NBQt/6UTz75pNauXavXXntNxYsXV+rUqRUdHa26deveUdjct2+fatSooQIFCmjkyJHKnj27fHx89OOPP+rDDz/8Vy3GMeJ7hPUsWbIoS5Ys+vHHH7Vp06ZYLbspUqTQqlWrtGLFCv3www9auHChZs6cqerVq2vx4sX/s9U9Q4YMqlmz5v+s416MHH+70BQVFeXx7y3d/Xl1u59tTAt0fHK5XMqfP7/y58+v+vXrK1++fPryyy/VoUMHp7bhw4erePHicT4/derUbo/j+n1mzZpVlStX1qxZs9SnTx+tX79ehw8fjnXXw78RHR0tl8uln376Kc6f26313SrmjpCrV6/Guf7KlSux7hrxhHnz5mno0KF69913VbduXbd1q1evVqNGjVSlShWNHz9eWbJkUfLkyTVt2rT/OUBifLmX5yQA/BeEbgBIRD7//HNJcm5FPn/+vJYtW6YBAwaoX79+znYxrX03u12I+/777xUeHq758+e7tVbe7hbXvXv3yszc9rd7925J+p+jIMclpnXs999/jzU40638/Py0YMECVa9eXXXr1tXKlStVuHBht228vLxUo0YN1ahRQyNHjtTgwYPVt29frVix4o4C9b8RM49wXPMd//XXX8qQIYNSpUolPz8/pUiRIs7fz63PjWkpvnVU5ltb8zJmzKiAgAD9/vvv/1jj3bR83s15dady5syp6Oho7du3z62l8r/OcZ07d26lTZtWJ06ckPT3+RQQEPCff98tW7ZU165dtWvXLs2cOVMpU6ZUw4YN//E5efLk0aJFi3Tu3LnbtnbnyZNHZqbg4GDnLpG7cfP5lj17drd1V65c0ZEjR1S7dm1nmSdavXfv3q127dqpSZMmcc4OMGfOHPn5+WnRokXy9fV1lk+bNi3Wtnda383HnTt3bmf59evXdeDAAY/9fQOAp3F7OQAkEsuXL9e7776r4OBgtWnTRtLfLTm3ttyMGjUq1vNj+lreGuLi2kdoaGicF8fSjZGy586d6zwOCwvTZ599puLFiytz5sx3d1CSateuLX9/fw0ZMkTXrl1zWxdXi1RgYKAWLVqkTJkyqVatWm59bs+dOxdr+5jWzvDw8Luu7U5lyZJFxYsX16effur28/3999+1ePFiPf7445Ju/Kzr1KmjefPm6fDhw852O3fu1KJFi9z2GRAQoAwZMmjVqlVuy8ePH+/22MvLS02aNNH3338fa0oq6e+f4e1+/3G5m/PqTsWMFj169Oh/tc8NGzbEOQL+r7/+qrNnzzpBvmTJksqTJ49GjBihS5cuxdr+9OnTd1xz8+bN5e3tra+++kqzZ89WgwYN/ucc3s2bN5eZacCAAbHWxfw8mzVrJm9vbw0YMCDWz9jMYk3LdqsaNWrIx8dHEyZMiHXXwccff6zIyEi30bnv5nd/Jy5duqSmTZsqW7ZszlRft/L29pbL5XK7M+PgwYOaN29erG1TpUp1R7XVrFlTPj4+Gj16tNvPbcqUKQoNDb3jkfABILGhpRsAEsBPP/2kv/76S5GRkTp58qSWL1+uJUuWKGfOnJo/f75z62hAQICqVKmiYcOGKSIiQtmyZdPixYudeaVvVrJkSUlS37591apVKyVPnlwNGzZU7dq15ePjo4YNG6pz5866dOmSJk+erEyZMjmthzfLnz+/2rdvr40bNyooKEhTp07VyZMnbxvS/5eAgAB9+OGH6tChg0qXLu3Ml7x9+3ZduXJFn376aaznZMiQwZmPu2bNmlqzZo2yZcumgQMHatWqVapfv75y5sypU6dOafz48XrooYdUqVKlf1XfnRo+fLjq1aun8uXLq3379s6UYYGBgW5zag8YMEALFy5U5cqV1bVrV0VGRmrMmDEqXLiwduzY4bbPDh066P3331eHDh1UqlQprVq1yrmr4GaDBw/W4sWL9dhjj6lTp04qWLCgTpw4odmzZ2vNmjVKkyaNihcvLm9vbw0dOlShoaHy9fV15ma/1d2cV3eqePHiat26tcaPH6/Q0FBVqFBBy5Yt0969e+/o+Z9//rm+/PJLNW3aVCVLlpSPj4927typqVOnys/Pz2lt9fLy0ieffKJ69eqpcOHCeu6555QtWzYdO3ZMK1asUEBAgL7//vs7+p6ZMmVStWrVNHLkSF28eFEtW7b8n8+pVq2annnmGY0ePVp79uxxbsdfvXq1qlWrpu7duytPnjwaNGiQevfurYMHD6pJkyby9/fXgQMHNHfuXHXq1EmvvvrqP9bVr18/vfXWW6pSpYoaNWqklClTau3atfrqq69Uu3Zttxb5PHnyKE2aNJo4caL8/f2VKlUqlS1b9o7GXIjLgAED9Oeff+qtt97Sd99957YuT548Kl++vOrXr6+RI0eqbt26euqpp3Tq1CmNGzdOefPmjXWelyxZUkuXLtXIkSOVNWtWBQcHq2zZsrG+b8aMGdW7d28NGDBAdevWVaNGjbRr1y6NHz9epUuXdhs0DQCSlHs+XjoAPMBipsiJ+fLx8bHMmTNbrVq17KOPPrKwsLBYzzl69Kg1bdrU0qRJY4GBgdaiRQs7fvx4nNMwvfvuu5YtWzbz8vJym4pn/vz5VrRoUfPz87NcuXLZ0KFDberUqbGmCcqZM6fVr1/fFi1aZEWLFjVfX18rUKCAzZ49O87jiGsKq9tNPzR//nyrUKGCpUiRwgICAqxMmTL21VdfOetvnjIsxt69ey1LlixWsGBBO336tC1btswaN25sWbNmNR8fH8uaNau1bt3adu/e/T9/9jHH9k9ipvEaPnx4nOuXLl1qFStWdI6hYcOG9ueff8babuXKlVayZEnz8fGx3Llz28SJE51poG525coVa9++vQUGBpq/v789+eSTdurUqTh/t4cOHbK2bdtaxowZzdfX13Lnzm3dunWz8PBwZ5vJkydb7ty5nenJ/mn6sDs9r243fVVcv+erV6/aSy+9ZOnTp7dUqVJZw4YN7ciRI3c0ZdiOHTvstddes0cffdTSpUtnyZIlsyxZsliLFi1sy5YtsbbfunWrNWvWzNKnT2++vr6WM2dOe/LJJ23ZsmX/s/abTZ482SSZv79/rCntzOKecisyMtKGDx9uBQoUMB8fH8uYMaPVq1fPNm/e7LbdnDlzrFKlSpYqVSpLlSqVFShQwLp162a7du36x59FjC+++MLKlStnqVKlcv4WBwwYYNeuXYu17XfffWeFChWyZMmSuU0f9m+mDGvXrp3b69TNXzdP/TVlyhTLly+fU9u0adPiPM//+usvq1KliqVIkcJtH7d7rRg7dqwVKFDAkidPbkFBQdalSxc7f/682zZxvV7c7ngBIKG5zBhtAgAAAAAAT6BPNwAAAAAAHkLoBgAAAADAQwjdAAAAAAB4CKEbAAAAAAAPIXQDAAAAAOAhhG4AAAAAADwkWUIXkBhER0fr+PHj8vf3l8vlSuhyAAAAAACJnJnp4sWLypo1q7y8bt+eTeiWdPz4cWXPnj2hywAAAAAAJDFHjhzRQw89dNv1hG5J/v7+km78sAICAhK4GgAAAABAYhcWFqbs2bM7efJ2CN2Sc0t5QEAAoRsAAAAAcMf+VxdlBlIDAAAAAMBDCN0AAAAAAHgIoRsAAAAAAA8hdAMAAAAA4CGEbgAAAAAAPITQDQAAAACAhxC6AQAAAADwEEI3AAAAAAAeQugGAAAAAMBDCN0AAAAAAHgIoRsAAAAAAA8hdAMAAAAA4CGEbgAAAAAAPITQDQAAAACAhyRo6F61apUaNmyorFmzyuVyad68ec66iIgIvfHGGypSpIhSpUqlrFmzqm3btjp+/LjbPs6dO6c2bdooICBAadKkUfv27XXp0qV7fCQAAAAAAMSWoKH78uXLKlasmMaNGxdr3ZUrV7Rlyxa9/fbb2rJli7799lvt2rVLjRo1ctuuTZs2+uOPP7RkyRItWLBAq1atUqdOne7VIQAAAAAAcFsuM7OELkKSXC6X5s6dqyZNmtx2m40bN6pMmTI6dOiQcuTIoZ07d6pQoULauHGjSpUqJUlauHChHn/8cR09elRZs2a9o+8dFhamwMBAhYaGKiAgID4OBwAAAABwH7vTHJmk+nSHhobK5XIpTZo0kqR169YpTZo0TuCWpJo1a8rLy0sbNmy47X7Cw8MVFhbm9gUAAAAAQHxLltAF3Klr167pjTfeUOvWrZ1PEUJCQpQpUya37ZIlS6Z06dIpJCTktvsaMmSIBgwY4NF6PeH9rWcSugTEkzdLZEjoEgAAAADcA0mipTsiIkJPPvmkzEwTJkz4z/vr3bu3QkNDna8jR47EQ5UAAAAAALhL9C3dMYH70KFDWr58udu98pkzZ9apU6fcto+MjNS5c+eUOXPm2+7T19dXvr6+HqsZAAAAAAApkbd0xwTuPXv2aOnSpUqfPr3b+vLly+vChQvavHmzs2z58uWKjo5W2bJl73W5AAAAAAC4SdCW7kuXLmnv3r3O4wMHDmjbtm1Kly6dsmTJoieeeEJbtmzRggULFBUV5fTTTpcunXx8fFSwYEHVrVtXHTt21MSJExUREaHu3burVatWdzxyOQAAAAAAnpKgU4b9/PPPqlatWqzl7dq1U//+/RUcHBzn81asWKGqVatKks6dO6fu3bvr+++/l5eXl5o3b67Ro0crderUd1xHUpkyjIHU7h8MpAYAAAAkbXeaIxO0pbtq1ar6p8x/J58HpEuXTjNmzIjPsgAAAAAAiBeJuk83AAAAAABJGa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wkWUIXAAAAAADx5f2tZxK6BMSDN0tkSOgS4g0t3QAAAAAAeAihGwAAAAAADyF0AwAAAADgIYRuAAAAAAA8hNANAAAAAICHELoBAAAAAPAQQjcAAAAAAB5C6AYAAAAAwEMI3QAAAAAAeAihGwAAAAAADyF0AwAAAADgIYRuAAAAAAA8hNANAAAAAICHELoBAAAAAPAQQjcAAAAAAB5C6AYAAAAAwEMI3QAAAAAAeAihGwAAAAAADyF0AwAAAADgIYRuAAAAAAA8hNANAAAAAICHELoBAAAAAPAQQjcAAAAAAB5C6AYAAAAAwEMI3QAAAAAAeAihGwAAAAAADyF0AwAAAADgIYRuAAAAAAA8hNANAAAAAICHJGjoXrVqlRo2bKisWbPK5XJp3rx5buvNTP369VOWLFmUIkUK1axZU3v27HHb5ty5c2rTpo0CAgKUJk0atW/fXpcuXbqHRwEAAAAAQNwSNHRfvnxZxYoV07hx4+JcP2zYMI0ePVoTJ07Uhg0blCpVKtWpU0fXrl1ztmnTpo3++OMPLVmyRAsWLNCqVavUqVOne3UIAAAAAADcVrKE/Ob16tVTvXr14lxnZho1apTeeustNW7cWJL02WefKSgoSPPmzVOrVq20c+dOLVy4UBs3blSpUqUkSWPGjNHjjz+uESNGKGvWrPfsWAAAAAAAuFWi7dN94MABhYSEqGbNms6ywMBAlS1bVuvWrZMkrVu3TmnSpHECtyTVrFlTXl5e2rBhwz2vGQAAAACAmyVoS/c/CQkJkSQFBQW5LQ8KCnLWhYSEKFOmTG7rkyVLpnTp0jnbxCU8PFzh4eHO47CwsPgqGwAAAAAAR6Jt6fakIUOGKDAw0PnKnj17QpcEAAAAALgPJdrQnTlzZknSyZMn3ZafPHnSWZc5c2adOnXKbX1kZKTOnTvnbBOX3r17KzQ01Pk6cuRIPFcPAAAAAEAiDt3BwcHKnDmzli1b5iwLCwvThg0bVL58eUlS+fLldeHCBW3evNnZZvny5YqOjlbZsmVvu29fX18FBAS4fQEAAAAAEN8StE/3pUuXtHfvXufxgQMHtG3bNqVLl045cuRQjx49NGjQIOXLl0/BwcF6++23lTVrVjVp0kSSVLBgQdWtW1cdO3bUxIkTFRERoe7du6tVq1aMXA4AAAAASHAJGro3bdqkatWqOY979eolSWrXrp2mT5+u119/XZcvX1anTp104cIFVapUSQsXLpSfn5/znC+//FLdu3dXjRo15OXlpebNm2v06NH3/FgAAAAAALiVy8wsoYtIaGFhYQoMDFRoaGiivtX8/a1nEroExJM3S2RI6BIAAADuS1wz3x+SwvXynebIRNunGwAAAACApI7QDQAAAACAhxC6AQAAAADwEEI3AAAAAAAeQugGAAAAAMBDCN0AAAAAAHgIoRsAAAAAAA8hdAMAAAAA4CGEbgAAAAAAPITQDQAAAACAhxC6AQAAAADwkGQJXQCAe+P9rWcSugTEgzdLZEjoEgAAAHAXaOkGAAAAAMBDCN0AAAAAAHgIoRsAAAAAAA8hdAMAAAAA4CGEbgAAAAAAPITQDQAAAACAhxC6AQAAAADwEEI3AAAAAAAeQugGAAAAAMBDCN0AAAAAAHgIoRsAAAAAAA8hdAMAAAAA4CGEbgAAAAAAPITQDQAAAACAhxC6AQAAAADwEEI3AAAAAAAeQugGAAAAAMBDCN0AAAAAAHgIoRsAAAAAAA8hdAMAAAAA4CGEbgAAAAAAPITQDQAAAACAhxC6AQAAAADwEEI3AAAAAAAeQugGAAAAAMBDCN0AAAAAAHgIoRsAAAAAAA8hdAMAAAAA4CGEbgAAAAAAPITQDQAAAACAhxC6AQAAAADwEEI3AAAAAAAeQugGAAAAAMBDCN0AAAAAAHhIsoQuAAAAALjZ+1vPJHQJiCdvlsiQ0CUACY6WbgAAAAAAPITQDQAAAACAhxC6AQAAAADwEEI3AAAAAAAeQugGAAAAAMBDCN0AAAAAAHgIoRsAAAAAAA8hdAMAAAAA4CGEbgAAAAAAPITQDQAAAACAhxC6AQAAAADwEEI3AAAAAAAekqhDd1RUlN5++20FBwcrRYoUypMnj959912ZmbONmalfv37KkiWLUqRIoZo1a2rPnj0JWDUAAAAAADck6tA9dOhQTZgwQWPHjtXOnTs1dOhQDRs2TGPGjHG2GTZsmEaPHq2JEydqw4YNSpUqlerUqaNr164lYOUAAAAAAEjJErqAf7J27Vo1btxY9evXlyTlypVLX331lX799VdJN1q5R40apbfeekuNGzeWJH322WcKCgrSvHnz1KpVqwSrHQAAAACARN3SXaFCBS1btky7d++WJG3fvl1r1qxRvXr1JEkHDhxQSEiIatas6TwnMDBQZcuW1bp162673/DwcIWFhbl9AQAAAAAQ3xJ1S/ebb76psLAwFShQQN7e3oqKitJ7772nNm3aSJJCQkIkSUFBQW7PCwoKctbFZciQIRowYIDnCgcAAAAAQIm8pXvWrFn68ssvNWPGDG3ZskWffvqpRowYoU8//fQ/7bd3794KDQ11vo4cORJPFQMAAAAA8LdE3dL92muv6c0333T6ZhcpUkSHDh3SkCFD1K5dO2XOnFmSdPLkSWXJksV53smTJ1W8ePHb7tfX11e+vr4erR0AAAAAgETd0n3lyhV5ebmX6O3trejoaElScHCwMmfOrGXLljnrw8LCtGHDBpUvX/6e1goAAAAAwK0SdUt3w4YN9d577ylHjhwqXLiwtm7dqpEjR+r555+XJLlcLvXo0UODBg1Svnz5FBwcrLfffltZs2ZVkyZNErZ4AAAAAMADL1GH7jFjxujtt99W165dderUKWXNmlWdO3dWv379nG1ef/11Xb58WZ06ddKFCxdUqVIlLVy4UH5+fglYOQAAAAAAiTx0+/v7a9SoURo1atRtt3G5XBo4cKAGDhx47woDAAAAAOAOJOo+3QAAAAAAJGWEbgAAAAAAPITQDQAAAACAhxC6AQAAAADwEEI3AAAAAAAeQugGAAAAAMBDCN0AAAAAAHgIoRsAAAAAAA8hdAMAAAAA4CGEbgAAAAAAPOSuQ/fVq1d15coV5/GhQ4c0atQoLV68OF4LAwAAAAAgqbvr0N24cWN99tlnkqQLFy6obNmy+uCDD9S4cWNNmDAh3gsEAAAAACCpuuvQvWXLFlWuXFmS9M033ygoKEiHDh3SZ599ptGjR8d7gQAAAAAAJFV3HbqvXLkif39/SdLixYvVrFkzeXl5qVy5cjp06FC8FwgAAAAAQFJ116E7b968mjdvno4cOaJFixapdu3akqRTp04pICAg3gsEAAAAACCpuuvQ3a9fP7366qvKlSuXypYtq/Lly0u60epdokSJeC8QAAAAAICkKtndPuGJJ55QpUqVdOLECRUrVsxZXqNGDTVt2jReiwMAAAAAICm7q9AdERGhFClSaNu2bbFatcuUKROvhQEAAAAAkNTd1e3lyZMnV44cORQVFeWpegAAAAAAuG/cdZ/uvn37qk+fPjp37pwn6gEAAAAA4L5x1326x44dq7179ypr1qzKmTOnUqVK5bZ+y5Yt8VYcAAAAAABJ2V2H7iZNmnigDAAAAAAA7j93HbrfeecdT9QBAAAAAMB95677dAMAAAAAgDtz1y3dXl5ecrlct13PyOYAAAAAANxw16F77ty5bo8jIiK0detWffrppxowYEC8FQYAAAAAQFJ316G7cePGsZY98cQTKly4sGbOnKn27dvHS2EAAAAAACR18danu1y5clq2bFl87Q4AAAAAgCQvXkL31atXNXr0aGXLli0+dgcAAAAAwH3hrm8vT5s2rdtAamamixcvKmXKlPriiy/itTgAAAAAAJKyuw7do0aNcnvs5eWljBkzqmzZskqbNm181QUAAAAAQJJ316G7Xbt2nqgDAAAAAID7zl2Hbkm6cOGCpkyZop07d0qSChcurOeff16BgYHxWhwAAAAAAEnZXQ+ktmnTJuXJk0cffvihzp07p3PnzmnkyJHKkyePtmzZ4okaAQAAAABIku66pbtnz55q1KiRJk+erGTJbjw9MjJSHTp0UI8ePbRq1ap4LxIAAAAAgKTorkP3pk2b3AK3JCVLlkyvv/66SpUqFa/FAQAAAACQlN317eUBAQE6fPhwrOVHjhyRv79/vBQFAAAAAMD94K5Dd8uWLdW+fXvNnDlTR44c0ZEjR/T111+rQ4cOat26tSdqBAAAAAAgSbrr28tHjBghl8ultm3bKjIyUpKUPHlydenSRe+//368FwgAAAAAQFJ116Hbx8dHH330kYYMGaJ9+/ZJkvLkyaOUKVPGe3EAAAAAACRl/2qebklKmTKlihQpEp+1AAAAAABwX7nj0N2sWbM72u7bb7/918UAAAAAAHA/uePQHRgY6PZ4xowZatiwISOWAwAAAABwG3ccuqdNm+b2+JtvvtGwYcOUO3fueC8KAAAAAID7wV1PGQYAAAAAAO4MoRsAAAAAAA8hdAMAAAAA4CF33Kd7/vz5bo+jo6O1bNky/f77727LGzVqFD+VAQAAAACQxN1x6G7SpEmsZZ07d3Z77HK5FBUV9Z+LAgAAAADgfnDHoTs6OtqTdQAAAAAAcN+hTzcAAAAAAB5C6AYAAAAAwEMI3QAAAAAAeAihGwAAAAAADyF0AwAAAADgIf8qdF+4cEGffPKJevfurXPnzkmStmzZomPHjsVrcQAAAAAAJGV3PGVYjB07dqhmzZoKDAzUwYMH1bFjR6VLl07ffvutDh8+rM8++8wTdQIAAAAAkOTcdUt3r1699Oyzz2rPnj3y8/Nzlj/++ONatWpVvBYHAAAAAEBSdtehe+PGjercuXOs5dmyZVNISEi8FHWzY8eO6emnn1b69OmVIkUKFSlSRJs2bXLWm5n69eunLFmyKEWKFKpZs6b27NkT73UAAAAAAHC37jp0+/r6KiwsLNby3bt3K2PGjPFSVIzz58+rYsWKSp48uX766Sf9+eef+uCDD5Q2bVpnm2HDhmn06NGaOHGiNmzYoFSpUqlOnTq6du1avNYCAAAAAMDduus+3Y0aNdLAgQM1a9YsSZLL5dLhw4f1xhtvqHnz5vFa3NChQ5U9e3ZNmzbNWRYcHOz838w0atQovfXWW2rcuLEk6bPPPlNQUJDmzZunVq1axWs9AAAAAADcjbtu6f7ggw906dIlZcqUSVevXtVjjz2mvHnzyt/fX++99168Fjd//nyVKlVKLVq0UKZMmVSiRAlNnjzZWX/gwAGFhISoZs2azrLAwECVLVtW69ati9daAAAAAAC4W3fd0h0YGKglS5ZozZo12rFjhy5duqRHH33ULfjGl/3792vChAnq1auX+vTpo40bN+qll16Sj4+P2rVr5/QhDwoKcnteUFDQP/YvDw8PV3h4uPM4rtvlAQAAAAD4r+46dMeoVKmSKlWqFJ+1xBIdHa1SpUpp8ODBkqQSJUro999/18SJE9WuXbt/vd8hQ4ZowIAB8VUmANzX3t96JqFLQDx4s0SGhC4BAIAH0l2H7tGjR8e53OVyyc/PT3nz5lWVKlXk7e39n4vLkiWLChUq5LasYMGCmjNnjiQpc+bMkqSTJ08qS5YszjYnT55U8eLFb7vf3r17q1evXs7jsLAwZc+e/T/XCwAAAADAze46dH/44Yc6ffq0rly54owifv78eaVMmVKpU6fWqVOnlDt3bq1YseI/B9mKFStq165dbst2796tnDlzSroxqFrmzJm1bNkyJ2SHhYVpw4YN6tKly2336+vrK19f3/9UGwAAAAAA/8tdD6Q2ePBglS5dWnv27NHZs2d19uxZ7d69W2XLltVHH32kw4cPK3PmzOrZs+d/Lq5nz55av369Bg8erL1792rGjBn6+OOP1a1bN0k3Wtd79OihQYMGaf78+frtt9/Utm1bZc2aVU2aNPnP3x8AAAAAgP/irlu633rrLc2ZM0d58uRxluXNm1cjRoxQ8+bNtX//fg0bNixepg8rXbq05s6dq969e2vgwIEKDg7WqFGj1KZNG2eb119/XZcvX1anTp104cIFVapUSQsXLpSfn99//v4AAAAAAPwXdx26T5w4ocjIyFjLIyMjnRHDs2bNqosXL/736iQ1aNBADRo0uO16l8ulgQMHauDAgfHy/QAAAAAAiC93fXt5tWrV1LlzZ23dutVZtnXrVnXp0kXVq1eXJP32228KDg6OvyoBAAAAAEiC7jp0T5kyRenSpVPJkiWdAclKlSqldOnSacqUKZKk1KlT64MPPoj3YgEAAAAASEru+vbyzJkza8mSJfrrr7+0e/duSdLDDz+shx9+2NmmWrVq8VchAAAAAABJ1F2H7hgFChRQgQIF4rMWAAAAAADuK/8qdB89elTz58/X4cOHdf36dbd1I0eOjJfCAAAAAABI6u46dC9btkyNGjVS7ty59ddff+mRRx7RwYMHZWZ69NFHPVEjAAAAAABJ0l0PpNa7d2+9+uqr+u233+Tn56c5c+boyJEjeuyxx9SiRQtP1AgAAAAAQJJ016F7586datu2rSQpWbJkunr1qlKnTq2BAwdq6NCh8V4gAAAAAABJ1V2H7lSpUjn9uLNkyaJ9+/Y5686cORN/lQEAAAAAkMTddZ/ucuXKac2aNSpYsKAef/xxvfLKK/rtt9/07bffqly5cp6oEQAAAACAJOmuQ/fIkSN16dIlSdKAAQN06dIlzZw5U/ny5WPkcgAAAAAAbnLXoTt37tzO/1OlSqWJEyfGa0EAAAAAANwv7rpP95EjR3T06FHn8a+//qoePXro448/jtfCAAAAAABI6u46dD/11FNasWKFJCkkJEQ1a9bUr7/+qr59+2rgwIHxXiAAAAAAAEnVXYfu33//XWXKlJEkzZo1S0WKFNHatWv15Zdfavr06fFdHwAAAAAASdZdh+6IiAj5+vpKkpYuXapGjRpJkgoUKKATJ07Eb3UAAAAAACRhdx26CxcurIkTJ2r16tVasmSJ6tatK0k6fvy40qdPH+8FAgAAAACQVN116B46dKgmTZqkqlWrqnXr1ipWrJgkaf78+c5t5wAAAAAA4F9MGVa1alWdOXNGYWFhSps2rbO8U6dOSpkyZbwWBwAAAABAUnbXoVuSvL293QK3JOXKlSs+6gEAAAAA4L5xx6E7bdq0crlcsZYHBgYqf/78evXVV1WrVq14LQ4AAAAAgKTsjkP3qFGj4lx+4cIFbd68WQ0aNNA333yjhg0bxldtAAAAAAAkaXccutu1a/eP64sXL64hQ4YQugEAAAAA+H93PXr57TRo0EB//fVXfO0OAAAAAIAkL95Cd3h4uHx8fOJrdwAAAAAAJHnxFrqnTJmi4sWLx9fuAAAAAABI8u64T3evXr3iXB4aGqotW7Zo9+7dWrVqVbwVBgAAAABAUnfHoXvr1q1xLg8ICFCtWrX07bffKjg4ON4KAwAAAAAgqbvj0L1ixQpP1gEAAAAAwH0n3vp0AwAAAAAAd4RuAAAAAAA8hNANAAAAAICHELoBAAAAAPAQQjcAAAAAAB5C6AYAAAAAwEMI3QAAAAAAeAihGwAAAAAADyF0AwAAAADgIYRuAAAAAAA8hNANAAAAAICHELoBAAAAAPAQQjcAAAAAAB5C6AYAAAAAwEMI3QAAAAAAeAihGwAAAAAADyF0AwAAAADgIYRuAAAAAAA8hNANAAAAAICHELoBAAAAAPAQQjcAAAAAAB5C6AYAAAAAwEMI3QAAAAAAeAihGwAAAAAADyF0AwAAAADgIYRuAAAAAAA8hNANAAAAAICHELoBAAAAAPAQQjcAAAAAAB5C6AYAAAAAwEOSVOh+//335XK51KNHD2fZtWvX1K1bN6VPn16pU6dW8+bNdfLkyYQrEgAAAACA/5dkQvfGjRs1adIkFS1a1G15z5499f3332v27NlauXKljh8/rmbNmiVQlQAAAAAA/C1JhO5Lly6pTZs2mjx5stKmTessDw0N1ZQpUzRy5EhVr15dJUuW1LRp07R27VqtX78+ASsGAAAAACCJhO5u3bqpfv36qlmzptvyzZs3KyIiwm15gQIFlCNHDq1bt+5elwkAAAAAgJtkCV3A//L1119ry5Yt2rhxY6x1ISEh8vHxUZo0adyWBwUFKSQk5Lb7DA8PV3h4uPM4LCws3uoFAAAAACBGog7dR44c0csvv6wlS5bIz88v3vY7ZMgQDRgwIN72BwAAYnt/65mELgHx5M0SGRK6BABIshL17eWbN2/WqVOn9OijjypZsmRKliyZVq5cqdGjRytZsmQKCgrS9evXdeHCBbfnnTx5UpkzZ77tfnv37q3Q0FDn68iRIx4+EgAAAADAgyhRt3TXqFFDv/32m9uy5557TgUKFNAbb7yh7NmzK3ny5Fq2bJmaN28uSdq1a5cOHz6s8uXL33a/vr6+8vX19WjtAAAAAAAk6tDt7++vRx55xG1ZqlSplD59emd5+/bt1atXL6VLl04BAQF68cUXVb58eZUrVy4hSgYAAAAAwJGoQ/ed+PDDD+Xl5aXmzZsrPDxcderU0fjx4xO6LAAAAAAAkl7o/vnnn90e+/n5ady4cRo3blzCFAQAAAAAwG0k6oHUAAAAAABIyg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SdShe8iQISpdurT8/f2VKVMmNWnSRLt27XLb5tq1a+rWrZvSp0+v1KlTq3nz5jp58mQCVQwAAAAAwN8SdeheuXKlunXrpvXr12vJkiWKiIhQ7dq1dfnyZWebnj176vvvv9fs2bO1cuVKHT9+XM2aNUvAqgEAAAAAuCFZQhfwTxYuXOj2ePr06cqUKZM2b96sKlWqKDQ0VFOmTNGMGTNUvXp1SdK0adNUsGBBrV+/XuXKlUuIsgEAAAAAkJTIW7pvFRoaKklKly6dJGnz5s2KiIhQzZo1nW0KFCigHDlyaN26dbfdT3h4uMLCwty+AAAAAACIb0kmdEdHR6tHjx6qWLGiHnnkEUlSSEiIfHx8lCZNGrdtg4KCFBISctt9DRkyRIGBgc5X9uzZPVk6AAAAAOABlWRCd7du3fT777/r66+//s/76t27t0JDQ52vI0eOxEOFAAAAAAC4S9R9umN0795dCxYs0KpVq/TQQw85yzNnzqzr16/rwoULbq3dJ0+eVObMmW+7P19fX/n6+nqyZAAAAAAAEndLt5mpe/fumjt3rpYvX67g4GC39SVLllTy5Mm1bNkyZ9muXbt0+PBhlS9f/l6XCwAAAACAm0Td0t2tWzfNmDFD3333nfz9/Z1+2oGBgUqRIoUCAwPVvn179erVS+nSpVNAQIBefPFFlS9fnpHLAQAAAAAJLlGH7gkTJkiSqlat6rZ82rRpevbZZyVJH374oby8vNS8eXOFh4erTp06Gj9+/D2uFAAAAACA2BJ16Daz/7mNn5+fxo0bp3Hjxt2DigAAAAAAuHOJuk83AAAAAABJGa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IXQDAAAAAOAhhG4AAAAAADyE0A0AAAAAgIcQugEAAAAA8BBCNwAAAAAAHkLoBgAAAADAQwjdAAAAAAB4CKEbAAAAAAAPuW9C97hx45QrVy75+fmpbNmy+vXXXxO6JAAAAADAA+6+CN0zZ85Ur1699M4772jLli0qVqyY6tSpo1OnTiV0aQAAAACAB9h9EbpHjhypjh076rnnnlOhQoU0ceJEpUyZUlOnTk3o0gAAAAAAD7AkH7qvX7+uzZs3q2bNms4yLy8v1axZU+vWrUvAygAAAAAAD7pkCV3Af3XmzBlFRUUpKCjIbXlQUJD++uuvOJ8THh6u8PBw53FoaKgkKSwszHOFxoNrly4mdAmIJ2FhPvf8e3L+3B84d/Bvce7gv7jX5w/nzv2D1x78Wwlx7tytmPxoZv+4XZIP3f/GkCFDNGDAgFjLs2fPngDV4EEU++wD7gznDv4tzh38F5w/+Lc4d/BvJaVz5+LFiwoMDLzt+iQfujNkyCBvb2+dPHnSbfnJkyeVOXPmOJ/Tu3dv9erVy3kcHR2tc+fOKX369HK5XB6tF/8sLCxM2bNn15EjRxQQEJDQ5SAJ4dzBv8W5g3+Lcwf/BecP/i3OncTDzHTx4kVlzZr1H7dL8qHbx8dHJUuW1LJly9SkSRNJN0L0smXL1L179zif4+vrK19fX7dladKk8XCluBsBAQG8iOBf4dzBv8W5g3+Lcwf/BecP/i3OncThn1q4YyT50C1JvXr1Urt27VSqVCmVKVNGo0aN0uXLl/Xcc88ldGkAAAAAgAfYfRG6W7ZsqdOnT6tfv34KCQlR8eLFtXDhwliDqwEAAAAAcC/dF6Fbkrp3737b28mRdPj6+uqdd96Jdfs/8L9w7uDf4tzBv8W5g/+C8wf/FudO0uOy/zW+OQAAAAAA+Fe8EroAAAAAAADuV4RuAAAAAAA8hNANAAAAAICHELoBAAAAAPAQQjcA3CXGnwSQWEVFRSV0CQDwr0RHRyd0CR5D6Ab+h/v5BQB3x8wUFRUll8vltgwAElrMe5W3t7ckwjfiR1RUVKz3Od73EN+io6MVHR0tL68b0TQiIkLS/XWuEbqB/yHmBSA0NFQSIfxBZWZyuVzy9vZWaGiopk2bpk2bNun8+fMJXRoSiZUrV+rLL7+UdH9dKCBxMzO3i9VDhw6pZMmSWrNmTQJXhqQuKipK3t7ecrlc2rx5sxYsWCBJbh88A/+VmcnLy0teXl5av369unTpoh9++EHS/XWuEbqB/+HIkSOqV6+exo4dK+nvEI4HS8wL/4gRI5QjRw6NGzdObdq0Ua1atbRz584Erg732q2tiBcuXNCUKVP0448/Kjw8/L66UEDi5nK55OXlpR07dqhdu3ZauXKltm7dqm+//Vbnzp1L6PKQhHl7e+v48eN6/PHH9fjjj2vVqlXas2dPQpeF+0RMI5bL5dLFixedayozk6+vry5evJjAFcYv0gNwk5gXgJtbqbJnzy4fHx+tX79emzdvjrUe95+Y3++tdzWsXLlSn376qT7//HNt2rRJu3bt0oEDB9S7d28dPXo0IUpFAvH29talS5c0a9YsXblyRWnSpFHOnDl16tQpXb16NaHLwwNm1qxZqlChglKlSqXLly+rWrVqmjhxotasWcP7Ff61PXv2qFGjRvL399cvv/yit99+W/ny5UvosnCf8PLycl6fpk2bpl27dunPP//UxIkTVa9ePfn7+ydwhfGL0A3o73Dl5eWl69evx2qleu2113T8+HF9++23ioyMlMvl4kLmPnP06FFNnTpVV69edX6/Xl5e2rt3r7Zv3y5J+vLLL1WpUiU1atRImzdvVqNGjWRmatSokbJmzZrARwBPiuvvvXXr1mrVqpX69+8vSerQoYOWLVumY8eOSaIrCuLfredUzHm5ePFi1a1bV+PHj1eXLl20bNkyVahQQcOGDdPx48cTolQkAZcvX5b0d3/aWx0+fFjnz5/X9OnTlTdvXl2/fl3Xr1/X6dOnJdEAgbt383n2zTffqGrVqlq0aJF+//135c6dW9mzZ9dff/2l9evX67vvvtOmTZtiPS+pInQD+vuW8UGDBql+/fqqX7++WrdurV9//VVmpkqVKqly5cpatWqVlixZksDVwhPGjh2rYcOGafHixZJu3O507tw5lS9fXrt375YkJUuWTBcvXlTfvn1VtWpVBQUF6Y8//tDzzz8v6f54U0DcYj6I279/v7PsiSeeULFixTRu3DhNnDhRfn5+aty4scaPHy+JriiIPzGDOMacUzfflilJv/zyiwoVKiTp7wGIJkyYoLVr1+q7777T9evXE6BqJGZ16tRR3759dfnyZac/7b59+7Rv3z5FRkZKks6fP68UKVKob9++6tatm1555RUVKlRIVapU0fLly+VyuXjfw13x8vLSwYMHtW7dOo0ZM0ZPPPGEateurcDAQB05ckR58+ZVx44d9cYbb6hDhw5q1KiRtmzZ4tYqnlRxRQDoxgVLvnz5NHPmTDVu3FgFCxbUxo0bVbduXQ0cOFCS9NJLLykqKkrfffedzp49G6u1Ozw8PKHKx38Qc8HQs2dPZcuWTd99953TMrR06VJlypRJLVq0kCQVLFhQCxYs0IIFC/Trr79q8uTJypo1q0JDQ/X2229r165dCXYciH+3djdZunSp8ubNqx9//FHR0dEKCgpSzZo19frrr2vFihUaNWqUihQpoosXLyokJCQhS0cSd2sXl5hBHPft26cOHTro9ddf15w5c5w+25UrV3YGuUqePLmioqJUoEABVahQQVOnTnU+OARizqnHHntMn376qXbu3KnLly/rqaeeUrFixVSnTh01bdpUf/zxhxo1aqSuXbvqxx9/1OXLl1WkSBH1799fjz76qLp06SKJDxfxz259HzUz5c+fX82bN1fp0qX14osvyuVy6a233lLv3r31/PPPq1+/fvroo4+0efNmBQUFacaMGZKS/qBq/KXggWdm+uCDD1SnTh1t375d3bt314gRI7R69Wo1adJEAwYM0OrVq5U7d241b9481gie4eHhmjZtmjp16qTff/89gY8Gd8vLy8sJUC1bttT27dud3+/atWvVuHFjZ9uyZcuqRIkSypcvnwoWLOi8iXzxxRdauHAh/brvEzGDpMV8sh7zRl+zZk298MILGjRokL788ktVqVJFS5YsUcOGDdWxY0ft2rVLU6ZM0fnz53Xp0qWEPAQkYWPHjlWHDh1iLZ84caIeeeQRnTt3Tnv27FH37t31wgsvKCIiQk888YQuX76scePGSbox5sDJkycVHR2tbdu2adasWff6MJBIxYTkPn36KEOGDJo4caImT56sa9euacWKFRo5cqTOnDmjzp07648//lDXrl21fft2TZ8+Xa+88oqefvppBQcHq1ChQrp27VoCHw0Sq5vfR6W/A7PL5dLHH3+skJAQtz7bgYGBatSokfr06aNatWqpePHiio6OVvLkyVW3bt17fwCeYMADIioqKs7lP/74o/n4+NjGjRstOjrazMz5d+vWrVasWDGrVKmSmZlduXLF6tatay1atLA9e/bY1q1brXLlyuZyuWzQoEH35kAQLyIjI2Mti4qKssaNG1uTJk1s3bp1Vq1aNVu0aJGzzsxs6tSpliNHDitcuLA999xzVrJkScucObPNmTPnntaP+BMRERHn8o8++sjq1atnL774on355ZdmZnb16lV7/fXX7eGHH7Z169ZZ9+7drW3btmZmtnnzZkubNq25XC6bP3/+Pasf94/r16/b8OHDzc/Pz7Zt2+YsP3v2rFWoUME++ugjZ9nMmTPtkUcesX79+pmZ2WuvvWapUqWyTz75xLZs2WJ9+vSxd955x4YOHWpBQUG3fQ/Eg+Hm33/Ma96iRYvM5XJZcHCwff/99876tWvXWv369e3pp592lh0/ftyOHTtmo0aNsqxZs9rHH39874pHkvX999/bs88+a2+++aYtWLDAWV6oUCGrW7eunTp1ysz+vu7ev3+/LVu2zIYNG2ZZsmSxpk2b2tmzZxOk9vhG6MZ9Lzo62vljNjNbs2aN/fHHH87jTz75xPz9/e38+fPO9jEiIiJsxIgR5uvra7/++quZmX377bdWvHhxK1iwoHl5eVmLFi3swoUL9+Zg8J/dGrYPHDhgly9fdh4vWLDASpcubTVq1LBkyZLZJ598Yvv373d73h9//GHvvvuude/e3YYMGXLPakf8unTpkj366KNuATk6OtrOnj1rtWrVsly5ctk777xj1atXt9SpU9uoUaPMzOzMmTP2xhtvWLp06axfv35WvXp1O3r0qJmZzZgxwxo3bmy7du1KkGNC0nfgwAGrV6+eVa1a1Vm2e/duy5Ahg9u5GhYWZkOHDrXcuXPbsWPHLDo62rp27Wr58+e3DBky2MMPP2xbtmyxxYsXW6pUqdxCPB4sN3+weOt7YMuWLc3lctmKFSucZdHR0fbee+9Z2bJlbefOnXbw4EF79dVXrUSJEpY7d26bO3fuPaociVlcjRcxLl++bK1bt7bAwEB77bXXrGHDhlaqVCnr06ePmZktW7bMXC6Xffvtt27X3StWrLDGjRtbyZIlbcaMGR4/hnuJ0I0HxoIFC6xEiRJWsWJFe+uttyw0NNTMzIYPH27+/v62fv16t+1jPhX+6aefLFWqVG5vSC1btrQaNWrYpk2bnGX/9OKDxGfSpEmWK1cuK126tJUqVcp+/vlnZ12XLl3s4Ycftrx581qtWrUsTZo0VrFiRevXr5/NmDHDjh8/bma3v3sCiduhQ4esdu3aduXKFStVqpTVrFnTQkJCnPXLli2zggUL2o4dO8zsxgXoBx98YKlSpbINGzY427Vp08YyZcpkDz30UKzXD+C/mDt3rqVNm9a+/vprMzP79ddfLV++fDZz5ky3C9Sff/7ZHnnkEVu1apWz7MKFC865a2bWs2dPq1Wr1r0rHgkm5j3p5nMkxuXLl61nz5728ssv2/jx4+3EiRNmZnbw4EFzuVz2/vvv25UrV5ztly5dagEBAc52CxcujBW2eQ9EVFSUhYWFxVr+888/W+XKlW3Pnj1mduN1qXTp0pYiRQo7ffq0mZk1aNDASpcubUeOHHF77p9//un5whMAfbpx37t8+bI6dOigtm3bqlmzZho1apSef/55BQQESJKefPJJXbt2TYsWLXL6J9lN/TizZ8+ua9euKX369M4+P/74Yy1dulQlS5ZUdHS0zEze3t73/uBw10JDQ/Xss89qxIgRevPNNzV16lQ9/PDDGjhwoH788UdJUpcuXZQ2bVrVqVNH8+bN07p161S3bl3t2LFD48aNc0YHZgCZpGf16tUqX768fH19lSJFCk2fPl3Lli3TDz/84IzYu3r1al29elVFihRxXgt69eql3Llza+LEic6+PvroIzVq1EjHjh1L8gO8IGHE9Hu8VYUKFfTEE0+ob9++kqTSpUsrQ4YMmj17ttvYESlTptTOnTuVOnVqZ3+BgYEKDAzU2rVr1bp1a82YMUPPPPOMJKZ4ut/d2n82ZhCrJUuWKEeOHNq0aZMuXbqkvn376tlnn9Vvv/2mnDlzqlu3bho1apQ2bNjg7Ov06dMKCgpyrovq1KmjJk2aSJLzWsl74IPt2LFjypw5s9auXSvpxnvit99+K0nasGGD0qZNq7x582rcuHHKly+f/P39tXDhQmXIkEGSNGnSJG3btk2ff/65c10l3Ri09r6UsJkf8LzFixdbyZIl3T75v1l4eLi1b9/eMmTIYEuXLo21/pVXXrGmTZuamcXq8x3Xp8lI3M6fP28vvvii010gPDzc6tWrZ6lSpbIWLVo4d0D079/fKlSo4PTlxf1h6tSpVrhwYbdlPXr0sNy5c9tff/1lZmZffvmlPfTQQ043lGvXrpmZ2fjx4y04ONh5bGYWEhJi586du0fV435y8/vHkiVLbO7cuXbgwAFn2cqVKy1nzpz21ltvOY8zZMhgvXr1sh07dlhoaKi99NJLVrt27Vh9Hr///nurW7eu1a1b1/bv339PjgcJ7+zZs1alShUbO3asmd04x6Kioqx169b2wgsvONutXLnSatasafXq1XOWZciQwbJly2Z9+vSxDz74wAICAqxbt263HfMCD7aY16969epZkSJFLGfOnJY5c2ZbvHixmZm98cYbzrpcuXLZ9OnTneccPHjQad3u3LmzNWrUyK5evZowB3IPEbpxX4uOjra+fftauXLlnD7bZjcGajh8+LAdPHjQzG5cOOfKlcty5cplEydOtIMHD9qJEyesd+/eliJFCsudO7dNmDDB6beJxCnmBX3SpEm2e/fu225z+PBhMzMbPXq0ZcyY0Zo1a2Z9+vSx/Pnz28SJE83sRr/d4sWLW+vWrePs74+kaerUqVahQgUbNGiQlSxZ0saOHWvXrl2zVKlSWd++fc3sxq281atXtxdffNHtud26dbOaNWvatWvX6E6CO/ZPrxvbt2+3UqVKWXBwsOXLl8+KFy9u48aNM7Mbt2MOHDjQ0qVLZ8eOHTOzG69ZZcqUsWzZsllwcLAFBwfb6tWrY+330qVLsW7ZxP3vzJkz9vzzz1twcLBz6/eFCxfskUcesQEDBjjbRUZG2tdff205c+Z0Brf6+uuvzeVyWceOHe3pp5+2zz//PEGOAYnbrR/C1KpVy1wul9WvX98tOC9dutRcLpe1bt3aacwwu9Hw8cYbb9jkyZPvWc2JBaEb970BAwZYiRIlbPLkybZ8+XJr3bq1Pf7445YpUybLkiWLc6G9ZcsWa9q0qblcLsubN6/lz5/fihQpYmPHjrVu3bpZly5dnE/wkHhdv37dXC6Xvf766//4yenatWutRIkSzoXFxYsXLUOGDFa9enWnxXPZsmVO/20kHXGFnJgL0K1bt1pQUJB5e3tb165dnfUjR440f39/Z5yG999/33LkyGHDhg2zPXv22LZt26x48eLWv3//e3MQuK9cv3491rJNmzZZ5cqVrXv37nb58mW7dOmSDRw40FKlSuW87uzYscNKlSplrVq1MrMbYenMmTO2aNEi++677+7pMSBp2LBhg+XNm9def/11MzM7ceKEPfroo/bee+9ZeHi4s93+/futXLlyNmXKFGdZ0aJF7aeffnLbHx8wwix2//0lS5aYmdkPP/xgHTt2tBw5crgNUmxmVqNGDatYsaJ9++23du7cOdu3b5+1bt3aihcv7oxD8SA1ZhC6cd+KeYE4d+6ctW7d2oKDg83Pz89atWplw4cPt6+++spGjhxpLpfLbRCaHTt22Pr1623ZsmVu++ONJ/GL+QR27NixliZNGlu3bl2sbWJe4D/44APLkyePnTlzxsxuBOxChQpZ/vz5bcSIEfeuaHjUrRcKzzzzjBUuXNhKlChhn3zyidu6PHnyWKtWrSwiIsLOnz9vo0aNMn9/fytUqJClTp3aOnXqxOsA7tqSJUusQoUKzuOZM2daSEiI7dmzx232g/fff9/Sp09vLpfLmjRpYmY3ur9MmzbNAgIC3AbzvBm3/+JmV65csaFDh1pgYKDt3bvXzMw6dOhgJUqUcOtmd/78efP393dr0b75XGKQNMRlypQpljVrVqtTp47bbArp0qWzl19+2S5evOgs279/vz3zzDOWPHlyq1y5sqVPn95q1679wN6FQ+hGkvdPF8ExbxqRkZG2Z88eu3z5sluLQ3h4uOXMmdN69+79r/aPxCt//vzWqlUrt24FNxs5cqSVL1/eRo0aZb/99ps1btzY3n//fbfRqZE0xPRbjLFhwwbr2rWrM5VfdHS083ccs91TTz1ljz/+uP3+++/O8xYvXmwul8u+//57Z7uDBw/aqlWrnK4owN1auHChlSxZ0p544glLmzatlShRwrld/NKlS3b8+HGrVq2aFS9e3ObMmePc5rty5UozM9u3b59VrVrVevbsmZCHgUTi1te7uPz1119WsWJFa9CggZndCNgPPfSQPfPMM7Z8+XK7evWqjRkzxooXL247d+50e25UVNQD1fqIuN083W50dLRFRETYG2+8YTly5LBJkybZqVOn3MaSmDJlivn5+dmaNWtinT/r16+3hQsXPvDXV4RuJFm3vvFs3LjRabWM6w0jrmWrVq2yggULuk0XhaQt5pP6mP5E3333ndvvPub/x48ft/bt21vOnDktTZo09tRTT7kNkIWk5+jRo3b9+nX75JNP7OGHH3YbTChGTPhesGCBlStXzhmkKka9evXs0UcfJWTjP4t5fzp06JBlzZrVXC5XnB/wfvTRR1a9enVnHIqFCxeay+WyEiVKONucOnXq3hSNRO3mluhLly45r2e3Xt9ERUXZF198YQEBAfbjjz+amdk333xj9evXN39/fytatKilSZPGPv3003tXPJKkmHPs+vXrVrFiRWfMiatXr1p0dLRbQ1axYsWsQYMGtnfvXjtw4IC9+uqrCVJzYsVY/0iyXC6XvLy8tGnTJpUtW1adO3fWd99956yLa3tJunTpks6cOaNvvvlGXbt2VYkSJVSsWLF7Wjv+PbvxYeFt1ydLlkxmpho1aqhu3boaPHiwjh075qx3uVw6ffq0Tpw4oY8++kg//fSTtm7dqi+//FK+vr734hAQz6KjozVw4EDlzZtXkyZN0jPPPKMKFSpo7ty52rt3r1wulzN1TszUfvXr11fp0qW1evVqrVixwtnX2LFjtXv3boWFhSXIsSBpi5lKSfp7OqWzZ8/qmWeeUZUqVXT8+HFnfczr2NKlS+Xl5aV8+fJJkg4cOKA2bdro2LFj2rp1qyQpY8aMkm4/xRgeDMmSJZMk9enTR48//rgzPdOt1zxeXl6qVq2a6tWrpzfffFOS1Lx5c3399df6/vvv9fbbb+vcuXNq27btvT0AJCnTp09X165dderUKZ05c0be3t5av369Jk+erNdee02NGjVSiRIlNGDAAEnSxIkTtXXrVjVv3lwFChRQSEiIM60uxJRhSFpu/VT3008/tQwZMthLL71k+/bts3379pnZ7fsiffPNN9a6dWurXr26ZcyY0YYNG3ZvCke8uPlT/rgGJooRc54cPnzYvLy8bPTo0RYVFWVRUVH21VdfWaZMmaxYsWK3vfUciVdcd6zEjM6bIUMGa9Kkie3fv99Wrlxp5cqVszfffDPW9jHnx7Zt26x69er2wgsv2JUrV5z1Nw82BNyJm2/FNLtxp82aNWvc+jeOGTPGHn74YacfZMzr2SeffGIul8veeust69y5swUHB9vSpUv/8TUOD4Zbr2XWrl1rOXPmtBIlSthXX31lq1atinXu3Wzx4sUWFBRkY8aMiXM94wE82E6ePGlm7l2wbvbll1+aj4+PzZ0718xujHBfrlw5e+SRR+zVV1+1fv362dChQ83lctmePXvM7MagxJ999tltZ5B5kLnM+PgBidfhw4eVI0eOWMuvXbsmPz8/Pfnkk8qePbs++OCDO9rf0aNHNXPmTPn5+al9+/by8/OTdKOlLKZVAonb9evXNWDAAJ08eVKPPvqoatWqpXz58ikqKsppxZTkPO7Vq5fmzZunIUOGaPLkyfr555/15ptvatCgQQl4FPg34vo7jfk9d+3aVUuWLFHhwoVVuHBhvffee3r99de1Zs0avf/++6pSpUqsc0SSBg0apE8//VSTJk1S9erV7+XhIIn6p/eL5cuXq0uXLvL29taFCxdUpkwZ9ejRQ1WrVtXOnTud166b7664du2aRo4cqaVLlyoiIkIffPCBypQpI0lxnrO4f12/fl0+Pj6SbtwJcWsLdufOnRUVFaVPPvnkH/cT89zQ0FANGjRIs2fP1s6dO5UiRQqud6CoqCi98cYbOnLkiD766CNlzpxZkrR//34lT55c2bNnd7atU6eOIiMjNW3aNOXIkUPnzp1TunTpnOvwbdu2qWXLlpo+fbrKly+fUIeUJPBXh0Tr5ZdfVuXKlXXp0iVJN95Ejhw5olKlSmn+/PnO8q1bt2rFihXq3bu3OnTooJIlS2rgwIHO7aQ3e+ihh9SjRw9169ZNfn5+zja8ASUeN38OeOutlLNmzVKOHDm0evVqJU+eXF988YVeeOEFXb16Vd7e3m6/85jf6ciRI3XkyBG1bt1aadKk0YkTJwjcSZSXl5cOHjyod999V+vWrZP0d3eDhx9+WHXq1FHmzJn1888/a8OGDerUqZP8/Pw0ffp0mZkTXiIiIjR//nz99NNP6tWrlz7//HMCN/6nm98vTp48qTVr1mjXrl2SbpyHs2fPVo8ePdSmTRtt375dS5Yska+vr3N7b8GCBdWwYUNduHBBI0aMkHTj/WvDhg3q06eP5s6dq9WrV6tMmTLOLZkE7gfH4MGD1aJFC7f3sevXr+uFF17QvHnzdP36dR0+fFgXL16UJM2cOVMff/yxXnnlFS1atMhtXzFhPTAwUE888YTSpk2rr776ShLXOw+qm6+tvL29FRQUpP379+unn35ylhcuXFiDBg3SlStXnGUjRozQxo0bNX/+fF2/fl3p0qVTRESErl27pr/++kuvv/668uXLp6JFi97T40mSEqaBHfjf/vrrL0udOrVNmDDBWTZ//nwrVqyY83jBggVWvnx5y5Qpkz3//PP20ksv2XvvvWcul8vWrFmTAFUjPuzcudPttkyzG7eKN2jQwCZNmuQsGzt2rHl5eTmDE916K17MrXPLly9/4EfNvB+cO3fOHn74YXO5XJYjRw7btGmTc1v4+++/b82aNbPDhw9b5cqVrX379hYVFWWjRo2yUqVK2YwZM8zsxiiqNWrUMJfLZZMnT07Iw0ESFB0dbS+99JLlz5/fmjZtauXKlbNDhw6ZmdmiRYts+PDhzravvfaapU6d2pIlS2aDBg0yM7OQkBB78803LXXq1Fa3bl1zuVw2depUt+/BjBkPpgULFpjL5bLFixc7y1atWmUFChSw69evW3R0tI0dO9Zy5sxpqVOntpo1a1r16tXtscces1SpUtmuXbvc9hdzy/mxY8csX7589sUXX9zT40HicGv3g9DQUDO7cX3UsGFDa9q0qTOV3Pjx4y0wMNBWr17tPNfMrGPHjpYvXz7bunWrmd3oKtOmTRtLkyaNtWrVysLCwu7hESVdhG4kOjcHpz59+liWLFmcOf2ef/5569q1q9v2Z86cscjISLt8+bKZ3bhgyZ07t9vck0jczpw54wTkBQsW2COPPGKffvqpnT9/3ho3buy8AXz11Vd2/fp1O3r0qD3xxBOWJk0aq1OnjqVOndr++OMPM+OC9X733nvvWY0aNaxQoULWunVr69Onj5mZ7d2717JkyWJnzpyxsWPHWsmSJW3OnDl24cIFa968udWpU8eZL7RRo0YWEhKSwEeCpGbTpk1WrFgxK1OmjK1atcoOHDjg9ImMce3aNduyZYsVKVLEKlasaAsWLLCXX37ZMmTI4MyucebMGZs2bZr16dPngZ2vFn+7ORA98cQTVqpUKScYvfLKK86c7TE2bNhg69ats927dzvnVJo0aW77IeJnn31mmTJl4oPnB9DN59bChQutWbNm9vTTT9v48ePNzOzHH3+0EiVK2HvvvedsV7hwYWvSpIlzbpndmBnEx8fH3n77bYuIiLDt27c7063izhG6kWhERkbGGgzk0qVLli1bNnvxxRftwoULVqBAAfvmm2/ifH5oaKiFhoZa9+7drVSpUk7rAxK3nTt3WvHixZ3W6itXrthTTz1lwcHB5uPjY82aNbPTp0872586dcqqVKlizZs3t0OHDtnOnTstW7Zs1rJly4Q6BNxD586ds6ZNm1rLli1tzpw5lj17dnv33Xftp59+statW9uWLVvszJkz1qhRI2vWrJlduHDBZs+ebQEBAVa4cGFn7mPgbr300ktWr169WNN33TolYceOHe25555zths8eLC5XC579tln49xvREQE8yI/oG4dyGzv3r3m5+dno0aNMjOz0qVLu93ddbOYBoovvvjCypQpE2u+bTOz06dPW+/evZ2BsPDgOXHihNWvX98yZMhggwYNsuHDh9uCBQucc69Dhw5Wo0YNW7ZsmZnduLvC5XLZrFmznHNs9uzZljZtWvPz87O1a9cm2LEkdYRuJKiYP+hbR3197bXXbN26dWZmNnXqVEuVKpVNmDDBHn30Ufv9999j7Wfu3Ln20ksv2UMPPWQlSpSwLVu23JsDwH929uxZ69GjhxUvXtz27Nlj4eHhVqJECUuWLJm1b98+1vaffPKJ5c2b144dO2ZmN7ohZMuWzVwul82cOfNel48E8NVXX1nZsmVtwYIF9uuvv1rz5s3tscces4CAAFu+fLmZmc2YMcOKFStmgwYNsujoaFp58J/s3bvXvL29nVt0bxeSr1y5Yrlz57a+ffs6273yyivWsGFDy5MnT6zAfruZNnB/u/n3fu3aNZs1a5bt37/fzMzefPNNy5Url61atcpKly5tJ06ciPX8X375xSZOnGh16tQxf39/J6QDN7t+/bo9//zz1qBBg1gfysTcFbh9+3YrXbq09ezZ07nD4sknn7TixYvbhAkT7MCBA/bMM8/YkiVLbMqUKff8GO4njKaAe+748eOaMGGCpL8H9HC5XDp79qwaNWqkZs2aKSoqSseOHVN0dLSee+45VaxYUV27dlVYWJjq16+vqlWraurUqfr999919epV5cyZUzlz5tTo0aO1ZcsWlShRgnkBk4h06dKpWbNm8vf316hRo+Tj46NJkyapW7du2rt3rzNgVsz8t97e3rp48aIzyNrixYvVpEkTDR8+XHnz5k2w48C907x5c+XMmVPjx4/Xww8/rNGjRytv3ry6ePGiQkJCJEmtW7dWiRIllC1bNrlcLmc0aODf2Ldvn5InT65s2bLFuT7m/SYiIkJ169bVtGnT9Omnn+rZZ5/VL7/8ov79+2vPnj3OfNsxGNTqwbBp0ya3xzG/95iRo6dNm6ZVq1ZJujEHt8vlUp06dbR37149+eSTev/997V//36Fh4dLkq5cuaLNmzcrODhYBw8e1Msvv3xvDwhJwpo1azRr1iw9++yzKlCggLPc/n+QRjNT0aJF9fjjj2vdunXOoGoTJkxQcHCwhg0bphIlSujcuXOqUKGCnn/++YQ6lPtDwmZ+PIhee+01p1/Iza0FAwYMsOrVqzuf9t5sw4YN5uXlZePHj7dffvnFXnnlFatYsaLlzJnTcufOHatfHLfqJW4xn7DGfNofERFhQ4cOtfz589vSpUvNzGzlypVWvXp169ixo9tz169fb+XKlbMcOXJY8eLFLXPmzLZo0aJ7ewBIcBs2bLCyZcs6fdGio6Nt7969zv/NmG8b/13MubRjxw7nlst/EhERYQcPHrQ2bdpYsWLFrHr16rZv3z5nPWNOPFgiIyOtV69e1rJly1iDg06YMMEefvhhmzFjhl28eNFtMKpZs2aZy+Wy4cOH2+DBg61EiRKWPXt2K1y4sNWrV88OHjzotn1c3fOAIUOGWPbs2W+7Pub16PTp01a1alVr166d0zUzLCzMfv/99zjvLsW/wzzduGdi5oa8cuWKUqZM6bbu/PnzqlGjhmrUqKHhw4c7c0zePEfpM888o127dmnlypXOXJMHDx5UqlSpFBQUJCnueS2ReNw6P+jly5fl6+urZMmSaceOHXr77bcVERGhH3/8UZI0cOBA/fjjj3rjjTfUtGlTSTemETty5Ihmz56tyMhIvfLKK868pnhwmJl69uypHTt2aOTIkSpevLikf55DGfgnMe83cb2PhIaGqk6dOvLz89MPP/ygVKlSua2PjIzUG2+8odSpU2vAgAGSpJCQEGf+W87LB0/MebR3795Yd2FFRUWpZs2aKliwoMaPHx/rnDMzVapUSQ899JBmzpwp6cYcytu3b1d4eLhatWrlbMu5hdsZMGCAJk6cqJUrVyp//vz/eI382Wefafjw4Wrbtq1ee+21e1zpg4G/UtwzMZ/vpEyZUidPnlT79u318ccfS5KuXr2qo0ePqnTp0m7PuXmO0iFDhmjTpk0aOnSopBu3Z+XOnVtBQUHOvJYE7sQt5sLgq6++UokSJfTEE0+ocePGOn78uIoWLaonnnhCBw4c0CeffCJJatWqlR566CGNHj1ae/fu1ciRI9WnTx/lypVLr732mnr37k3gfkC5XC698sorioiI0MiRI53lXHzi3/L29tbly5d19uxZSXKbLzl16tTq3LmzVq9erY8//lhhYWFu26xdu1b79+9XvXr1nOfEBO6oqCjOywdQTJeomMA9adIkLV++XJJ08OBBHThwQFWrVpUU+9rF5XJp+PDhmj17tr788ktJUu7cudW0aVO3wC3xmofYYq63c+XKpYsXL2rZsmWSbpxXt7a1fvzxxwoJCVHbtm2VN29eZcmS5Z7X+6DgLxUed3Nf3GPHjmnIkCG6fPmyjhw5oh9++EEnTpxQ1qxZVbhwYU2fPl2S+xvQr7/+qp07d+qhhx7SiBEjVLBgwVjfgzedxCPmBf3mC9aY5dHR0erbt69effVVtWnTRi+//LIiIiLUqlUrrV+/Xg0bNlSFChX08ccfKzQ0VPnz51fr1q0lSVWqVNH777+vChUq3PNjQuKUPXt2NWnSRKVKlWIMB/xnoaGhatKkid555x1J7u8r3t7eatq0qbp06aLXXntNHTp00DfffKMff/xRL7zwgpo1a6ZixYrF+uA45rl4cMS89yVPnlyStH79eu3cuVOTJk3SJ598osjISOXJk0c+Pj76+eef3Z4jSYcPH9aZM2dUoUIFNWnSRL/99ts9PwYkftHR0XFeZ92sXbt2ypAhgz7//HNt27ZNkvv19caNGzVlyhSdOnVKkvT111/r6aef9mzhD7J7fkM7HlgnT560Rx55xKpWrWqRkZH2xRdfWLly5Wzw4MFmZrZo0SLz9va2yZMnO32Vjhw5Ys8884wzpyASr5tHY72132JMX7OwsDCrXLmy27RvLVq0sMDAQJs3b56ZmX3//fdWqlQpe/vtt83sRh/J8+fP288//+zpQ0ASRD9G/BtxjRp+/fp1q1mzpvOedLtza9CgQVasWDHLkSOHFS1a1GrUqGHbtm3zaL1Iei5dumTly5e3oKAgO3/+vI0YMcLKly9vn376qZnd6NPt6+tr69evd54TGRlpgwYNsunTp5vZjXMSuNXN11g7d+60BQsWxNomZkqwuXPnWmBgoNWoUcNOnDhh586ds7Nnz9rs2bOtVKlS1rNnT7ty5co9q/1BRp9ueFxISIgaNmyo9OnTq3Tp0nr33XclSdeuXdNLL72k3bt3a8yYMSpSpIj69eunTz75RGnTplW5cuX0zTffqFKlSpo2bZoyZcqUwEeCuNgtfYQmTpyoX375RaGhoYqKilKXLl1UpUoVBQQEaNWqVerYsaN27dqlESNG6L333lPJkiU1dOhQlSxZUtKNft6DBw/WJ598ohUrVqhQoUIJdWgA7iMxlzsxr1f79++Xn5+fsmbN6mzTtWtX7dixQ2vWrIn1/JvHGLl06ZKioqJ05swZ5cmTR9KNlieXy0U3pwdceHi4evbsqezZs+v8+fN67bXXlDFjRh07dkw9evTQtWvXNHXqVGXMmFENGjTQzp07VaVKFVWtWlWTJk3SyZMn9fnnn7vd1UW/bdwqNDRUnTp10s8//6yGDRvqrbfeUq5cueLcdsyYMfrwww915swZ5ciRQ4GBgfrjjz/Uv39/9ejR457W/SDjLxj/2bFjxyTduCCJuZX8ZmamUqVKaenSpc7FSWRkpPz8/NSyZUuZmSZPnizpxsBZX375pZ566in5+vrq66+/1g8//KBMmTJx+2giFXOB+d133ylHjhwaO3as8ufPr8yZMys8PFxPPvmk+vfvL0kqWLCgzp8/r3Tp0mn69OmaMGGCli5dqpIlS+rw4cNavXq1UqVKpbp16+qZZ55RYGBgAh4ZgPtBZGSkBgwYoG3btsnlcikiIkJHjx5V586dVb9+fc2YMcPZtmLFis6Ulbe6+Tbx1KlTKzAw0HlPi+m3TeB+cERHR8d5zXP8+HHt3r1bffv2VYYMGZQxY0ZFR0crW7ZsatKkiU6fPu2MWzJ79mx17txZx48f18SJE/Xoo49q165dsbpREbgfbLfeRn7o0CE9/vjjCgsL0/Lly/X+++8rR44ct33eiy++qI0bN2rMmDHq3r272rZtq5CQEAL3vZaArey4D2zZssVcLpetXbvWWRYWFmbz5s1zpu8xM1u7dq1lyZLFevbsaWbuU/n07dvXKleuHOftMTG4hTTxOn/+vLVs2dJcLpdNmDAh1m1Kzz33nAUFBdnHH39sZmYdOnSw7Nmzx5o+pX///vbyyy8zzROA/2zy5Mn2ww8/OI99fHysc+fONmjQIHO5XDZixAg7deqU9erVyzJmzGjTpk0zM7Mff/zRcuXKZadPn06gypGY7dmzxwoVKmQhISFuyw8ePOjczhsdHW3z58+3gIAAGzNmjJmZXb161czMrly5Yh07drTq1avb1q1bnedHRka6TQEWsy88mNauXRvnLd9//fWXmZktX77ccuTI4VwvnT9/3szMzp07Z2axr5nj6k6De4/Qjf/kwoULVrduXatUqZKZmY0bN85Sp05t2bNnt/Tp01vnzp3t1KlTFh0dbQMHDrTUqVPb0aNHzezv4P37779b+fLlrVmzZm5vWjf/i8Rrx44dVqJECWvZsqWzLCoqyulztGfPHqtdu7YVLVrULl++bEuWLLGcOXNay5Ytbe7cubZhwwZr0qSJ5ciRw77++uuEOgwA95F69erZunXrnNeht99+25InT26ZMmVyG1Pi+vXr9uGHH1pwcLD16tXLTp48aenTp7cVK1aYGe9BcHf06FHLkSOHPfvss2ZmtnXrVitbtqzlzJnTypYt6/TXvnTpkrVv396yZs3qPDfm+mb58uVWpkwZa9eunbMu5jyLiooiID3gjh8/bi6Xyz788EMz+/vc6Nu3r1WpUsW5jsqRI4f169fPXnnlFWvfvr098sgjlj9/fsa/ScQI3fjP1q5daz4+PjZx4kTr2rWrzZs3zw4fPmzz5s2zDBky2CuvvGJhYWF24MABK1OmjLVo0cLM3C9mvvvuOzt48GBCHQL+ow8//NDKlSvnDP5y60XDyJEjLWPGjPb999+bmdmqVavs0UcftSJFili+fPmsSZMmdvLkyXteN4D7y62DOMa0FjVq1MiyZs1q1apVs0uXLpmZ+3vQzJkzrWTJklaqVCkrVqyYc2cOcKvZs2eby+WyX375xZ599ll76aWXbO7cuda1a1dLnTq1jRkzxqKiomzTpk2WK1cue+utt8zMvfV6wIABNmfOnIQ6BCRyffv2tezZs9uxY8ec66myZcvajBkzzMzs1KlTNn78eMuZM6e1aNHCBg8ebJ9//rk1b97cihUrloCV458QunHXYl4AYi5YwsPDrVevXuZyuaxixYputw1/8MEH9uijj9r8+fPNzOyzzz6zdOnS2fLly80s9sictCokTceOHbMWLVpY/fr17cSJE2bm3tp96NAhS5YsmX3xxRfOc65evWqnTp2yAwcOJETJAO4zt75/fPXVV/bYY485t2QePnzYXC6XTZ482XltujmkHzx40KpWrWoul8vef//9WOvxYLr1vAoLC7MGDRpY2rRprU6dOs6HOGZmXbt2tUqVKtmaNWssOjraBg0aZBkzZox1hx9wq5sbK8LCwixbtmzWo0cPMzP7448/LG/evM7t4zGuXbtmZn+/Tg0dOtSqV69uly9fvkdV424wMgPuWFRUlKS/B/SIGTDGx8dHHTp0UMGCBZUuXTqlTp3a2fbll1/WtWvXtHbtWklS5cqVVbRoUfXt21fS3/NYxmAQmqQpa9asatKkic6ePatp06ZJunGe3DzSr5+fn9vv28/PTxkzZrztaJsAcCdi5qu99f2jQIEC+vPPP/Xdd98pLCxM2bNn17PPPquhQ4dq//79kv4eHC06Olo5c+bUp59+qrZt22rx4sVu6/Hgud155e/vr969eyt58uRKkSKFUqVK5VzzvPnmmwoJCdGaNWvkcrnUtGlTZcqUSe3bt5d043ophjE4LHTjPIgZiFG6MYOLv7+/3n33XY0bN047d+7UN998o7x58ypt2rSKiIhwzh1fX1+dOXPGufYaO3asmjVrppQpUybkIeE2CN24YzEXHx9//LGefvppjRgxQuvWrZMk5c6dWy+88IIWLlyoffv2ydvb25lepWjRotq4caMkKVeuXBozZox++umnBDsOeEazZs1UrFgxLVq0SNu3b5d044Oaa9euadq0aSpevLgaNWqUwFUCuJ+Ymby8vOTl5aXt27dr5syZOnXqlCIiIlS8eHG1adNGX331lTZt2iRJGjdunE6cOKEZM2YoPDxckvTbb785F7w5cuRQ7ty5lTJlSl26dIlg9ICKmaLLy8tL+/bt07hx47Ru3TqdOnVKklS0aFG1adNGv/zyiy5evChvb29FR0cre/bsKlq0qDPlXL58+fTuu+/GOUo0jQyQbpwH3t7eOnjwoDp06KARI0bo6tWreu6551S8eHG9/vrr+vXXX5U+fXpJN67FY86dAwcOaMKECapXr57efvttvfvuu+rWrVtCHg7+AaEbbmKmFzCzWFMUbN++XY8++qiGDx+uVKlSafHixapfv75CQkLk6+urVq1aqWjRonrxxRd17tw5eXt76+LFi9q/f7/q1Knj7OeRRx5RYGBgrP0jaYuZAk6SMx2Kt7e3hgwZokWLFql79+7y8/PjIhbAfxbTsuhyuXT9+nV169ZN5cuX15tvvqk6depo5syZkqQBAwboypUr+u6773T8+HGlSJFCgwYN0siRI9W7d29Vr15dNWvW1OnTp53XpsjISF25ckWpU6cmGN3nbr7muZmXl5ciIyPVvXt3lSxZUtOnT1fbtm3VuHFjSTemjOvSpYuSJUumd955x+05Fy9eVN68eRUdHa3kyZOradOmqlu37r09MCRKw4YN04oVK+JcXqhQIV25ckV58uRxPtwZPXq0fvrpJ/3111/6+eefVbRoUTVo0EDDhg3ToUOH5HK5VL58eb366qs6evSo2rVrd68PCXcjwW5sR6J18uRJt/4gERERdu3aNXv99detR48eTj/s/fv3m5eXl7Vt29bppzR//nzz8fGxAgUK2KBBg6xMmTKWPXt2t6kxcH97++23rUqVKvb6669b/vz5LW/evM5IwADwX8RM7RVjzpw5NnDgQHvhhRds37599tdff9mTTz5plSpVso0bN5qZ2ZgxYyx37tw2e/Zs53nvvfeeNW7c2Lp16+bWz/bzzz+3lClTxho5GA+Wq1ev2ptvvmnVqlVzzqMjR45Y8uTJrX///mZ249z46KOPzNvb29q1a2ffffedvf766+bv728//vhjQpaPRGjbtm3WtWtX27dvn9vyP//80x599NHbzt7SuXNny5cvn/3111+2ZMkSGzBggD366KOWJk0aGzVqFKPdJyGEbrg5cuSIFSpUyLp06WJmZj179nQGlJk3b54zN+Wbb75pgYGBVqNGDfPy8nIuZsLCwqxTp07mcrlswYIFNnjw4IQ5ECSYP/74w0qWLGn+/v42dOjQhC4HwH1i3bp15uXl5byu7N692ypVqmTp0qWzgQMHOtutWbPGatas6TYlU+XKla1ly5a2c+dOM7sx8FDMIERmfw/quWXLFtu/f/89OBokBufOnbOaNWva6NGjzcxsyZIlNmvWLDMzmzRpkv3+++9mZrZs2TIrUaKEBQYGWsqUKZ0gHhISYg0aNDCXy2XDhw+3qlWr2tq1axPmYJBo3frh3ZkzZ5z/jx8/3rJnz26HDx92lt08ddyRI0fM39/fPvroI2d9ZGSkHTt2zMNVI74RuhHLpEmTzN/f3wIDA6148eJOK3XMC8Bzzz1n5cqVs0WLFpmZWZ06dax8+fLOi8j69eutXbt2dvXqVWefjAD7YFm3bh2jtAL4V25tuYl5fOHCBXvrrbcsS5YsduHCBTMzmzp1qmXJksX69u3r9pz333/fSpQo4UzLtGDBAvP29raZM2e6bRcdHU1L0QMsLCzMevfubVmyZHFGro+ZZSM0NNTMzAYNGmQ5cuSw3r1726lTp6xUqVLWtGlT5z1u1qxZli1bNjt16pSz36ioKO6SgJm5v55FRkbamDFjrFq1ak5o7tevnxUoUMAiIiJinTMx184DBgwwl8tlhw4duneFI97Rp/sBZzc+eHH7/7p163Tp0iUFBwdr69atKl68uKQb/ZW2bt2q1atXq2/fvqpdu7bCwsIUFham9evXa8yYMZKksmXLavr06fLz83O+DyPAPljKlSvnNkorANwpLy8vhYeHa9u2bc5jSQoMDFTz5s2VMWNG9ezZU5LUuHFj1apVS2vXrtWePXucfTRt2lT58uXT5MmTde3aNdWvX18//PCDnnzySbfv5XK5nP3jwWA39d/29/fX1atXFRISotOnTys6Olpt2rSRJAUEBOjIkSP6/vvv1bdvXw0ePFj+/v4KCAjQvHnzNGfOHElSkyZNdPToUWXMmFGSnJGoGQ/gwRYzXkDM68uLL76opUuXKmXKlLp69ao+++wzSTcGod29e7eWLl3qnDNmpvPnz2vWrFmSboyKP3ToUGXPnj0BjgTxhXeaB1hkZKRcLpdcLpczLYaZ6dVXX9UXX3yhQ4cOaf78+ZKkiIgISTemJ9i3b5/z5rJjxw6VKlVKw4YNU548edz2bwyYBQC4S9evX1fz5s311ltv6ciRI5L+HjitUKFC6ty5s7755htt2bJF6dKlU+PGjRUREaGpU6c6+8ifP78ee+wxHTlyxJllI2ZAT96bHkxxTQEWHh6uihUr6uWXX9bRo0e1d+9eSTeujyTp8OHD+vXXX1WrVi1J0unTp5UzZ05Vq1ZNv/76q6S/pz6NeQ6NDJD+DtuHDx/W5MmT9f333ysgIEAtWrRQ0aJFtXDhQv32228qVqyY2rRpo06dOmnz5s26ePGirl69qrFjx2r27Nnav3+/fHx89Nprr/FBThLnMt59HnijRo3S/v37VbZsWVWuXFk5cuTQsWPH1Lt3b23atEl//vmnpBtvKNHR0WrevLlWrVqlQoUKafv27XrnnXf0xhtvJPBRAADuF1OmTNHHH3+sdu3aqWvXrpJuhGWXy6WDBw/qhRdeUEREhJYtWyYz0yuvvKJNmzZp8ODBqlSpkiQpNDRUV65cUZYsWRLyUJAIxEwBJt1oLPjtt99UpkwZZc+eXX5+ftq/f7/at28vX19fLVy40Plg5vLlyypdurT8/PxUu3ZtzZkzR3Xq1NHIkSPl6+ubkIeERC46Olpjx45Vr169VKtWLQ0fPlyPPPKIJGn58uUaMGCASpQooVGjRsnMVKlSJR06dEg5c+bUyZMnFRUVpWnTpqlq1aoJeyCIN4TuB0jMBUuMpUuXqmPHjkqTJo3y5s2rQ4cOycfHx5lfcvny5WrXrp1efvllvfrqq87zrly5om+++Ua7du1Su3btlD9//jj3/3/t3XtYTekeB/DvrqQmuc2Ybq4jqUwqaiTmdGEUCidRNE0MgxC5Hp3wzDHjcoyMI0dRT+QSud9HTZuc0RlymimMLrogiUdNLpV2tXvPH05LzbicQbbq+3mentprvXut31v7aa3fem9EREQva+zYsSgvL8fXX38NKysrKJVKqKurQwiB2NhYLFiwABEREXB1dUVycjIWLFiA9u3b4+DBg/WOU3ubw+tT0/e8+5B79+5hypQpOH36NAwMDFBdXQ0HBweEhYVBqVTiwIED+OKLL7Bjxw64ublJ77ty5Qq++eYbXL16FZ6envXW3K79TFLzU1ZWhuLiYnTu3BkKheKpD2HkcjkWLlyIqqoqXLx4sd7Dn8WLF0MulyM4OBhubm64c+cOrly5gtTUVLRr1w4TJkx4wzWiBvcmB5DTm/PbiRt+KycnR3h5edWbXXz//v1CJpOJkJAQIYQQJSUlYsmSJaJVq1bi4sWLIi4uTkycOFGa/fV5xyciInoVp0+fFn369BFLly6Vrmm115u8vDwxYMAAsXHjRqn86tWrxbZt21QSK6nWiyYty8/PF97e3mLkyJEiOztbCCHE4cOHhUwmE8ePHxdCCFFQUCD8/PxEz549RU1NjXj48KGIjIwUt27d+t05eN/TvFVWVgoPDw9hbGxcb/uWLVvEgQMHpFnvS0tLxddffy3U1dWlSdBqJ+C7fPmycHd3F+PGjRPl5eVvtgKkEmzpbmLqPkUrKytDaGgoiouLUVJSAisrK/j4+KBdu3YQQiAqKgqfffYZFAoF5s2bh9jYWPTo0QOXL19GTk4ODA0Ncf36dUydOhWZmZm4c+cOgoODERwcLJ1PsHWbiIgayKxZs5CWloagoCC4urpKLYtFRUXo3r07Nm7cKE18xetR8yP+NwFs7X3P2bNncfPmTaipqaFbt26wtbUF8Hiowfr16+Hv74/33nsPBw8exIIFC5Cfnw9DQ0Pk5uZCJpPhwoUL8PDwgIGBAS5dugRHR0fs2rULbdu2BcCWbXri7NmzcHV1xebNmzFkyBB89NFHqKysRKtWrZCfn4/Nmzdj7NixKCgowOjRo/HBBx9g79699f5PrVmzBhEREfjHP/4BV1dXFdeIGpzq8n1qSMuWLRNt27YVLi4uYvLkyeLjjz8WGhoaYvjw4SI5OVkI8fhJ3f3798WgQYPEJ598IlJSUsS1a9eEnp6emDJlinSsyspKIZfLRWlpqaqqQ0REzVB2drZwcnISo0ePlpYJE0KItWvXCicnp3pr29biUk3NQ92/888//ywGDhwozMzMhKOjo2jdurXQ1tYWQUFBUkv13bt3RXV1tZg8ebLo2rWrWLNmjTh37pzQ1dUVK1eulI6VkZEhli9fLk6ePPnG60SNh0KhEAEBAcLIyEhERkaKoKAgoVAoRFFRkQgMDBRmZmZi3759Qgghtm7dKnR1dcWZM2eEEEJUVFQIIR6v1/3TTz+prA70ZjHpbmLOnz8vunTpInr06CGOHj0qKioqRFVVlRBCiG3btomuXbsKFxcXqfz27dtFr169RGZmphBCiMzMTKGnpydkMplITEz83fG5nikREb1JO3fuFP369RNGRkZi3rx54uOPPxZGRkZi7969qg6NVOzRo0fC19dXtGjRQsycOVNkZWWJ/Px8cf/+fREYGCjef/99MW3aNKn8qVOnRJ8+fYRcLhdCCKmhQUdHR+Tn5z/1HOxKTkI8+RzUfdiTlZUlTE1NhUwmE7t27ZK2V1VViSFDhojx48eL4uJicfv2bTFmzBjRt2/fNx43vT24ZFgTExMTA4VCgfDwcLi5uUFdXR0aGhoAAF9fX0ycOBGpqanYvHkzAODRo0fIycmRlvtKTk7G+PHjERAQIK0xWBfXMyUiojdp3LhxOHDgAPz8/KBQKDBkyBDcvHkTnp6eqg6NVKi6uhrz5s1DTEwMDh06hNDQUHTv3h0dO3ZE69atERISghEjRuDgwYOIj48HAKSkpCA7OxvOzs4AgGvXrsHR0RGGhoY4efJkveOL/42+ZHfy5q2mpgZCCOlzULuELgB06tQJc+bMAQAYGRkBeLzkoYaGBiZPnoz4+Hg8evQIenp68PHxQXp6Os6cOfPmK0FvBY7pbmLS0tIQHByM9u3bIzIyEpqamvXGPGVnZ8PLywtdunTB7t27kZubi+HDh0NTUxPt27dHRkYGNm3axJsZIiJ6K4g6YyDrzltSXV0tPVSm5unEiRNYs2YN7OzssGLFCml77djrpKQkfPHFF+jTpw927NiB5ORkODs7Y9SoUejevTu2b9+OWbNmYerUqdDW1lZhTehtl5CQgLVr10JHRwcffvghgoODoaGhgdu3b2PEiBEwNDTEoUOHpPI5OTkwNTXFmTNnYG9vj4cPH+LBgwdSck7ND5stmxhLS0s4OzsjMzMTu3fvlrarqamhpqYGxsbGMDExQV5eHoQQMDU1xbFjxzBu3Dj0798f6enpUsLN5zFERKRqdSdHU1NTkx4kM+GmYcOGwdbWFomJiZDL5QAeP5ipbZUcMGAAunXrhtzcXJSWlsLa2hqRkZEoLi7GsWPHsGzZMgQGBkJbW1v6XFHz89u/e3V1tfRzaWkppk6dirFjx8LCwkKaEK12SS99fX0sXrwYR48eRXR0NIqKigAAhw4dgoWFBczMzAAAurq6TLibOV6xmiBvb2+cO3cOe/bsgYuLC/T09Oq1Drz//vv45ZdfpBsWMzMzLF68WNpfW5azwBIR0duG1yaqa9y4cUhLS0N0dDQcHBygoaFRr4eftbU19u3bh1atWgF4fI80bNgwtG7dWjpG3Xskan5q/6ecOHECw4YNk+6PhRBITU2FQqHAqVOnYGVlBQAoKChATEwMxowZg5EjR2LQoEHw9vbG559/DmdnZ3To0AH79+/H8uXL0a5dO1VVi94y/A/TBBkaGmLUqFEoLi5GVFRUvX2XLl3CyZMn4efnB3V1dWncdu3FRtRZeoOIiIjobWZlZYUhQ4YgKysLMTExAJ4k0Tdu3MC+ffvg6OgI4EkLZm3CrVQqAXC+muZOqVQiIiICbm5uKCwsRFRUFJydnZGRkQETExNMnjwZVlZWiI2NRadOnZCXlwcnJycsWrQIJSUl0NHRwdy5c6Gurg5jY2OMHz8e2dnZmD9/vqqrRm8RjuluoioqKhAYGIj09HSsX78elpaWyMvLw6JFi6BQKBAaGopOnTqpOkwiIiKiV3Lr1i0EBgaivLwcERERMDAwQGVlJUJCQnDq1CmsX79e6uZL9DR3796Fi4sLbty4ATU1NYSEhMDX11faHxcXh8DAQMyYMQPTp09HSkoK7OzsEBoaiunTp6OyshLh4eHo37+/tD48UV18tNdEaWlpwcvLCy1atEBUVBS++eYbWFpa4tGjRwgLC2PCTURERE1CbQ+/kpIS7N27FxkZGXBwcMDmzZsxe/ZsJtz0O7W9HGq/5+XlITMzE/fv30dYWBh8fX2lnhFKpRJbtmyBhYUFJk2aBDU1NVy6dAkAMHPmTFy7dg2ampqYNWsWE256JibdTZiTkxNsbGzwz3/+Exs2bMDu3btx5MgRGBgYPHU5MCIiIqLGyMPDAxYWFggKCoK5uTmsra2Rl5cHNzc3VYdGb5HaJLt2sr3a79bW1rhw4QImTpyIpUuXAgA0NDRQXV0NdXV1qKmpoaCgAFVVVbhz5w5++OEHHDx4EGvXrkXnzp1VUxlqVNi9vInLzs7G1atXMXToUABPZmjkRDRERETUlJw6dQrx8fHw9/dHly5dAHBpOXq6PXv2YNeuXdDX18eAAQPw6aefAgDkcjn8/PwQEBCAv/zlL1AoFGjZsiXS0tJgb2+PLl264Nq1axg4cCBiY2M5URr935h0NyOcnZOIiIiaA6VSyZVYmikhBGQy2VPvewsLCzFlyhQkJydj0qRJyMnJwc8//4wZM2Zg9uzZKCkpQUhICCIiIpCdnQ1dXV3pvbm5uUhKSoKBgQEGDx78pqtFjRyTbiIiIiJqMtjI0DzV/bsrlUqp6zjwJBHftGkTzp07h1WrVkFPTw9FRUVwcXFBdnY2MjMzoa+vj7S0NEyYMAGGhoZYsWIFvvzyS/Tt2xfBwcF8iEMvjUk3ERERERE1SrUJda3w8HAkJSXh/v37UCqV8Pf3x8CBA9G2bVukpqaiqqoKtra2CA0NxbJly9C7d2/k5OSgX79+iI2NRVVVFRITEzFr1iyUlZXB2toaMTEx0NHRUWEtqbFj0k1ERERERI3a4cOHERAQgNatW8PLywv5+fnIzc3Fv//9b/j7+yMkJEQqGxoaivDwcCxZsgTe3t5Ys2YNFi5ciOTkZNjY2AAACgoKIIRAx44dVVUlakI4swQRERERETVK9+7dw7Rp07Bnzx5s3LgRfn5+0NbWlvZ//vnn2LlzJ3r06IFp06ahqKgIUVFR8PPzg7e3N4DHa70DgJeXF3JycgAARkZGb74y1GQx6SYiIiIiokYpPz8fWVlZGDt2LKZNmwbg8fhuIQTU1dXx17/+FQUFBQgLC4OXlxfee+89lJeXo6CgAACQmZmJ27dvY8+ePVLyTfS6cZYJIiIiIiJqlCwsLPDZZ5/h+vXriI6OlrbXTqRmbGwMV1dX3LlzB4mJiQCAuXPnIjQ0FHZ2dujduzdatWoFd3d3zJo1SxVVoGaAY7qJiIiIiKjRunXrFgIDA1FeXo7IyEjo6+vXa+2+ceMGunfvjq1bt8LHxwcAkJCQgLS0NAwYMAB2dnYqrgE1dWzpJiIiIiKiRsvQ0BCjRo1CcXExtmzZAgBQU1OTWrtLS0uhpaUFDY0nI2sHDx6MefPmMeGmN4JJNxERERERNWoeHh6wtLREXFwc0tLSADxer7uiogJbtmyBlZUVRo4cqeIoqbli0k1ERERERI2alpYWvLy8AACRkZEAHo/rXrlyJeLi4jBz5kxoaWmBI2tJFTimm4iIiIiImoSlS5fizJkzsLOzw6FDh1BTU4OIiAg4OjqqOjRqxtjSTURERERETYK3tzfKysoQFhaGSZMm4erVq0y4SeXY0k1ERERERE3GuXPn0KdPH2hqaqo6FCIATLqJiIiIiIiIGgy7lxMRERERERE1ECbdRERERERERA2ESTcRERERERFRA2HSTURERERERNRAmHQTERERERERNRAm3UREREREREQNhEk3ERERERERUQNh0k1ERNQITJgwAaNGjVJ1GG+dxMREyGQy3Lt3T9WhEBERPRWTbiIiopc0YcIEyGQyyGQyaGpqwtjYGMuWLUN1dbWqQ3uhrVu3om3btv93+ejoaAwcOPCp+5RKJVatWgVTU1Noa2ujffv26NevHyIjI19TtM9mb2+PwsJCtGnTpsHPRURE9DI0VB0AERFRY+bq6ootW7ZAoVDgxIkTmDFjBlq0aIGgoKDfla2srISmpqYKonx1hw8fxogRI566729/+xs2bdqEDRs2wMbGBg8ePMB//vMflJSUvPT5hBBQKpXQ0Hj+rYqmpib09fVf+jxEREQNjS3dREREr6Bly5bQ19dHly5d4O/vj8GDB+PIkSMAnnQJX758OQwNDdGzZ08AwKVLl+Ds7AxtbW28++67mDJlCkpLS6VjKpVKzJ07F23btsW7776LhQsXQghR77xdu3bFunXr6m2zsrLCl19+Kb2+d+8epk6dCj09PWhpaeHDDz/EsWPHkJiYiIkTJ+L+/ftSS33d9/1WRUUF4uPjn5l0HzlyBNOnT8eYMWPQrVs3WFpaYtKkSZg/f75UpqamBitXrkS3bt2gra0NS0tL7Nu3T9pf2038u+++Q9++fdGyZUtERUVBJpMhIyOj3vm+/fZbdO/evd776nYvT0pKgqOjI9555x20a9cOLi4u0gOAF8VBRET0ujHpJiIieo20tbVRWVkpvZbL5cjMzMT333+PY8eOoaysDC4uLmjXrh0uXLiAvXv3IiEhATNnzpTeExISgq1btyIqKgpnz57Fr7/+ioMHD/6hOGpqajB06FAkJSVhx44duHLlClatWgV1dXXY29tj3bp1aN26NQoLC1FYWFgvQf4tuVwOIyMjmJqaPnW/vr4+Tp06hbt37z7zGCtXrsS2bdsQHh6OX375BXPmzMGnn36KM2fO1Cu3aNEirFq1Cunp6fD09ISNjQ127txZr8zOnTsxfvz4p54nNTUVgwYNgrm5OX788UecPXsW7u7uUCqVfygOIiKi14Xdy4mIiF4DIQTkcjni4uIQEBAgbdfR0UFkZKTUrTwiIgIVFRXYtm0bdHR0AAAbNmyAu7s7/v73v0NPTw/r1q1DUFAQPDw8AADh4eGIi4v7Q/EkJCQgOTkZ6enpMDExAQB88MEH0v42bdpAJpP9X12zn9e1HADWrl0LT09P6Ovro1evXrC3t8fIkSMxdOhQAIBCocCKFSuQkJCA/v37S7GcPXsWmzZtgoODg3SsZcuW4ZNPPpFe+/j4YMOGDfjqq68AAFlZWUhJScGOHTueGsvq1athY2ODjRs3Stt69er1h+MgIiJ6XZh0ExERvYJjx46hVatWqKqqQk1NDcaPH1+vq7aFhUW9cdzp6emwtLSUEm4AGDBgAGpqapCZmQktLS0UFhaiX79+0n4NDQ3Y2Nj8rov586SmpqJjx45Swv2yhBA4evQo9uzZ88wy5ubmuHz5MlJSUpCUlIR//etfcHd3x4QJExAZGYns7GyUl5fXS6aBx2Pcra2t622zsbGp99rb2xvz58/HuXPnYGdnh507d6JPnz7PbHVPTU3FmDFjnrrvj8RBRET0ujDpJiIiegVOTk4ICwuDpqYmDA0NfzfxV93k+nVSU1P7XRJeVVUl/aytrf1azpOcnIzq6mrY29u/MB5bW1vY2toiMDAQO3bsgK+vL4KDg6Xx6sePH4eRkVG997Vs2bLe69/+vvT19eHs7IyYmBjY2dkhJiYG/v7+z4zjefX+I3EQERG9LhzTTURE9Ap0dHRgbGyMzp07v3CmbQAwMzNDWloaysrKpG1JSUlQU1NDz5490aZNGxgYGOD8+fPS/urqaqSkpNQ7TocOHVBYWCi9fvDgAfLy8qTXvXv3xs2bN5GVlfXUODQ1NaVxzs9z+PBhDB8+HOrq6i8sW5e5uTkAoKysDObm5mjZsiVu3LgBY2Pjel+dOnV64bF8fHwQGxuLH3/8Ebm5ufD29n5m2d69e0Mulz8zpleJg4iI6GUw6SYiInqDfHx8oKWlBT8/P1y+fBmnT59GQEAAfH19oaenBwCYPXs2Vq1ahUOHDiEjIwPTp0+vNzs3ADg7O2P79u344YcfcOnSJfj5+dVLjB0cHPCnP/0Jo0ePxvfff4+8vDx89913OHnyJIDHs5+XlpZCLpejqKgI5eXlT433yJEjzx3PDQCenp749ttvcf78eVy/fh2JiYmYMWMGTExMYGpqCl1dXcyfPx9z5sxBdHQ0cnJy8NNPPyE0NBTR0dEv/J15eHjg4cOH8Pf3h5OTEwwNDZ9ZNigoCBcuXMD06dNx8eJFZGRkICwsDEVFRa8cBxER0ctg0k1ERPQGvfPOO4iLi8Ovv/4KW1tbeHp6YtCgQdiwYYNUZt68efD19YWfnx/69+8PXV1d/PnPf653nKCgIDg4OMDNzQ3Dhw/HqFGjpGW0au3fvx+2trYYN24czM3NsXDhQql1297eHtOmTYOXlxc6dOiA1atX/y7WnJwcZGdnw8XF5bl1cnFxwdGjR+Hu7g4TExP4+fnB1NQU8fHxUuv/V199hSVLlmDlypUwMzODq6srjh8/jm7dur3wd6arqwt3d3ekpaXBx8fnuWVNTEwQHx+PtLQ0fPTRR+jfvz8OHz78WuIgIiJ6GTLxR2ZlISIiomZj7dq1SEhIwIkTJ1QdChERUaPFlm4iIiJ6qo4dOyIoKEjVYRARETVqbOkmIiIiIiIiaiBs6SYiIiIiIiJqIEy6iYiIiIiIiBoIk24iIiIiIiKiBsKkm4iIiIiIiKiBMOkmIiIiIiIiaiBMuomIiIiIiIgaCJNuIiIiIiIiogbCpJuIiIiIiIiogTDpJiIiIiIiImogTLqJiIiIiIiIGsh/AVBLmWTEgRBHAAAAAElFTkSuQmCC"/>
          <p:cNvSpPr>
            <a:spLocks noChangeAspect="1" noChangeArrowheads="1"/>
          </p:cNvSpPr>
          <p:nvPr/>
        </p:nvSpPr>
        <p:spPr bwMode="auto">
          <a:xfrm>
            <a:off x="152400" y="-144463"/>
            <a:ext cx="3581400" cy="32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3536564"/>
              </p:ext>
            </p:extLst>
          </p:nvPr>
        </p:nvGraphicFramePr>
        <p:xfrm>
          <a:off x="1541737" y="1292827"/>
          <a:ext cx="6731230" cy="330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663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8">
            <a:extLst>
              <a:ext uri="{FF2B5EF4-FFF2-40B4-BE49-F238E27FC236}">
                <a16:creationId xmlns:a16="http://schemas.microsoft.com/office/drawing/2014/main" id="{6B340A07-0F29-4DE7-8442-0DDB6D4886D5}"/>
              </a:ext>
            </a:extLst>
          </p:cNvPr>
          <p:cNvSpPr txBox="1">
            <a:spLocks/>
          </p:cNvSpPr>
          <p:nvPr/>
        </p:nvSpPr>
        <p:spPr>
          <a:xfrm>
            <a:off x="4724400" y="3382149"/>
            <a:ext cx="4009104" cy="7620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Rahul Madimgiri : - Project - Cloud Data AI</a:t>
            </a: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62028" y="1337328"/>
            <a:ext cx="8778063" cy="3702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38754" y="19868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Benefits of Data Governance</a:t>
            </a: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6679548" y="5115719"/>
            <a:ext cx="1929097" cy="342900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942465" y="1986862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 &amp;  It’s Role  </a:t>
            </a:r>
            <a:r>
              <a:rPr lang="en-US" sz="11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Data Governance</a:t>
            </a: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09752" y="41621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&amp; Conclusion</a:t>
            </a: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212609" y="41621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Elements of Data Governance</a:t>
            </a: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93761" y="4162183"/>
            <a:ext cx="114300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Data Governance </a:t>
            </a:r>
            <a:endParaRPr lang="en-US" sz="11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028" y="1336785"/>
            <a:ext cx="1743552" cy="2209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7491" y="1342297"/>
            <a:ext cx="1752600" cy="2224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72"/>
          <a:stretch/>
        </p:blipFill>
        <p:spPr>
          <a:xfrm>
            <a:off x="2362200" y="2829720"/>
            <a:ext cx="1828800" cy="22097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1544" y="2905918"/>
            <a:ext cx="1794655" cy="2133601"/>
          </a:xfrm>
          <a:prstGeom prst="rect">
            <a:avLst/>
          </a:prstGeom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2396320" y="1337328"/>
            <a:ext cx="76126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935664" y="1337328"/>
            <a:ext cx="76126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191000" y="3521944"/>
            <a:ext cx="76126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75278" y="3553092"/>
            <a:ext cx="76126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696199" y="3571247"/>
            <a:ext cx="76126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8F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2608" y="1336785"/>
            <a:ext cx="1695735" cy="21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Data Governance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2296319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Governance refers to the overall management of data availability, usability, integrity, and security in an organization.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1919"/>
            <a:ext cx="533104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Data Governance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305719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primary benefit of data governance is providing the </a:t>
            </a:r>
            <a:r>
              <a:rPr lang="en-US" sz="1400" dirty="0">
                <a:hlinkClick r:id="rId2"/>
              </a:rPr>
              <a:t>high-quality data</a:t>
            </a:r>
            <a:r>
              <a:rPr lang="en-US" sz="1400" dirty="0"/>
              <a:t> necessary for data analytics and BI tools. The insights gained from these tools result in better business decisions and improved performance. Additional benefits include: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Improved data accuracy, completeness, and </a:t>
            </a:r>
            <a:r>
              <a:rPr lang="en-US" sz="1400" dirty="0" smtClean="0"/>
              <a:t>consistency</a:t>
            </a:r>
            <a:endParaRPr lang="en-US" sz="1400" dirty="0"/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Prevention of data misuse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Agreement on common data definitions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Removal of data silos between departments and systems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Increased trust in data for analytics and decision making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Easier to locate data making all data more available</a:t>
            </a:r>
          </a:p>
          <a:p>
            <a:pPr marL="788533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Better compliance with data privacy laws and other government regulations such as the EU General Data Protection Regulation (GDPR) and the US Health Insurance Portability and Accountability Act (HIPAA)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409" y="1268413"/>
            <a:ext cx="4279935" cy="38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734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Benefits of Data Governance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91841"/>
            <a:ext cx="6858000" cy="35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7349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Elements of Data Governance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53319"/>
            <a:ext cx="6653441" cy="43053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5521" y="467518"/>
            <a:ext cx="10073921" cy="518160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2024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40BC7-9734-4FEE-9D62-65D2D50C88D1}"/>
              </a:ext>
            </a:extLst>
          </p:cNvPr>
          <p:cNvSpPr/>
          <p:nvPr/>
        </p:nvSpPr>
        <p:spPr>
          <a:xfrm>
            <a:off x="4724400" y="3700520"/>
            <a:ext cx="533400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99172-F59C-4215-8D79-F9933D7A3963}"/>
              </a:ext>
            </a:extLst>
          </p:cNvPr>
          <p:cNvSpPr/>
          <p:nvPr/>
        </p:nvSpPr>
        <p:spPr>
          <a:xfrm>
            <a:off x="4483417" y="3868052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E6AA6D13-96C7-4A33-BCC9-39155938CA65}"/>
              </a:ext>
            </a:extLst>
          </p:cNvPr>
          <p:cNvSpPr txBox="1">
            <a:spLocks/>
          </p:cNvSpPr>
          <p:nvPr/>
        </p:nvSpPr>
        <p:spPr>
          <a:xfrm>
            <a:off x="5029200" y="3985098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Databricks &amp;  It’s Role  in Data Governance</a:t>
            </a:r>
          </a:p>
          <a:p>
            <a:pPr algn="l"/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Of Databricks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447" y="696119"/>
            <a:ext cx="5304416" cy="453779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3345" y="1236532"/>
            <a:ext cx="4141520" cy="373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Databricks</a:t>
            </a:r>
            <a:r>
              <a:rPr lang="en-US" sz="1400" dirty="0"/>
              <a:t> is a unified data platform built for big data analytics, AI, and machine learning. It simplifies and secures data workflows while enabling strong data governance at scale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/>
              <a:t>How Databricks Supports Data Governance: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🔍 </a:t>
            </a:r>
            <a:r>
              <a:rPr lang="en-US" sz="1400" b="1" dirty="0"/>
              <a:t>Unity Catalog</a:t>
            </a:r>
            <a:r>
              <a:rPr lang="en-US" sz="1400" dirty="0"/>
              <a:t> – Centralized metadata management and data discovery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🔐 </a:t>
            </a:r>
            <a:r>
              <a:rPr lang="en-US" sz="1400" b="1" dirty="0"/>
              <a:t>Fine-Grained Access Controls</a:t>
            </a:r>
            <a:r>
              <a:rPr lang="en-US" sz="1400" dirty="0"/>
              <a:t> – Secure data down to row/column levels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📈 </a:t>
            </a:r>
            <a:r>
              <a:rPr lang="en-US" sz="1400" b="1" dirty="0"/>
              <a:t>Data Lineage Tracking</a:t>
            </a:r>
            <a:r>
              <a:rPr lang="en-US" sz="1400" dirty="0"/>
              <a:t> – Full visibility of data flow and transformation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📜 </a:t>
            </a:r>
            <a:r>
              <a:rPr lang="en-US" sz="1400" b="1" dirty="0"/>
              <a:t>Audit &amp; Compliance</a:t>
            </a:r>
            <a:r>
              <a:rPr lang="en-US" sz="1400" dirty="0"/>
              <a:t> – Built-in logging and monitoring for regulations (e.g., GDPR, HIPAA)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      </a:t>
            </a:r>
            <a:r>
              <a:rPr lang="en-US" sz="1400" b="1" dirty="0" smtClean="0"/>
              <a:t>Collaboration</a:t>
            </a:r>
            <a:r>
              <a:rPr lang="en-US" sz="1400" dirty="0" smtClean="0"/>
              <a:t> </a:t>
            </a:r>
            <a:r>
              <a:rPr lang="en-US" sz="1400" dirty="0"/>
              <a:t>– Secure data sharing across teams and </a:t>
            </a:r>
            <a:r>
              <a:rPr lang="en-US" sz="1400" dirty="0" smtClean="0"/>
              <a:t>clouds.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81" y="4278695"/>
            <a:ext cx="209289" cy="1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8631" y="3092779"/>
            <a:ext cx="325292" cy="36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70" y="1668281"/>
            <a:ext cx="354754" cy="40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882" y="4097168"/>
            <a:ext cx="203934" cy="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903" y="1845163"/>
            <a:ext cx="281279" cy="28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584" y="2676550"/>
            <a:ext cx="436783" cy="38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Databricks useful in Data Governance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249146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841093" y="217243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499760" y="3104593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430139" y="3524142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Heading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911" y="1340359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Databricks provides tools for data lineage, data quality, and data security. It supports regulatory compliance and offers robust data management capabilities.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564" y="1101550"/>
            <a:ext cx="6288678" cy="39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953</Words>
  <Application>Microsoft Office PowerPoint</Application>
  <PresentationFormat>Custom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Segoe UI</vt:lpstr>
      <vt:lpstr>Segoe UI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Suresh Madimgiri</dc:creator>
  <cp:lastModifiedBy>Rahul Suresh Madimgiri</cp:lastModifiedBy>
  <cp:revision>209</cp:revision>
  <dcterms:created xsi:type="dcterms:W3CDTF">2018-01-05T05:23:08Z</dcterms:created>
  <dcterms:modified xsi:type="dcterms:W3CDTF">2025-06-05T11:33:43Z</dcterms:modified>
</cp:coreProperties>
</file>