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1"/>
  </p:notesMasterIdLst>
  <p:handoutMasterIdLst>
    <p:handoutMasterId r:id="rId22"/>
  </p:handoutMasterIdLst>
  <p:sldIdLst>
    <p:sldId id="256" r:id="rId2"/>
    <p:sldId id="276" r:id="rId3"/>
    <p:sldId id="268" r:id="rId4"/>
    <p:sldId id="269" r:id="rId5"/>
    <p:sldId id="257" r:id="rId6"/>
    <p:sldId id="258" r:id="rId7"/>
    <p:sldId id="259" r:id="rId8"/>
    <p:sldId id="260" r:id="rId9"/>
    <p:sldId id="261" r:id="rId10"/>
    <p:sldId id="270" r:id="rId11"/>
    <p:sldId id="272" r:id="rId12"/>
    <p:sldId id="274" r:id="rId13"/>
    <p:sldId id="275" r:id="rId14"/>
    <p:sldId id="273" r:id="rId15"/>
    <p:sldId id="262" r:id="rId16"/>
    <p:sldId id="263"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7"/>
    <p:restoredTop sz="96654"/>
  </p:normalViewPr>
  <p:slideViewPr>
    <p:cSldViewPr snapToGrid="0">
      <p:cViewPr>
        <p:scale>
          <a:sx n="80" d="100"/>
          <a:sy n="80" d="100"/>
        </p:scale>
        <p:origin x="824" y="1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DC2365-960A-5F9C-A5E3-B90237A58B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HEALTH | PRO</a:t>
            </a:r>
          </a:p>
        </p:txBody>
      </p:sp>
      <p:sp>
        <p:nvSpPr>
          <p:cNvPr id="3" name="Date Placeholder 2">
            <a:extLst>
              <a:ext uri="{FF2B5EF4-FFF2-40B4-BE49-F238E27FC236}">
                <a16:creationId xmlns:a16="http://schemas.microsoft.com/office/drawing/2014/main" id="{E23FD8F2-56D5-C7F0-C995-D447D95189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18873-55C2-CD45-A85D-C4B1BA350EBD}" type="datetimeFigureOut">
              <a:rPr lang="en-US" smtClean="0"/>
              <a:t>4/23/24</a:t>
            </a:fld>
            <a:endParaRPr lang="en-US"/>
          </a:p>
        </p:txBody>
      </p:sp>
      <p:sp>
        <p:nvSpPr>
          <p:cNvPr id="4" name="Footer Placeholder 3">
            <a:extLst>
              <a:ext uri="{FF2B5EF4-FFF2-40B4-BE49-F238E27FC236}">
                <a16:creationId xmlns:a16="http://schemas.microsoft.com/office/drawing/2014/main" id="{70959A56-FEBD-87DC-F73A-11E39343A0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D7AA12-C618-D7A0-C8FA-9994507CB1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408C4-F26E-5D4A-AF77-5FDC050964EB}" type="slidenum">
              <a:rPr lang="en-US" smtClean="0"/>
              <a:t>‹#›</a:t>
            </a:fld>
            <a:endParaRPr lang="en-US"/>
          </a:p>
        </p:txBody>
      </p:sp>
    </p:spTree>
    <p:extLst>
      <p:ext uri="{BB962C8B-B14F-4D97-AF65-F5344CB8AC3E}">
        <p14:creationId xmlns:p14="http://schemas.microsoft.com/office/powerpoint/2010/main" val="8345480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HEALTH | PRO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D9D90-8FBE-F74D-959B-301CBD251E72}"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1854A-D3BA-9E40-900E-067943ACD070}" type="slidenum">
              <a:rPr lang="en-US" smtClean="0"/>
              <a:t>‹#›</a:t>
            </a:fld>
            <a:endParaRPr lang="en-US"/>
          </a:p>
        </p:txBody>
      </p:sp>
    </p:spTree>
    <p:extLst>
      <p:ext uri="{BB962C8B-B14F-4D97-AF65-F5344CB8AC3E}">
        <p14:creationId xmlns:p14="http://schemas.microsoft.com/office/powerpoint/2010/main" val="347825213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B1F93E-C80A-244D-BA3B-4459AE1DF051}" type="datetime1">
              <a:rPr lang="en-IN" smtClean="0"/>
              <a:t>23/04/24</a:t>
            </a:fld>
            <a:endParaRPr lang="en-US"/>
          </a:p>
        </p:txBody>
      </p:sp>
      <p:sp>
        <p:nvSpPr>
          <p:cNvPr id="5" name="Footer Placeholder 4"/>
          <p:cNvSpPr>
            <a:spLocks noGrp="1"/>
          </p:cNvSpPr>
          <p:nvPr>
            <p:ph type="ftr" sz="quarter" idx="11"/>
          </p:nvPr>
        </p:nvSpPr>
        <p:spPr/>
        <p:txBody>
          <a:bodyPr/>
          <a:lstStyle/>
          <a:p>
            <a:r>
              <a:rPr lang="en-US"/>
              <a:t>HEALTH | PRO</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BFDD1CB-2BEF-7046-B607-C2D15D99CCC9}" type="datetime1">
              <a:rPr lang="en-IN" smtClean="0"/>
              <a:t>23/04/24</a:t>
            </a:fld>
            <a:endParaRPr lang="en-US"/>
          </a:p>
        </p:txBody>
      </p:sp>
      <p:sp>
        <p:nvSpPr>
          <p:cNvPr id="5" name="Footer Placeholder 4"/>
          <p:cNvSpPr>
            <a:spLocks noGrp="1"/>
          </p:cNvSpPr>
          <p:nvPr>
            <p:ph type="ftr" sz="quarter" idx="11"/>
          </p:nvPr>
        </p:nvSpPr>
        <p:spPr/>
        <p:txBody>
          <a:bodyPr/>
          <a:lstStyle/>
          <a:p>
            <a:r>
              <a:rPr lang="en-US"/>
              <a:t>HEALTH | PRO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55751FC-33C4-044F-9FA0-E8FC863F9865}" type="datetime1">
              <a:rPr lang="en-IN" smtClean="0"/>
              <a:t>23/04/24</a:t>
            </a:fld>
            <a:endParaRPr lang="en-US"/>
          </a:p>
        </p:txBody>
      </p:sp>
      <p:sp>
        <p:nvSpPr>
          <p:cNvPr id="5" name="Footer Placeholder 4"/>
          <p:cNvSpPr>
            <a:spLocks noGrp="1"/>
          </p:cNvSpPr>
          <p:nvPr>
            <p:ph type="ftr" sz="quarter" idx="11"/>
          </p:nvPr>
        </p:nvSpPr>
        <p:spPr/>
        <p:txBody>
          <a:bodyPr/>
          <a:lstStyle/>
          <a:p>
            <a:r>
              <a:rPr lang="en-US"/>
              <a:t>HEALTH | PRO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1BC4A6-FFB8-3E44-A55E-5D464EFE32C5}" type="datetime1">
              <a:rPr lang="en-IN" smtClean="0"/>
              <a:t>23/04/24</a:t>
            </a:fld>
            <a:endParaRPr lang="en-US"/>
          </a:p>
        </p:txBody>
      </p:sp>
      <p:sp>
        <p:nvSpPr>
          <p:cNvPr id="5" name="Footer Placeholder 4"/>
          <p:cNvSpPr>
            <a:spLocks noGrp="1"/>
          </p:cNvSpPr>
          <p:nvPr>
            <p:ph type="ftr" sz="quarter" idx="11"/>
          </p:nvPr>
        </p:nvSpPr>
        <p:spPr/>
        <p:txBody>
          <a:bodyPr/>
          <a:lstStyle/>
          <a:p>
            <a:r>
              <a:rPr lang="en-US"/>
              <a:t>HEALTH | PRO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55C25C5-E770-E440-9B31-A2E145552B2A}" type="datetime1">
              <a:rPr lang="en-IN" smtClean="0"/>
              <a:t>23/04/24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HEALTH | PRO</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8C77C03-A549-5F42-9603-C567F6E713C0}" type="datetime1">
              <a:rPr lang="en-IN" smtClean="0"/>
              <a:t>23/04/24</a:t>
            </a:fld>
            <a:endParaRPr lang="en-US"/>
          </a:p>
        </p:txBody>
      </p:sp>
      <p:sp>
        <p:nvSpPr>
          <p:cNvPr id="6" name="Footer Placeholder 5"/>
          <p:cNvSpPr>
            <a:spLocks noGrp="1"/>
          </p:cNvSpPr>
          <p:nvPr>
            <p:ph type="ftr" sz="quarter" idx="11"/>
          </p:nvPr>
        </p:nvSpPr>
        <p:spPr/>
        <p:txBody>
          <a:bodyPr/>
          <a:lstStyle/>
          <a:p>
            <a:r>
              <a:rPr lang="en-US"/>
              <a:t>HEALTH | PRO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D5CB3C9-7990-FE4B-BB53-6E511D5ED9C0}" type="datetime1">
              <a:rPr lang="en-IN" smtClean="0"/>
              <a:t>23/04/24</a:t>
            </a:fld>
            <a:endParaRPr lang="en-US"/>
          </a:p>
        </p:txBody>
      </p:sp>
      <p:sp>
        <p:nvSpPr>
          <p:cNvPr id="8" name="Footer Placeholder 7"/>
          <p:cNvSpPr>
            <a:spLocks noGrp="1"/>
          </p:cNvSpPr>
          <p:nvPr>
            <p:ph type="ftr" sz="quarter" idx="11"/>
          </p:nvPr>
        </p:nvSpPr>
        <p:spPr/>
        <p:txBody>
          <a:bodyPr/>
          <a:lstStyle/>
          <a:p>
            <a:r>
              <a:rPr lang="en-US"/>
              <a:t>HEALTH | PRO</a:t>
            </a: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876E9D-AEEB-B94F-98D2-4B4F33FCE28B}" type="datetime1">
              <a:rPr lang="en-IN" smtClean="0"/>
              <a:t>23/04/24</a:t>
            </a:fld>
            <a:endParaRPr lang="en-US"/>
          </a:p>
        </p:txBody>
      </p:sp>
      <p:sp>
        <p:nvSpPr>
          <p:cNvPr id="4" name="Footer Placeholder 3"/>
          <p:cNvSpPr>
            <a:spLocks noGrp="1"/>
          </p:cNvSpPr>
          <p:nvPr>
            <p:ph type="ftr" sz="quarter" idx="11"/>
          </p:nvPr>
        </p:nvSpPr>
        <p:spPr/>
        <p:txBody>
          <a:bodyPr/>
          <a:lstStyle/>
          <a:p>
            <a:r>
              <a:rPr lang="en-US"/>
              <a:t>HEALTH | PRO</a:t>
            </a: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71DFD-1B05-4846-AC8D-64C09A42F20D}" type="datetime1">
              <a:rPr lang="en-IN" smtClean="0"/>
              <a:t>23/04/24</a:t>
            </a:fld>
            <a:endParaRPr lang="en-US"/>
          </a:p>
        </p:txBody>
      </p:sp>
      <p:sp>
        <p:nvSpPr>
          <p:cNvPr id="3" name="Footer Placeholder 2"/>
          <p:cNvSpPr>
            <a:spLocks noGrp="1"/>
          </p:cNvSpPr>
          <p:nvPr>
            <p:ph type="ftr" sz="quarter" idx="11"/>
          </p:nvPr>
        </p:nvSpPr>
        <p:spPr/>
        <p:txBody>
          <a:bodyPr/>
          <a:lstStyle/>
          <a:p>
            <a:r>
              <a:rPr lang="en-US"/>
              <a:t>HEALTH | PRO</a:t>
            </a:r>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106267-5CB6-9C48-917D-51FF05F3D086}" type="datetime1">
              <a:rPr lang="en-IN" smtClean="0"/>
              <a:t>23/04/24</a:t>
            </a:fld>
            <a:endParaRPr lang="en-US"/>
          </a:p>
        </p:txBody>
      </p:sp>
      <p:sp>
        <p:nvSpPr>
          <p:cNvPr id="6" name="Footer Placeholder 5"/>
          <p:cNvSpPr>
            <a:spLocks noGrp="1"/>
          </p:cNvSpPr>
          <p:nvPr>
            <p:ph type="ftr" sz="quarter" idx="11"/>
          </p:nvPr>
        </p:nvSpPr>
        <p:spPr/>
        <p:txBody>
          <a:bodyPr/>
          <a:lstStyle/>
          <a:p>
            <a:r>
              <a:rPr lang="en-US"/>
              <a:t>HEALTH | PRO</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9C48E1C-3371-854E-A853-9CA26B669A95}" type="datetime1">
              <a:rPr lang="en-IN" smtClean="0"/>
              <a:t>23/04/24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00FFFF"/>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2C948D-B472-C24D-8ED3-E03109786270}" type="datetime1">
              <a:rPr lang="en-IN" smtClean="0"/>
              <a:t>23/04/24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HEALTH | PRO</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3C64-7F3A-8A6A-7691-59AFE67FC486}"/>
              </a:ext>
            </a:extLst>
          </p:cNvPr>
          <p:cNvSpPr>
            <a:spLocks noGrp="1"/>
          </p:cNvSpPr>
          <p:nvPr>
            <p:ph type="ctrTitle"/>
          </p:nvPr>
        </p:nvSpPr>
        <p:spPr/>
        <p:txBody>
          <a:bodyPr/>
          <a:lstStyle/>
          <a:p>
            <a:r>
              <a:rPr lang="en-US" sz="6600" b="1" u="sng" dirty="0"/>
              <a:t>DISEASE PREDICTION SYSTEM</a:t>
            </a:r>
            <a:endParaRPr lang="en-IN" sz="6600" b="1" u="sng" dirty="0"/>
          </a:p>
        </p:txBody>
      </p:sp>
      <p:sp>
        <p:nvSpPr>
          <p:cNvPr id="19" name="Footer Placeholder 18">
            <a:extLst>
              <a:ext uri="{FF2B5EF4-FFF2-40B4-BE49-F238E27FC236}">
                <a16:creationId xmlns:a16="http://schemas.microsoft.com/office/drawing/2014/main" id="{E87928EC-76B6-3347-3F70-59B0CB9F9564}"/>
              </a:ext>
            </a:extLst>
          </p:cNvPr>
          <p:cNvSpPr>
            <a:spLocks noGrp="1"/>
          </p:cNvSpPr>
          <p:nvPr>
            <p:ph type="ftr" sz="quarter" idx="11"/>
          </p:nvPr>
        </p:nvSpPr>
        <p:spPr/>
        <p:txBody>
          <a:bodyPr/>
          <a:lstStyle/>
          <a:p>
            <a:r>
              <a:rPr lang="en-US"/>
              <a:t>HEALTH | PRO</a:t>
            </a:r>
          </a:p>
        </p:txBody>
      </p:sp>
    </p:spTree>
    <p:custDataLst>
      <p:tags r:id="rId1"/>
    </p:custDataLst>
    <p:extLst>
      <p:ext uri="{BB962C8B-B14F-4D97-AF65-F5344CB8AC3E}">
        <p14:creationId xmlns:p14="http://schemas.microsoft.com/office/powerpoint/2010/main" val="1951967358"/>
      </p:ext>
    </p:extLst>
  </p:cSld>
  <p:clrMapOvr>
    <a:masterClrMapping/>
  </p:clrMapOvr>
  <p:transition spd="slow" advTm="9173">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CA1FD8B-5FF7-31FA-A29B-5A34B315C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036" y="653103"/>
            <a:ext cx="5203928" cy="5011428"/>
          </a:xfrm>
        </p:spPr>
      </p:pic>
      <p:sp>
        <p:nvSpPr>
          <p:cNvPr id="4" name="Footer Placeholder 3">
            <a:extLst>
              <a:ext uri="{FF2B5EF4-FFF2-40B4-BE49-F238E27FC236}">
                <a16:creationId xmlns:a16="http://schemas.microsoft.com/office/drawing/2014/main" id="{25930823-86AF-C5A3-1102-F7D8265828AF}"/>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153168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F570-0913-308E-BD8C-148E1FF535DF}"/>
              </a:ext>
            </a:extLst>
          </p:cNvPr>
          <p:cNvSpPr>
            <a:spLocks noGrp="1"/>
          </p:cNvSpPr>
          <p:nvPr>
            <p:ph type="title"/>
          </p:nvPr>
        </p:nvSpPr>
        <p:spPr>
          <a:xfrm>
            <a:off x="1069848" y="484632"/>
            <a:ext cx="10058400" cy="1237290"/>
          </a:xfrm>
        </p:spPr>
        <p:txBody>
          <a:bodyPr/>
          <a:lstStyle/>
          <a:p>
            <a:pPr algn="ctr"/>
            <a:r>
              <a:rPr lang="en-US" dirty="0"/>
              <a:t>OUTPUT SCREEN</a:t>
            </a:r>
          </a:p>
        </p:txBody>
      </p:sp>
      <p:sp>
        <p:nvSpPr>
          <p:cNvPr id="4" name="Footer Placeholder 3">
            <a:extLst>
              <a:ext uri="{FF2B5EF4-FFF2-40B4-BE49-F238E27FC236}">
                <a16:creationId xmlns:a16="http://schemas.microsoft.com/office/drawing/2014/main" id="{B4E22769-C6DF-D5FF-732C-30B28AB8444B}"/>
              </a:ext>
            </a:extLst>
          </p:cNvPr>
          <p:cNvSpPr>
            <a:spLocks noGrp="1"/>
          </p:cNvSpPr>
          <p:nvPr>
            <p:ph type="ftr" sz="quarter" idx="11"/>
          </p:nvPr>
        </p:nvSpPr>
        <p:spPr/>
        <p:txBody>
          <a:bodyPr/>
          <a:lstStyle/>
          <a:p>
            <a:r>
              <a:rPr lang="en-US"/>
              <a:t>HEALTH | PRO</a:t>
            </a:r>
          </a:p>
        </p:txBody>
      </p:sp>
      <p:pic>
        <p:nvPicPr>
          <p:cNvPr id="5" name="Content Placeholder 4">
            <a:extLst>
              <a:ext uri="{FF2B5EF4-FFF2-40B4-BE49-F238E27FC236}">
                <a16:creationId xmlns:a16="http://schemas.microsoft.com/office/drawing/2014/main" id="{95533D71-8062-5C86-3D28-E2EE7427F2F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854496" y="2120900"/>
            <a:ext cx="6489357" cy="4051300"/>
          </a:xfrm>
          <a:prstGeom prst="rect">
            <a:avLst/>
          </a:prstGeom>
          <a:noFill/>
          <a:ln w="9525">
            <a:noFill/>
            <a:miter lim="800000"/>
            <a:headEnd/>
            <a:tailEnd/>
          </a:ln>
        </p:spPr>
      </p:pic>
      <p:sp>
        <p:nvSpPr>
          <p:cNvPr id="6" name="TextBox 5">
            <a:extLst>
              <a:ext uri="{FF2B5EF4-FFF2-40B4-BE49-F238E27FC236}">
                <a16:creationId xmlns:a16="http://schemas.microsoft.com/office/drawing/2014/main" id="{A1D13870-5658-A675-870E-0FC592E0735A}"/>
              </a:ext>
            </a:extLst>
          </p:cNvPr>
          <p:cNvSpPr txBox="1"/>
          <p:nvPr/>
        </p:nvSpPr>
        <p:spPr>
          <a:xfrm>
            <a:off x="1267326" y="1524000"/>
            <a:ext cx="1187116"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989110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D54A31-D00C-6891-CC0B-1C70B2EB4C9E}"/>
              </a:ext>
            </a:extLst>
          </p:cNvPr>
          <p:cNvSpPr>
            <a:spLocks noGrp="1"/>
          </p:cNvSpPr>
          <p:nvPr>
            <p:ph type="ftr" sz="quarter" idx="11"/>
          </p:nvPr>
        </p:nvSpPr>
        <p:spPr/>
        <p:txBody>
          <a:bodyPr/>
          <a:lstStyle/>
          <a:p>
            <a:r>
              <a:rPr lang="en-US"/>
              <a:t>HEALTH | PRO</a:t>
            </a:r>
          </a:p>
        </p:txBody>
      </p:sp>
      <p:pic>
        <p:nvPicPr>
          <p:cNvPr id="8" name="Content Placeholder 7">
            <a:extLst>
              <a:ext uri="{FF2B5EF4-FFF2-40B4-BE49-F238E27FC236}">
                <a16:creationId xmlns:a16="http://schemas.microsoft.com/office/drawing/2014/main" id="{FD03979E-CA99-2822-2C40-FE27E7D11E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57475" y="1114425"/>
            <a:ext cx="6883400" cy="4305300"/>
          </a:xfrm>
          <a:prstGeom prst="rect">
            <a:avLst/>
          </a:prstGeom>
          <a:noFill/>
          <a:ln w="9525">
            <a:noFill/>
            <a:miter lim="800000"/>
            <a:headEnd/>
            <a:tailEnd/>
          </a:ln>
        </p:spPr>
      </p:pic>
      <p:sp>
        <p:nvSpPr>
          <p:cNvPr id="10" name="TextBox 9">
            <a:extLst>
              <a:ext uri="{FF2B5EF4-FFF2-40B4-BE49-F238E27FC236}">
                <a16:creationId xmlns:a16="http://schemas.microsoft.com/office/drawing/2014/main" id="{CFA22C94-42FA-4A01-9263-64B0661436FF}"/>
              </a:ext>
            </a:extLst>
          </p:cNvPr>
          <p:cNvSpPr txBox="1"/>
          <p:nvPr/>
        </p:nvSpPr>
        <p:spPr>
          <a:xfrm>
            <a:off x="1088136" y="818147"/>
            <a:ext cx="94921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4636321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2069B8D-9E17-E038-EA65-A2964BE69F40}"/>
              </a:ext>
            </a:extLst>
          </p:cNvPr>
          <p:cNvSpPr>
            <a:spLocks noGrp="1"/>
          </p:cNvSpPr>
          <p:nvPr>
            <p:ph type="ftr" sz="quarter" idx="11"/>
          </p:nvPr>
        </p:nvSpPr>
        <p:spPr/>
        <p:txBody>
          <a:bodyPr/>
          <a:lstStyle/>
          <a:p>
            <a:r>
              <a:rPr lang="en-US"/>
              <a:t>HEALTH | PRO</a:t>
            </a:r>
          </a:p>
        </p:txBody>
      </p:sp>
      <p:pic>
        <p:nvPicPr>
          <p:cNvPr id="5" name="Content Placeholder 4">
            <a:extLst>
              <a:ext uri="{FF2B5EF4-FFF2-40B4-BE49-F238E27FC236}">
                <a16:creationId xmlns:a16="http://schemas.microsoft.com/office/drawing/2014/main" id="{EBAE25F9-AB10-CF3F-A3D1-473189DCC9E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32075" y="1337469"/>
            <a:ext cx="6934200" cy="4330700"/>
          </a:xfrm>
          <a:prstGeom prst="rect">
            <a:avLst/>
          </a:prstGeom>
          <a:noFill/>
          <a:ln w="9525">
            <a:noFill/>
            <a:miter lim="800000"/>
            <a:headEnd/>
            <a:tailEnd/>
          </a:ln>
        </p:spPr>
      </p:pic>
      <p:sp>
        <p:nvSpPr>
          <p:cNvPr id="6" name="TextBox 5">
            <a:extLst>
              <a:ext uri="{FF2B5EF4-FFF2-40B4-BE49-F238E27FC236}">
                <a16:creationId xmlns:a16="http://schemas.microsoft.com/office/drawing/2014/main" id="{6508EFFE-36F1-4137-C403-B6C282D760D3}"/>
              </a:ext>
            </a:extLst>
          </p:cNvPr>
          <p:cNvSpPr txBox="1"/>
          <p:nvPr/>
        </p:nvSpPr>
        <p:spPr>
          <a:xfrm>
            <a:off x="1219200" y="737937"/>
            <a:ext cx="802105" cy="368968"/>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382001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2998C116-6CB3-4264-7000-2DC1BA899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529" y="1065195"/>
            <a:ext cx="3377436" cy="2607612"/>
          </a:xfrm>
        </p:spPr>
      </p:pic>
      <p:sp>
        <p:nvSpPr>
          <p:cNvPr id="4" name="Footer Placeholder 3">
            <a:extLst>
              <a:ext uri="{FF2B5EF4-FFF2-40B4-BE49-F238E27FC236}">
                <a16:creationId xmlns:a16="http://schemas.microsoft.com/office/drawing/2014/main" id="{D8C394B0-A3A1-0888-7013-25388C495613}"/>
              </a:ext>
            </a:extLst>
          </p:cNvPr>
          <p:cNvSpPr>
            <a:spLocks noGrp="1"/>
          </p:cNvSpPr>
          <p:nvPr>
            <p:ph type="ftr" sz="quarter" idx="11"/>
          </p:nvPr>
        </p:nvSpPr>
        <p:spPr/>
        <p:txBody>
          <a:bodyPr/>
          <a:lstStyle/>
          <a:p>
            <a:r>
              <a:rPr lang="en-US"/>
              <a:t>HEALTH | PRO</a:t>
            </a:r>
          </a:p>
        </p:txBody>
      </p:sp>
      <p:pic>
        <p:nvPicPr>
          <p:cNvPr id="14" name="Picture 13">
            <a:extLst>
              <a:ext uri="{FF2B5EF4-FFF2-40B4-BE49-F238E27FC236}">
                <a16:creationId xmlns:a16="http://schemas.microsoft.com/office/drawing/2014/main" id="{4BB9E318-734A-1B5A-AD83-C16109DFA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319" y="1071006"/>
            <a:ext cx="3377436" cy="2336239"/>
          </a:xfrm>
          <a:prstGeom prst="rect">
            <a:avLst/>
          </a:prstGeom>
        </p:spPr>
      </p:pic>
      <p:pic>
        <p:nvPicPr>
          <p:cNvPr id="16" name="Picture 15">
            <a:extLst>
              <a:ext uri="{FF2B5EF4-FFF2-40B4-BE49-F238E27FC236}">
                <a16:creationId xmlns:a16="http://schemas.microsoft.com/office/drawing/2014/main" id="{4DD101F8-21FA-3D74-0588-48AB747962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662" y="3734706"/>
            <a:ext cx="3925281" cy="2336239"/>
          </a:xfrm>
          <a:prstGeom prst="rect">
            <a:avLst/>
          </a:prstGeom>
        </p:spPr>
      </p:pic>
      <p:sp>
        <p:nvSpPr>
          <p:cNvPr id="17" name="TextBox 16">
            <a:extLst>
              <a:ext uri="{FF2B5EF4-FFF2-40B4-BE49-F238E27FC236}">
                <a16:creationId xmlns:a16="http://schemas.microsoft.com/office/drawing/2014/main" id="{28118D4B-9372-8F58-5B5F-2BA8DDC875E9}"/>
              </a:ext>
            </a:extLst>
          </p:cNvPr>
          <p:cNvSpPr txBox="1"/>
          <p:nvPr/>
        </p:nvSpPr>
        <p:spPr>
          <a:xfrm>
            <a:off x="1088136" y="317944"/>
            <a:ext cx="1900052" cy="646331"/>
          </a:xfrm>
          <a:prstGeom prst="rect">
            <a:avLst/>
          </a:prstGeom>
          <a:noFill/>
        </p:spPr>
        <p:txBody>
          <a:bodyPr wrap="square" rtlCol="0">
            <a:spAutoFit/>
          </a:bodyPr>
          <a:lstStyle/>
          <a:p>
            <a:r>
              <a:rPr lang="en-US" b="1" dirty="0"/>
              <a:t>USECASE DIAGRAM</a:t>
            </a:r>
          </a:p>
        </p:txBody>
      </p:sp>
    </p:spTree>
    <p:extLst>
      <p:ext uri="{BB962C8B-B14F-4D97-AF65-F5344CB8AC3E}">
        <p14:creationId xmlns:p14="http://schemas.microsoft.com/office/powerpoint/2010/main" val="24873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heckerboard(across)">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4D4A8-006E-299C-6D69-1A1A550A602B}"/>
              </a:ext>
            </a:extLst>
          </p:cNvPr>
          <p:cNvSpPr>
            <a:spLocks noGrp="1"/>
          </p:cNvSpPr>
          <p:nvPr>
            <p:ph idx="1"/>
          </p:nvPr>
        </p:nvSpPr>
        <p:spPr>
          <a:xfrm>
            <a:off x="1069848" y="629392"/>
            <a:ext cx="10058400" cy="5542808"/>
          </a:xfrm>
        </p:spPr>
        <p:txBody>
          <a:bodyPr/>
          <a:lstStyle/>
          <a:p>
            <a:r>
              <a:rPr lang="en-IN" dirty="0">
                <a:effectLst/>
                <a:latin typeface="Helvetica" pitchFamily="2" charset="0"/>
              </a:rPr>
              <a:t>Decision Tree: Decision tree (DT) is one of the earliest and prominent machine learning algorithms. A decision tree models the decision logics i.e., tests and corresponds outcomes for classifying data items into a tree-like structure. The nodes of a DT tree normally have multiple levels where the first or top-most node is called the root node. All internal nodes (i.e., nodes having at least one child) represent tests on input variables or attributes. Depending on the test outcome, the classification algorithm branches towards the appropriate child node where the process of test and branching repeats until it reaches the leaf node . The leaf or terminal nodes correspond to the decision outcomes. DTs have been found easy to interpret and quick to learn, and are a common component to many medical diagnostic protocols.</a:t>
            </a:r>
          </a:p>
          <a:p>
            <a:r>
              <a:rPr lang="en-IN" dirty="0">
                <a:effectLst/>
                <a:latin typeface="Helvetica" pitchFamily="2" charset="0"/>
              </a:rPr>
              <a:t>, Naive Bayes: Naive Bayes (NB) is a classification technique based on the Bayes' theorem .This theorem can describe the probability of an event based on the prior knowledge of conditions related to that event. This classifier assumes that a particular feature in a class is not directly related to any other feature although features for that class could have interdependence among themselves.</a:t>
            </a:r>
          </a:p>
          <a:p>
            <a:endParaRPr lang="en-US" dirty="0"/>
          </a:p>
        </p:txBody>
      </p:sp>
      <p:sp>
        <p:nvSpPr>
          <p:cNvPr id="5" name="Footer Placeholder 4">
            <a:extLst>
              <a:ext uri="{FF2B5EF4-FFF2-40B4-BE49-F238E27FC236}">
                <a16:creationId xmlns:a16="http://schemas.microsoft.com/office/drawing/2014/main" id="{7E6633C7-B7D2-F4B4-7047-C51132B665B8}"/>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285555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08381-D728-C3AC-3E96-7908C18792A6}"/>
              </a:ext>
            </a:extLst>
          </p:cNvPr>
          <p:cNvSpPr>
            <a:spLocks noGrp="1"/>
          </p:cNvSpPr>
          <p:nvPr>
            <p:ph idx="1"/>
          </p:nvPr>
        </p:nvSpPr>
        <p:spPr>
          <a:xfrm>
            <a:off x="1069848" y="855023"/>
            <a:ext cx="10058400" cy="5317177"/>
          </a:xfrm>
        </p:spPr>
        <p:txBody>
          <a:bodyPr/>
          <a:lstStyle/>
          <a:p>
            <a:r>
              <a:rPr lang="en-IN" b="1" dirty="0">
                <a:effectLst/>
                <a:latin typeface="Helvetica" pitchFamily="2" charset="0"/>
              </a:rPr>
              <a:t>Random Forest: </a:t>
            </a:r>
            <a:r>
              <a:rPr lang="en-IN" dirty="0">
                <a:effectLst/>
                <a:latin typeface="Helvetica" pitchFamily="2" charset="0"/>
              </a:rPr>
              <a:t>A random forest (RF) is an ensemble classifier and consisting of many DTs similar to the way a forest is a collection of many trees .DTs that are grown very deep often cause overfitting of the training data, resulting a high variation in classification outcome for a small change in the input data. They are very sensitive to their training data, which makes them error-prone to the test dataset. The different DTs of an RF are trained using the different parts of the training dataset. To classify a new sample, the input vector of that sample is required to pass down with each DT of the forest. Each DT then considers a different part of that input vector and gives a classification outcome.</a:t>
            </a:r>
          </a:p>
          <a:p>
            <a:r>
              <a:rPr lang="en-IN" b="1" dirty="0">
                <a:effectLst/>
                <a:latin typeface="Helvetica" pitchFamily="2" charset="0"/>
              </a:rPr>
              <a:t>Artificial Neural Network: </a:t>
            </a:r>
            <a:r>
              <a:rPr lang="en-IN" dirty="0">
                <a:effectLst/>
                <a:latin typeface="Helvetica" pitchFamily="2" charset="0"/>
              </a:rPr>
              <a:t>Artificial neural networks (ANNs) are did set of machine learning algorithms which are inspired by the functioning of the neural networks of human brain. They were first proposed by McCulloch and Pitts and later popularised by the works of </a:t>
            </a:r>
            <a:r>
              <a:rPr lang="en-IN" dirty="0" err="1">
                <a:effectLst/>
                <a:latin typeface="Helvetica" pitchFamily="2" charset="0"/>
              </a:rPr>
              <a:t>Rumelhart</a:t>
            </a:r>
            <a:r>
              <a:rPr lang="en-IN" dirty="0">
                <a:effectLst/>
                <a:latin typeface="Helvetica" pitchFamily="2" charset="0"/>
              </a:rPr>
              <a:t> et al. in the 1980s. ANN algorithms can be represented as an interconnected group of nodes. The output of one node goes as input to another node for subsequent processing according to the interconnection. Nodes are normally grouped into a matrix called layer depending on the transformation they perform.</a:t>
            </a:r>
          </a:p>
          <a:p>
            <a:endParaRPr lang="en-IN" dirty="0">
              <a:effectLst/>
              <a:latin typeface="Helvetica" pitchFamily="2" charset="0"/>
            </a:endParaRPr>
          </a:p>
          <a:p>
            <a:endParaRPr lang="en-US" dirty="0"/>
          </a:p>
        </p:txBody>
      </p:sp>
      <p:sp>
        <p:nvSpPr>
          <p:cNvPr id="5" name="Footer Placeholder 4">
            <a:extLst>
              <a:ext uri="{FF2B5EF4-FFF2-40B4-BE49-F238E27FC236}">
                <a16:creationId xmlns:a16="http://schemas.microsoft.com/office/drawing/2014/main" id="{45D47611-2003-3E3D-D57D-029BB8D8CD1D}"/>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9801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E8AF1-2F92-13EF-BF95-A87B2640A8BB}"/>
              </a:ext>
            </a:extLst>
          </p:cNvPr>
          <p:cNvSpPr>
            <a:spLocks noGrp="1"/>
          </p:cNvSpPr>
          <p:nvPr>
            <p:ph idx="1"/>
          </p:nvPr>
        </p:nvSpPr>
        <p:spPr>
          <a:xfrm>
            <a:off x="1069848" y="510639"/>
            <a:ext cx="10058400" cy="5661561"/>
          </a:xfrm>
        </p:spPr>
        <p:txBody>
          <a:bodyPr/>
          <a:lstStyle/>
          <a:p>
            <a:r>
              <a:rPr lang="en-IN" b="1" dirty="0">
                <a:effectLst/>
                <a:latin typeface="Helvetica" pitchFamily="2" charset="0"/>
              </a:rPr>
              <a:t>K-nearest neighbour: </a:t>
            </a:r>
            <a:r>
              <a:rPr lang="en-IN" dirty="0">
                <a:effectLst/>
                <a:latin typeface="Helvetica" pitchFamily="2" charset="0"/>
              </a:rPr>
              <a:t>The K-nearest neighbour (KNN) algorithm is one of the simplest and earliest classification algorithms. It can be thought a simpler version of an NB classifier. Unlike the NB technique, the KNN algorithm does not require to consider probability values. The 'K' is the KNN algorithm is the number of nearest neighbours considered to take 'vote' from. The selection of different values for 'K' can generate different classification results for the same sample object.</a:t>
            </a:r>
          </a:p>
          <a:p>
            <a:endParaRPr lang="en-US" dirty="0"/>
          </a:p>
        </p:txBody>
      </p:sp>
      <p:sp>
        <p:nvSpPr>
          <p:cNvPr id="5" name="Footer Placeholder 4">
            <a:extLst>
              <a:ext uri="{FF2B5EF4-FFF2-40B4-BE49-F238E27FC236}">
                <a16:creationId xmlns:a16="http://schemas.microsoft.com/office/drawing/2014/main" id="{8B7C45D1-4959-350B-0CAC-39584CDE3701}"/>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22942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EFD1-0155-E58D-9E9F-D80AE9A16ABF}"/>
              </a:ext>
            </a:extLst>
          </p:cNvPr>
          <p:cNvSpPr>
            <a:spLocks noGrp="1"/>
          </p:cNvSpPr>
          <p:nvPr>
            <p:ph type="title"/>
          </p:nvPr>
        </p:nvSpPr>
        <p:spPr>
          <a:xfrm>
            <a:off x="1069848" y="593766"/>
            <a:ext cx="10058400" cy="926275"/>
          </a:xfrm>
        </p:spPr>
        <p:txBody>
          <a:bodyPr>
            <a:normAutofit fontScale="90000"/>
          </a:bodyPr>
          <a:lstStyle/>
          <a:p>
            <a:r>
              <a:rPr lang="en-IN" sz="3600" b="1" dirty="0">
                <a:effectLst/>
                <a:latin typeface="Helvetica" pitchFamily="2" charset="0"/>
              </a:rPr>
              <a:t>Computational Complexity of Algorithms</a:t>
            </a:r>
            <a:endParaRPr lang="en-US" b="1" dirty="0"/>
          </a:p>
        </p:txBody>
      </p:sp>
      <p:sp>
        <p:nvSpPr>
          <p:cNvPr id="3" name="Content Placeholder 2">
            <a:extLst>
              <a:ext uri="{FF2B5EF4-FFF2-40B4-BE49-F238E27FC236}">
                <a16:creationId xmlns:a16="http://schemas.microsoft.com/office/drawing/2014/main" id="{B1909651-B661-87F3-F968-E0AB827EE9F7}"/>
              </a:ext>
            </a:extLst>
          </p:cNvPr>
          <p:cNvSpPr>
            <a:spLocks noGrp="1"/>
          </p:cNvSpPr>
          <p:nvPr>
            <p:ph idx="1"/>
          </p:nvPr>
        </p:nvSpPr>
        <p:spPr/>
        <p:txBody>
          <a:bodyPr/>
          <a:lstStyle/>
          <a:p>
            <a:r>
              <a:rPr lang="en-IN" b="1" dirty="0">
                <a:effectLst/>
                <a:latin typeface="Helvetica" pitchFamily="2" charset="0"/>
              </a:rPr>
              <a:t>The train time complexity of KNN</a:t>
            </a:r>
            <a:r>
              <a:rPr lang="en-IN" dirty="0">
                <a:effectLst/>
                <a:latin typeface="Helvetica" pitchFamily="2" charset="0"/>
              </a:rPr>
              <a:t>= O(</a:t>
            </a:r>
            <a:r>
              <a:rPr lang="en-IN" dirty="0" err="1">
                <a:effectLst/>
                <a:latin typeface="Helvetica" pitchFamily="2" charset="0"/>
              </a:rPr>
              <a:t>knd</a:t>
            </a:r>
            <a:r>
              <a:rPr lang="en-IN" dirty="0">
                <a:effectLst/>
                <a:latin typeface="Helvetica" pitchFamily="2" charset="0"/>
              </a:rPr>
              <a:t>) where k=no of </a:t>
            </a:r>
            <a:r>
              <a:rPr lang="en-IN" dirty="0" err="1">
                <a:effectLst/>
                <a:latin typeface="Helvetica" pitchFamily="2" charset="0"/>
              </a:rPr>
              <a:t>neighbors</a:t>
            </a:r>
            <a:r>
              <a:rPr lang="en-IN" dirty="0">
                <a:effectLst/>
                <a:latin typeface="Helvetica" pitchFamily="2" charset="0"/>
              </a:rPr>
              <a:t>, n=no of training examples and d=no of dimensions of data</a:t>
            </a:r>
          </a:p>
          <a:p>
            <a:r>
              <a:rPr lang="en-IN" b="1" dirty="0">
                <a:effectLst/>
                <a:latin typeface="Helvetica" pitchFamily="2" charset="0"/>
              </a:rPr>
              <a:t>Space complexity</a:t>
            </a:r>
            <a:r>
              <a:rPr lang="en-IN" dirty="0">
                <a:effectLst/>
                <a:latin typeface="Helvetica" pitchFamily="2" charset="0"/>
              </a:rPr>
              <a:t>=(</a:t>
            </a:r>
            <a:r>
              <a:rPr lang="en-IN" dirty="0" err="1">
                <a:effectLst/>
                <a:latin typeface="Helvetica" pitchFamily="2" charset="0"/>
              </a:rPr>
              <a:t>Ond</a:t>
            </a:r>
            <a:r>
              <a:rPr lang="en-IN" dirty="0">
                <a:effectLst/>
                <a:latin typeface="Helvetica" pitchFamily="2" charset="0"/>
              </a:rPr>
              <a:t>)</a:t>
            </a:r>
          </a:p>
          <a:p>
            <a:r>
              <a:rPr lang="en-IN" b="1" dirty="0">
                <a:effectLst/>
                <a:latin typeface="Helvetica" pitchFamily="2" charset="0"/>
              </a:rPr>
              <a:t>Train time complexity of LR</a:t>
            </a:r>
            <a:r>
              <a:rPr lang="en-IN" dirty="0">
                <a:effectLst/>
                <a:latin typeface="Helvetica" pitchFamily="2" charset="0"/>
              </a:rPr>
              <a:t>=O(</a:t>
            </a:r>
            <a:r>
              <a:rPr lang="en-IN" dirty="0" err="1">
                <a:effectLst/>
                <a:latin typeface="Helvetica" pitchFamily="2" charset="0"/>
              </a:rPr>
              <a:t>nd</a:t>
            </a:r>
            <a:r>
              <a:rPr lang="en-IN" dirty="0">
                <a:effectLst/>
                <a:latin typeface="Helvetica" pitchFamily="2" charset="0"/>
              </a:rPr>
              <a:t>)</a:t>
            </a:r>
          </a:p>
          <a:p>
            <a:r>
              <a:rPr lang="en-IN" b="1" dirty="0">
                <a:effectLst/>
                <a:latin typeface="Helvetica" pitchFamily="2" charset="0"/>
              </a:rPr>
              <a:t>Space complexity</a:t>
            </a:r>
            <a:r>
              <a:rPr lang="en-IN" dirty="0">
                <a:effectLst/>
                <a:latin typeface="Helvetica" pitchFamily="2" charset="0"/>
              </a:rPr>
              <a:t>=O(d)</a:t>
            </a:r>
          </a:p>
          <a:p>
            <a:r>
              <a:rPr lang="en-IN" b="1" dirty="0">
                <a:effectLst/>
                <a:latin typeface="Helvetica" pitchFamily="2" charset="0"/>
              </a:rPr>
              <a:t>Training time complexity of SVM</a:t>
            </a:r>
            <a:r>
              <a:rPr lang="en-IN" dirty="0">
                <a:effectLst/>
                <a:latin typeface="Helvetica" pitchFamily="2" charset="0"/>
              </a:rPr>
              <a:t>=0(n^2)</a:t>
            </a:r>
          </a:p>
          <a:p>
            <a:r>
              <a:rPr lang="en-IN" b="1" dirty="0">
                <a:effectLst/>
                <a:latin typeface="Helvetica" pitchFamily="2" charset="0"/>
              </a:rPr>
              <a:t>Run time complexity</a:t>
            </a:r>
            <a:r>
              <a:rPr lang="en-IN" dirty="0">
                <a:effectLst/>
                <a:latin typeface="Helvetica" pitchFamily="2" charset="0"/>
              </a:rPr>
              <a:t>=O(k* d) where k=no of support vector</a:t>
            </a:r>
          </a:p>
          <a:p>
            <a:r>
              <a:rPr lang="en-IN" b="1" dirty="0">
                <a:effectLst/>
                <a:latin typeface="Helvetica" pitchFamily="2" charset="0"/>
              </a:rPr>
              <a:t>Training time complexity of DT</a:t>
            </a:r>
            <a:r>
              <a:rPr lang="en-IN" dirty="0">
                <a:effectLst/>
                <a:latin typeface="Helvetica" pitchFamily="2" charset="0"/>
              </a:rPr>
              <a:t>=0(n*log(n)*d) where n=no of points in the training set</a:t>
            </a:r>
          </a:p>
          <a:p>
            <a:r>
              <a:rPr lang="en-IN" b="1" dirty="0">
                <a:effectLst/>
                <a:latin typeface="Helvetica" pitchFamily="2" charset="0"/>
              </a:rPr>
              <a:t>Run time complexity</a:t>
            </a:r>
            <a:r>
              <a:rPr lang="en-IN" dirty="0">
                <a:effectLst/>
                <a:latin typeface="Helvetica" pitchFamily="2" charset="0"/>
              </a:rPr>
              <a:t>=O(maximum depth of tree)</a:t>
            </a:r>
          </a:p>
          <a:p>
            <a:endParaRPr lang="en-IN" dirty="0">
              <a:effectLst/>
              <a:latin typeface="Helvetica" pitchFamily="2" charset="0"/>
            </a:endParaRPr>
          </a:p>
          <a:p>
            <a:endParaRPr lang="en-IN" dirty="0">
              <a:effectLst/>
              <a:latin typeface="Helvetica" pitchFamily="2" charset="0"/>
            </a:endParaRPr>
          </a:p>
          <a:p>
            <a:endParaRPr lang="en-IN" dirty="0">
              <a:effectLst/>
              <a:latin typeface="Helvetica" pitchFamily="2" charset="0"/>
            </a:endParaRPr>
          </a:p>
          <a:p>
            <a:endParaRPr lang="en-US" dirty="0"/>
          </a:p>
        </p:txBody>
      </p:sp>
      <p:sp>
        <p:nvSpPr>
          <p:cNvPr id="5" name="Footer Placeholder 4">
            <a:extLst>
              <a:ext uri="{FF2B5EF4-FFF2-40B4-BE49-F238E27FC236}">
                <a16:creationId xmlns:a16="http://schemas.microsoft.com/office/drawing/2014/main" id="{999FFF26-77E0-B914-26AC-CBFD32DCC91F}"/>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274265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A08A9-6F60-9380-4D11-94625C736BE8}"/>
              </a:ext>
            </a:extLst>
          </p:cNvPr>
          <p:cNvSpPr>
            <a:spLocks noGrp="1"/>
          </p:cNvSpPr>
          <p:nvPr>
            <p:ph idx="1"/>
          </p:nvPr>
        </p:nvSpPr>
        <p:spPr>
          <a:xfrm>
            <a:off x="1069848" y="700644"/>
            <a:ext cx="10058400" cy="5471556"/>
          </a:xfrm>
        </p:spPr>
        <p:txBody>
          <a:bodyPr/>
          <a:lstStyle/>
          <a:p>
            <a:r>
              <a:rPr lang="en-IN" b="1" dirty="0">
                <a:effectLst/>
                <a:latin typeface="Helvetica" pitchFamily="2" charset="0"/>
              </a:rPr>
              <a:t>Training time complexity of RF</a:t>
            </a:r>
            <a:r>
              <a:rPr lang="en-IN" dirty="0">
                <a:effectLst/>
                <a:latin typeface="Helvetica" pitchFamily="2" charset="0"/>
              </a:rPr>
              <a:t>=0(n*log(n)*d*k)</a:t>
            </a:r>
          </a:p>
          <a:p>
            <a:r>
              <a:rPr lang="en-IN" b="1" dirty="0">
                <a:effectLst/>
                <a:latin typeface="Helvetica" pitchFamily="2" charset="0"/>
              </a:rPr>
              <a:t>Run time complexity</a:t>
            </a:r>
            <a:r>
              <a:rPr lang="en-IN" dirty="0">
                <a:effectLst/>
                <a:latin typeface="Helvetica" pitchFamily="2" charset="0"/>
              </a:rPr>
              <a:t>=O(depth of tree * k)</a:t>
            </a:r>
          </a:p>
          <a:p>
            <a:r>
              <a:rPr lang="en-IN" b="1" dirty="0">
                <a:effectLst/>
                <a:latin typeface="Helvetica" pitchFamily="2" charset="0"/>
              </a:rPr>
              <a:t>Space complexity</a:t>
            </a:r>
            <a:r>
              <a:rPr lang="en-IN" dirty="0">
                <a:effectLst/>
                <a:latin typeface="Helvetica" pitchFamily="2" charset="0"/>
              </a:rPr>
              <a:t>=O(depth of tree * k)</a:t>
            </a:r>
          </a:p>
          <a:p>
            <a:r>
              <a:rPr lang="en-IN" b="1" dirty="0">
                <a:effectLst/>
                <a:latin typeface="Helvetica" pitchFamily="2" charset="0"/>
              </a:rPr>
              <a:t>Training time complexity of NB</a:t>
            </a:r>
            <a:r>
              <a:rPr lang="en-IN" dirty="0">
                <a:effectLst/>
                <a:latin typeface="Helvetica" pitchFamily="2" charset="0"/>
              </a:rPr>
              <a:t>=0(n* d)</a:t>
            </a:r>
          </a:p>
          <a:p>
            <a:r>
              <a:rPr lang="en-IN" b="1" dirty="0">
                <a:effectLst/>
                <a:latin typeface="Helvetica" pitchFamily="2" charset="0"/>
              </a:rPr>
              <a:t>Run time complexity</a:t>
            </a:r>
            <a:r>
              <a:rPr lang="en-IN" dirty="0">
                <a:effectLst/>
                <a:latin typeface="Helvetica" pitchFamily="2" charset="0"/>
              </a:rPr>
              <a:t>=O(c* d) where c=no. of classes</a:t>
            </a:r>
          </a:p>
          <a:p>
            <a:r>
              <a:rPr lang="en-IN" b="1" dirty="0">
                <a:effectLst/>
                <a:latin typeface="Helvetica" pitchFamily="2" charset="0"/>
              </a:rPr>
              <a:t>Complexity of ANN:</a:t>
            </a:r>
          </a:p>
          <a:p>
            <a:r>
              <a:rPr lang="en-IN" dirty="0">
                <a:effectLst/>
                <a:latin typeface="Helvetica" pitchFamily="2" charset="0"/>
              </a:rPr>
              <a:t>since output functions of neurons are in general very simple to compute </a:t>
            </a:r>
            <a:r>
              <a:rPr lang="en-IN" dirty="0" err="1">
                <a:effectLst/>
                <a:latin typeface="Helvetica" pitchFamily="2" charset="0"/>
              </a:rPr>
              <a:t>i</a:t>
            </a:r>
            <a:r>
              <a:rPr lang="en-IN" dirty="0">
                <a:effectLst/>
                <a:latin typeface="Helvetica" pitchFamily="2" charset="0"/>
              </a:rPr>
              <a:t> would assume those costs to be constant per neuron.</a:t>
            </a:r>
          </a:p>
          <a:p>
            <a:r>
              <a:rPr lang="en-IN" dirty="0">
                <a:effectLst/>
                <a:latin typeface="Helvetica" pitchFamily="2" charset="0"/>
              </a:rPr>
              <a:t>Given a network with n neurons, this step would be in O(n).</a:t>
            </a:r>
          </a:p>
          <a:p>
            <a:r>
              <a:rPr lang="en-IN" dirty="0">
                <a:effectLst/>
                <a:latin typeface="Helvetica" pitchFamily="2" charset="0"/>
              </a:rPr>
              <a:t>Given the fact, that the number of neurons n for a given problem can be regarded as a constant, the overall complexity of O(n^2) equals 0(1).</a:t>
            </a:r>
          </a:p>
          <a:p>
            <a:endParaRPr lang="en-IN" dirty="0">
              <a:effectLst/>
              <a:latin typeface="Helvetica" pitchFamily="2" charset="0"/>
            </a:endParaRPr>
          </a:p>
          <a:p>
            <a:endParaRPr lang="en-IN" dirty="0">
              <a:effectLst/>
              <a:latin typeface="Helvetica" pitchFamily="2" charset="0"/>
            </a:endParaRPr>
          </a:p>
          <a:p>
            <a:endParaRPr lang="en-US" dirty="0"/>
          </a:p>
        </p:txBody>
      </p:sp>
      <p:sp>
        <p:nvSpPr>
          <p:cNvPr id="5" name="Footer Placeholder 4">
            <a:extLst>
              <a:ext uri="{FF2B5EF4-FFF2-40B4-BE49-F238E27FC236}">
                <a16:creationId xmlns:a16="http://schemas.microsoft.com/office/drawing/2014/main" id="{53CD8E9E-E69C-1FFA-B70C-9EE56386E8E3}"/>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369586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A608-1A62-A99E-EF98-669FCDD0F60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7D004AD-8CD0-1AB9-12EF-D3E059362F78}"/>
              </a:ext>
            </a:extLst>
          </p:cNvPr>
          <p:cNvSpPr>
            <a:spLocks noGrp="1"/>
          </p:cNvSpPr>
          <p:nvPr>
            <p:ph idx="1"/>
          </p:nvPr>
        </p:nvSpPr>
        <p:spPr/>
        <p:txBody>
          <a:bodyPr/>
          <a:lstStyle/>
          <a:p>
            <a:r>
              <a:rPr lang="en-IN" dirty="0">
                <a:effectLst/>
                <a:latin typeface="Helvetica" pitchFamily="2" charset="0"/>
              </a:rPr>
              <a:t>Our main aim is to provide a quick medical diagnosis to the patients living in rural areas.</a:t>
            </a:r>
          </a:p>
          <a:p>
            <a:r>
              <a:rPr lang="en-IN" dirty="0">
                <a:effectLst/>
                <a:latin typeface="Helvetica" pitchFamily="2" charset="0"/>
              </a:rPr>
              <a:t>Nowadays, it is very useful for post-covid contactless system in rural health service.</a:t>
            </a:r>
          </a:p>
          <a:p>
            <a:r>
              <a:rPr lang="en-IN" dirty="0">
                <a:effectLst/>
                <a:latin typeface="Helvetica" pitchFamily="2" charset="0"/>
              </a:rPr>
              <a:t>The goal is to provide access to medical specialists.</a:t>
            </a:r>
          </a:p>
          <a:p>
            <a:r>
              <a:rPr lang="en-IN" dirty="0">
                <a:effectLst/>
                <a:latin typeface="Helvetica" pitchFamily="2" charset="0"/>
              </a:rPr>
              <a:t>This system enhance quality of health care.</a:t>
            </a:r>
          </a:p>
          <a:p>
            <a:endParaRPr lang="en-US" dirty="0"/>
          </a:p>
        </p:txBody>
      </p:sp>
      <p:sp>
        <p:nvSpPr>
          <p:cNvPr id="4" name="Footer Placeholder 3">
            <a:extLst>
              <a:ext uri="{FF2B5EF4-FFF2-40B4-BE49-F238E27FC236}">
                <a16:creationId xmlns:a16="http://schemas.microsoft.com/office/drawing/2014/main" id="{1CD1F1E7-699C-6057-11F2-A38DF09CF024}"/>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761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2DE1-D8FB-9A84-1106-16A473135080}"/>
              </a:ext>
            </a:extLst>
          </p:cNvPr>
          <p:cNvSpPr>
            <a:spLocks noGrp="1"/>
          </p:cNvSpPr>
          <p:nvPr>
            <p:ph type="title"/>
          </p:nvPr>
        </p:nvSpPr>
        <p:spPr>
          <a:xfrm>
            <a:off x="1069848" y="484632"/>
            <a:ext cx="10058400" cy="1213539"/>
          </a:xfrm>
        </p:spPr>
        <p:txBody>
          <a:bodyPr/>
          <a:lstStyle/>
          <a:p>
            <a:r>
              <a:rPr lang="en-US" dirty="0"/>
              <a:t>INTRODUCTION</a:t>
            </a:r>
          </a:p>
        </p:txBody>
      </p:sp>
      <p:sp>
        <p:nvSpPr>
          <p:cNvPr id="3" name="Content Placeholder 2">
            <a:extLst>
              <a:ext uri="{FF2B5EF4-FFF2-40B4-BE49-F238E27FC236}">
                <a16:creationId xmlns:a16="http://schemas.microsoft.com/office/drawing/2014/main" id="{360BC8B3-5465-FF7A-EA5E-5CCFD19F3751}"/>
              </a:ext>
            </a:extLst>
          </p:cNvPr>
          <p:cNvSpPr>
            <a:spLocks noGrp="1"/>
          </p:cNvSpPr>
          <p:nvPr>
            <p:ph idx="1"/>
          </p:nvPr>
        </p:nvSpPr>
        <p:spPr/>
        <p:txBody>
          <a:bodyPr/>
          <a:lstStyle/>
          <a:p>
            <a:r>
              <a:rPr lang="en-IN" sz="1800" kern="50" dirty="0">
                <a:solidFill>
                  <a:srgbClr val="000000"/>
                </a:solidFill>
                <a:effectLst/>
                <a:latin typeface="Times New Roman" panose="02020603050405020304" pitchFamily="18" charset="0"/>
                <a:ea typeface="Lucida Sans Unicode" panose="020B0602030504020204" pitchFamily="34" charset="0"/>
              </a:rPr>
              <a:t>The Disease Prediction System is a web-based application aimed at predicting the likelihood of a user having a specific disease based on various input parameters such as symptoms, medical history, and demographic information. The system utilizes machine learning algorithms to analyse the input data and generate predictions, helping users assess their health condition and seek appropriate medical attention if necessary.</a:t>
            </a:r>
            <a:endParaRPr lang="en-IN" sz="1800" kern="50" dirty="0">
              <a:effectLst/>
              <a:latin typeface="Times New Roman" panose="02020603050405020304" pitchFamily="18" charset="0"/>
              <a:ea typeface="Lucida Sans Unicode" panose="020B0602030504020204" pitchFamily="34" charset="0"/>
            </a:endParaRPr>
          </a:p>
          <a:p>
            <a:pPr marL="0" indent="0">
              <a:buNone/>
            </a:pPr>
            <a:r>
              <a:rPr lang="en-US" dirty="0">
                <a:highlight>
                  <a:srgbClr val="00FFFF"/>
                </a:highlight>
              </a:rPr>
              <a:t>AIM</a:t>
            </a:r>
          </a:p>
          <a:p>
            <a:r>
              <a:rPr lang="en-IN" sz="1800" kern="50" dirty="0">
                <a:effectLst/>
                <a:latin typeface="Times New Roman" panose="02020603050405020304" pitchFamily="18" charset="0"/>
                <a:ea typeface="Lucida Sans Unicode" panose="020B0602030504020204" pitchFamily="34" charset="0"/>
              </a:rPr>
              <a:t>The aim of the Disease Prediction System is to develop an intelligent platform capable of predicting the likelihood of different diseases based on user-provided data. By </a:t>
            </a:r>
            <a:r>
              <a:rPr lang="en-IN" sz="1800" kern="50" dirty="0" err="1">
                <a:effectLst/>
                <a:latin typeface="Times New Roman" panose="02020603050405020304" pitchFamily="18" charset="0"/>
                <a:ea typeface="Lucida Sans Unicode" panose="020B0602030504020204" pitchFamily="34" charset="0"/>
              </a:rPr>
              <a:t>analyzing</a:t>
            </a:r>
            <a:r>
              <a:rPr lang="en-IN" sz="1800" kern="50" dirty="0">
                <a:effectLst/>
                <a:latin typeface="Times New Roman" panose="02020603050405020304" pitchFamily="18" charset="0"/>
                <a:ea typeface="Lucida Sans Unicode" panose="020B0602030504020204" pitchFamily="34" charset="0"/>
              </a:rPr>
              <a:t> a comprehensive range of factors such as symptoms, medical history, lifestyle habits, and demographic characteristics, the system aims to offer personalized health assessments to users. Ultimately, the goal is to empower individuals to take proactive measures for disease prevention, early intervention, and better management of their health.</a:t>
            </a:r>
          </a:p>
          <a:p>
            <a:endParaRPr lang="en-US" dirty="0"/>
          </a:p>
        </p:txBody>
      </p:sp>
      <p:sp>
        <p:nvSpPr>
          <p:cNvPr id="5" name="Footer Placeholder 4">
            <a:extLst>
              <a:ext uri="{FF2B5EF4-FFF2-40B4-BE49-F238E27FC236}">
                <a16:creationId xmlns:a16="http://schemas.microsoft.com/office/drawing/2014/main" id="{A3B8E231-1529-FD54-227E-C6ADEA9426AC}"/>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150089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625F1-DDDC-4F9F-3891-0CA21C684642}"/>
              </a:ext>
            </a:extLst>
          </p:cNvPr>
          <p:cNvSpPr>
            <a:spLocks noGrp="1"/>
          </p:cNvSpPr>
          <p:nvPr>
            <p:ph idx="1"/>
          </p:nvPr>
        </p:nvSpPr>
        <p:spPr>
          <a:xfrm>
            <a:off x="1069848" y="581891"/>
            <a:ext cx="10058400" cy="5590309"/>
          </a:xfrm>
        </p:spPr>
        <p:txBody>
          <a:bodyPr/>
          <a:lstStyle/>
          <a:p>
            <a:pPr marL="0" marR="419100" indent="0" algn="just">
              <a:lnSpc>
                <a:spcPct val="150000"/>
              </a:lnSpc>
              <a:buNone/>
            </a:pPr>
            <a:r>
              <a:rPr lang="en-IN" sz="1800" b="1" kern="50" dirty="0">
                <a:solidFill>
                  <a:srgbClr val="000000"/>
                </a:solidFill>
                <a:effectLst/>
                <a:highlight>
                  <a:srgbClr val="00FFFF"/>
                </a:highlight>
                <a:latin typeface="Times New Roman" panose="02020603050405020304" pitchFamily="18" charset="0"/>
                <a:ea typeface="Times New Roman" panose="02020603050405020304" pitchFamily="18" charset="0"/>
              </a:rPr>
              <a:t>GOAL</a:t>
            </a:r>
          </a:p>
          <a:p>
            <a:pPr marR="419100" algn="just">
              <a:lnSpc>
                <a:spcPct val="150000"/>
              </a:lnSpc>
            </a:pPr>
            <a:r>
              <a:rPr lang="en-IN" sz="1800" kern="50" dirty="0">
                <a:solidFill>
                  <a:srgbClr val="000000"/>
                </a:solidFill>
                <a:effectLst/>
                <a:latin typeface="Times New Roman" panose="02020603050405020304" pitchFamily="18" charset="0"/>
                <a:ea typeface="Times New Roman" panose="02020603050405020304" pitchFamily="18" charset="0"/>
              </a:rPr>
              <a:t>The goal of the Disease Prediction System is to revolutionize healthcare delivery by leveraging advanced technology to empower individuals with proactive health management tools. By accurately predicting disease risks and providing personalized recommendations, the system aims to facilitate early detection, preventive care, and improved health outcomes for users. Ultimately, the goal is to contribute to the reduction of disease burden, healthcare costs, and mortality rates through informed decision-making and timely intervention.</a:t>
            </a:r>
            <a:r>
              <a:rPr lang="en-US" sz="1800" b="1" u="none" strike="noStrike" kern="50" dirty="0">
                <a:solidFill>
                  <a:srgbClr val="000000"/>
                </a:solidFill>
                <a:effectLst/>
                <a:latin typeface="Times New Roman" panose="02020603050405020304" pitchFamily="18" charset="0"/>
                <a:ea typeface="Lucida Sans Unicode" panose="020B0602030504020204" pitchFamily="34" charset="0"/>
              </a:rPr>
              <a:t> </a:t>
            </a:r>
            <a:endParaRPr lang="en-IN" sz="1800" kern="50" dirty="0">
              <a:effectLst/>
              <a:latin typeface="Times New Roman" panose="02020603050405020304" pitchFamily="18" charset="0"/>
              <a:ea typeface="Lucida Sans Unicode" panose="020B0602030504020204" pitchFamily="34" charset="0"/>
            </a:endParaRPr>
          </a:p>
          <a:p>
            <a:endParaRPr lang="en-US" dirty="0"/>
          </a:p>
        </p:txBody>
      </p:sp>
      <p:sp>
        <p:nvSpPr>
          <p:cNvPr id="4" name="Footer Placeholder 3">
            <a:extLst>
              <a:ext uri="{FF2B5EF4-FFF2-40B4-BE49-F238E27FC236}">
                <a16:creationId xmlns:a16="http://schemas.microsoft.com/office/drawing/2014/main" id="{7B957C8C-B3CE-942E-EE2B-45DA7A0FD7CE}"/>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247696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EC7C-0EC8-7FAA-D987-1FB5A1728AAA}"/>
              </a:ext>
            </a:extLst>
          </p:cNvPr>
          <p:cNvSpPr>
            <a:spLocks noGrp="1"/>
          </p:cNvSpPr>
          <p:nvPr>
            <p:ph type="title"/>
          </p:nvPr>
        </p:nvSpPr>
        <p:spPr>
          <a:xfrm>
            <a:off x="1117844" y="215900"/>
            <a:ext cx="10058400" cy="1743530"/>
          </a:xfrm>
        </p:spPr>
        <p:txBody>
          <a:bodyPr>
            <a:normAutofit/>
          </a:bodyPr>
          <a:lstStyle/>
          <a:p>
            <a:r>
              <a:rPr lang="en-IN" dirty="0">
                <a:effectLst/>
                <a:latin typeface="Helvetica" pitchFamily="2" charset="0"/>
              </a:rPr>
              <a:t>Machine Learning and it's Algorithm</a:t>
            </a:r>
            <a:endParaRPr lang="en-US" dirty="0"/>
          </a:p>
        </p:txBody>
      </p:sp>
      <p:sp>
        <p:nvSpPr>
          <p:cNvPr id="3" name="Content Placeholder 2">
            <a:extLst>
              <a:ext uri="{FF2B5EF4-FFF2-40B4-BE49-F238E27FC236}">
                <a16:creationId xmlns:a16="http://schemas.microsoft.com/office/drawing/2014/main" id="{B6E78FBD-728A-A9AD-5C78-F95EEE9D6C9B}"/>
              </a:ext>
            </a:extLst>
          </p:cNvPr>
          <p:cNvSpPr>
            <a:spLocks noGrp="1"/>
          </p:cNvSpPr>
          <p:nvPr>
            <p:ph idx="1"/>
          </p:nvPr>
        </p:nvSpPr>
        <p:spPr/>
        <p:txBody>
          <a:bodyPr/>
          <a:lstStyle/>
          <a:p>
            <a:r>
              <a:rPr lang="en-IN" dirty="0">
                <a:effectLst/>
                <a:latin typeface="Helvetica" pitchFamily="2" charset="0"/>
              </a:rPr>
              <a:t>Machine Learning uses programmed algorithms that learn and optimise their operations by analysing input data to make predictions within an acceptable range. Machine learning algorithms they can be divided into three broad categories according to their purposes. These three categories are: supervised, unsupervised and semi-supervised.</a:t>
            </a:r>
          </a:p>
          <a:p>
            <a:r>
              <a:rPr lang="en-IN" dirty="0">
                <a:effectLst/>
                <a:latin typeface="Helvetica" pitchFamily="2" charset="0"/>
              </a:rPr>
              <a:t>In supervised machine learning algorithms, a labelled training dataset is used first to train the underlying algorithm. This trained algorithm is then fed on the unlabelled test dataset to categorise them into similar groups.</a:t>
            </a:r>
          </a:p>
          <a:p>
            <a:r>
              <a:rPr lang="en-IN" dirty="0">
                <a:effectLst/>
                <a:latin typeface="Helvetica" pitchFamily="2" charset="0"/>
              </a:rPr>
              <a:t>For disease prediction the learning model include Linear Regression, Support Vector Machine, Decision Tree, Random Forest, Naïve Bayes, K-nearest neighbour, Artificial Neural Network.</a:t>
            </a:r>
          </a:p>
          <a:p>
            <a:endParaRPr lang="en-US" dirty="0"/>
          </a:p>
        </p:txBody>
      </p:sp>
      <p:sp>
        <p:nvSpPr>
          <p:cNvPr id="16" name="Footer Placeholder 15">
            <a:extLst>
              <a:ext uri="{FF2B5EF4-FFF2-40B4-BE49-F238E27FC236}">
                <a16:creationId xmlns:a16="http://schemas.microsoft.com/office/drawing/2014/main" id="{5684CEE9-733F-1D1C-87F3-8037D8FDBE53}"/>
              </a:ext>
            </a:extLst>
          </p:cNvPr>
          <p:cNvSpPr>
            <a:spLocks noGrp="1"/>
          </p:cNvSpPr>
          <p:nvPr>
            <p:ph type="ftr" sz="quarter" idx="11"/>
          </p:nvPr>
        </p:nvSpPr>
        <p:spPr/>
        <p:txBody>
          <a:bodyPr/>
          <a:lstStyle/>
          <a:p>
            <a:r>
              <a:rPr lang="en-US" dirty="0"/>
              <a:t>HEALTH | PRO</a:t>
            </a:r>
          </a:p>
        </p:txBody>
      </p:sp>
    </p:spTree>
    <p:extLst>
      <p:ext uri="{BB962C8B-B14F-4D97-AF65-F5344CB8AC3E}">
        <p14:creationId xmlns:p14="http://schemas.microsoft.com/office/powerpoint/2010/main" val="2610021012"/>
      </p:ext>
    </p:extLst>
  </p:cSld>
  <p:clrMapOvr>
    <a:masterClrMapping/>
  </p:clrMapOvr>
  <mc:AlternateContent xmlns:mc="http://schemas.openxmlformats.org/markup-compatibility/2006">
    <mc:Choice xmlns:p14="http://schemas.microsoft.com/office/powerpoint/2010/main" Requires="p14">
      <p:transition spd="slow" p14:dur="2000" advTm="6294"/>
    </mc:Choice>
    <mc:Fallback>
      <p:transition spd="slow" advTm="62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BD67-6B0E-402D-FE62-F8B11A8954B8}"/>
              </a:ext>
            </a:extLst>
          </p:cNvPr>
          <p:cNvSpPr>
            <a:spLocks noGrp="1"/>
          </p:cNvSpPr>
          <p:nvPr>
            <p:ph type="title"/>
          </p:nvPr>
        </p:nvSpPr>
        <p:spPr/>
        <p:txBody>
          <a:bodyPr>
            <a:normAutofit/>
          </a:bodyPr>
          <a:lstStyle/>
          <a:p>
            <a:r>
              <a:rPr lang="en-IN" sz="1800" dirty="0">
                <a:effectLst/>
                <a:latin typeface="Helvetica" pitchFamily="2" charset="0"/>
              </a:rPr>
              <a:t>From previous referenced paper we show that this seven algorithms give the best result for following types of predicted diseases.</a:t>
            </a:r>
            <a:br>
              <a:rPr lang="en-IN" sz="1800" dirty="0">
                <a:effectLst/>
                <a:latin typeface="Helvetica" pitchFamily="2" charset="0"/>
              </a:rPr>
            </a:br>
            <a:endParaRPr lang="en-US" sz="1800" dirty="0"/>
          </a:p>
        </p:txBody>
      </p:sp>
      <p:pic>
        <p:nvPicPr>
          <p:cNvPr id="10" name="Content Placeholder 9">
            <a:extLst>
              <a:ext uri="{FF2B5EF4-FFF2-40B4-BE49-F238E27FC236}">
                <a16:creationId xmlns:a16="http://schemas.microsoft.com/office/drawing/2014/main" id="{9BD66E51-C4ED-7DCE-091E-B6A4CB332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0841" y="2120900"/>
            <a:ext cx="6116668" cy="4051300"/>
          </a:xfrm>
        </p:spPr>
      </p:pic>
      <p:sp>
        <p:nvSpPr>
          <p:cNvPr id="12" name="Footer Placeholder 11">
            <a:extLst>
              <a:ext uri="{FF2B5EF4-FFF2-40B4-BE49-F238E27FC236}">
                <a16:creationId xmlns:a16="http://schemas.microsoft.com/office/drawing/2014/main" id="{A01F4427-5A42-1018-75D5-879068EE1BAB}"/>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232146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A9A2-87E5-E7EA-62EC-98B163152A78}"/>
              </a:ext>
            </a:extLst>
          </p:cNvPr>
          <p:cNvSpPr>
            <a:spLocks noGrp="1"/>
          </p:cNvSpPr>
          <p:nvPr>
            <p:ph type="title"/>
          </p:nvPr>
        </p:nvSpPr>
        <p:spPr>
          <a:noFill/>
        </p:spPr>
        <p:txBody>
          <a:bodyPr/>
          <a:lstStyle/>
          <a:p>
            <a:r>
              <a:rPr lang="en-IN" dirty="0">
                <a:effectLst/>
                <a:latin typeface="Helvetica" pitchFamily="2" charset="0"/>
              </a:rPr>
              <a:t>Expected Outcome</a:t>
            </a:r>
            <a:endParaRPr lang="en-US" dirty="0"/>
          </a:p>
        </p:txBody>
      </p:sp>
      <p:sp>
        <p:nvSpPr>
          <p:cNvPr id="3" name="Content Placeholder 2">
            <a:extLst>
              <a:ext uri="{FF2B5EF4-FFF2-40B4-BE49-F238E27FC236}">
                <a16:creationId xmlns:a16="http://schemas.microsoft.com/office/drawing/2014/main" id="{53E1072C-D64F-30D2-72A7-A845ED178625}"/>
              </a:ext>
            </a:extLst>
          </p:cNvPr>
          <p:cNvSpPr>
            <a:spLocks noGrp="1"/>
          </p:cNvSpPr>
          <p:nvPr>
            <p:ph idx="1"/>
          </p:nvPr>
        </p:nvSpPr>
        <p:spPr/>
        <p:txBody>
          <a:bodyPr/>
          <a:lstStyle/>
          <a:p>
            <a:r>
              <a:rPr lang="en-IN" dirty="0">
                <a:effectLst/>
                <a:latin typeface="Helvetica" pitchFamily="2" charset="0"/>
              </a:rPr>
              <a:t>﻿Experiments are conducted in order to evaluate the performance of the proposed system.</a:t>
            </a:r>
          </a:p>
          <a:p>
            <a:r>
              <a:rPr lang="en-IN" dirty="0">
                <a:effectLst/>
                <a:latin typeface="Helvetica" pitchFamily="2" charset="0"/>
              </a:rPr>
              <a:t>﻿For the given symptoms using seven types of supervised machine learning algorithm, the system predicts any kind of diseases. Then the predicted diseases list forward to the doctor. At last doctor choose the correct disease from forwarded list. And the doctor suggest for medicine.</a:t>
            </a:r>
          </a:p>
          <a:p>
            <a:endParaRPr lang="en-US" dirty="0"/>
          </a:p>
        </p:txBody>
      </p:sp>
      <p:sp>
        <p:nvSpPr>
          <p:cNvPr id="8" name="Footer Placeholder 7">
            <a:extLst>
              <a:ext uri="{FF2B5EF4-FFF2-40B4-BE49-F238E27FC236}">
                <a16:creationId xmlns:a16="http://schemas.microsoft.com/office/drawing/2014/main" id="{C8B8DB27-1D2F-E0B0-5629-C9F66C18F4FD}"/>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230179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10">
          <a:fgClr>
            <a:srgbClr val="00FFFF"/>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2DD5-38A3-E35F-3CEE-CC38433904A3}"/>
              </a:ext>
            </a:extLst>
          </p:cNvPr>
          <p:cNvSpPr>
            <a:spLocks noGrp="1"/>
          </p:cNvSpPr>
          <p:nvPr>
            <p:ph type="title"/>
          </p:nvPr>
        </p:nvSpPr>
        <p:spPr/>
        <p:txBody>
          <a:bodyPr/>
          <a:lstStyle/>
          <a:p>
            <a:r>
              <a:rPr lang="en-IN" dirty="0">
                <a:effectLst/>
                <a:latin typeface="Helvetica" pitchFamily="2" charset="0"/>
              </a:rPr>
              <a:t>Future Planning</a:t>
            </a:r>
            <a:endParaRPr lang="en-US" dirty="0"/>
          </a:p>
        </p:txBody>
      </p:sp>
      <p:sp>
        <p:nvSpPr>
          <p:cNvPr id="3" name="Content Placeholder 2">
            <a:extLst>
              <a:ext uri="{FF2B5EF4-FFF2-40B4-BE49-F238E27FC236}">
                <a16:creationId xmlns:a16="http://schemas.microsoft.com/office/drawing/2014/main" id="{394DAAD7-D1BB-E7B4-B0A5-A14716D79BFD}"/>
              </a:ext>
            </a:extLst>
          </p:cNvPr>
          <p:cNvSpPr>
            <a:spLocks noGrp="1"/>
          </p:cNvSpPr>
          <p:nvPr>
            <p:ph idx="1"/>
          </p:nvPr>
        </p:nvSpPr>
        <p:spPr/>
        <p:txBody>
          <a:bodyPr/>
          <a:lstStyle/>
          <a:p>
            <a:r>
              <a:rPr lang="en-IN" dirty="0">
                <a:effectLst/>
                <a:latin typeface="Helvetica" pitchFamily="2" charset="0"/>
              </a:rPr>
              <a:t>In future we will try to implement this system which prescribe medicine from the past history.</a:t>
            </a:r>
          </a:p>
          <a:p>
            <a:r>
              <a:rPr lang="en-IN" dirty="0">
                <a:effectLst/>
                <a:latin typeface="Helvetica" pitchFamily="2" charset="0"/>
              </a:rPr>
              <a:t>We will arrange the video conferencing for talking to doctors at any time of the day, wherever we are.</a:t>
            </a:r>
          </a:p>
          <a:p>
            <a:endParaRPr lang="en-US" dirty="0"/>
          </a:p>
        </p:txBody>
      </p:sp>
      <p:sp>
        <p:nvSpPr>
          <p:cNvPr id="5" name="Footer Placeholder 4">
            <a:extLst>
              <a:ext uri="{FF2B5EF4-FFF2-40B4-BE49-F238E27FC236}">
                <a16:creationId xmlns:a16="http://schemas.microsoft.com/office/drawing/2014/main" id="{70EA29E3-00BA-F767-1E0E-98A1830B034F}"/>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83228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40BC-2915-538D-43F2-E246E9A75298}"/>
              </a:ext>
            </a:extLst>
          </p:cNvPr>
          <p:cNvSpPr>
            <a:spLocks noGrp="1"/>
          </p:cNvSpPr>
          <p:nvPr>
            <p:ph type="title"/>
          </p:nvPr>
        </p:nvSpPr>
        <p:spPr>
          <a:xfrm>
            <a:off x="1069848" y="237506"/>
            <a:ext cx="10058400" cy="1520042"/>
          </a:xfrm>
        </p:spPr>
        <p:txBody>
          <a:bodyPr>
            <a:normAutofit/>
          </a:bodyPr>
          <a:lstStyle/>
          <a:p>
            <a:pPr algn="ctr"/>
            <a:r>
              <a:rPr lang="en-IN" dirty="0">
                <a:effectLst/>
                <a:latin typeface="Helvetica" pitchFamily="2" charset="0"/>
              </a:rPr>
              <a:t>Algorithm</a:t>
            </a:r>
            <a:endParaRPr lang="en-US" dirty="0"/>
          </a:p>
        </p:txBody>
      </p:sp>
      <p:sp>
        <p:nvSpPr>
          <p:cNvPr id="3" name="Content Placeholder 2">
            <a:extLst>
              <a:ext uri="{FF2B5EF4-FFF2-40B4-BE49-F238E27FC236}">
                <a16:creationId xmlns:a16="http://schemas.microsoft.com/office/drawing/2014/main" id="{A249FDC9-D4F5-CABE-62E9-348B2899BB20}"/>
              </a:ext>
            </a:extLst>
          </p:cNvPr>
          <p:cNvSpPr>
            <a:spLocks noGrp="1"/>
          </p:cNvSpPr>
          <p:nvPr>
            <p:ph idx="1"/>
          </p:nvPr>
        </p:nvSpPr>
        <p:spPr/>
        <p:txBody>
          <a:bodyPr/>
          <a:lstStyle/>
          <a:p>
            <a:r>
              <a:rPr lang="en-IN" dirty="0">
                <a:effectLst/>
                <a:latin typeface="Helvetica" pitchFamily="2" charset="0"/>
              </a:rPr>
              <a:t>Support Vector Machine: Support vector machine (SVM) algorithm can classify both linear and non-linear data. It first maps each data item into an -dimensional feature space where n is the number of features. It then identifies the hyperplane that separates the data items into two classes while maximising the marginal distance for both classes and minimising the classification errors.</a:t>
            </a:r>
          </a:p>
          <a:p>
            <a:r>
              <a:rPr lang="en-IN" dirty="0">
                <a:effectLst/>
                <a:latin typeface="Helvetica" pitchFamily="2" charset="0"/>
              </a:rPr>
              <a:t>Logistic Regression: Logistic regression (R) is a powerful and well established method for supervised classification . It can be considered as an extension of ordinary regression and can model only a dichotomous variable which usually represents the occurrence or </a:t>
            </a:r>
            <a:r>
              <a:rPr lang="en-IN" dirty="0" err="1">
                <a:effectLst/>
                <a:latin typeface="Helvetica" pitchFamily="2" charset="0"/>
              </a:rPr>
              <a:t>nonoccurrence</a:t>
            </a:r>
            <a:r>
              <a:rPr lang="en-IN" dirty="0">
                <a:effectLst/>
                <a:latin typeface="Helvetica" pitchFamily="2" charset="0"/>
              </a:rPr>
              <a:t> of an event. LR helps in finding the probability that a new instance belongs to a certain class. Since it is a probability, the outcome lies between 0 and 1.</a:t>
            </a:r>
          </a:p>
          <a:p>
            <a:endParaRPr lang="en-US" dirty="0"/>
          </a:p>
        </p:txBody>
      </p:sp>
      <p:sp>
        <p:nvSpPr>
          <p:cNvPr id="5" name="Footer Placeholder 4">
            <a:extLst>
              <a:ext uri="{FF2B5EF4-FFF2-40B4-BE49-F238E27FC236}">
                <a16:creationId xmlns:a16="http://schemas.microsoft.com/office/drawing/2014/main" id="{8532E32C-066A-BBAB-BB1B-37048711CB60}"/>
              </a:ext>
            </a:extLst>
          </p:cNvPr>
          <p:cNvSpPr>
            <a:spLocks noGrp="1"/>
          </p:cNvSpPr>
          <p:nvPr>
            <p:ph type="ftr" sz="quarter" idx="11"/>
          </p:nvPr>
        </p:nvSpPr>
        <p:spPr/>
        <p:txBody>
          <a:bodyPr/>
          <a:lstStyle/>
          <a:p>
            <a:r>
              <a:rPr lang="en-US"/>
              <a:t>HEALTH | PRO</a:t>
            </a:r>
          </a:p>
        </p:txBody>
      </p:sp>
    </p:spTree>
    <p:extLst>
      <p:ext uri="{BB962C8B-B14F-4D97-AF65-F5344CB8AC3E}">
        <p14:creationId xmlns:p14="http://schemas.microsoft.com/office/powerpoint/2010/main" val="6646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1.8|1.2|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252</TotalTime>
  <Words>1567</Words>
  <Application>Microsoft Macintosh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Helvetica</vt:lpstr>
      <vt:lpstr>Rockwell</vt:lpstr>
      <vt:lpstr>Rockwell Condensed</vt:lpstr>
      <vt:lpstr>Rockwell Extra Bold</vt:lpstr>
      <vt:lpstr>Times New Roman</vt:lpstr>
      <vt:lpstr>Wingdings</vt:lpstr>
      <vt:lpstr>Wood Type</vt:lpstr>
      <vt:lpstr>DISEASE PREDICTION SYSTEM</vt:lpstr>
      <vt:lpstr>OBJECTIVE</vt:lpstr>
      <vt:lpstr>INTRODUCTION</vt:lpstr>
      <vt:lpstr>PowerPoint Presentation</vt:lpstr>
      <vt:lpstr>Machine Learning and it's Algorithm</vt:lpstr>
      <vt:lpstr>From previous referenced paper we show that this seven algorithms give the best result for following types of predicted diseases. </vt:lpstr>
      <vt:lpstr>Expected Outcome</vt:lpstr>
      <vt:lpstr>Future Planning</vt:lpstr>
      <vt:lpstr>Algorithm</vt:lpstr>
      <vt:lpstr>PowerPoint Presentation</vt:lpstr>
      <vt:lpstr>OUTPUT SCREEN</vt:lpstr>
      <vt:lpstr>PowerPoint Presentation</vt:lpstr>
      <vt:lpstr>PowerPoint Presentation</vt:lpstr>
      <vt:lpstr>PowerPoint Presentation</vt:lpstr>
      <vt:lpstr>PowerPoint Presentation</vt:lpstr>
      <vt:lpstr>PowerPoint Presentation</vt:lpstr>
      <vt:lpstr>PowerPoint Presentation</vt:lpstr>
      <vt:lpstr>Computational Complexity of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dc:title>
  <dc:creator>Sanjay Tigga</dc:creator>
  <cp:lastModifiedBy>Sanjay Tigga</cp:lastModifiedBy>
  <cp:revision>3</cp:revision>
  <dcterms:created xsi:type="dcterms:W3CDTF">2024-04-23T03:41:30Z</dcterms:created>
  <dcterms:modified xsi:type="dcterms:W3CDTF">2024-04-23T07:53:56Z</dcterms:modified>
</cp:coreProperties>
</file>