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99" r:id="rId2"/>
    <p:sldId id="313" r:id="rId3"/>
    <p:sldId id="269" r:id="rId4"/>
    <p:sldId id="278" r:id="rId5"/>
    <p:sldId id="308" r:id="rId6"/>
    <p:sldId id="304" r:id="rId7"/>
    <p:sldId id="285" r:id="rId8"/>
    <p:sldId id="284" r:id="rId9"/>
    <p:sldId id="287" r:id="rId10"/>
    <p:sldId id="280" r:id="rId11"/>
    <p:sldId id="288" r:id="rId12"/>
    <p:sldId id="281" r:id="rId13"/>
    <p:sldId id="298" r:id="rId14"/>
    <p:sldId id="292" r:id="rId15"/>
    <p:sldId id="301" r:id="rId16"/>
    <p:sldId id="307" r:id="rId17"/>
    <p:sldId id="295" r:id="rId18"/>
    <p:sldId id="297" r:id="rId19"/>
    <p:sldId id="302" r:id="rId20"/>
    <p:sldId id="309" r:id="rId21"/>
    <p:sldId id="276" r:id="rId22"/>
    <p:sldId id="300" r:id="rId23"/>
    <p:sldId id="305" r:id="rId24"/>
    <p:sldId id="312" r:id="rId25"/>
    <p:sldId id="310" r:id="rId26"/>
    <p:sldId id="311"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40E2A0-C94C-43ED-A106-47EB76489265}">
          <p14:sldIdLst>
            <p14:sldId id="299"/>
            <p14:sldId id="313"/>
            <p14:sldId id="269"/>
            <p14:sldId id="278"/>
            <p14:sldId id="308"/>
            <p14:sldId id="304"/>
            <p14:sldId id="285"/>
            <p14:sldId id="284"/>
            <p14:sldId id="287"/>
            <p14:sldId id="280"/>
            <p14:sldId id="288"/>
            <p14:sldId id="281"/>
            <p14:sldId id="298"/>
            <p14:sldId id="292"/>
            <p14:sldId id="301"/>
            <p14:sldId id="307"/>
            <p14:sldId id="295"/>
            <p14:sldId id="297"/>
            <p14:sldId id="302"/>
            <p14:sldId id="309"/>
            <p14:sldId id="276"/>
            <p14:sldId id="300"/>
            <p14:sldId id="305"/>
            <p14:sldId id="312"/>
            <p14:sldId id="310"/>
            <p14:sldId id="311"/>
            <p14:sldId id="289"/>
          </p14:sldIdLst>
        </p14:section>
      </p14:sectionLst>
    </p:ext>
    <p:ext uri="{EFAFB233-063F-42B5-8137-9DF3F51BA10A}">
      <p15:sldGuideLst xmlns:p15="http://schemas.microsoft.com/office/powerpoint/2012/main">
        <p15:guide id="1" orient="horz" pos="1464" userDrawn="1">
          <p15:clr>
            <a:srgbClr val="A4A3A4"/>
          </p15:clr>
        </p15:guide>
        <p15:guide id="2" pos="456" userDrawn="1">
          <p15:clr>
            <a:srgbClr val="A4A3A4"/>
          </p15:clr>
        </p15:guide>
        <p15:guide id="3" pos="792" userDrawn="1">
          <p15:clr>
            <a:srgbClr val="A4A3A4"/>
          </p15:clr>
        </p15:guide>
        <p15:guide id="4" orient="horz" pos="3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441"/>
    <a:srgbClr val="B2AE7F"/>
    <a:srgbClr val="4BC999"/>
    <a:srgbClr val="2E2B21"/>
    <a:srgbClr val="FABEBE"/>
    <a:srgbClr val="F38D5F"/>
    <a:srgbClr val="FAD1BE"/>
    <a:srgbClr val="F9C2A9"/>
    <a:srgbClr val="FE6150"/>
    <a:srgbClr val="E0C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autoAdjust="0"/>
    <p:restoredTop sz="93899" autoAdjust="0"/>
  </p:normalViewPr>
  <p:slideViewPr>
    <p:cSldViewPr snapToGrid="0">
      <p:cViewPr>
        <p:scale>
          <a:sx n="59" d="100"/>
          <a:sy n="59" d="100"/>
        </p:scale>
        <p:origin x="1220" y="56"/>
      </p:cViewPr>
      <p:guideLst>
        <p:guide orient="horz" pos="1464"/>
        <p:guide pos="456"/>
        <p:guide pos="792"/>
        <p:guide orient="horz" pos="30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chemeClr val="accent4">
                  <a:lumMod val="75000"/>
                </a:schemeClr>
              </a:solidFill>
            </a:ln>
          </c:spPr>
          <c:dPt>
            <c:idx val="0"/>
            <c:bubble3D val="0"/>
            <c:spPr>
              <a:solidFill>
                <a:schemeClr val="accent4">
                  <a:lumMod val="75000"/>
                </a:schemeClr>
              </a:solidFill>
              <a:ln w="28575">
                <a:solidFill>
                  <a:schemeClr val="accent4">
                    <a:lumMod val="75000"/>
                  </a:schemeClr>
                </a:solidFill>
              </a:ln>
              <a:effectLst/>
            </c:spPr>
            <c:extLst>
              <c:ext xmlns:c16="http://schemas.microsoft.com/office/drawing/2014/chart" uri="{C3380CC4-5D6E-409C-BE32-E72D297353CC}">
                <c16:uniqueId val="{00000001-7D63-4E91-889B-ABB32F6C5E38}"/>
              </c:ext>
            </c:extLst>
          </c:dPt>
          <c:dPt>
            <c:idx val="1"/>
            <c:bubble3D val="0"/>
            <c:spPr>
              <a:noFill/>
              <a:ln w="28575">
                <a:solidFill>
                  <a:schemeClr val="accent4">
                    <a:lumMod val="75000"/>
                  </a:schemeClr>
                </a:solidFill>
              </a:ln>
              <a:effectLst/>
            </c:spPr>
            <c:extLst>
              <c:ext xmlns:c16="http://schemas.microsoft.com/office/drawing/2014/chart" uri="{C3380CC4-5D6E-409C-BE32-E72D297353CC}">
                <c16:uniqueId val="{00000003-7D63-4E91-889B-ABB32F6C5E38}"/>
              </c:ext>
            </c:extLst>
          </c:dPt>
          <c:cat>
            <c:strRef>
              <c:f>Sheet1!$A$2:$A$3</c:f>
              <c:strCache>
                <c:ptCount val="2"/>
                <c:pt idx="0">
                  <c:v>1st Qtr</c:v>
                </c:pt>
                <c:pt idx="1">
                  <c:v>2nd Qtr</c:v>
                </c:pt>
              </c:strCache>
            </c:strRef>
          </c:cat>
          <c:val>
            <c:numRef>
              <c:f>Sheet1!$B$2:$B$3</c:f>
              <c:numCache>
                <c:formatCode>General</c:formatCode>
                <c:ptCount val="2"/>
                <c:pt idx="0">
                  <c:v>5.4545454545454543E-2</c:v>
                </c:pt>
                <c:pt idx="1">
                  <c:v>0.94545454545454544</c:v>
                </c:pt>
              </c:numCache>
            </c:numRef>
          </c:val>
          <c:extLst>
            <c:ext xmlns:c16="http://schemas.microsoft.com/office/drawing/2014/chart" uri="{C3380CC4-5D6E-409C-BE32-E72D297353CC}">
              <c16:uniqueId val="{00000004-7D63-4E91-889B-ABB32F6C5E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E95441"/>
              </a:solidFill>
            </a:ln>
          </c:spPr>
          <c:dPt>
            <c:idx val="0"/>
            <c:bubble3D val="0"/>
            <c:spPr>
              <a:solidFill>
                <a:srgbClr val="E95441"/>
              </a:solidFill>
              <a:ln w="28575">
                <a:solidFill>
                  <a:srgbClr val="E95441"/>
                </a:solidFill>
              </a:ln>
              <a:effectLst/>
            </c:spPr>
            <c:extLst>
              <c:ext xmlns:c16="http://schemas.microsoft.com/office/drawing/2014/chart" uri="{C3380CC4-5D6E-409C-BE32-E72D297353CC}">
                <c16:uniqueId val="{00000001-0A1F-4073-BBA4-877E8BDB6E2A}"/>
              </c:ext>
            </c:extLst>
          </c:dPt>
          <c:dPt>
            <c:idx val="1"/>
            <c:bubble3D val="0"/>
            <c:spPr>
              <a:noFill/>
              <a:ln w="28575">
                <a:solidFill>
                  <a:srgbClr val="E95441"/>
                </a:solidFill>
              </a:ln>
              <a:effectLst/>
            </c:spPr>
            <c:extLst>
              <c:ext xmlns:c16="http://schemas.microsoft.com/office/drawing/2014/chart" uri="{C3380CC4-5D6E-409C-BE32-E72D297353CC}">
                <c16:uniqueId val="{00000003-0A1F-4073-BBA4-877E8BDB6E2A}"/>
              </c:ext>
            </c:extLst>
          </c:dPt>
          <c:cat>
            <c:strRef>
              <c:f>Sheet1!$A$2:$A$3</c:f>
              <c:strCache>
                <c:ptCount val="2"/>
                <c:pt idx="0">
                  <c:v>1st Qtr</c:v>
                </c:pt>
                <c:pt idx="1">
                  <c:v>2nd Qtr</c:v>
                </c:pt>
              </c:strCache>
            </c:strRef>
          </c:cat>
          <c:val>
            <c:numRef>
              <c:f>Sheet1!$B$2:$B$3</c:f>
              <c:numCache>
                <c:formatCode>General</c:formatCode>
                <c:ptCount val="2"/>
                <c:pt idx="0">
                  <c:v>0.32</c:v>
                </c:pt>
                <c:pt idx="1">
                  <c:v>0.68</c:v>
                </c:pt>
              </c:numCache>
            </c:numRef>
          </c:val>
          <c:extLst>
            <c:ext xmlns:c16="http://schemas.microsoft.com/office/drawing/2014/chart" uri="{C3380CC4-5D6E-409C-BE32-E72D297353CC}">
              <c16:uniqueId val="{00000004-0A1F-4073-BBA4-877E8BDB6E2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E95441"/>
              </a:solidFill>
            </a:ln>
          </c:spPr>
          <c:dPt>
            <c:idx val="0"/>
            <c:bubble3D val="0"/>
            <c:spPr>
              <a:solidFill>
                <a:srgbClr val="E95441"/>
              </a:solidFill>
              <a:ln w="28575">
                <a:solidFill>
                  <a:srgbClr val="E95441"/>
                </a:solidFill>
              </a:ln>
              <a:effectLst/>
            </c:spPr>
            <c:extLst>
              <c:ext xmlns:c16="http://schemas.microsoft.com/office/drawing/2014/chart" uri="{C3380CC4-5D6E-409C-BE32-E72D297353CC}">
                <c16:uniqueId val="{00000001-35DE-4617-B6F4-E953E45E3889}"/>
              </c:ext>
            </c:extLst>
          </c:dPt>
          <c:dPt>
            <c:idx val="1"/>
            <c:bubble3D val="0"/>
            <c:spPr>
              <a:noFill/>
              <a:ln w="28575">
                <a:solidFill>
                  <a:srgbClr val="E95441"/>
                </a:solidFill>
              </a:ln>
              <a:effectLst/>
            </c:spPr>
            <c:extLst>
              <c:ext xmlns:c16="http://schemas.microsoft.com/office/drawing/2014/chart" uri="{C3380CC4-5D6E-409C-BE32-E72D297353CC}">
                <c16:uniqueId val="{00000003-35DE-4617-B6F4-E953E45E3889}"/>
              </c:ext>
            </c:extLst>
          </c:dPt>
          <c:cat>
            <c:strRef>
              <c:f>Sheet1!$A$2:$A$3</c:f>
              <c:strCache>
                <c:ptCount val="2"/>
                <c:pt idx="0">
                  <c:v>1st Qtr</c:v>
                </c:pt>
                <c:pt idx="1">
                  <c:v>2nd Qtr</c:v>
                </c:pt>
              </c:strCache>
            </c:strRef>
          </c:cat>
          <c:val>
            <c:numRef>
              <c:f>Sheet1!$B$2:$B$3</c:f>
              <c:numCache>
                <c:formatCode>General</c:formatCode>
                <c:ptCount val="2"/>
                <c:pt idx="0">
                  <c:v>0.34</c:v>
                </c:pt>
                <c:pt idx="1">
                  <c:v>0.66</c:v>
                </c:pt>
              </c:numCache>
            </c:numRef>
          </c:val>
          <c:extLst>
            <c:ext xmlns:c16="http://schemas.microsoft.com/office/drawing/2014/chart" uri="{C3380CC4-5D6E-409C-BE32-E72D297353CC}">
              <c16:uniqueId val="{00000004-35DE-4617-B6F4-E953E45E38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E95441"/>
              </a:solidFill>
            </a:ln>
          </c:spPr>
          <c:dPt>
            <c:idx val="0"/>
            <c:bubble3D val="0"/>
            <c:spPr>
              <a:solidFill>
                <a:srgbClr val="E95441"/>
              </a:solidFill>
              <a:ln w="28575">
                <a:solidFill>
                  <a:srgbClr val="E95441"/>
                </a:solidFill>
              </a:ln>
              <a:effectLst/>
            </c:spPr>
            <c:extLst>
              <c:ext xmlns:c16="http://schemas.microsoft.com/office/drawing/2014/chart" uri="{C3380CC4-5D6E-409C-BE32-E72D297353CC}">
                <c16:uniqueId val="{00000001-0575-4BEC-B054-371857103B1B}"/>
              </c:ext>
            </c:extLst>
          </c:dPt>
          <c:dPt>
            <c:idx val="1"/>
            <c:bubble3D val="0"/>
            <c:spPr>
              <a:noFill/>
              <a:ln w="28575">
                <a:solidFill>
                  <a:srgbClr val="E95441"/>
                </a:solidFill>
              </a:ln>
              <a:effectLst/>
            </c:spPr>
            <c:extLst>
              <c:ext xmlns:c16="http://schemas.microsoft.com/office/drawing/2014/chart" uri="{C3380CC4-5D6E-409C-BE32-E72D297353CC}">
                <c16:uniqueId val="{00000003-0575-4BEC-B054-371857103B1B}"/>
              </c:ext>
            </c:extLst>
          </c:dPt>
          <c:cat>
            <c:strRef>
              <c:f>Sheet1!$A$2:$A$3</c:f>
              <c:strCache>
                <c:ptCount val="2"/>
                <c:pt idx="0">
                  <c:v>1st Qtr</c:v>
                </c:pt>
                <c:pt idx="1">
                  <c:v>2nd Qtr</c:v>
                </c:pt>
              </c:strCache>
            </c:strRef>
          </c:cat>
          <c:val>
            <c:numRef>
              <c:f>Sheet1!$B$2:$B$3</c:f>
              <c:numCache>
                <c:formatCode>General</c:formatCode>
                <c:ptCount val="2"/>
                <c:pt idx="0">
                  <c:v>0.16</c:v>
                </c:pt>
                <c:pt idx="1">
                  <c:v>0.84</c:v>
                </c:pt>
              </c:numCache>
            </c:numRef>
          </c:val>
          <c:extLst>
            <c:ext xmlns:c16="http://schemas.microsoft.com/office/drawing/2014/chart" uri="{C3380CC4-5D6E-409C-BE32-E72D297353CC}">
              <c16:uniqueId val="{00000004-0575-4BEC-B054-371857103B1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dPt>
            <c:idx val="0"/>
            <c:invertIfNegative val="0"/>
            <c:bubble3D val="0"/>
            <c:spPr>
              <a:solidFill>
                <a:srgbClr val="C4D8D7"/>
              </a:solidFill>
              <a:ln>
                <a:noFill/>
              </a:ln>
              <a:effectLst/>
            </c:spPr>
            <c:extLst>
              <c:ext xmlns:c16="http://schemas.microsoft.com/office/drawing/2014/chart" uri="{C3380CC4-5D6E-409C-BE32-E72D297353CC}">
                <c16:uniqueId val="{00000001-ADC3-49A0-B59B-C35623BB6593}"/>
              </c:ext>
            </c:extLst>
          </c:dPt>
          <c:dPt>
            <c:idx val="1"/>
            <c:invertIfNegative val="0"/>
            <c:bubble3D val="0"/>
            <c:spPr>
              <a:solidFill>
                <a:srgbClr val="E95441"/>
              </a:solidFill>
              <a:ln>
                <a:noFill/>
              </a:ln>
              <a:effectLst/>
            </c:spPr>
            <c:extLst>
              <c:ext xmlns:c16="http://schemas.microsoft.com/office/drawing/2014/chart" uri="{C3380CC4-5D6E-409C-BE32-E72D297353CC}">
                <c16:uniqueId val="{00000003-ADC3-49A0-B59B-C35623BB6593}"/>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ADC3-49A0-B59B-C35623BB6593}"/>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ADC3-49A0-B59B-C35623BB6593}"/>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121</c:v>
                </c:pt>
                <c:pt idx="1">
                  <c:v>56</c:v>
                </c:pt>
                <c:pt idx="2">
                  <c:v>18</c:v>
                </c:pt>
                <c:pt idx="3">
                  <c:v>13</c:v>
                </c:pt>
              </c:numCache>
            </c:numRef>
          </c:val>
          <c:extLst>
            <c:ext xmlns:c16="http://schemas.microsoft.com/office/drawing/2014/chart" uri="{C3380CC4-5D6E-409C-BE32-E72D297353CC}">
              <c16:uniqueId val="{00000008-ADC3-49A0-B59B-C35623BB6593}"/>
            </c:ext>
          </c:extLst>
        </c:ser>
        <c:dLbls>
          <c:showLegendKey val="0"/>
          <c:showVal val="0"/>
          <c:showCatName val="0"/>
          <c:showSerName val="0"/>
          <c:showPercent val="0"/>
          <c:showBubbleSize val="0"/>
        </c:dLbls>
        <c:gapWidth val="109"/>
        <c:axId val="477937568"/>
        <c:axId val="477944456"/>
      </c:barChart>
      <c:catAx>
        <c:axId val="47793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77944456"/>
        <c:crosses val="autoZero"/>
        <c:auto val="1"/>
        <c:lblAlgn val="ctr"/>
        <c:lblOffset val="100"/>
        <c:noMultiLvlLbl val="0"/>
      </c:catAx>
      <c:valAx>
        <c:axId val="477944456"/>
        <c:scaling>
          <c:orientation val="minMax"/>
        </c:scaling>
        <c:delete val="1"/>
        <c:axPos val="l"/>
        <c:numFmt formatCode="General" sourceLinked="1"/>
        <c:majorTickMark val="none"/>
        <c:minorTickMark val="none"/>
        <c:tickLblPos val="nextTo"/>
        <c:crossAx val="477937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w="28575">
              <a:solidFill>
                <a:srgbClr val="4BC999"/>
              </a:solidFill>
            </a:ln>
          </c:spPr>
          <c:dPt>
            <c:idx val="0"/>
            <c:bubble3D val="0"/>
            <c:spPr>
              <a:solidFill>
                <a:srgbClr val="4BC999"/>
              </a:solidFill>
              <a:ln w="28575">
                <a:solidFill>
                  <a:srgbClr val="4BC999"/>
                </a:solidFill>
              </a:ln>
              <a:effectLst/>
            </c:spPr>
            <c:extLst>
              <c:ext xmlns:c16="http://schemas.microsoft.com/office/drawing/2014/chart" uri="{C3380CC4-5D6E-409C-BE32-E72D297353CC}">
                <c16:uniqueId val="{00000001-0A1F-4073-BBA4-877E8BDB6E2A}"/>
              </c:ext>
            </c:extLst>
          </c:dPt>
          <c:dPt>
            <c:idx val="1"/>
            <c:bubble3D val="0"/>
            <c:spPr>
              <a:solidFill>
                <a:schemeClr val="bg1"/>
              </a:solidFill>
              <a:ln w="28575">
                <a:solidFill>
                  <a:srgbClr val="4BC999"/>
                </a:solidFill>
              </a:ln>
              <a:effectLst/>
            </c:spPr>
            <c:extLst>
              <c:ext xmlns:c16="http://schemas.microsoft.com/office/drawing/2014/chart" uri="{C3380CC4-5D6E-409C-BE32-E72D297353CC}">
                <c16:uniqueId val="{00000003-0A1F-4073-BBA4-877E8BDB6E2A}"/>
              </c:ext>
            </c:extLst>
          </c:dPt>
          <c:cat>
            <c:strRef>
              <c:f>Sheet1!$A$2:$A$3</c:f>
              <c:strCache>
                <c:ptCount val="2"/>
                <c:pt idx="0">
                  <c:v>1st Qtr</c:v>
                </c:pt>
                <c:pt idx="1">
                  <c:v>2nd Qtr</c:v>
                </c:pt>
              </c:strCache>
            </c:strRef>
          </c:cat>
          <c:val>
            <c:numRef>
              <c:f>Sheet1!$B$2:$B$3</c:f>
              <c:numCache>
                <c:formatCode>General</c:formatCode>
                <c:ptCount val="2"/>
                <c:pt idx="0">
                  <c:v>0.28000000000000003</c:v>
                </c:pt>
                <c:pt idx="1">
                  <c:v>0.72</c:v>
                </c:pt>
              </c:numCache>
            </c:numRef>
          </c:val>
          <c:extLst>
            <c:ext xmlns:c16="http://schemas.microsoft.com/office/drawing/2014/chart" uri="{C3380CC4-5D6E-409C-BE32-E72D297353CC}">
              <c16:uniqueId val="{00000004-0A1F-4073-BBA4-877E8BDB6E2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4BC999"/>
              </a:solidFill>
            </a:ln>
          </c:spPr>
          <c:dPt>
            <c:idx val="0"/>
            <c:bubble3D val="0"/>
            <c:spPr>
              <a:solidFill>
                <a:srgbClr val="4BC999"/>
              </a:solidFill>
              <a:ln w="28575">
                <a:solidFill>
                  <a:srgbClr val="4BC999"/>
                </a:solidFill>
              </a:ln>
              <a:effectLst/>
            </c:spPr>
            <c:extLst>
              <c:ext xmlns:c16="http://schemas.microsoft.com/office/drawing/2014/chart" uri="{C3380CC4-5D6E-409C-BE32-E72D297353CC}">
                <c16:uniqueId val="{00000001-35DE-4617-B6F4-E953E45E3889}"/>
              </c:ext>
            </c:extLst>
          </c:dPt>
          <c:dPt>
            <c:idx val="1"/>
            <c:bubble3D val="0"/>
            <c:spPr>
              <a:noFill/>
              <a:ln w="28575">
                <a:solidFill>
                  <a:srgbClr val="4BC999"/>
                </a:solidFill>
              </a:ln>
              <a:effectLst/>
            </c:spPr>
            <c:extLst>
              <c:ext xmlns:c16="http://schemas.microsoft.com/office/drawing/2014/chart" uri="{C3380CC4-5D6E-409C-BE32-E72D297353CC}">
                <c16:uniqueId val="{00000003-35DE-4617-B6F4-E953E45E3889}"/>
              </c:ext>
            </c:extLst>
          </c:dPt>
          <c:cat>
            <c:strRef>
              <c:f>Sheet1!$A$2:$A$3</c:f>
              <c:strCache>
                <c:ptCount val="2"/>
                <c:pt idx="0">
                  <c:v>1st Qtr</c:v>
                </c:pt>
                <c:pt idx="1">
                  <c:v>2nd Qtr</c:v>
                </c:pt>
              </c:strCache>
            </c:strRef>
          </c:cat>
          <c:val>
            <c:numRef>
              <c:f>Sheet1!$B$2:$B$3</c:f>
              <c:numCache>
                <c:formatCode>General</c:formatCode>
                <c:ptCount val="2"/>
                <c:pt idx="0">
                  <c:v>0.28000000000000003</c:v>
                </c:pt>
                <c:pt idx="1">
                  <c:v>0.72</c:v>
                </c:pt>
              </c:numCache>
            </c:numRef>
          </c:val>
          <c:extLst>
            <c:ext xmlns:c16="http://schemas.microsoft.com/office/drawing/2014/chart" uri="{C3380CC4-5D6E-409C-BE32-E72D297353CC}">
              <c16:uniqueId val="{00000004-35DE-4617-B6F4-E953E45E38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4BC999"/>
              </a:solidFill>
            </a:ln>
          </c:spPr>
          <c:dPt>
            <c:idx val="0"/>
            <c:bubble3D val="0"/>
            <c:spPr>
              <a:solidFill>
                <a:srgbClr val="4BC999"/>
              </a:solidFill>
              <a:ln w="28575">
                <a:solidFill>
                  <a:srgbClr val="4BC999"/>
                </a:solidFill>
              </a:ln>
              <a:effectLst/>
            </c:spPr>
            <c:extLst>
              <c:ext xmlns:c16="http://schemas.microsoft.com/office/drawing/2014/chart" uri="{C3380CC4-5D6E-409C-BE32-E72D297353CC}">
                <c16:uniqueId val="{00000001-0575-4BEC-B054-371857103B1B}"/>
              </c:ext>
            </c:extLst>
          </c:dPt>
          <c:dPt>
            <c:idx val="1"/>
            <c:bubble3D val="0"/>
            <c:spPr>
              <a:noFill/>
              <a:ln w="28575">
                <a:solidFill>
                  <a:srgbClr val="4BC999"/>
                </a:solidFill>
              </a:ln>
              <a:effectLst/>
            </c:spPr>
            <c:extLst>
              <c:ext xmlns:c16="http://schemas.microsoft.com/office/drawing/2014/chart" uri="{C3380CC4-5D6E-409C-BE32-E72D297353CC}">
                <c16:uniqueId val="{00000003-0575-4BEC-B054-371857103B1B}"/>
              </c:ext>
            </c:extLst>
          </c:dPt>
          <c:cat>
            <c:strRef>
              <c:f>Sheet1!$A$2:$A$3</c:f>
              <c:strCache>
                <c:ptCount val="2"/>
                <c:pt idx="0">
                  <c:v>1st Qtr</c:v>
                </c:pt>
                <c:pt idx="1">
                  <c:v>2nd Qtr</c:v>
                </c:pt>
              </c:strCache>
            </c:strRef>
          </c:cat>
          <c:val>
            <c:numRef>
              <c:f>Sheet1!$B$2:$B$3</c:f>
              <c:numCache>
                <c:formatCode>General</c:formatCode>
                <c:ptCount val="2"/>
                <c:pt idx="0">
                  <c:v>0.43</c:v>
                </c:pt>
                <c:pt idx="1">
                  <c:v>0.56999999999999995</c:v>
                </c:pt>
              </c:numCache>
            </c:numRef>
          </c:val>
          <c:extLst>
            <c:ext xmlns:c16="http://schemas.microsoft.com/office/drawing/2014/chart" uri="{C3380CC4-5D6E-409C-BE32-E72D297353CC}">
              <c16:uniqueId val="{00000004-0575-4BEC-B054-371857103B1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dPt>
            <c:idx val="0"/>
            <c:invertIfNegative val="0"/>
            <c:bubble3D val="0"/>
            <c:spPr>
              <a:solidFill>
                <a:srgbClr val="C4D8D7"/>
              </a:solidFill>
              <a:ln>
                <a:noFill/>
              </a:ln>
              <a:effectLst/>
            </c:spPr>
            <c:extLst>
              <c:ext xmlns:c16="http://schemas.microsoft.com/office/drawing/2014/chart" uri="{C3380CC4-5D6E-409C-BE32-E72D297353CC}">
                <c16:uniqueId val="{00000001-1290-4606-9A9A-1F91345774F5}"/>
              </c:ext>
            </c:extLst>
          </c:dPt>
          <c:dPt>
            <c:idx val="1"/>
            <c:invertIfNegative val="0"/>
            <c:bubble3D val="0"/>
            <c:spPr>
              <a:solidFill>
                <a:srgbClr val="C4D8D7"/>
              </a:solidFill>
              <a:ln>
                <a:noFill/>
              </a:ln>
              <a:effectLst/>
            </c:spPr>
            <c:extLst>
              <c:ext xmlns:c16="http://schemas.microsoft.com/office/drawing/2014/chart" uri="{C3380CC4-5D6E-409C-BE32-E72D297353CC}">
                <c16:uniqueId val="{00000003-1290-4606-9A9A-1F91345774F5}"/>
              </c:ext>
            </c:extLst>
          </c:dPt>
          <c:dPt>
            <c:idx val="2"/>
            <c:invertIfNegative val="0"/>
            <c:bubble3D val="0"/>
            <c:spPr>
              <a:solidFill>
                <a:srgbClr val="4BC999"/>
              </a:solidFill>
              <a:ln>
                <a:noFill/>
              </a:ln>
              <a:effectLst/>
            </c:spPr>
            <c:extLst>
              <c:ext xmlns:c16="http://schemas.microsoft.com/office/drawing/2014/chart" uri="{C3380CC4-5D6E-409C-BE32-E72D297353CC}">
                <c16:uniqueId val="{00000005-1290-4606-9A9A-1F91345774F5}"/>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1290-4606-9A9A-1F91345774F5}"/>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121</c:v>
                </c:pt>
                <c:pt idx="1">
                  <c:v>56</c:v>
                </c:pt>
                <c:pt idx="2">
                  <c:v>18</c:v>
                </c:pt>
                <c:pt idx="3">
                  <c:v>13</c:v>
                </c:pt>
              </c:numCache>
            </c:numRef>
          </c:val>
          <c:extLst>
            <c:ext xmlns:c16="http://schemas.microsoft.com/office/drawing/2014/chart" uri="{C3380CC4-5D6E-409C-BE32-E72D297353CC}">
              <c16:uniqueId val="{00000008-1290-4606-9A9A-1F91345774F5}"/>
            </c:ext>
          </c:extLst>
        </c:ser>
        <c:dLbls>
          <c:showLegendKey val="0"/>
          <c:showVal val="0"/>
          <c:showCatName val="0"/>
          <c:showSerName val="0"/>
          <c:showPercent val="0"/>
          <c:showBubbleSize val="0"/>
        </c:dLbls>
        <c:gapWidth val="109"/>
        <c:axId val="477937568"/>
        <c:axId val="477944456"/>
      </c:barChart>
      <c:catAx>
        <c:axId val="47793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77944456"/>
        <c:crosses val="autoZero"/>
        <c:auto val="1"/>
        <c:lblAlgn val="ctr"/>
        <c:lblOffset val="100"/>
        <c:noMultiLvlLbl val="0"/>
      </c:catAx>
      <c:valAx>
        <c:axId val="477944456"/>
        <c:scaling>
          <c:orientation val="minMax"/>
        </c:scaling>
        <c:delete val="1"/>
        <c:axPos val="l"/>
        <c:numFmt formatCode="General" sourceLinked="1"/>
        <c:majorTickMark val="none"/>
        <c:minorTickMark val="none"/>
        <c:tickLblPos val="nextTo"/>
        <c:crossAx val="477937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C4D8D7"/>
              </a:solidFill>
              <a:ln>
                <a:noFill/>
              </a:ln>
              <a:effectLst/>
            </c:spPr>
            <c:extLst>
              <c:ext xmlns:c16="http://schemas.microsoft.com/office/drawing/2014/chart" uri="{C3380CC4-5D6E-409C-BE32-E72D297353CC}">
                <c16:uniqueId val="{00000001-BA70-41C2-BAEC-189A2DEAC4A5}"/>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BA70-41C2-BAEC-189A2DEAC4A5}"/>
              </c:ext>
            </c:extLst>
          </c:dPt>
          <c:dPt>
            <c:idx val="2"/>
            <c:invertIfNegative val="0"/>
            <c:bubble3D val="0"/>
            <c:spPr>
              <a:solidFill>
                <a:srgbClr val="4BC999"/>
              </a:solidFill>
              <a:ln>
                <a:noFill/>
              </a:ln>
              <a:effectLst/>
            </c:spPr>
            <c:extLst>
              <c:ext xmlns:c16="http://schemas.microsoft.com/office/drawing/2014/chart" uri="{C3380CC4-5D6E-409C-BE32-E72D297353CC}">
                <c16:uniqueId val="{00000005-BA70-41C2-BAEC-189A2DEAC4A5}"/>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BA70-41C2-BAEC-189A2DEAC4A5}"/>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0.0</c:formatCode>
                <c:ptCount val="4"/>
                <c:pt idx="0" formatCode="General">
                  <c:v>2.2999999999999998</c:v>
                </c:pt>
                <c:pt idx="1">
                  <c:v>2</c:v>
                </c:pt>
                <c:pt idx="2" formatCode="General">
                  <c:v>1.6</c:v>
                </c:pt>
                <c:pt idx="3" formatCode="General">
                  <c:v>1.6</c:v>
                </c:pt>
              </c:numCache>
            </c:numRef>
          </c:val>
          <c:extLst>
            <c:ext xmlns:c16="http://schemas.microsoft.com/office/drawing/2014/chart" uri="{C3380CC4-5D6E-409C-BE32-E72D297353CC}">
              <c16:uniqueId val="{00000008-BA70-41C2-BAEC-189A2DEAC4A5}"/>
            </c:ext>
          </c:extLst>
        </c:ser>
        <c:dLbls>
          <c:showLegendKey val="0"/>
          <c:showVal val="0"/>
          <c:showCatName val="0"/>
          <c:showSerName val="0"/>
          <c:showPercent val="0"/>
          <c:showBubbleSize val="0"/>
        </c:dLbls>
        <c:gapWidth val="109"/>
        <c:axId val="477937568"/>
        <c:axId val="477944456"/>
      </c:barChart>
      <c:catAx>
        <c:axId val="4779375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944456"/>
        <c:crosses val="autoZero"/>
        <c:auto val="1"/>
        <c:lblAlgn val="ctr"/>
        <c:lblOffset val="100"/>
        <c:noMultiLvlLbl val="0"/>
      </c:catAx>
      <c:valAx>
        <c:axId val="477944456"/>
        <c:scaling>
          <c:orientation val="minMax"/>
        </c:scaling>
        <c:delete val="1"/>
        <c:axPos val="t"/>
        <c:numFmt formatCode="General" sourceLinked="1"/>
        <c:majorTickMark val="none"/>
        <c:minorTickMark val="none"/>
        <c:tickLblPos val="nextTo"/>
        <c:crossAx val="477937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a:ln w="28575">
              <a:solidFill>
                <a:srgbClr val="4BC999"/>
              </a:solidFill>
            </a:ln>
          </c:spPr>
          <c:dPt>
            <c:idx val="0"/>
            <c:bubble3D val="0"/>
            <c:spPr>
              <a:solidFill>
                <a:schemeClr val="bg2">
                  <a:lumMod val="75000"/>
                </a:schemeClr>
              </a:solidFill>
              <a:ln w="28575">
                <a:solidFill>
                  <a:schemeClr val="accent1"/>
                </a:solidFill>
              </a:ln>
              <a:effectLst/>
            </c:spPr>
            <c:extLst>
              <c:ext xmlns:c16="http://schemas.microsoft.com/office/drawing/2014/chart" uri="{C3380CC4-5D6E-409C-BE32-E72D297353CC}">
                <c16:uniqueId val="{00000001-0A1F-4073-BBA4-877E8BDB6E2A}"/>
              </c:ext>
            </c:extLst>
          </c:dPt>
          <c:dPt>
            <c:idx val="1"/>
            <c:bubble3D val="0"/>
            <c:spPr>
              <a:solidFill>
                <a:schemeClr val="bg1"/>
              </a:solidFill>
              <a:ln w="28575">
                <a:solidFill>
                  <a:schemeClr val="accent1"/>
                </a:solidFill>
              </a:ln>
              <a:effectLst/>
            </c:spPr>
            <c:extLst>
              <c:ext xmlns:c16="http://schemas.microsoft.com/office/drawing/2014/chart" uri="{C3380CC4-5D6E-409C-BE32-E72D297353CC}">
                <c16:uniqueId val="{00000003-0A1F-4073-BBA4-877E8BDB6E2A}"/>
              </c:ext>
            </c:extLst>
          </c:dPt>
          <c:cat>
            <c:strRef>
              <c:f>Sheet1!$A$2:$A$3</c:f>
              <c:strCache>
                <c:ptCount val="2"/>
                <c:pt idx="0">
                  <c:v>1st Qtr</c:v>
                </c:pt>
                <c:pt idx="1">
                  <c:v>2nd Qtr</c:v>
                </c:pt>
              </c:strCache>
            </c:strRef>
          </c:cat>
          <c:val>
            <c:numRef>
              <c:f>Sheet1!$B$2:$B$3</c:f>
              <c:numCache>
                <c:formatCode>General</c:formatCode>
                <c:ptCount val="2"/>
                <c:pt idx="0">
                  <c:v>0.16</c:v>
                </c:pt>
                <c:pt idx="1">
                  <c:v>0.68</c:v>
                </c:pt>
              </c:numCache>
            </c:numRef>
          </c:val>
          <c:extLst>
            <c:ext xmlns:c16="http://schemas.microsoft.com/office/drawing/2014/chart" uri="{C3380CC4-5D6E-409C-BE32-E72D297353CC}">
              <c16:uniqueId val="{00000004-0A1F-4073-BBA4-877E8BDB6E2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E95441"/>
              </a:solidFill>
            </a:ln>
          </c:spPr>
          <c:dPt>
            <c:idx val="0"/>
            <c:bubble3D val="0"/>
            <c:spPr>
              <a:solidFill>
                <a:srgbClr val="E95441"/>
              </a:solidFill>
              <a:ln w="28575">
                <a:solidFill>
                  <a:srgbClr val="E95441"/>
                </a:solidFill>
              </a:ln>
              <a:effectLst/>
            </c:spPr>
            <c:extLst>
              <c:ext xmlns:c16="http://schemas.microsoft.com/office/drawing/2014/chart" uri="{C3380CC4-5D6E-409C-BE32-E72D297353CC}">
                <c16:uniqueId val="{00000001-0530-4F83-9C87-CB8C19C540E4}"/>
              </c:ext>
            </c:extLst>
          </c:dPt>
          <c:dPt>
            <c:idx val="1"/>
            <c:bubble3D val="0"/>
            <c:spPr>
              <a:noFill/>
              <a:ln w="28575">
                <a:solidFill>
                  <a:srgbClr val="E95441"/>
                </a:solidFill>
              </a:ln>
              <a:effectLst/>
            </c:spPr>
            <c:extLst>
              <c:ext xmlns:c16="http://schemas.microsoft.com/office/drawing/2014/chart" uri="{C3380CC4-5D6E-409C-BE32-E72D297353CC}">
                <c16:uniqueId val="{00000003-0530-4F83-9C87-CB8C19C540E4}"/>
              </c:ext>
            </c:extLst>
          </c:dPt>
          <c:cat>
            <c:strRef>
              <c:f>Sheet1!$A$2:$A$3</c:f>
              <c:strCache>
                <c:ptCount val="2"/>
                <c:pt idx="0">
                  <c:v>1st Qtr</c:v>
                </c:pt>
                <c:pt idx="1">
                  <c:v>2nd Qtr</c:v>
                </c:pt>
              </c:strCache>
            </c:strRef>
          </c:cat>
          <c:val>
            <c:numRef>
              <c:f>Sheet1!$B$2:$B$3</c:f>
              <c:numCache>
                <c:formatCode>General</c:formatCode>
                <c:ptCount val="2"/>
                <c:pt idx="0">
                  <c:v>0.15909090909090909</c:v>
                </c:pt>
                <c:pt idx="1">
                  <c:v>0.84090909090909094</c:v>
                </c:pt>
              </c:numCache>
            </c:numRef>
          </c:val>
          <c:extLst>
            <c:ext xmlns:c16="http://schemas.microsoft.com/office/drawing/2014/chart" uri="{C3380CC4-5D6E-409C-BE32-E72D297353CC}">
              <c16:uniqueId val="{00000004-0530-4F83-9C87-CB8C19C540E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rgbClr val="4BC999"/>
              </a:solidFill>
            </a:ln>
          </c:spPr>
          <c:dPt>
            <c:idx val="0"/>
            <c:bubble3D val="0"/>
            <c:spPr>
              <a:solidFill>
                <a:schemeClr val="bg2">
                  <a:lumMod val="75000"/>
                </a:schemeClr>
              </a:solidFill>
              <a:ln w="28575">
                <a:solidFill>
                  <a:schemeClr val="accent1"/>
                </a:solidFill>
              </a:ln>
              <a:effectLst/>
            </c:spPr>
            <c:extLst>
              <c:ext xmlns:c16="http://schemas.microsoft.com/office/drawing/2014/chart" uri="{C3380CC4-5D6E-409C-BE32-E72D297353CC}">
                <c16:uniqueId val="{00000001-35DE-4617-B6F4-E953E45E3889}"/>
              </c:ext>
            </c:extLst>
          </c:dPt>
          <c:dPt>
            <c:idx val="1"/>
            <c:bubble3D val="0"/>
            <c:spPr>
              <a:noFill/>
              <a:ln w="28575">
                <a:solidFill>
                  <a:schemeClr val="accent1"/>
                </a:solidFill>
              </a:ln>
              <a:effectLst/>
            </c:spPr>
            <c:extLst>
              <c:ext xmlns:c16="http://schemas.microsoft.com/office/drawing/2014/chart" uri="{C3380CC4-5D6E-409C-BE32-E72D297353CC}">
                <c16:uniqueId val="{00000003-35DE-4617-B6F4-E953E45E3889}"/>
              </c:ext>
            </c:extLst>
          </c:dPt>
          <c:cat>
            <c:strRef>
              <c:f>Sheet1!$A$2:$A$3</c:f>
              <c:strCache>
                <c:ptCount val="2"/>
                <c:pt idx="0">
                  <c:v>1st Qtr</c:v>
                </c:pt>
                <c:pt idx="1">
                  <c:v>2nd Qtr</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35DE-4617-B6F4-E953E45E38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chemeClr val="accent1"/>
              </a:solidFill>
            </a:ln>
          </c:spPr>
          <c:dPt>
            <c:idx val="0"/>
            <c:bubble3D val="0"/>
            <c:spPr>
              <a:solidFill>
                <a:schemeClr val="bg2">
                  <a:lumMod val="75000"/>
                </a:schemeClr>
              </a:solidFill>
              <a:ln w="28575">
                <a:solidFill>
                  <a:schemeClr val="accent1"/>
                </a:solidFill>
              </a:ln>
              <a:effectLst/>
            </c:spPr>
            <c:extLst>
              <c:ext xmlns:c16="http://schemas.microsoft.com/office/drawing/2014/chart" uri="{C3380CC4-5D6E-409C-BE32-E72D297353CC}">
                <c16:uniqueId val="{00000001-0575-4BEC-B054-371857103B1B}"/>
              </c:ext>
            </c:extLst>
          </c:dPt>
          <c:dPt>
            <c:idx val="1"/>
            <c:bubble3D val="0"/>
            <c:spPr>
              <a:noFill/>
              <a:ln w="28575">
                <a:solidFill>
                  <a:schemeClr val="accent1"/>
                </a:solidFill>
              </a:ln>
              <a:effectLst/>
            </c:spPr>
            <c:extLst>
              <c:ext xmlns:c16="http://schemas.microsoft.com/office/drawing/2014/chart" uri="{C3380CC4-5D6E-409C-BE32-E72D297353CC}">
                <c16:uniqueId val="{00000003-0575-4BEC-B054-371857103B1B}"/>
              </c:ext>
            </c:extLst>
          </c:dPt>
          <c:cat>
            <c:strRef>
              <c:f>Sheet1!$A$2:$A$3</c:f>
              <c:strCache>
                <c:ptCount val="2"/>
                <c:pt idx="0">
                  <c:v>1st Qtr</c:v>
                </c:pt>
                <c:pt idx="1">
                  <c:v>2nd Qtr</c:v>
                </c:pt>
              </c:strCache>
            </c:strRef>
          </c:cat>
          <c:val>
            <c:numRef>
              <c:f>Sheet1!$B$2:$B$3</c:f>
              <c:numCache>
                <c:formatCode>General</c:formatCode>
                <c:ptCount val="2"/>
                <c:pt idx="0">
                  <c:v>0.35</c:v>
                </c:pt>
                <c:pt idx="1">
                  <c:v>0.65</c:v>
                </c:pt>
              </c:numCache>
            </c:numRef>
          </c:val>
          <c:extLst>
            <c:ext xmlns:c16="http://schemas.microsoft.com/office/drawing/2014/chart" uri="{C3380CC4-5D6E-409C-BE32-E72D297353CC}">
              <c16:uniqueId val="{00000004-0575-4BEC-B054-371857103B1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a:t>
            </a:r>
            <a:r>
              <a:rPr lang="en-US" sz="1600" baseline="0" dirty="0"/>
              <a:t> Applications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Applications</c:v>
                </c:pt>
              </c:strCache>
            </c:strRef>
          </c:tx>
          <c:spPr>
            <a:solidFill>
              <a:srgbClr val="E95441"/>
            </a:solidFill>
            <a:ln>
              <a:noFill/>
            </a:ln>
            <a:effectLst/>
          </c:spPr>
          <c:invertIfNegative val="0"/>
          <c:cat>
            <c:strRef>
              <c:f>Sheet1!$A$2:$A$5</c:f>
              <c:strCache>
                <c:ptCount val="4"/>
                <c:pt idx="0">
                  <c:v>Tier1</c:v>
                </c:pt>
                <c:pt idx="1">
                  <c:v>Tier2</c:v>
                </c:pt>
                <c:pt idx="2">
                  <c:v>Tier3</c:v>
                </c:pt>
                <c:pt idx="3">
                  <c:v>Tier4</c:v>
                </c:pt>
              </c:strCache>
            </c:strRef>
          </c:cat>
          <c:val>
            <c:numRef>
              <c:f>Sheet1!$B$2:$B$5</c:f>
              <c:numCache>
                <c:formatCode>General</c:formatCode>
                <c:ptCount val="4"/>
                <c:pt idx="0">
                  <c:v>2913</c:v>
                </c:pt>
                <c:pt idx="1">
                  <c:v>3943</c:v>
                </c:pt>
                <c:pt idx="2">
                  <c:v>3463</c:v>
                </c:pt>
                <c:pt idx="3">
                  <c:v>1965</c:v>
                </c:pt>
              </c:numCache>
            </c:numRef>
          </c:val>
          <c:extLst>
            <c:ext xmlns:c16="http://schemas.microsoft.com/office/drawing/2014/chart" uri="{C3380CC4-5D6E-409C-BE32-E72D297353CC}">
              <c16:uniqueId val="{00000000-5385-434D-A4B3-9D1E8CB08971}"/>
            </c:ext>
          </c:extLst>
        </c:ser>
        <c:dLbls>
          <c:showLegendKey val="0"/>
          <c:showVal val="0"/>
          <c:showCatName val="0"/>
          <c:showSerName val="0"/>
          <c:showPercent val="0"/>
          <c:showBubbleSize val="0"/>
        </c:dLbls>
        <c:gapWidth val="219"/>
        <c:axId val="485123952"/>
        <c:axId val="485121656"/>
      </c:barChart>
      <c:lineChart>
        <c:grouping val="standard"/>
        <c:varyColors val="0"/>
        <c:ser>
          <c:idx val="1"/>
          <c:order val="1"/>
          <c:tx>
            <c:strRef>
              <c:f>Sheet1!$C$1</c:f>
              <c:strCache>
                <c:ptCount val="1"/>
                <c:pt idx="0">
                  <c:v>% Applications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Sheet1!$C$2:$C$5</c:f>
              <c:numCache>
                <c:formatCode>0%</c:formatCode>
                <c:ptCount val="4"/>
                <c:pt idx="0">
                  <c:v>0.24</c:v>
                </c:pt>
                <c:pt idx="1">
                  <c:v>0.32</c:v>
                </c:pt>
                <c:pt idx="2">
                  <c:v>0.28000000000000003</c:v>
                </c:pt>
                <c:pt idx="3">
                  <c:v>0.16</c:v>
                </c:pt>
              </c:numCache>
            </c:numRef>
          </c:val>
          <c:smooth val="0"/>
          <c:extLst>
            <c:ext xmlns:c16="http://schemas.microsoft.com/office/drawing/2014/chart" uri="{C3380CC4-5D6E-409C-BE32-E72D297353CC}">
              <c16:uniqueId val="{00000003-5385-434D-A4B3-9D1E8CB08971}"/>
            </c:ext>
          </c:extLst>
        </c:ser>
        <c:dLbls>
          <c:showLegendKey val="0"/>
          <c:showVal val="0"/>
          <c:showCatName val="0"/>
          <c:showSerName val="0"/>
          <c:showPercent val="0"/>
          <c:showBubbleSize val="0"/>
        </c:dLbls>
        <c:marker val="1"/>
        <c:smooth val="0"/>
        <c:axId val="485094760"/>
        <c:axId val="485099352"/>
      </c:line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valAx>
        <c:axId val="48509935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094760"/>
        <c:crosses val="max"/>
        <c:crossBetween val="between"/>
      </c:valAx>
      <c:catAx>
        <c:axId val="485094760"/>
        <c:scaling>
          <c:orientation val="minMax"/>
        </c:scaling>
        <c:delete val="1"/>
        <c:axPos val="b"/>
        <c:numFmt formatCode="General" sourceLinked="1"/>
        <c:majorTickMark val="out"/>
        <c:minorTickMark val="none"/>
        <c:tickLblPos val="nextTo"/>
        <c:crossAx val="4850993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a:t>
            </a:r>
            <a:r>
              <a:rPr lang="en-US" sz="1600" baseline="0" dirty="0"/>
              <a:t> Accepted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Accepted</c:v>
                </c:pt>
              </c:strCache>
            </c:strRef>
          </c:tx>
          <c:spPr>
            <a:solidFill>
              <a:srgbClr val="E95441"/>
            </a:solidFill>
            <a:ln>
              <a:noFill/>
            </a:ln>
            <a:effectLst/>
          </c:spPr>
          <c:invertIfNegative val="0"/>
          <c:cat>
            <c:strRef>
              <c:f>Sheet1!$A$2:$A$5</c:f>
              <c:strCache>
                <c:ptCount val="4"/>
                <c:pt idx="0">
                  <c:v>Tier1</c:v>
                </c:pt>
                <c:pt idx="1">
                  <c:v>Tier2</c:v>
                </c:pt>
                <c:pt idx="2">
                  <c:v>Tier3</c:v>
                </c:pt>
                <c:pt idx="3">
                  <c:v>Tier4</c:v>
                </c:pt>
              </c:strCache>
            </c:strRef>
          </c:cat>
          <c:val>
            <c:numRef>
              <c:f>Sheet1!$B$2:$B$5</c:f>
              <c:numCache>
                <c:formatCode>General</c:formatCode>
                <c:ptCount val="4"/>
                <c:pt idx="0">
                  <c:v>847</c:v>
                </c:pt>
                <c:pt idx="1">
                  <c:v>969</c:v>
                </c:pt>
                <c:pt idx="2">
                  <c:v>788</c:v>
                </c:pt>
                <c:pt idx="3">
                  <c:v>226</c:v>
                </c:pt>
              </c:numCache>
            </c:numRef>
          </c:val>
          <c:extLst>
            <c:ext xmlns:c16="http://schemas.microsoft.com/office/drawing/2014/chart" uri="{C3380CC4-5D6E-409C-BE32-E72D297353CC}">
              <c16:uniqueId val="{00000000-C7D8-4092-A5C9-9D0C67D565C8}"/>
            </c:ext>
          </c:extLst>
        </c:ser>
        <c:dLbls>
          <c:showLegendKey val="0"/>
          <c:showVal val="0"/>
          <c:showCatName val="0"/>
          <c:showSerName val="0"/>
          <c:showPercent val="0"/>
          <c:showBubbleSize val="0"/>
        </c:dLbls>
        <c:gapWidth val="219"/>
        <c:axId val="485123952"/>
        <c:axId val="485121656"/>
      </c:barChart>
      <c:lineChart>
        <c:grouping val="standard"/>
        <c:varyColors val="0"/>
        <c:ser>
          <c:idx val="1"/>
          <c:order val="1"/>
          <c:tx>
            <c:strRef>
              <c:f>Sheet1!$C$1</c:f>
              <c:strCache>
                <c:ptCount val="1"/>
                <c:pt idx="0">
                  <c:v>% Accepted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Sheet1!$C$2:$C$5</c:f>
              <c:numCache>
                <c:formatCode>0%</c:formatCode>
                <c:ptCount val="4"/>
                <c:pt idx="0">
                  <c:v>0.3</c:v>
                </c:pt>
                <c:pt idx="1">
                  <c:v>0.34</c:v>
                </c:pt>
                <c:pt idx="2">
                  <c:v>0.28000000000000003</c:v>
                </c:pt>
                <c:pt idx="3">
                  <c:v>0.08</c:v>
                </c:pt>
              </c:numCache>
            </c:numRef>
          </c:val>
          <c:smooth val="0"/>
          <c:extLst>
            <c:ext xmlns:c16="http://schemas.microsoft.com/office/drawing/2014/chart" uri="{C3380CC4-5D6E-409C-BE32-E72D297353CC}">
              <c16:uniqueId val="{00000001-C7D8-4092-A5C9-9D0C67D565C8}"/>
            </c:ext>
          </c:extLst>
        </c:ser>
        <c:dLbls>
          <c:showLegendKey val="0"/>
          <c:showVal val="0"/>
          <c:showCatName val="0"/>
          <c:showSerName val="0"/>
          <c:showPercent val="0"/>
          <c:showBubbleSize val="0"/>
        </c:dLbls>
        <c:marker val="1"/>
        <c:smooth val="0"/>
        <c:axId val="485094760"/>
        <c:axId val="485099352"/>
      </c:line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valAx>
        <c:axId val="48509935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094760"/>
        <c:crosses val="max"/>
        <c:crossBetween val="between"/>
      </c:valAx>
      <c:catAx>
        <c:axId val="485094760"/>
        <c:scaling>
          <c:orientation val="minMax"/>
        </c:scaling>
        <c:delete val="1"/>
        <c:axPos val="b"/>
        <c:numFmt formatCode="General" sourceLinked="1"/>
        <c:majorTickMark val="out"/>
        <c:minorTickMark val="none"/>
        <c:tickLblPos val="nextTo"/>
        <c:crossAx val="4850993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a:t>
            </a:r>
            <a:r>
              <a:rPr lang="en-US" sz="1600" baseline="0" dirty="0"/>
              <a:t> </a:t>
            </a:r>
            <a:r>
              <a:rPr lang="en-US" sz="1600" baseline="0" dirty="0" err="1"/>
              <a:t>Alumini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Alumini</c:v>
                </c:pt>
              </c:strCache>
            </c:strRef>
          </c:tx>
          <c:spPr>
            <a:solidFill>
              <a:srgbClr val="E95441"/>
            </a:solidFill>
            <a:ln>
              <a:noFill/>
            </a:ln>
            <a:effectLst/>
          </c:spPr>
          <c:invertIfNegative val="0"/>
          <c:cat>
            <c:strRef>
              <c:f>Sheet1!$A$2:$A$5</c:f>
              <c:strCache>
                <c:ptCount val="4"/>
                <c:pt idx="0">
                  <c:v>Tier1</c:v>
                </c:pt>
                <c:pt idx="1">
                  <c:v>Tier2</c:v>
                </c:pt>
                <c:pt idx="2">
                  <c:v>Tier3</c:v>
                </c:pt>
                <c:pt idx="3">
                  <c:v>Tier4</c:v>
                </c:pt>
              </c:strCache>
            </c:strRef>
          </c:cat>
          <c:val>
            <c:numRef>
              <c:f>Sheet1!$B$2:$B$5</c:f>
              <c:numCache>
                <c:formatCode>General</c:formatCode>
                <c:ptCount val="4"/>
                <c:pt idx="0">
                  <c:v>12113</c:v>
                </c:pt>
                <c:pt idx="1">
                  <c:v>15395</c:v>
                </c:pt>
                <c:pt idx="2">
                  <c:v>12436</c:v>
                </c:pt>
                <c:pt idx="3">
                  <c:v>1849</c:v>
                </c:pt>
              </c:numCache>
            </c:numRef>
          </c:val>
          <c:extLst>
            <c:ext xmlns:c16="http://schemas.microsoft.com/office/drawing/2014/chart" uri="{C3380CC4-5D6E-409C-BE32-E72D297353CC}">
              <c16:uniqueId val="{00000000-8D73-4845-A478-6F68225EF980}"/>
            </c:ext>
          </c:extLst>
        </c:ser>
        <c:dLbls>
          <c:showLegendKey val="0"/>
          <c:showVal val="0"/>
          <c:showCatName val="0"/>
          <c:showSerName val="0"/>
          <c:showPercent val="0"/>
          <c:showBubbleSize val="0"/>
        </c:dLbls>
        <c:gapWidth val="219"/>
        <c:axId val="485123952"/>
        <c:axId val="485121656"/>
      </c:barChart>
      <c:lineChart>
        <c:grouping val="standard"/>
        <c:varyColors val="0"/>
        <c:ser>
          <c:idx val="1"/>
          <c:order val="1"/>
          <c:tx>
            <c:strRef>
              <c:f>Sheet1!$C$1</c:f>
              <c:strCache>
                <c:ptCount val="1"/>
                <c:pt idx="0">
                  <c:v>% Alumini</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Sheet1!$C$2:$C$5</c:f>
              <c:numCache>
                <c:formatCode>0%</c:formatCode>
                <c:ptCount val="4"/>
                <c:pt idx="0">
                  <c:v>0.2898</c:v>
                </c:pt>
                <c:pt idx="1">
                  <c:v>0.36840000000000001</c:v>
                </c:pt>
                <c:pt idx="2">
                  <c:v>0.29759999999999998</c:v>
                </c:pt>
                <c:pt idx="3">
                  <c:v>4.4200000000000003E-2</c:v>
                </c:pt>
              </c:numCache>
            </c:numRef>
          </c:val>
          <c:smooth val="0"/>
          <c:extLst>
            <c:ext xmlns:c16="http://schemas.microsoft.com/office/drawing/2014/chart" uri="{C3380CC4-5D6E-409C-BE32-E72D297353CC}">
              <c16:uniqueId val="{00000001-8D73-4845-A478-6F68225EF980}"/>
            </c:ext>
          </c:extLst>
        </c:ser>
        <c:dLbls>
          <c:showLegendKey val="0"/>
          <c:showVal val="0"/>
          <c:showCatName val="0"/>
          <c:showSerName val="0"/>
          <c:showPercent val="0"/>
          <c:showBubbleSize val="0"/>
        </c:dLbls>
        <c:marker val="1"/>
        <c:smooth val="0"/>
        <c:axId val="485094760"/>
        <c:axId val="485099352"/>
      </c:line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valAx>
        <c:axId val="48509935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094760"/>
        <c:crosses val="max"/>
        <c:crossBetween val="between"/>
      </c:valAx>
      <c:catAx>
        <c:axId val="485094760"/>
        <c:scaling>
          <c:orientation val="minMax"/>
        </c:scaling>
        <c:delete val="1"/>
        <c:axPos val="b"/>
        <c:numFmt formatCode="General" sourceLinked="1"/>
        <c:majorTickMark val="out"/>
        <c:minorTickMark val="none"/>
        <c:tickLblPos val="nextTo"/>
        <c:crossAx val="4850993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a:t>
            </a:r>
            <a:r>
              <a:rPr lang="en-US" sz="1600" baseline="0" dirty="0"/>
              <a:t> Sourced by Recruiters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Sourced by RT</c:v>
                </c:pt>
              </c:strCache>
            </c:strRef>
          </c:tx>
          <c:spPr>
            <a:solidFill>
              <a:srgbClr val="E95441"/>
            </a:solidFill>
            <a:ln>
              <a:noFill/>
            </a:ln>
            <a:effectLst/>
          </c:spPr>
          <c:invertIfNegative val="0"/>
          <c:cat>
            <c:strRef>
              <c:f>Sheet1!$A$2:$A$5</c:f>
              <c:strCache>
                <c:ptCount val="4"/>
                <c:pt idx="0">
                  <c:v>Tier1</c:v>
                </c:pt>
                <c:pt idx="1">
                  <c:v>Tier2</c:v>
                </c:pt>
                <c:pt idx="2">
                  <c:v>Tier3</c:v>
                </c:pt>
                <c:pt idx="3">
                  <c:v>Tier4</c:v>
                </c:pt>
              </c:strCache>
            </c:strRef>
          </c:cat>
          <c:val>
            <c:numRef>
              <c:f>Sheet1!$B$2:$B$5</c:f>
              <c:numCache>
                <c:formatCode>General</c:formatCode>
                <c:ptCount val="4"/>
                <c:pt idx="0">
                  <c:v>1087</c:v>
                </c:pt>
                <c:pt idx="1">
                  <c:v>1539.5</c:v>
                </c:pt>
                <c:pt idx="2">
                  <c:v>1224</c:v>
                </c:pt>
                <c:pt idx="3">
                  <c:v>352</c:v>
                </c:pt>
              </c:numCache>
            </c:numRef>
          </c:val>
          <c:extLst>
            <c:ext xmlns:c16="http://schemas.microsoft.com/office/drawing/2014/chart" uri="{C3380CC4-5D6E-409C-BE32-E72D297353CC}">
              <c16:uniqueId val="{00000000-5C27-4292-B9BB-A4B3513D149D}"/>
            </c:ext>
          </c:extLst>
        </c:ser>
        <c:dLbls>
          <c:showLegendKey val="0"/>
          <c:showVal val="0"/>
          <c:showCatName val="0"/>
          <c:showSerName val="0"/>
          <c:showPercent val="0"/>
          <c:showBubbleSize val="0"/>
        </c:dLbls>
        <c:gapWidth val="219"/>
        <c:axId val="485123952"/>
        <c:axId val="485121656"/>
      </c:barChart>
      <c:lineChart>
        <c:grouping val="standard"/>
        <c:varyColors val="0"/>
        <c:ser>
          <c:idx val="1"/>
          <c:order val="1"/>
          <c:tx>
            <c:strRef>
              <c:f>Sheet1!$C$1</c:f>
              <c:strCache>
                <c:ptCount val="1"/>
                <c:pt idx="0">
                  <c:v>% Sourced by RT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Sheet1!$C$2:$C$5</c:f>
              <c:numCache>
                <c:formatCode>0%</c:formatCode>
                <c:ptCount val="4"/>
                <c:pt idx="0">
                  <c:v>0.25869999999999999</c:v>
                </c:pt>
                <c:pt idx="1">
                  <c:v>0.36630000000000001</c:v>
                </c:pt>
                <c:pt idx="2">
                  <c:v>0.2913</c:v>
                </c:pt>
                <c:pt idx="3">
                  <c:v>8.3799999999999999E-2</c:v>
                </c:pt>
              </c:numCache>
            </c:numRef>
          </c:val>
          <c:smooth val="0"/>
          <c:extLst>
            <c:ext xmlns:c16="http://schemas.microsoft.com/office/drawing/2014/chart" uri="{C3380CC4-5D6E-409C-BE32-E72D297353CC}">
              <c16:uniqueId val="{00000001-5C27-4292-B9BB-A4B3513D149D}"/>
            </c:ext>
          </c:extLst>
        </c:ser>
        <c:dLbls>
          <c:showLegendKey val="0"/>
          <c:showVal val="0"/>
          <c:showCatName val="0"/>
          <c:showSerName val="0"/>
          <c:showPercent val="0"/>
          <c:showBubbleSize val="0"/>
        </c:dLbls>
        <c:marker val="1"/>
        <c:smooth val="0"/>
        <c:axId val="485094760"/>
        <c:axId val="485099352"/>
      </c:line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valAx>
        <c:axId val="48509935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094760"/>
        <c:crosses val="max"/>
        <c:crossBetween val="between"/>
      </c:valAx>
      <c:catAx>
        <c:axId val="485094760"/>
        <c:scaling>
          <c:orientation val="minMax"/>
        </c:scaling>
        <c:delete val="1"/>
        <c:axPos val="b"/>
        <c:numFmt formatCode="General" sourceLinked="1"/>
        <c:majorTickMark val="out"/>
        <c:minorTickMark val="none"/>
        <c:tickLblPos val="nextTo"/>
        <c:crossAx val="4850993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Selectivity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Selectivity</c:v>
                </c:pt>
              </c:strCache>
            </c:strRef>
          </c:tx>
          <c:spPr>
            <a:solidFill>
              <a:srgbClr val="E9544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Sheet1!$B$2:$B$5</c:f>
              <c:numCache>
                <c:formatCode>General</c:formatCode>
                <c:ptCount val="4"/>
                <c:pt idx="0">
                  <c:v>4.5</c:v>
                </c:pt>
                <c:pt idx="1">
                  <c:v>4.2</c:v>
                </c:pt>
                <c:pt idx="2">
                  <c:v>4.0999999999999996</c:v>
                </c:pt>
                <c:pt idx="3">
                  <c:v>2.7</c:v>
                </c:pt>
              </c:numCache>
            </c:numRef>
          </c:val>
          <c:extLst>
            <c:ext xmlns:c16="http://schemas.microsoft.com/office/drawing/2014/chart" uri="{C3380CC4-5D6E-409C-BE32-E72D297353CC}">
              <c16:uniqueId val="{00000000-CE74-45D1-B5E0-7568BC1E401F}"/>
            </c:ext>
          </c:extLst>
        </c:ser>
        <c:dLbls>
          <c:showLegendKey val="0"/>
          <c:showVal val="0"/>
          <c:showCatName val="0"/>
          <c:showSerName val="0"/>
          <c:showPercent val="0"/>
          <c:showBubbleSize val="0"/>
        </c:dLbls>
        <c:gapWidth val="219"/>
        <c:axId val="485123952"/>
        <c:axId val="485121656"/>
      </c:bar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c:spPr>
          <c:dPt>
            <c:idx val="0"/>
            <c:bubble3D val="0"/>
            <c:spPr>
              <a:solidFill>
                <a:srgbClr val="4BC999"/>
              </a:solidFill>
              <a:ln w="28575">
                <a:solidFill>
                  <a:srgbClr val="4BC999"/>
                </a:solidFill>
              </a:ln>
              <a:effectLst/>
            </c:spPr>
            <c:extLst>
              <c:ext xmlns:c16="http://schemas.microsoft.com/office/drawing/2014/chart" uri="{C3380CC4-5D6E-409C-BE32-E72D297353CC}">
                <c16:uniqueId val="{00000001-6509-4335-AAEE-278A43594EDF}"/>
              </c:ext>
            </c:extLst>
          </c:dPt>
          <c:dPt>
            <c:idx val="1"/>
            <c:bubble3D val="0"/>
            <c:spPr>
              <a:noFill/>
              <a:ln w="28575">
                <a:solidFill>
                  <a:srgbClr val="4BC999"/>
                </a:solidFill>
              </a:ln>
              <a:effectLst/>
            </c:spPr>
            <c:extLst>
              <c:ext xmlns:c16="http://schemas.microsoft.com/office/drawing/2014/chart" uri="{C3380CC4-5D6E-409C-BE32-E72D297353CC}">
                <c16:uniqueId val="{00000003-6509-4335-AAEE-278A43594EDF}"/>
              </c:ext>
            </c:extLst>
          </c:dPt>
          <c:cat>
            <c:strRef>
              <c:f>Sheet1!$A$2:$A$3</c:f>
              <c:strCache>
                <c:ptCount val="2"/>
                <c:pt idx="0">
                  <c:v>1st Qtr</c:v>
                </c:pt>
                <c:pt idx="1">
                  <c:v>2nd Qtr</c:v>
                </c:pt>
              </c:strCache>
            </c:strRef>
          </c:cat>
          <c:val>
            <c:numRef>
              <c:f>Sheet1!$B$2:$B$3</c:f>
              <c:numCache>
                <c:formatCode>General</c:formatCode>
                <c:ptCount val="2"/>
                <c:pt idx="0">
                  <c:v>0.44090909090909092</c:v>
                </c:pt>
                <c:pt idx="1">
                  <c:v>0.55909090909090908</c:v>
                </c:pt>
              </c:numCache>
            </c:numRef>
          </c:val>
          <c:extLst>
            <c:ext xmlns:c16="http://schemas.microsoft.com/office/drawing/2014/chart" uri="{C3380CC4-5D6E-409C-BE32-E72D297353CC}">
              <c16:uniqueId val="{00000004-6509-4335-AAEE-278A43594ED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Awareness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 Awareness Lvl</c:v>
                </c:pt>
              </c:strCache>
            </c:strRef>
          </c:tx>
          <c:spPr>
            <a:solidFill>
              <a:srgbClr val="E9544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Tier1</c:v>
                </c:pt>
                <c:pt idx="1">
                  <c:v>Tier2</c:v>
                </c:pt>
                <c:pt idx="2">
                  <c:v>Tier3</c:v>
                </c:pt>
                <c:pt idx="3">
                  <c:v>Tier4</c:v>
                </c:pt>
              </c:strCache>
            </c:strRef>
          </c:cat>
          <c:val>
            <c:numRef>
              <c:f>Sheet1!$B$2:$B$5</c:f>
              <c:numCache>
                <c:formatCode>General</c:formatCode>
                <c:ptCount val="4"/>
                <c:pt idx="0">
                  <c:v>2.2999999999999998</c:v>
                </c:pt>
                <c:pt idx="1">
                  <c:v>2</c:v>
                </c:pt>
                <c:pt idx="2">
                  <c:v>1.6</c:v>
                </c:pt>
                <c:pt idx="3">
                  <c:v>1.6</c:v>
                </c:pt>
              </c:numCache>
            </c:numRef>
          </c:val>
          <c:extLst>
            <c:ext xmlns:c16="http://schemas.microsoft.com/office/drawing/2014/chart" uri="{C3380CC4-5D6E-409C-BE32-E72D297353CC}">
              <c16:uniqueId val="{00000000-558B-422D-9757-DD942D0F9CD1}"/>
            </c:ext>
          </c:extLst>
        </c:ser>
        <c:dLbls>
          <c:showLegendKey val="0"/>
          <c:showVal val="0"/>
          <c:showCatName val="0"/>
          <c:showSerName val="0"/>
          <c:showPercent val="0"/>
          <c:showBubbleSize val="0"/>
        </c:dLbls>
        <c:gapWidth val="219"/>
        <c:axId val="485123952"/>
        <c:axId val="485121656"/>
      </c:barChart>
      <c:catAx>
        <c:axId val="4851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1656"/>
        <c:crosses val="autoZero"/>
        <c:auto val="1"/>
        <c:lblAlgn val="ctr"/>
        <c:lblOffset val="100"/>
        <c:noMultiLvlLbl val="0"/>
      </c:catAx>
      <c:valAx>
        <c:axId val="48512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23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3"/>
            </a:solidFill>
            <a:ln w="28575">
              <a:solidFill>
                <a:srgbClr val="A9A57C"/>
              </a:solidFill>
            </a:ln>
          </c:spPr>
          <c:dPt>
            <c:idx val="0"/>
            <c:bubble3D val="0"/>
            <c:spPr>
              <a:solidFill>
                <a:srgbClr val="A9A57C"/>
              </a:solidFill>
              <a:ln w="28575">
                <a:solidFill>
                  <a:srgbClr val="A9A57C"/>
                </a:solidFill>
              </a:ln>
              <a:effectLst/>
            </c:spPr>
            <c:extLst>
              <c:ext xmlns:c16="http://schemas.microsoft.com/office/drawing/2014/chart" uri="{C3380CC4-5D6E-409C-BE32-E72D297353CC}">
                <c16:uniqueId val="{00000001-5368-4934-A0AC-8640DA4A32BD}"/>
              </c:ext>
            </c:extLst>
          </c:dPt>
          <c:dPt>
            <c:idx val="1"/>
            <c:bubble3D val="0"/>
            <c:spPr>
              <a:noFill/>
              <a:ln w="28575">
                <a:solidFill>
                  <a:srgbClr val="A9A57C"/>
                </a:solidFill>
              </a:ln>
              <a:effectLst/>
            </c:spPr>
            <c:extLst>
              <c:ext xmlns:c16="http://schemas.microsoft.com/office/drawing/2014/chart" uri="{C3380CC4-5D6E-409C-BE32-E72D297353CC}">
                <c16:uniqueId val="{00000003-5368-4934-A0AC-8640DA4A32BD}"/>
              </c:ext>
            </c:extLst>
          </c:dPt>
          <c:cat>
            <c:strRef>
              <c:f>Sheet1!$A$2:$A$3</c:f>
              <c:strCache>
                <c:ptCount val="2"/>
                <c:pt idx="0">
                  <c:v>1st Qtr</c:v>
                </c:pt>
                <c:pt idx="1">
                  <c:v>2nd Qtr</c:v>
                </c:pt>
              </c:strCache>
            </c:strRef>
          </c:cat>
          <c:val>
            <c:numRef>
              <c:f>Sheet1!$B$2:$B$3</c:f>
              <c:numCache>
                <c:formatCode>General</c:formatCode>
                <c:ptCount val="2"/>
                <c:pt idx="0">
                  <c:v>0.34545454545454546</c:v>
                </c:pt>
                <c:pt idx="1">
                  <c:v>0.65454545454545454</c:v>
                </c:pt>
              </c:numCache>
            </c:numRef>
          </c:val>
          <c:extLst>
            <c:ext xmlns:c16="http://schemas.microsoft.com/office/drawing/2014/chart" uri="{C3380CC4-5D6E-409C-BE32-E72D297353CC}">
              <c16:uniqueId val="{00000004-5368-4934-A0AC-8640DA4A32B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chemeClr val="accent4">
                  <a:lumMod val="75000"/>
                </a:schemeClr>
              </a:solidFill>
            </a:ln>
          </c:spPr>
          <c:dPt>
            <c:idx val="0"/>
            <c:bubble3D val="0"/>
            <c:spPr>
              <a:solidFill>
                <a:schemeClr val="accent4">
                  <a:lumMod val="75000"/>
                </a:schemeClr>
              </a:solidFill>
              <a:ln w="28575">
                <a:solidFill>
                  <a:schemeClr val="accent4">
                    <a:lumMod val="75000"/>
                  </a:schemeClr>
                </a:solidFill>
              </a:ln>
              <a:effectLst/>
            </c:spPr>
            <c:extLst>
              <c:ext xmlns:c16="http://schemas.microsoft.com/office/drawing/2014/chart" uri="{C3380CC4-5D6E-409C-BE32-E72D297353CC}">
                <c16:uniqueId val="{00000001-0A1F-4073-BBA4-877E8BDB6E2A}"/>
              </c:ext>
            </c:extLst>
          </c:dPt>
          <c:dPt>
            <c:idx val="1"/>
            <c:bubble3D val="0"/>
            <c:spPr>
              <a:noFill/>
              <a:ln w="28575">
                <a:solidFill>
                  <a:schemeClr val="accent4">
                    <a:lumMod val="75000"/>
                  </a:schemeClr>
                </a:solidFill>
              </a:ln>
              <a:effectLst/>
            </c:spPr>
            <c:extLst>
              <c:ext xmlns:c16="http://schemas.microsoft.com/office/drawing/2014/chart" uri="{C3380CC4-5D6E-409C-BE32-E72D297353CC}">
                <c16:uniqueId val="{00000003-0A1F-4073-BBA4-877E8BDB6E2A}"/>
              </c:ext>
            </c:extLst>
          </c:dPt>
          <c:cat>
            <c:strRef>
              <c:f>Sheet1!$A$2:$A$3</c:f>
              <c:strCache>
                <c:ptCount val="2"/>
                <c:pt idx="0">
                  <c:v>1st Qtr</c:v>
                </c:pt>
                <c:pt idx="1">
                  <c:v>2nd Qtr</c:v>
                </c:pt>
              </c:strCache>
            </c:strRef>
          </c:cat>
          <c:val>
            <c:numRef>
              <c:f>Sheet1!$B$2:$B$3</c:f>
              <c:numCache>
                <c:formatCode>General</c:formatCode>
                <c:ptCount val="2"/>
                <c:pt idx="0">
                  <c:v>0.24</c:v>
                </c:pt>
                <c:pt idx="1">
                  <c:v>0.76</c:v>
                </c:pt>
              </c:numCache>
            </c:numRef>
          </c:val>
          <c:extLst>
            <c:ext xmlns:c16="http://schemas.microsoft.com/office/drawing/2014/chart" uri="{C3380CC4-5D6E-409C-BE32-E72D297353CC}">
              <c16:uniqueId val="{00000004-0A1F-4073-BBA4-877E8BDB6E2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chemeClr val="accent4">
                  <a:lumMod val="75000"/>
                </a:schemeClr>
              </a:solidFill>
            </a:ln>
          </c:spPr>
          <c:dPt>
            <c:idx val="0"/>
            <c:bubble3D val="0"/>
            <c:spPr>
              <a:solidFill>
                <a:schemeClr val="accent4">
                  <a:lumMod val="75000"/>
                </a:schemeClr>
              </a:solidFill>
              <a:ln w="28575">
                <a:solidFill>
                  <a:schemeClr val="accent4">
                    <a:lumMod val="75000"/>
                  </a:schemeClr>
                </a:solidFill>
              </a:ln>
              <a:effectLst/>
            </c:spPr>
            <c:extLst>
              <c:ext xmlns:c16="http://schemas.microsoft.com/office/drawing/2014/chart" uri="{C3380CC4-5D6E-409C-BE32-E72D297353CC}">
                <c16:uniqueId val="{00000001-35DE-4617-B6F4-E953E45E3889}"/>
              </c:ext>
            </c:extLst>
          </c:dPt>
          <c:dPt>
            <c:idx val="1"/>
            <c:bubble3D val="0"/>
            <c:spPr>
              <a:noFill/>
              <a:ln w="28575">
                <a:solidFill>
                  <a:schemeClr val="accent4">
                    <a:lumMod val="75000"/>
                  </a:schemeClr>
                </a:solidFill>
              </a:ln>
              <a:effectLst/>
            </c:spPr>
            <c:extLst>
              <c:ext xmlns:c16="http://schemas.microsoft.com/office/drawing/2014/chart" uri="{C3380CC4-5D6E-409C-BE32-E72D297353CC}">
                <c16:uniqueId val="{00000003-35DE-4617-B6F4-E953E45E3889}"/>
              </c:ext>
            </c:extLst>
          </c:dPt>
          <c:cat>
            <c:strRef>
              <c:f>Sheet1!$A$2:$A$3</c:f>
              <c:strCache>
                <c:ptCount val="2"/>
                <c:pt idx="0">
                  <c:v>1st Qtr</c:v>
                </c:pt>
                <c:pt idx="1">
                  <c:v>2nd Qtr</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35DE-4617-B6F4-E953E45E38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8575">
              <a:solidFill>
                <a:schemeClr val="accent4">
                  <a:lumMod val="75000"/>
                </a:schemeClr>
              </a:solidFill>
            </a:ln>
          </c:spPr>
          <c:dPt>
            <c:idx val="0"/>
            <c:bubble3D val="0"/>
            <c:spPr>
              <a:solidFill>
                <a:schemeClr val="accent4">
                  <a:lumMod val="75000"/>
                </a:schemeClr>
              </a:solidFill>
              <a:ln w="28575">
                <a:solidFill>
                  <a:schemeClr val="accent4">
                    <a:lumMod val="75000"/>
                  </a:schemeClr>
                </a:solidFill>
              </a:ln>
              <a:effectLst/>
            </c:spPr>
            <c:extLst>
              <c:ext xmlns:c16="http://schemas.microsoft.com/office/drawing/2014/chart" uri="{C3380CC4-5D6E-409C-BE32-E72D297353CC}">
                <c16:uniqueId val="{00000001-AC61-4F1E-80D5-D2C3DC113305}"/>
              </c:ext>
            </c:extLst>
          </c:dPt>
          <c:dPt>
            <c:idx val="1"/>
            <c:bubble3D val="0"/>
            <c:spPr>
              <a:noFill/>
              <a:ln w="28575">
                <a:solidFill>
                  <a:schemeClr val="accent4">
                    <a:lumMod val="75000"/>
                  </a:schemeClr>
                </a:solidFill>
              </a:ln>
              <a:effectLst/>
            </c:spPr>
            <c:extLst>
              <c:ext xmlns:c16="http://schemas.microsoft.com/office/drawing/2014/chart" uri="{C3380CC4-5D6E-409C-BE32-E72D297353CC}">
                <c16:uniqueId val="{00000003-AC61-4F1E-80D5-D2C3DC113305}"/>
              </c:ext>
            </c:extLst>
          </c:dPt>
          <c:cat>
            <c:strRef>
              <c:f>Sheet1!$A$2:$A$3</c:f>
              <c:strCache>
                <c:ptCount val="2"/>
                <c:pt idx="0">
                  <c:v>1st Qtr</c:v>
                </c:pt>
                <c:pt idx="1">
                  <c:v>2nd Qtr</c:v>
                </c:pt>
              </c:strCache>
            </c:strRef>
          </c:cat>
          <c:val>
            <c:numRef>
              <c:f>Sheet1!$B$2:$B$3</c:f>
              <c:numCache>
                <c:formatCode>General</c:formatCode>
                <c:ptCount val="2"/>
                <c:pt idx="0">
                  <c:v>0.05</c:v>
                </c:pt>
                <c:pt idx="1">
                  <c:v>0.95</c:v>
                </c:pt>
              </c:numCache>
            </c:numRef>
          </c:val>
          <c:extLst>
            <c:ext xmlns:c16="http://schemas.microsoft.com/office/drawing/2014/chart" uri="{C3380CC4-5D6E-409C-BE32-E72D297353CC}">
              <c16:uniqueId val="{00000004-AC61-4F1E-80D5-D2C3DC11330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797365"/>
              </a:solidFill>
              <a:ln>
                <a:noFill/>
              </a:ln>
              <a:effectLst/>
            </c:spPr>
            <c:extLst>
              <c:ext xmlns:c16="http://schemas.microsoft.com/office/drawing/2014/chart" uri="{C3380CC4-5D6E-409C-BE32-E72D297353CC}">
                <c16:uniqueId val="{00000006-D43A-49E3-B76F-223ECA26315B}"/>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4-D43A-49E3-B76F-223ECA26315B}"/>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D43A-49E3-B76F-223ECA26315B}"/>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D43A-49E3-B76F-223ECA26315B}"/>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35</c:v>
                </c:pt>
                <c:pt idx="1">
                  <c:v>14</c:v>
                </c:pt>
                <c:pt idx="2">
                  <c:v>4</c:v>
                </c:pt>
                <c:pt idx="3">
                  <c:v>1</c:v>
                </c:pt>
              </c:numCache>
            </c:numRef>
          </c:val>
          <c:extLst>
            <c:ext xmlns:c16="http://schemas.microsoft.com/office/drawing/2014/chart" uri="{C3380CC4-5D6E-409C-BE32-E72D297353CC}">
              <c16:uniqueId val="{00000000-D43A-49E3-B76F-223ECA26315B}"/>
            </c:ext>
          </c:extLst>
        </c:ser>
        <c:dLbls>
          <c:showLegendKey val="0"/>
          <c:showVal val="0"/>
          <c:showCatName val="0"/>
          <c:showSerName val="0"/>
          <c:showPercent val="0"/>
          <c:showBubbleSize val="0"/>
        </c:dLbls>
        <c:gapWidth val="109"/>
        <c:axId val="477937568"/>
        <c:axId val="477944456"/>
      </c:barChart>
      <c:catAx>
        <c:axId val="4779375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944456"/>
        <c:crosses val="autoZero"/>
        <c:auto val="1"/>
        <c:lblAlgn val="ctr"/>
        <c:lblOffset val="100"/>
        <c:noMultiLvlLbl val="0"/>
      </c:catAx>
      <c:valAx>
        <c:axId val="477944456"/>
        <c:scaling>
          <c:orientation val="minMax"/>
        </c:scaling>
        <c:delete val="1"/>
        <c:axPos val="t"/>
        <c:numFmt formatCode="General" sourceLinked="1"/>
        <c:majorTickMark val="none"/>
        <c:minorTickMark val="none"/>
        <c:tickLblPos val="nextTo"/>
        <c:crossAx val="477937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797365"/>
              </a:solidFill>
              <a:ln>
                <a:noFill/>
              </a:ln>
              <a:effectLst/>
            </c:spPr>
            <c:extLst>
              <c:ext xmlns:c16="http://schemas.microsoft.com/office/drawing/2014/chart" uri="{C3380CC4-5D6E-409C-BE32-E72D297353CC}">
                <c16:uniqueId val="{00000001-16CB-48F1-8976-BC150B384EA0}"/>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16CB-48F1-8976-BC150B384EA0}"/>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16CB-48F1-8976-BC150B384EA0}"/>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16CB-48F1-8976-BC150B384EA0}"/>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numCache>
            </c:numRef>
          </c:cat>
          <c:val>
            <c:numRef>
              <c:f>Sheet1!$B$2:$B$6</c:f>
              <c:numCache>
                <c:formatCode>0%</c:formatCode>
                <c:ptCount val="5"/>
                <c:pt idx="0">
                  <c:v>0.7</c:v>
                </c:pt>
                <c:pt idx="1">
                  <c:v>0.4</c:v>
                </c:pt>
                <c:pt idx="2">
                  <c:v>0.3</c:v>
                </c:pt>
                <c:pt idx="3">
                  <c:v>0.2</c:v>
                </c:pt>
                <c:pt idx="4">
                  <c:v>0.4</c:v>
                </c:pt>
              </c:numCache>
            </c:numRef>
          </c:val>
          <c:extLst>
            <c:ext xmlns:c16="http://schemas.microsoft.com/office/drawing/2014/chart" uri="{C3380CC4-5D6E-409C-BE32-E72D297353CC}">
              <c16:uniqueId val="{00000008-16CB-48F1-8976-BC150B384EA0}"/>
            </c:ext>
          </c:extLst>
        </c:ser>
        <c:dLbls>
          <c:showLegendKey val="0"/>
          <c:showVal val="0"/>
          <c:showCatName val="0"/>
          <c:showSerName val="0"/>
          <c:showPercent val="0"/>
          <c:showBubbleSize val="0"/>
        </c:dLbls>
        <c:gapWidth val="109"/>
        <c:axId val="477937568"/>
        <c:axId val="477944456"/>
      </c:barChart>
      <c:catAx>
        <c:axId val="47793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77944456"/>
        <c:crosses val="autoZero"/>
        <c:auto val="1"/>
        <c:lblAlgn val="ctr"/>
        <c:lblOffset val="100"/>
        <c:noMultiLvlLbl val="0"/>
      </c:catAx>
      <c:valAx>
        <c:axId val="477944456"/>
        <c:scaling>
          <c:orientation val="minMax"/>
        </c:scaling>
        <c:delete val="1"/>
        <c:axPos val="l"/>
        <c:numFmt formatCode="0%" sourceLinked="1"/>
        <c:majorTickMark val="none"/>
        <c:minorTickMark val="none"/>
        <c:tickLblPos val="nextTo"/>
        <c:crossAx val="477937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97B3-7AE4-43DF-B6D3-D33F2817DD6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EF2C4BCA-D4E3-4FA0-9B72-E7353FEA7A7E}">
      <dgm:prSet phldrT="[Text]" custT="1"/>
      <dgm:spPr/>
      <dgm:t>
        <a:bodyPr/>
        <a:lstStyle/>
        <a:p>
          <a:r>
            <a:rPr lang="en-US" sz="3200" dirty="0">
              <a:solidFill>
                <a:schemeClr val="bg1">
                  <a:lumMod val="50000"/>
                </a:schemeClr>
              </a:solidFill>
            </a:rPr>
            <a:t>Variable Selection</a:t>
          </a:r>
        </a:p>
      </dgm:t>
    </dgm:pt>
    <dgm:pt modelId="{11168DDF-D9AC-4022-A7CE-DCBDF6A18239}" type="parTrans" cxnId="{45B0A57B-2F5F-4B7F-8ACC-2574690A6860}">
      <dgm:prSet/>
      <dgm:spPr/>
      <dgm:t>
        <a:bodyPr/>
        <a:lstStyle/>
        <a:p>
          <a:endParaRPr lang="en-US"/>
        </a:p>
      </dgm:t>
    </dgm:pt>
    <dgm:pt modelId="{8611C954-9068-478B-BA5C-CE82AF2FB653}" type="sibTrans" cxnId="{45B0A57B-2F5F-4B7F-8ACC-2574690A6860}">
      <dgm:prSet/>
      <dgm:spPr/>
      <dgm:t>
        <a:bodyPr/>
        <a:lstStyle/>
        <a:p>
          <a:endParaRPr lang="en-US"/>
        </a:p>
      </dgm:t>
    </dgm:pt>
    <dgm:pt modelId="{F2740E86-2ED3-4718-961C-00D0CD5E3AC4}">
      <dgm:prSet phldrT="[Text]" custT="1"/>
      <dgm:spPr/>
      <dgm:t>
        <a:bodyPr/>
        <a:lstStyle/>
        <a:p>
          <a:r>
            <a:rPr lang="en-US" sz="3200" dirty="0">
              <a:solidFill>
                <a:schemeClr val="bg1">
                  <a:lumMod val="50000"/>
                </a:schemeClr>
              </a:solidFill>
            </a:rPr>
            <a:t>Evaluate Current Tiers</a:t>
          </a:r>
        </a:p>
      </dgm:t>
    </dgm:pt>
    <dgm:pt modelId="{9EAD6DF9-B68C-46E2-9A1B-63D75C076970}" type="parTrans" cxnId="{66BA0ABD-5AF5-418F-A44C-87FA29CD4BAF}">
      <dgm:prSet/>
      <dgm:spPr/>
      <dgm:t>
        <a:bodyPr/>
        <a:lstStyle/>
        <a:p>
          <a:endParaRPr lang="en-US"/>
        </a:p>
      </dgm:t>
    </dgm:pt>
    <dgm:pt modelId="{96EA4302-6ECA-497A-AB90-8B51E46BF87C}" type="sibTrans" cxnId="{66BA0ABD-5AF5-418F-A44C-87FA29CD4BAF}">
      <dgm:prSet/>
      <dgm:spPr/>
      <dgm:t>
        <a:bodyPr/>
        <a:lstStyle/>
        <a:p>
          <a:endParaRPr lang="en-US"/>
        </a:p>
      </dgm:t>
    </dgm:pt>
    <dgm:pt modelId="{321A0A1D-A871-480D-A18A-00DA38AB43A5}">
      <dgm:prSet phldrT="[Text]" custT="1"/>
      <dgm:spPr/>
      <dgm:t>
        <a:bodyPr/>
        <a:lstStyle/>
        <a:p>
          <a:r>
            <a:rPr lang="en-US" sz="3200" dirty="0">
              <a:solidFill>
                <a:schemeClr val="bg1">
                  <a:lumMod val="50000"/>
                </a:schemeClr>
              </a:solidFill>
            </a:rPr>
            <a:t>Create New Tiers</a:t>
          </a:r>
        </a:p>
      </dgm:t>
    </dgm:pt>
    <dgm:pt modelId="{9844FED0-3DE0-4DAF-B6AB-5E2E85C27163}" type="parTrans" cxnId="{4803DA82-5F27-413B-A376-915CBA8DECDD}">
      <dgm:prSet/>
      <dgm:spPr/>
      <dgm:t>
        <a:bodyPr/>
        <a:lstStyle/>
        <a:p>
          <a:endParaRPr lang="en-US"/>
        </a:p>
      </dgm:t>
    </dgm:pt>
    <dgm:pt modelId="{622E2133-A0CC-4DC9-981D-E93AA8A7603F}" type="sibTrans" cxnId="{4803DA82-5F27-413B-A376-915CBA8DECDD}">
      <dgm:prSet/>
      <dgm:spPr/>
      <dgm:t>
        <a:bodyPr/>
        <a:lstStyle/>
        <a:p>
          <a:endParaRPr lang="en-US"/>
        </a:p>
      </dgm:t>
    </dgm:pt>
    <dgm:pt modelId="{E2B8F95B-894F-4F67-AB0B-D2AB1B8F1C4E}">
      <dgm:prSet/>
      <dgm:spPr/>
      <dgm:t>
        <a:bodyPr/>
        <a:lstStyle/>
        <a:p>
          <a:endParaRPr lang="en-US" dirty="0"/>
        </a:p>
      </dgm:t>
    </dgm:pt>
    <dgm:pt modelId="{4DC37CBE-1E63-46D7-AB38-8686398CF225}" type="parTrans" cxnId="{7EA8F241-FBF0-4AD7-A734-45762980FDAF}">
      <dgm:prSet/>
      <dgm:spPr/>
      <dgm:t>
        <a:bodyPr/>
        <a:lstStyle/>
        <a:p>
          <a:endParaRPr lang="en-US"/>
        </a:p>
      </dgm:t>
    </dgm:pt>
    <dgm:pt modelId="{5480B63A-4034-45AE-80A5-1BBF4515AC76}" type="sibTrans" cxnId="{7EA8F241-FBF0-4AD7-A734-45762980FDAF}">
      <dgm:prSet/>
      <dgm:spPr/>
      <dgm:t>
        <a:bodyPr/>
        <a:lstStyle/>
        <a:p>
          <a:endParaRPr lang="en-US"/>
        </a:p>
      </dgm:t>
    </dgm:pt>
    <dgm:pt modelId="{7EC279AA-BECD-41D8-AE25-8C2AD59DDD14}" type="pres">
      <dgm:prSet presAssocID="{5D6797B3-7AE4-43DF-B6D3-D33F2817DD61}" presName="rootnode" presStyleCnt="0">
        <dgm:presLayoutVars>
          <dgm:chMax/>
          <dgm:chPref/>
          <dgm:dir/>
          <dgm:animLvl val="lvl"/>
        </dgm:presLayoutVars>
      </dgm:prSet>
      <dgm:spPr/>
    </dgm:pt>
    <dgm:pt modelId="{760C57AF-185A-40FE-8514-63F593702CB5}" type="pres">
      <dgm:prSet presAssocID="{EF2C4BCA-D4E3-4FA0-9B72-E7353FEA7A7E}" presName="composite" presStyleCnt="0"/>
      <dgm:spPr/>
    </dgm:pt>
    <dgm:pt modelId="{254A5A6A-326A-4930-A595-494541A2BBFE}" type="pres">
      <dgm:prSet presAssocID="{EF2C4BCA-D4E3-4FA0-9B72-E7353FEA7A7E}" presName="LShape" presStyleLbl="alignNode1" presStyleIdx="0" presStyleCnt="7"/>
      <dgm:spPr>
        <a:solidFill>
          <a:srgbClr val="E95441"/>
        </a:solidFill>
        <a:ln>
          <a:solidFill>
            <a:srgbClr val="E95441"/>
          </a:solidFill>
        </a:ln>
      </dgm:spPr>
    </dgm:pt>
    <dgm:pt modelId="{0AB9F2F4-91A9-4AFD-8C86-3F244B867133}" type="pres">
      <dgm:prSet presAssocID="{EF2C4BCA-D4E3-4FA0-9B72-E7353FEA7A7E}" presName="ParentText" presStyleLbl="revTx" presStyleIdx="0" presStyleCnt="4">
        <dgm:presLayoutVars>
          <dgm:chMax val="0"/>
          <dgm:chPref val="0"/>
          <dgm:bulletEnabled val="1"/>
        </dgm:presLayoutVars>
      </dgm:prSet>
      <dgm:spPr/>
    </dgm:pt>
    <dgm:pt modelId="{B2FB5550-91E1-406B-8A44-C17BEF4B5164}" type="pres">
      <dgm:prSet presAssocID="{EF2C4BCA-D4E3-4FA0-9B72-E7353FEA7A7E}" presName="Triangle" presStyleLbl="alignNode1" presStyleIdx="1" presStyleCnt="7"/>
      <dgm:spPr>
        <a:solidFill>
          <a:srgbClr val="E95441"/>
        </a:solidFill>
        <a:ln>
          <a:solidFill>
            <a:srgbClr val="E95441"/>
          </a:solidFill>
        </a:ln>
      </dgm:spPr>
    </dgm:pt>
    <dgm:pt modelId="{A0D48D23-62E7-4142-9855-2C5BE6C19F21}" type="pres">
      <dgm:prSet presAssocID="{8611C954-9068-478B-BA5C-CE82AF2FB653}" presName="sibTrans" presStyleCnt="0"/>
      <dgm:spPr/>
    </dgm:pt>
    <dgm:pt modelId="{401588D1-E608-40C9-95BF-3C81D04FADB1}" type="pres">
      <dgm:prSet presAssocID="{8611C954-9068-478B-BA5C-CE82AF2FB653}" presName="space" presStyleCnt="0"/>
      <dgm:spPr/>
    </dgm:pt>
    <dgm:pt modelId="{ACBB88CC-B091-4F8E-801E-DD982A91B15B}" type="pres">
      <dgm:prSet presAssocID="{F2740E86-2ED3-4718-961C-00D0CD5E3AC4}" presName="composite" presStyleCnt="0"/>
      <dgm:spPr/>
    </dgm:pt>
    <dgm:pt modelId="{F7640A5E-36EE-4F51-9EE6-9DC8000C20A4}" type="pres">
      <dgm:prSet presAssocID="{F2740E86-2ED3-4718-961C-00D0CD5E3AC4}" presName="LShape" presStyleLbl="alignNode1" presStyleIdx="2" presStyleCnt="7"/>
      <dgm:spPr>
        <a:solidFill>
          <a:srgbClr val="E95441"/>
        </a:solidFill>
        <a:ln>
          <a:solidFill>
            <a:srgbClr val="E95441"/>
          </a:solidFill>
        </a:ln>
      </dgm:spPr>
    </dgm:pt>
    <dgm:pt modelId="{E3BAEF9C-8063-4213-8594-58169DE2A24B}" type="pres">
      <dgm:prSet presAssocID="{F2740E86-2ED3-4718-961C-00D0CD5E3AC4}" presName="ParentText" presStyleLbl="revTx" presStyleIdx="1" presStyleCnt="4">
        <dgm:presLayoutVars>
          <dgm:chMax val="0"/>
          <dgm:chPref val="0"/>
          <dgm:bulletEnabled val="1"/>
        </dgm:presLayoutVars>
      </dgm:prSet>
      <dgm:spPr/>
    </dgm:pt>
    <dgm:pt modelId="{779BD48D-2315-4366-8243-5A1192AE9639}" type="pres">
      <dgm:prSet presAssocID="{F2740E86-2ED3-4718-961C-00D0CD5E3AC4}" presName="Triangle" presStyleLbl="alignNode1" presStyleIdx="3" presStyleCnt="7"/>
      <dgm:spPr>
        <a:solidFill>
          <a:srgbClr val="E95441"/>
        </a:solidFill>
        <a:ln>
          <a:solidFill>
            <a:srgbClr val="E95441"/>
          </a:solidFill>
        </a:ln>
      </dgm:spPr>
    </dgm:pt>
    <dgm:pt modelId="{475188BB-FC4B-4209-A080-D9398E6D5FE0}" type="pres">
      <dgm:prSet presAssocID="{96EA4302-6ECA-497A-AB90-8B51E46BF87C}" presName="sibTrans" presStyleCnt="0"/>
      <dgm:spPr/>
    </dgm:pt>
    <dgm:pt modelId="{62188B1C-A70A-439B-BDCC-B6CC6A2988F6}" type="pres">
      <dgm:prSet presAssocID="{96EA4302-6ECA-497A-AB90-8B51E46BF87C}" presName="space" presStyleCnt="0"/>
      <dgm:spPr/>
    </dgm:pt>
    <dgm:pt modelId="{3250E3E0-7F45-450E-A9B2-9A2F3B6381B5}" type="pres">
      <dgm:prSet presAssocID="{321A0A1D-A871-480D-A18A-00DA38AB43A5}" presName="composite" presStyleCnt="0"/>
      <dgm:spPr/>
    </dgm:pt>
    <dgm:pt modelId="{81E4FFAE-700D-478C-AF8F-629F8D9B379B}" type="pres">
      <dgm:prSet presAssocID="{321A0A1D-A871-480D-A18A-00DA38AB43A5}" presName="LShape" presStyleLbl="alignNode1" presStyleIdx="4" presStyleCnt="7"/>
      <dgm:spPr>
        <a:solidFill>
          <a:srgbClr val="E95441"/>
        </a:solidFill>
        <a:ln>
          <a:solidFill>
            <a:srgbClr val="E95441"/>
          </a:solidFill>
        </a:ln>
      </dgm:spPr>
    </dgm:pt>
    <dgm:pt modelId="{84AEA26B-5FE5-453C-8707-21D5EE76CF5B}" type="pres">
      <dgm:prSet presAssocID="{321A0A1D-A871-480D-A18A-00DA38AB43A5}" presName="ParentText" presStyleLbl="revTx" presStyleIdx="2" presStyleCnt="4">
        <dgm:presLayoutVars>
          <dgm:chMax val="0"/>
          <dgm:chPref val="0"/>
          <dgm:bulletEnabled val="1"/>
        </dgm:presLayoutVars>
      </dgm:prSet>
      <dgm:spPr/>
    </dgm:pt>
    <dgm:pt modelId="{FE2E57BE-5514-4BCD-B3BF-2A949821FC20}" type="pres">
      <dgm:prSet presAssocID="{321A0A1D-A871-480D-A18A-00DA38AB43A5}" presName="Triangle" presStyleLbl="alignNode1" presStyleIdx="5" presStyleCnt="7"/>
      <dgm:spPr>
        <a:solidFill>
          <a:srgbClr val="E95441"/>
        </a:solidFill>
        <a:ln>
          <a:solidFill>
            <a:srgbClr val="E95441"/>
          </a:solidFill>
        </a:ln>
      </dgm:spPr>
    </dgm:pt>
    <dgm:pt modelId="{382CB322-E550-4F83-9D8C-C0E152B6074F}" type="pres">
      <dgm:prSet presAssocID="{622E2133-A0CC-4DC9-981D-E93AA8A7603F}" presName="sibTrans" presStyleCnt="0"/>
      <dgm:spPr/>
    </dgm:pt>
    <dgm:pt modelId="{3FA641DD-1642-4F18-94EB-078A0D223795}" type="pres">
      <dgm:prSet presAssocID="{622E2133-A0CC-4DC9-981D-E93AA8A7603F}" presName="space" presStyleCnt="0"/>
      <dgm:spPr/>
    </dgm:pt>
    <dgm:pt modelId="{999DE114-B205-4C01-84C7-53F5E809D75A}" type="pres">
      <dgm:prSet presAssocID="{E2B8F95B-894F-4F67-AB0B-D2AB1B8F1C4E}" presName="composite" presStyleCnt="0"/>
      <dgm:spPr/>
    </dgm:pt>
    <dgm:pt modelId="{766CE02D-8434-472D-B069-55284736B3F6}" type="pres">
      <dgm:prSet presAssocID="{E2B8F95B-894F-4F67-AB0B-D2AB1B8F1C4E}" presName="LShape" presStyleLbl="alignNode1" presStyleIdx="6" presStyleCnt="7"/>
      <dgm:spPr>
        <a:solidFill>
          <a:srgbClr val="E95441"/>
        </a:solidFill>
        <a:ln>
          <a:solidFill>
            <a:srgbClr val="E95441"/>
          </a:solidFill>
        </a:ln>
      </dgm:spPr>
    </dgm:pt>
    <dgm:pt modelId="{88DA6DBF-AFA5-42D7-B5DE-D211DC11E266}" type="pres">
      <dgm:prSet presAssocID="{E2B8F95B-894F-4F67-AB0B-D2AB1B8F1C4E}" presName="ParentText" presStyleLbl="revTx" presStyleIdx="3" presStyleCnt="4">
        <dgm:presLayoutVars>
          <dgm:chMax val="0"/>
          <dgm:chPref val="0"/>
          <dgm:bulletEnabled val="1"/>
        </dgm:presLayoutVars>
      </dgm:prSet>
      <dgm:spPr/>
    </dgm:pt>
  </dgm:ptLst>
  <dgm:cxnLst>
    <dgm:cxn modelId="{E9178640-C5A7-413D-AD2B-B0C41B5E4E7E}" type="presOf" srcId="{5D6797B3-7AE4-43DF-B6D3-D33F2817DD61}" destId="{7EC279AA-BECD-41D8-AE25-8C2AD59DDD14}" srcOrd="0" destOrd="0" presId="urn:microsoft.com/office/officeart/2009/3/layout/StepUpProcess"/>
    <dgm:cxn modelId="{7EA8F241-FBF0-4AD7-A734-45762980FDAF}" srcId="{5D6797B3-7AE4-43DF-B6D3-D33F2817DD61}" destId="{E2B8F95B-894F-4F67-AB0B-D2AB1B8F1C4E}" srcOrd="3" destOrd="0" parTransId="{4DC37CBE-1E63-46D7-AB38-8686398CF225}" sibTransId="{5480B63A-4034-45AE-80A5-1BBF4515AC76}"/>
    <dgm:cxn modelId="{CAEDD66C-9187-42FC-BAE8-B3D1EA30DFE6}" type="presOf" srcId="{E2B8F95B-894F-4F67-AB0B-D2AB1B8F1C4E}" destId="{88DA6DBF-AFA5-42D7-B5DE-D211DC11E266}" srcOrd="0" destOrd="0" presId="urn:microsoft.com/office/officeart/2009/3/layout/StepUpProcess"/>
    <dgm:cxn modelId="{F1E32276-F1A4-4C1A-9843-AC80AC7779DC}" type="presOf" srcId="{F2740E86-2ED3-4718-961C-00D0CD5E3AC4}" destId="{E3BAEF9C-8063-4213-8594-58169DE2A24B}" srcOrd="0" destOrd="0" presId="urn:microsoft.com/office/officeart/2009/3/layout/StepUpProcess"/>
    <dgm:cxn modelId="{E5234877-115F-42BD-9D4C-C76A01F528E9}" type="presOf" srcId="{EF2C4BCA-D4E3-4FA0-9B72-E7353FEA7A7E}" destId="{0AB9F2F4-91A9-4AFD-8C86-3F244B867133}" srcOrd="0" destOrd="0" presId="urn:microsoft.com/office/officeart/2009/3/layout/StepUpProcess"/>
    <dgm:cxn modelId="{45B0A57B-2F5F-4B7F-8ACC-2574690A6860}" srcId="{5D6797B3-7AE4-43DF-B6D3-D33F2817DD61}" destId="{EF2C4BCA-D4E3-4FA0-9B72-E7353FEA7A7E}" srcOrd="0" destOrd="0" parTransId="{11168DDF-D9AC-4022-A7CE-DCBDF6A18239}" sibTransId="{8611C954-9068-478B-BA5C-CE82AF2FB653}"/>
    <dgm:cxn modelId="{4803DA82-5F27-413B-A376-915CBA8DECDD}" srcId="{5D6797B3-7AE4-43DF-B6D3-D33F2817DD61}" destId="{321A0A1D-A871-480D-A18A-00DA38AB43A5}" srcOrd="2" destOrd="0" parTransId="{9844FED0-3DE0-4DAF-B6AB-5E2E85C27163}" sibTransId="{622E2133-A0CC-4DC9-981D-E93AA8A7603F}"/>
    <dgm:cxn modelId="{66BA0ABD-5AF5-418F-A44C-87FA29CD4BAF}" srcId="{5D6797B3-7AE4-43DF-B6D3-D33F2817DD61}" destId="{F2740E86-2ED3-4718-961C-00D0CD5E3AC4}" srcOrd="1" destOrd="0" parTransId="{9EAD6DF9-B68C-46E2-9A1B-63D75C076970}" sibTransId="{96EA4302-6ECA-497A-AB90-8B51E46BF87C}"/>
    <dgm:cxn modelId="{8FBCADD1-37ED-42A0-83D5-D3ACF341224B}" type="presOf" srcId="{321A0A1D-A871-480D-A18A-00DA38AB43A5}" destId="{84AEA26B-5FE5-453C-8707-21D5EE76CF5B}" srcOrd="0" destOrd="0" presId="urn:microsoft.com/office/officeart/2009/3/layout/StepUpProcess"/>
    <dgm:cxn modelId="{E843D841-9BF0-4692-A39D-8C15CBA1EEE9}" type="presParOf" srcId="{7EC279AA-BECD-41D8-AE25-8C2AD59DDD14}" destId="{760C57AF-185A-40FE-8514-63F593702CB5}" srcOrd="0" destOrd="0" presId="urn:microsoft.com/office/officeart/2009/3/layout/StepUpProcess"/>
    <dgm:cxn modelId="{AF530235-3372-4783-B0E5-F5220F166EC9}" type="presParOf" srcId="{760C57AF-185A-40FE-8514-63F593702CB5}" destId="{254A5A6A-326A-4930-A595-494541A2BBFE}" srcOrd="0" destOrd="0" presId="urn:microsoft.com/office/officeart/2009/3/layout/StepUpProcess"/>
    <dgm:cxn modelId="{7A5480EB-A59B-41DF-88B1-8B4BF386F03B}" type="presParOf" srcId="{760C57AF-185A-40FE-8514-63F593702CB5}" destId="{0AB9F2F4-91A9-4AFD-8C86-3F244B867133}" srcOrd="1" destOrd="0" presId="urn:microsoft.com/office/officeart/2009/3/layout/StepUpProcess"/>
    <dgm:cxn modelId="{14038750-F7F0-4558-ABCC-169331AA12F9}" type="presParOf" srcId="{760C57AF-185A-40FE-8514-63F593702CB5}" destId="{B2FB5550-91E1-406B-8A44-C17BEF4B5164}" srcOrd="2" destOrd="0" presId="urn:microsoft.com/office/officeart/2009/3/layout/StepUpProcess"/>
    <dgm:cxn modelId="{A88A7812-8A86-419D-BA07-D971FACA66D0}" type="presParOf" srcId="{7EC279AA-BECD-41D8-AE25-8C2AD59DDD14}" destId="{A0D48D23-62E7-4142-9855-2C5BE6C19F21}" srcOrd="1" destOrd="0" presId="urn:microsoft.com/office/officeart/2009/3/layout/StepUpProcess"/>
    <dgm:cxn modelId="{19BFCFB1-78E6-4C23-8245-C3EB204D8136}" type="presParOf" srcId="{A0D48D23-62E7-4142-9855-2C5BE6C19F21}" destId="{401588D1-E608-40C9-95BF-3C81D04FADB1}" srcOrd="0" destOrd="0" presId="urn:microsoft.com/office/officeart/2009/3/layout/StepUpProcess"/>
    <dgm:cxn modelId="{B78444B9-1FBE-4362-B35F-61E1BC79555D}" type="presParOf" srcId="{7EC279AA-BECD-41D8-AE25-8C2AD59DDD14}" destId="{ACBB88CC-B091-4F8E-801E-DD982A91B15B}" srcOrd="2" destOrd="0" presId="urn:microsoft.com/office/officeart/2009/3/layout/StepUpProcess"/>
    <dgm:cxn modelId="{A0E2D534-22E0-4064-9F50-F4A361AC8CC5}" type="presParOf" srcId="{ACBB88CC-B091-4F8E-801E-DD982A91B15B}" destId="{F7640A5E-36EE-4F51-9EE6-9DC8000C20A4}" srcOrd="0" destOrd="0" presId="urn:microsoft.com/office/officeart/2009/3/layout/StepUpProcess"/>
    <dgm:cxn modelId="{2A32A819-AC38-4B29-AF1A-0A234D769C53}" type="presParOf" srcId="{ACBB88CC-B091-4F8E-801E-DD982A91B15B}" destId="{E3BAEF9C-8063-4213-8594-58169DE2A24B}" srcOrd="1" destOrd="0" presId="urn:microsoft.com/office/officeart/2009/3/layout/StepUpProcess"/>
    <dgm:cxn modelId="{9DDFE37F-BC19-433A-9CF2-0527E6C0F130}" type="presParOf" srcId="{ACBB88CC-B091-4F8E-801E-DD982A91B15B}" destId="{779BD48D-2315-4366-8243-5A1192AE9639}" srcOrd="2" destOrd="0" presId="urn:microsoft.com/office/officeart/2009/3/layout/StepUpProcess"/>
    <dgm:cxn modelId="{ABB56C8A-9945-48BC-9F55-713A33A9663E}" type="presParOf" srcId="{7EC279AA-BECD-41D8-AE25-8C2AD59DDD14}" destId="{475188BB-FC4B-4209-A080-D9398E6D5FE0}" srcOrd="3" destOrd="0" presId="urn:microsoft.com/office/officeart/2009/3/layout/StepUpProcess"/>
    <dgm:cxn modelId="{283DFF28-0C52-4A0C-BDFC-CE9BA0B641CD}" type="presParOf" srcId="{475188BB-FC4B-4209-A080-D9398E6D5FE0}" destId="{62188B1C-A70A-439B-BDCC-B6CC6A2988F6}" srcOrd="0" destOrd="0" presId="urn:microsoft.com/office/officeart/2009/3/layout/StepUpProcess"/>
    <dgm:cxn modelId="{43FE0606-C5D3-4E79-BE9C-530869A8CCBE}" type="presParOf" srcId="{7EC279AA-BECD-41D8-AE25-8C2AD59DDD14}" destId="{3250E3E0-7F45-450E-A9B2-9A2F3B6381B5}" srcOrd="4" destOrd="0" presId="urn:microsoft.com/office/officeart/2009/3/layout/StepUpProcess"/>
    <dgm:cxn modelId="{8EBBD904-CDA3-4CA3-B85C-0F3E36C6F601}" type="presParOf" srcId="{3250E3E0-7F45-450E-A9B2-9A2F3B6381B5}" destId="{81E4FFAE-700D-478C-AF8F-629F8D9B379B}" srcOrd="0" destOrd="0" presId="urn:microsoft.com/office/officeart/2009/3/layout/StepUpProcess"/>
    <dgm:cxn modelId="{58DC621A-ACE5-4D20-8AE8-F27A3F1D9D4A}" type="presParOf" srcId="{3250E3E0-7F45-450E-A9B2-9A2F3B6381B5}" destId="{84AEA26B-5FE5-453C-8707-21D5EE76CF5B}" srcOrd="1" destOrd="0" presId="urn:microsoft.com/office/officeart/2009/3/layout/StepUpProcess"/>
    <dgm:cxn modelId="{4A903C13-FD9B-47FB-9FDE-511A7F72A670}" type="presParOf" srcId="{3250E3E0-7F45-450E-A9B2-9A2F3B6381B5}" destId="{FE2E57BE-5514-4BCD-B3BF-2A949821FC20}" srcOrd="2" destOrd="0" presId="urn:microsoft.com/office/officeart/2009/3/layout/StepUpProcess"/>
    <dgm:cxn modelId="{E2355571-887E-4C82-9B7A-641F15F53D88}" type="presParOf" srcId="{7EC279AA-BECD-41D8-AE25-8C2AD59DDD14}" destId="{382CB322-E550-4F83-9D8C-C0E152B6074F}" srcOrd="5" destOrd="0" presId="urn:microsoft.com/office/officeart/2009/3/layout/StepUpProcess"/>
    <dgm:cxn modelId="{5A7AE9E4-8F67-4B8B-A9E6-53927348DB8D}" type="presParOf" srcId="{382CB322-E550-4F83-9D8C-C0E152B6074F}" destId="{3FA641DD-1642-4F18-94EB-078A0D223795}" srcOrd="0" destOrd="0" presId="urn:microsoft.com/office/officeart/2009/3/layout/StepUpProcess"/>
    <dgm:cxn modelId="{3CAB9386-6233-49AC-A903-0B3746720D6F}" type="presParOf" srcId="{7EC279AA-BECD-41D8-AE25-8C2AD59DDD14}" destId="{999DE114-B205-4C01-84C7-53F5E809D75A}" srcOrd="6" destOrd="0" presId="urn:microsoft.com/office/officeart/2009/3/layout/StepUpProcess"/>
    <dgm:cxn modelId="{0BD22449-5C9D-4E23-8871-90266A7C5810}" type="presParOf" srcId="{999DE114-B205-4C01-84C7-53F5E809D75A}" destId="{766CE02D-8434-472D-B069-55284736B3F6}" srcOrd="0" destOrd="0" presId="urn:microsoft.com/office/officeart/2009/3/layout/StepUpProcess"/>
    <dgm:cxn modelId="{D9FAAC81-DDC6-40FB-B833-3AFF3085843A}" type="presParOf" srcId="{999DE114-B205-4C01-84C7-53F5E809D75A}" destId="{88DA6DBF-AFA5-42D7-B5DE-D211DC11E26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F54596-F04C-4972-A24E-F08AF1C406D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DF163B45-4548-48D7-A976-19DFAB262446}">
      <dgm:prSet phldrT="[Text]" custT="1"/>
      <dgm:spPr>
        <a:solidFill>
          <a:schemeClr val="tx2">
            <a:lumMod val="75000"/>
          </a:schemeClr>
        </a:solidFill>
        <a:ln>
          <a:solidFill>
            <a:schemeClr val="tx2">
              <a:lumMod val="75000"/>
            </a:schemeClr>
          </a:solidFill>
        </a:ln>
      </dgm:spPr>
      <dgm:t>
        <a:bodyPr/>
        <a:lstStyle/>
        <a:p>
          <a:r>
            <a:rPr lang="en-US" sz="1600" dirty="0"/>
            <a:t>Campus base</a:t>
          </a:r>
        </a:p>
      </dgm:t>
    </dgm:pt>
    <dgm:pt modelId="{97BD2221-0C1D-4019-861A-03C88C6CE70E}" type="parTrans" cxnId="{CD93BB49-F892-4F61-A535-AA44066B142C}">
      <dgm:prSet/>
      <dgm:spPr/>
      <dgm:t>
        <a:bodyPr/>
        <a:lstStyle/>
        <a:p>
          <a:endParaRPr lang="en-US" sz="2400"/>
        </a:p>
      </dgm:t>
    </dgm:pt>
    <dgm:pt modelId="{16CC56A7-BCD9-42B1-BE54-3B1868A6A892}" type="sibTrans" cxnId="{CD93BB49-F892-4F61-A535-AA44066B142C}">
      <dgm:prSet/>
      <dgm:spPr/>
      <dgm:t>
        <a:bodyPr/>
        <a:lstStyle/>
        <a:p>
          <a:endParaRPr lang="en-US" sz="2400"/>
        </a:p>
      </dgm:t>
    </dgm:pt>
    <dgm:pt modelId="{C9C4A42B-240F-4ED8-B4C7-B168464497F1}">
      <dgm:prSet phldrT="[Text]" custT="1"/>
      <dgm:spPr>
        <a:ln>
          <a:solidFill>
            <a:schemeClr val="tx2">
              <a:lumMod val="75000"/>
              <a:alpha val="22000"/>
            </a:schemeClr>
          </a:solidFill>
        </a:ln>
      </dgm:spPr>
      <dgm:t>
        <a:bodyPr/>
        <a:lstStyle/>
        <a:p>
          <a:r>
            <a:rPr lang="en-US" sz="1600" kern="1200" dirty="0">
              <a:solidFill>
                <a:schemeClr val="tx1"/>
              </a:solidFill>
              <a:latin typeface="+mn-lt"/>
              <a:ea typeface="+mn-ea"/>
              <a:cs typeface="+mn-cs"/>
            </a:rPr>
            <a:t>*Campus base = 290 campuses + 150 campuses</a:t>
          </a:r>
        </a:p>
      </dgm:t>
    </dgm:pt>
    <dgm:pt modelId="{0CBB36CE-AAB2-4F07-A0C9-FC3443742B9C}" type="parTrans" cxnId="{4B031269-DAEC-4D54-AF6E-0B42D85D9CCB}">
      <dgm:prSet/>
      <dgm:spPr/>
      <dgm:t>
        <a:bodyPr/>
        <a:lstStyle/>
        <a:p>
          <a:endParaRPr lang="en-US" sz="2400"/>
        </a:p>
      </dgm:t>
    </dgm:pt>
    <dgm:pt modelId="{2B248E9F-CED4-4503-A00F-80E06539A0C0}" type="sibTrans" cxnId="{4B031269-DAEC-4D54-AF6E-0B42D85D9CCB}">
      <dgm:prSet/>
      <dgm:spPr/>
      <dgm:t>
        <a:bodyPr/>
        <a:lstStyle/>
        <a:p>
          <a:endParaRPr lang="en-US" sz="2400"/>
        </a:p>
      </dgm:t>
    </dgm:pt>
    <dgm:pt modelId="{FEA4331A-0F9D-4EBB-838A-49B2FF7A40BF}">
      <dgm:prSet phldrT="[Text]" custT="1"/>
      <dgm:spPr>
        <a:solidFill>
          <a:srgbClr val="E95441"/>
        </a:solidFill>
        <a:ln>
          <a:solidFill>
            <a:srgbClr val="E95441"/>
          </a:solidFill>
        </a:ln>
      </dgm:spPr>
      <dgm:t>
        <a:bodyPr/>
        <a:lstStyle/>
        <a:p>
          <a:endParaRPr lang="en-US" sz="1800" dirty="0"/>
        </a:p>
      </dgm:t>
    </dgm:pt>
    <dgm:pt modelId="{6E47BB27-BCB8-45DA-B36B-3DDEB06747A4}" type="parTrans" cxnId="{DAA95B81-617F-44EB-8BBF-8DC0E966EDB9}">
      <dgm:prSet/>
      <dgm:spPr/>
      <dgm:t>
        <a:bodyPr/>
        <a:lstStyle/>
        <a:p>
          <a:endParaRPr lang="en-US" sz="2400"/>
        </a:p>
      </dgm:t>
    </dgm:pt>
    <dgm:pt modelId="{35CD55CE-7534-4724-A9E9-62EC505B77E7}" type="sibTrans" cxnId="{DAA95B81-617F-44EB-8BBF-8DC0E966EDB9}">
      <dgm:prSet/>
      <dgm:spPr/>
      <dgm:t>
        <a:bodyPr/>
        <a:lstStyle/>
        <a:p>
          <a:endParaRPr lang="en-US" sz="2400"/>
        </a:p>
      </dgm:t>
    </dgm:pt>
    <dgm:pt modelId="{99651F0F-F150-42C1-BA8E-6A54A51E9191}">
      <dgm:prSet phldrT="[Text]" custT="1"/>
      <dgm:spPr>
        <a:ln>
          <a:solidFill>
            <a:schemeClr val="tx2">
              <a:lumMod val="75000"/>
              <a:alpha val="22000"/>
            </a:schemeClr>
          </a:solidFill>
        </a:ln>
      </dgm:spPr>
      <dgm:t>
        <a:bodyPr/>
        <a:lstStyle/>
        <a:p>
          <a:r>
            <a:rPr lang="en-US" sz="1600" kern="1200" dirty="0">
              <a:solidFill>
                <a:srgbClr val="E95441"/>
              </a:solidFill>
              <a:latin typeface="Tw Cen MT" panose="020B0602020104020603"/>
              <a:ea typeface="+mn-ea"/>
              <a:cs typeface="+mn-cs"/>
            </a:rPr>
            <a:t>Resourcing Effort </a:t>
          </a:r>
          <a:r>
            <a:rPr lang="en-US" sz="1600" kern="1200" dirty="0">
              <a:solidFill>
                <a:srgbClr val="2E2B21"/>
              </a:solidFill>
              <a:latin typeface="Tw Cen MT" panose="020B0602020104020603"/>
              <a:ea typeface="+mn-ea"/>
              <a:cs typeface="+mn-cs"/>
            </a:rPr>
            <a:t>= f (# Applications, </a:t>
          </a:r>
          <a:r>
            <a:rPr lang="en-US" sz="1600" kern="1200" dirty="0"/>
            <a:t>#Candidates Met, #SourcedByRT, #Accepted, Awareness Level</a:t>
          </a:r>
          <a:r>
            <a:rPr lang="en-US" sz="1600" kern="1200" dirty="0">
              <a:solidFill>
                <a:srgbClr val="2E2B21"/>
              </a:solidFill>
              <a:latin typeface="Tw Cen MT" panose="020B0602020104020603"/>
              <a:ea typeface="+mn-ea"/>
              <a:cs typeface="+mn-cs"/>
            </a:rPr>
            <a:t>)</a:t>
          </a:r>
          <a:endParaRPr lang="en-US" sz="1800" kern="1200" dirty="0">
            <a:solidFill>
              <a:srgbClr val="2E2B21"/>
            </a:solidFill>
            <a:latin typeface="Tw Cen MT" panose="020B0602020104020603"/>
            <a:ea typeface="+mn-ea"/>
            <a:cs typeface="+mn-cs"/>
          </a:endParaRPr>
        </a:p>
      </dgm:t>
    </dgm:pt>
    <dgm:pt modelId="{12EDB0E9-C244-4320-94CF-2B0C7DC1D95D}" type="parTrans" cxnId="{B0D7F495-3D78-4CFC-A9DC-CC015F04B544}">
      <dgm:prSet/>
      <dgm:spPr/>
      <dgm:t>
        <a:bodyPr/>
        <a:lstStyle/>
        <a:p>
          <a:endParaRPr lang="en-US" sz="2400"/>
        </a:p>
      </dgm:t>
    </dgm:pt>
    <dgm:pt modelId="{7BB507BE-B1CD-4F6A-B4F3-EF8DF850C3B6}" type="sibTrans" cxnId="{B0D7F495-3D78-4CFC-A9DC-CC015F04B544}">
      <dgm:prSet/>
      <dgm:spPr/>
      <dgm:t>
        <a:bodyPr/>
        <a:lstStyle/>
        <a:p>
          <a:endParaRPr lang="en-US" sz="2400"/>
        </a:p>
      </dgm:t>
    </dgm:pt>
    <dgm:pt modelId="{2CBAA699-8AD3-4198-AA5E-EB9F49FB9082}">
      <dgm:prSet phldrT="[Text]" custT="1"/>
      <dgm:spPr>
        <a:ln>
          <a:solidFill>
            <a:schemeClr val="tx2">
              <a:lumMod val="75000"/>
              <a:alpha val="22000"/>
            </a:schemeClr>
          </a:solidFill>
        </a:ln>
      </dgm:spPr>
      <dgm:t>
        <a:bodyPr/>
        <a:lstStyle/>
        <a:p>
          <a:pPr rtl="0"/>
          <a:r>
            <a:rPr lang="en-US" sz="1600" kern="1200" dirty="0">
              <a:solidFill>
                <a:srgbClr val="E95441"/>
              </a:solidFill>
              <a:latin typeface="Tw Cen MT" panose="020B0602020104020603"/>
              <a:ea typeface="+mn-ea"/>
              <a:cs typeface="+mn-cs"/>
            </a:rPr>
            <a:t>Quality of the institution </a:t>
          </a:r>
          <a:r>
            <a:rPr lang="en-US" sz="1600" kern="1200" dirty="0">
              <a:solidFill>
                <a:srgbClr val="2E2B21"/>
              </a:solidFill>
              <a:latin typeface="Tw Cen MT" panose="020B0602020104020603"/>
              <a:ea typeface="+mn-ea"/>
              <a:cs typeface="+mn-cs"/>
            </a:rPr>
            <a:t>= f (Selectivity)</a:t>
          </a:r>
        </a:p>
      </dgm:t>
    </dgm:pt>
    <dgm:pt modelId="{1D17656F-C19C-4052-A4F3-E2141114A077}" type="parTrans" cxnId="{87F755F9-6CC8-492A-824D-BDB2E018FBDB}">
      <dgm:prSet/>
      <dgm:spPr/>
      <dgm:t>
        <a:bodyPr/>
        <a:lstStyle/>
        <a:p>
          <a:endParaRPr lang="en-US" sz="2400"/>
        </a:p>
      </dgm:t>
    </dgm:pt>
    <dgm:pt modelId="{2AF2CF31-32B0-4F77-A6DC-ADCB2D2FDB25}" type="sibTrans" cxnId="{87F755F9-6CC8-492A-824D-BDB2E018FBDB}">
      <dgm:prSet/>
      <dgm:spPr/>
      <dgm:t>
        <a:bodyPr/>
        <a:lstStyle/>
        <a:p>
          <a:endParaRPr lang="en-US" sz="2400"/>
        </a:p>
      </dgm:t>
    </dgm:pt>
    <dgm:pt modelId="{359296FD-0685-4940-BD1C-7D277C956771}">
      <dgm:prSet phldrT="[Text]" custT="1"/>
      <dgm:spPr>
        <a:solidFill>
          <a:srgbClr val="88C785"/>
        </a:solidFill>
        <a:ln>
          <a:solidFill>
            <a:srgbClr val="88C785"/>
          </a:solidFill>
        </a:ln>
      </dgm:spPr>
      <dgm:t>
        <a:bodyPr/>
        <a:lstStyle/>
        <a:p>
          <a:r>
            <a:rPr lang="en-US" sz="1600" dirty="0"/>
            <a:t>Clustering</a:t>
          </a:r>
        </a:p>
      </dgm:t>
    </dgm:pt>
    <dgm:pt modelId="{4996C1A2-7CFD-4472-9AAE-F6A891F9EA22}" type="parTrans" cxnId="{D0537AAF-DF29-4A23-AFAB-3975C4595886}">
      <dgm:prSet/>
      <dgm:spPr/>
      <dgm:t>
        <a:bodyPr/>
        <a:lstStyle/>
        <a:p>
          <a:endParaRPr lang="en-US" sz="2400"/>
        </a:p>
      </dgm:t>
    </dgm:pt>
    <dgm:pt modelId="{061FCC2E-D7D3-4D62-B7D3-75AB934F72C6}" type="sibTrans" cxnId="{D0537AAF-DF29-4A23-AFAB-3975C4595886}">
      <dgm:prSet/>
      <dgm:spPr/>
      <dgm:t>
        <a:bodyPr/>
        <a:lstStyle/>
        <a:p>
          <a:endParaRPr lang="en-US" sz="2400"/>
        </a:p>
      </dgm:t>
    </dgm:pt>
    <dgm:pt modelId="{EC83E908-E669-49C7-B5E7-5B1B149F6E8B}">
      <dgm:prSet phldrT="[Text]" custT="1"/>
      <dgm:spPr>
        <a:ln>
          <a:solidFill>
            <a:schemeClr val="tx2">
              <a:lumMod val="75000"/>
              <a:alpha val="22000"/>
            </a:schemeClr>
          </a:solidFill>
        </a:ln>
      </dgm:spPr>
      <dgm:t>
        <a:bodyPr/>
        <a:lstStyle/>
        <a:p>
          <a:r>
            <a:rPr lang="en-US" sz="1600" kern="1200" dirty="0">
              <a:solidFill>
                <a:srgbClr val="2E2B21"/>
              </a:solidFill>
              <a:latin typeface="Tw Cen MT" panose="020B0602020104020603"/>
              <a:ea typeface="+mn-ea"/>
              <a:cs typeface="+mn-cs"/>
            </a:rPr>
            <a:t>6 variables were used for clustering</a:t>
          </a:r>
        </a:p>
      </dgm:t>
    </dgm:pt>
    <dgm:pt modelId="{E383842E-34E0-4487-8B0F-ACB1E8781B8D}" type="parTrans" cxnId="{C7764A23-43A5-484A-ACF2-6773B05F4CC9}">
      <dgm:prSet/>
      <dgm:spPr/>
      <dgm:t>
        <a:bodyPr/>
        <a:lstStyle/>
        <a:p>
          <a:endParaRPr lang="en-US" sz="2400"/>
        </a:p>
      </dgm:t>
    </dgm:pt>
    <dgm:pt modelId="{C21FE9BE-27BF-42D3-87DE-5A488D1E21A3}" type="sibTrans" cxnId="{C7764A23-43A5-484A-ACF2-6773B05F4CC9}">
      <dgm:prSet/>
      <dgm:spPr/>
      <dgm:t>
        <a:bodyPr/>
        <a:lstStyle/>
        <a:p>
          <a:endParaRPr lang="en-US" sz="2400"/>
        </a:p>
      </dgm:t>
    </dgm:pt>
    <dgm:pt modelId="{EBD56FEE-CAA7-47E5-9010-804E936E3D3F}">
      <dgm:prSet phldrT="[Text]" custT="1"/>
      <dgm:spPr>
        <a:ln>
          <a:solidFill>
            <a:schemeClr val="tx2">
              <a:lumMod val="75000"/>
              <a:alpha val="22000"/>
            </a:schemeClr>
          </a:solidFill>
        </a:ln>
      </dgm:spPr>
      <dgm:t>
        <a:bodyPr/>
        <a:lstStyle/>
        <a:p>
          <a:r>
            <a:rPr lang="en-US" sz="1600" kern="1200" dirty="0">
              <a:solidFill>
                <a:srgbClr val="2E2B21"/>
              </a:solidFill>
              <a:latin typeface="Tw Cen MT" panose="020B0602020104020603"/>
              <a:ea typeface="+mn-ea"/>
              <a:cs typeface="+mn-cs"/>
            </a:rPr>
            <a:t>K-means clustering approach was used</a:t>
          </a:r>
        </a:p>
      </dgm:t>
    </dgm:pt>
    <dgm:pt modelId="{20660559-BF9B-4168-A776-B3776095B6B3}" type="parTrans" cxnId="{5E77A6BB-9BB5-45D4-9847-05C7B7A31807}">
      <dgm:prSet/>
      <dgm:spPr/>
      <dgm:t>
        <a:bodyPr/>
        <a:lstStyle/>
        <a:p>
          <a:endParaRPr lang="en-US"/>
        </a:p>
      </dgm:t>
    </dgm:pt>
    <dgm:pt modelId="{5856FD37-86AC-40A0-9492-4690CB396621}" type="sibTrans" cxnId="{5E77A6BB-9BB5-45D4-9847-05C7B7A31807}">
      <dgm:prSet/>
      <dgm:spPr/>
      <dgm:t>
        <a:bodyPr/>
        <a:lstStyle/>
        <a:p>
          <a:endParaRPr lang="en-US"/>
        </a:p>
      </dgm:t>
    </dgm:pt>
    <dgm:pt modelId="{421B140B-DBDA-485B-8DD2-9260D721FB6D}">
      <dgm:prSet phldrT="[Text]" custT="1"/>
      <dgm:spPr>
        <a:ln>
          <a:solidFill>
            <a:schemeClr val="tx2">
              <a:lumMod val="75000"/>
              <a:alpha val="22000"/>
            </a:schemeClr>
          </a:solidFill>
        </a:ln>
      </dgm:spPr>
      <dgm:t>
        <a:bodyPr/>
        <a:lstStyle/>
        <a:p>
          <a:r>
            <a:rPr lang="en-US" sz="1600" kern="1200" dirty="0">
              <a:solidFill>
                <a:srgbClr val="2E2B21"/>
              </a:solidFill>
              <a:latin typeface="Tw Cen MT" panose="020B0602020104020603"/>
              <a:ea typeface="+mn-ea"/>
              <a:cs typeface="+mn-cs"/>
            </a:rPr>
            <a:t>4 clusters were produced</a:t>
          </a:r>
        </a:p>
      </dgm:t>
    </dgm:pt>
    <dgm:pt modelId="{30140F6D-AC64-4F20-866E-19BA5478E3A6}" type="parTrans" cxnId="{3BE6FC1B-5110-4659-B20D-9CFA63FE579F}">
      <dgm:prSet/>
      <dgm:spPr/>
      <dgm:t>
        <a:bodyPr/>
        <a:lstStyle/>
        <a:p>
          <a:endParaRPr lang="en-US"/>
        </a:p>
      </dgm:t>
    </dgm:pt>
    <dgm:pt modelId="{07D19033-4001-453D-B8C1-CB2237186EB0}" type="sibTrans" cxnId="{3BE6FC1B-5110-4659-B20D-9CFA63FE579F}">
      <dgm:prSet/>
      <dgm:spPr/>
      <dgm:t>
        <a:bodyPr/>
        <a:lstStyle/>
        <a:p>
          <a:endParaRPr lang="en-US"/>
        </a:p>
      </dgm:t>
    </dgm:pt>
    <dgm:pt modelId="{E622626F-7FC5-4F8E-A069-5DEC261C87DB}" type="pres">
      <dgm:prSet presAssocID="{9CF54596-F04C-4972-A24E-F08AF1C406DF}" presName="linearFlow" presStyleCnt="0">
        <dgm:presLayoutVars>
          <dgm:dir/>
          <dgm:animLvl val="lvl"/>
          <dgm:resizeHandles val="exact"/>
        </dgm:presLayoutVars>
      </dgm:prSet>
      <dgm:spPr/>
    </dgm:pt>
    <dgm:pt modelId="{5D113A56-D834-424A-8648-56F48E2985EE}" type="pres">
      <dgm:prSet presAssocID="{DF163B45-4548-48D7-A976-19DFAB262446}" presName="composite" presStyleCnt="0"/>
      <dgm:spPr/>
    </dgm:pt>
    <dgm:pt modelId="{2DB1FB8E-E07A-4BB0-916E-D57BCFE24FCA}" type="pres">
      <dgm:prSet presAssocID="{DF163B45-4548-48D7-A976-19DFAB262446}" presName="parentText" presStyleLbl="alignNode1" presStyleIdx="0" presStyleCnt="3">
        <dgm:presLayoutVars>
          <dgm:chMax val="1"/>
          <dgm:bulletEnabled val="1"/>
        </dgm:presLayoutVars>
      </dgm:prSet>
      <dgm:spPr/>
    </dgm:pt>
    <dgm:pt modelId="{50DDB36F-EF50-4998-9DF8-CA15ECBDC951}" type="pres">
      <dgm:prSet presAssocID="{DF163B45-4548-48D7-A976-19DFAB262446}" presName="descendantText" presStyleLbl="alignAcc1" presStyleIdx="0" presStyleCnt="3" custLinFactNeighborX="364">
        <dgm:presLayoutVars>
          <dgm:bulletEnabled val="1"/>
        </dgm:presLayoutVars>
      </dgm:prSet>
      <dgm:spPr/>
    </dgm:pt>
    <dgm:pt modelId="{C80CD59E-9ECF-4122-9B4B-A37A20A01714}" type="pres">
      <dgm:prSet presAssocID="{16CC56A7-BCD9-42B1-BE54-3B1868A6A892}" presName="sp" presStyleCnt="0"/>
      <dgm:spPr/>
    </dgm:pt>
    <dgm:pt modelId="{9007F19D-00C3-4720-8AA5-7D42C640569B}" type="pres">
      <dgm:prSet presAssocID="{FEA4331A-0F9D-4EBB-838A-49B2FF7A40BF}" presName="composite" presStyleCnt="0"/>
      <dgm:spPr/>
    </dgm:pt>
    <dgm:pt modelId="{5CA6E2FB-6E4A-4C4A-8BED-2B1F135376F5}" type="pres">
      <dgm:prSet presAssocID="{FEA4331A-0F9D-4EBB-838A-49B2FF7A40BF}" presName="parentText" presStyleLbl="alignNode1" presStyleIdx="1" presStyleCnt="3">
        <dgm:presLayoutVars>
          <dgm:chMax val="1"/>
          <dgm:bulletEnabled val="1"/>
        </dgm:presLayoutVars>
      </dgm:prSet>
      <dgm:spPr/>
    </dgm:pt>
    <dgm:pt modelId="{4ACD3DBF-B7EB-49E8-8533-8D54E01ECA79}" type="pres">
      <dgm:prSet presAssocID="{FEA4331A-0F9D-4EBB-838A-49B2FF7A40BF}" presName="descendantText" presStyleLbl="alignAcc1" presStyleIdx="1" presStyleCnt="3" custLinFactNeighborX="364">
        <dgm:presLayoutVars>
          <dgm:bulletEnabled val="1"/>
        </dgm:presLayoutVars>
      </dgm:prSet>
      <dgm:spPr/>
    </dgm:pt>
    <dgm:pt modelId="{91A2A5E6-11D1-469E-AEBA-F31066DFE02D}" type="pres">
      <dgm:prSet presAssocID="{35CD55CE-7534-4724-A9E9-62EC505B77E7}" presName="sp" presStyleCnt="0"/>
      <dgm:spPr/>
    </dgm:pt>
    <dgm:pt modelId="{39AEBD9C-A3DA-45FD-BC4C-A96903C49A6B}" type="pres">
      <dgm:prSet presAssocID="{359296FD-0685-4940-BD1C-7D277C956771}" presName="composite" presStyleCnt="0"/>
      <dgm:spPr/>
    </dgm:pt>
    <dgm:pt modelId="{78D8DB33-4826-40AC-A369-CB166506A510}" type="pres">
      <dgm:prSet presAssocID="{359296FD-0685-4940-BD1C-7D277C956771}" presName="parentText" presStyleLbl="alignNode1" presStyleIdx="2" presStyleCnt="3">
        <dgm:presLayoutVars>
          <dgm:chMax val="1"/>
          <dgm:bulletEnabled val="1"/>
        </dgm:presLayoutVars>
      </dgm:prSet>
      <dgm:spPr/>
    </dgm:pt>
    <dgm:pt modelId="{66A59549-13EC-4CC6-9308-782E632CE62D}" type="pres">
      <dgm:prSet presAssocID="{359296FD-0685-4940-BD1C-7D277C956771}" presName="descendantText" presStyleLbl="alignAcc1" presStyleIdx="2" presStyleCnt="3" custLinFactNeighborX="364">
        <dgm:presLayoutVars>
          <dgm:bulletEnabled val="1"/>
        </dgm:presLayoutVars>
      </dgm:prSet>
      <dgm:spPr/>
    </dgm:pt>
  </dgm:ptLst>
  <dgm:cxnLst>
    <dgm:cxn modelId="{3BE6FC1B-5110-4659-B20D-9CFA63FE579F}" srcId="{359296FD-0685-4940-BD1C-7D277C956771}" destId="{421B140B-DBDA-485B-8DD2-9260D721FB6D}" srcOrd="2" destOrd="0" parTransId="{30140F6D-AC64-4F20-866E-19BA5478E3A6}" sibTransId="{07D19033-4001-453D-B8C1-CB2237186EB0}"/>
    <dgm:cxn modelId="{C7764A23-43A5-484A-ACF2-6773B05F4CC9}" srcId="{359296FD-0685-4940-BD1C-7D277C956771}" destId="{EC83E908-E669-49C7-B5E7-5B1B149F6E8B}" srcOrd="0" destOrd="0" parTransId="{E383842E-34E0-4487-8B0F-ACB1E8781B8D}" sibTransId="{C21FE9BE-27BF-42D3-87DE-5A488D1E21A3}"/>
    <dgm:cxn modelId="{E621A723-5C1E-4411-B3C3-6FE1B6FAD0BC}" type="presOf" srcId="{C9C4A42B-240F-4ED8-B4C7-B168464497F1}" destId="{50DDB36F-EF50-4998-9DF8-CA15ECBDC951}" srcOrd="0" destOrd="0" presId="urn:microsoft.com/office/officeart/2005/8/layout/chevron2"/>
    <dgm:cxn modelId="{4B031269-DAEC-4D54-AF6E-0B42D85D9CCB}" srcId="{DF163B45-4548-48D7-A976-19DFAB262446}" destId="{C9C4A42B-240F-4ED8-B4C7-B168464497F1}" srcOrd="0" destOrd="0" parTransId="{0CBB36CE-AAB2-4F07-A0C9-FC3443742B9C}" sibTransId="{2B248E9F-CED4-4503-A00F-80E06539A0C0}"/>
    <dgm:cxn modelId="{4E041669-D3AA-4981-B74C-014A1DE545BD}" type="presOf" srcId="{FEA4331A-0F9D-4EBB-838A-49B2FF7A40BF}" destId="{5CA6E2FB-6E4A-4C4A-8BED-2B1F135376F5}" srcOrd="0" destOrd="0" presId="urn:microsoft.com/office/officeart/2005/8/layout/chevron2"/>
    <dgm:cxn modelId="{CD93BB49-F892-4F61-A535-AA44066B142C}" srcId="{9CF54596-F04C-4972-A24E-F08AF1C406DF}" destId="{DF163B45-4548-48D7-A976-19DFAB262446}" srcOrd="0" destOrd="0" parTransId="{97BD2221-0C1D-4019-861A-03C88C6CE70E}" sibTransId="{16CC56A7-BCD9-42B1-BE54-3B1868A6A892}"/>
    <dgm:cxn modelId="{6CB84B59-E67B-484E-A96C-734A824FA985}" type="presOf" srcId="{421B140B-DBDA-485B-8DD2-9260D721FB6D}" destId="{66A59549-13EC-4CC6-9308-782E632CE62D}" srcOrd="0" destOrd="2" presId="urn:microsoft.com/office/officeart/2005/8/layout/chevron2"/>
    <dgm:cxn modelId="{DAA95B81-617F-44EB-8BBF-8DC0E966EDB9}" srcId="{9CF54596-F04C-4972-A24E-F08AF1C406DF}" destId="{FEA4331A-0F9D-4EBB-838A-49B2FF7A40BF}" srcOrd="1" destOrd="0" parTransId="{6E47BB27-BCB8-45DA-B36B-3DDEB06747A4}" sibTransId="{35CD55CE-7534-4724-A9E9-62EC505B77E7}"/>
    <dgm:cxn modelId="{B0D7F495-3D78-4CFC-A9DC-CC015F04B544}" srcId="{FEA4331A-0F9D-4EBB-838A-49B2FF7A40BF}" destId="{99651F0F-F150-42C1-BA8E-6A54A51E9191}" srcOrd="0" destOrd="0" parTransId="{12EDB0E9-C244-4320-94CF-2B0C7DC1D95D}" sibTransId="{7BB507BE-B1CD-4F6A-B4F3-EF8DF850C3B6}"/>
    <dgm:cxn modelId="{D0537AAF-DF29-4A23-AFAB-3975C4595886}" srcId="{9CF54596-F04C-4972-A24E-F08AF1C406DF}" destId="{359296FD-0685-4940-BD1C-7D277C956771}" srcOrd="2" destOrd="0" parTransId="{4996C1A2-7CFD-4472-9AAE-F6A891F9EA22}" sibTransId="{061FCC2E-D7D3-4D62-B7D3-75AB934F72C6}"/>
    <dgm:cxn modelId="{2595EEBA-9B5E-4AD5-AF4D-26311981A29C}" type="presOf" srcId="{359296FD-0685-4940-BD1C-7D277C956771}" destId="{78D8DB33-4826-40AC-A369-CB166506A510}" srcOrd="0" destOrd="0" presId="urn:microsoft.com/office/officeart/2005/8/layout/chevron2"/>
    <dgm:cxn modelId="{5E77A6BB-9BB5-45D4-9847-05C7B7A31807}" srcId="{359296FD-0685-4940-BD1C-7D277C956771}" destId="{EBD56FEE-CAA7-47E5-9010-804E936E3D3F}" srcOrd="1" destOrd="0" parTransId="{20660559-BF9B-4168-A776-B3776095B6B3}" sibTransId="{5856FD37-86AC-40A0-9492-4690CB396621}"/>
    <dgm:cxn modelId="{D08007D9-0853-4410-AF33-6837BE98BBE4}" type="presOf" srcId="{EBD56FEE-CAA7-47E5-9010-804E936E3D3F}" destId="{66A59549-13EC-4CC6-9308-782E632CE62D}" srcOrd="0" destOrd="1" presId="urn:microsoft.com/office/officeart/2005/8/layout/chevron2"/>
    <dgm:cxn modelId="{E2903EE4-195A-4EA7-8541-4F72EE31FB52}" type="presOf" srcId="{99651F0F-F150-42C1-BA8E-6A54A51E9191}" destId="{4ACD3DBF-B7EB-49E8-8533-8D54E01ECA79}" srcOrd="0" destOrd="0" presId="urn:microsoft.com/office/officeart/2005/8/layout/chevron2"/>
    <dgm:cxn modelId="{9F5CAEF4-0351-459C-85B0-3F4CB7D8FA5B}" type="presOf" srcId="{EC83E908-E669-49C7-B5E7-5B1B149F6E8B}" destId="{66A59549-13EC-4CC6-9308-782E632CE62D}" srcOrd="0" destOrd="0" presId="urn:microsoft.com/office/officeart/2005/8/layout/chevron2"/>
    <dgm:cxn modelId="{2AB718F8-2FBE-4CAF-8818-967EEDA6E9D4}" type="presOf" srcId="{2CBAA699-8AD3-4198-AA5E-EB9F49FB9082}" destId="{4ACD3DBF-B7EB-49E8-8533-8D54E01ECA79}" srcOrd="0" destOrd="1" presId="urn:microsoft.com/office/officeart/2005/8/layout/chevron2"/>
    <dgm:cxn modelId="{87F755F9-6CC8-492A-824D-BDB2E018FBDB}" srcId="{FEA4331A-0F9D-4EBB-838A-49B2FF7A40BF}" destId="{2CBAA699-8AD3-4198-AA5E-EB9F49FB9082}" srcOrd="1" destOrd="0" parTransId="{1D17656F-C19C-4052-A4F3-E2141114A077}" sibTransId="{2AF2CF31-32B0-4F77-A6DC-ADCB2D2FDB25}"/>
    <dgm:cxn modelId="{F06EC3FB-2D47-4ED9-BB98-A787704790C3}" type="presOf" srcId="{9CF54596-F04C-4972-A24E-F08AF1C406DF}" destId="{E622626F-7FC5-4F8E-A069-5DEC261C87DB}" srcOrd="0" destOrd="0" presId="urn:microsoft.com/office/officeart/2005/8/layout/chevron2"/>
    <dgm:cxn modelId="{A98977FC-7FCC-4315-AE08-5BB6C2DD369E}" type="presOf" srcId="{DF163B45-4548-48D7-A976-19DFAB262446}" destId="{2DB1FB8E-E07A-4BB0-916E-D57BCFE24FCA}" srcOrd="0" destOrd="0" presId="urn:microsoft.com/office/officeart/2005/8/layout/chevron2"/>
    <dgm:cxn modelId="{5585D3B1-A99A-4D90-B968-D97E61AE575C}" type="presParOf" srcId="{E622626F-7FC5-4F8E-A069-5DEC261C87DB}" destId="{5D113A56-D834-424A-8648-56F48E2985EE}" srcOrd="0" destOrd="0" presId="urn:microsoft.com/office/officeart/2005/8/layout/chevron2"/>
    <dgm:cxn modelId="{187A9CF7-0485-4177-9DD5-2A394B4CF563}" type="presParOf" srcId="{5D113A56-D834-424A-8648-56F48E2985EE}" destId="{2DB1FB8E-E07A-4BB0-916E-D57BCFE24FCA}" srcOrd="0" destOrd="0" presId="urn:microsoft.com/office/officeart/2005/8/layout/chevron2"/>
    <dgm:cxn modelId="{F8D3891C-31DF-4BFD-95C4-68EF0819378E}" type="presParOf" srcId="{5D113A56-D834-424A-8648-56F48E2985EE}" destId="{50DDB36F-EF50-4998-9DF8-CA15ECBDC951}" srcOrd="1" destOrd="0" presId="urn:microsoft.com/office/officeart/2005/8/layout/chevron2"/>
    <dgm:cxn modelId="{C5D1056A-AB45-4B7A-91D8-0A0E99CBE5A3}" type="presParOf" srcId="{E622626F-7FC5-4F8E-A069-5DEC261C87DB}" destId="{C80CD59E-9ECF-4122-9B4B-A37A20A01714}" srcOrd="1" destOrd="0" presId="urn:microsoft.com/office/officeart/2005/8/layout/chevron2"/>
    <dgm:cxn modelId="{785F910F-3E83-49EF-BBE4-B57AC20C0050}" type="presParOf" srcId="{E622626F-7FC5-4F8E-A069-5DEC261C87DB}" destId="{9007F19D-00C3-4720-8AA5-7D42C640569B}" srcOrd="2" destOrd="0" presId="urn:microsoft.com/office/officeart/2005/8/layout/chevron2"/>
    <dgm:cxn modelId="{AC721938-E729-4598-A0D1-2C75673C07A8}" type="presParOf" srcId="{9007F19D-00C3-4720-8AA5-7D42C640569B}" destId="{5CA6E2FB-6E4A-4C4A-8BED-2B1F135376F5}" srcOrd="0" destOrd="0" presId="urn:microsoft.com/office/officeart/2005/8/layout/chevron2"/>
    <dgm:cxn modelId="{6078805E-7BF5-448A-A2BC-D3E68C7778BF}" type="presParOf" srcId="{9007F19D-00C3-4720-8AA5-7D42C640569B}" destId="{4ACD3DBF-B7EB-49E8-8533-8D54E01ECA79}" srcOrd="1" destOrd="0" presId="urn:microsoft.com/office/officeart/2005/8/layout/chevron2"/>
    <dgm:cxn modelId="{F5261109-550D-41C4-8100-6620292FCFC9}" type="presParOf" srcId="{E622626F-7FC5-4F8E-A069-5DEC261C87DB}" destId="{91A2A5E6-11D1-469E-AEBA-F31066DFE02D}" srcOrd="3" destOrd="0" presId="urn:microsoft.com/office/officeart/2005/8/layout/chevron2"/>
    <dgm:cxn modelId="{850CDF1C-126B-46C2-AEDB-6DCF425B8901}" type="presParOf" srcId="{E622626F-7FC5-4F8E-A069-5DEC261C87DB}" destId="{39AEBD9C-A3DA-45FD-BC4C-A96903C49A6B}" srcOrd="4" destOrd="0" presId="urn:microsoft.com/office/officeart/2005/8/layout/chevron2"/>
    <dgm:cxn modelId="{93936E9A-1CFE-4A80-B6DC-2EC3105AF77F}" type="presParOf" srcId="{39AEBD9C-A3DA-45FD-BC4C-A96903C49A6B}" destId="{78D8DB33-4826-40AC-A369-CB166506A510}" srcOrd="0" destOrd="0" presId="urn:microsoft.com/office/officeart/2005/8/layout/chevron2"/>
    <dgm:cxn modelId="{32AB62F4-11DB-4351-A701-549B5F4D560A}" type="presParOf" srcId="{39AEBD9C-A3DA-45FD-BC4C-A96903C49A6B}" destId="{66A59549-13EC-4CC6-9308-782E632CE6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A5A6A-326A-4930-A595-494541A2BBFE}">
      <dsp:nvSpPr>
        <dsp:cNvPr id="0" name=""/>
        <dsp:cNvSpPr/>
      </dsp:nvSpPr>
      <dsp:spPr>
        <a:xfrm rot="5400000">
          <a:off x="496046" y="2646723"/>
          <a:ext cx="1491591" cy="2481975"/>
        </a:xfrm>
        <a:prstGeom prst="corner">
          <a:avLst>
            <a:gd name="adj1" fmla="val 16120"/>
            <a:gd name="adj2" fmla="val 1611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0AB9F2F4-91A9-4AFD-8C86-3F244B867133}">
      <dsp:nvSpPr>
        <dsp:cNvPr id="0" name=""/>
        <dsp:cNvSpPr/>
      </dsp:nvSpPr>
      <dsp:spPr>
        <a:xfrm>
          <a:off x="247062" y="3388299"/>
          <a:ext cx="2240741" cy="196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lumMod val="50000"/>
                </a:schemeClr>
              </a:solidFill>
            </a:rPr>
            <a:t>Variable Selection</a:t>
          </a:r>
        </a:p>
      </dsp:txBody>
      <dsp:txXfrm>
        <a:off x="247062" y="3388299"/>
        <a:ext cx="2240741" cy="1964141"/>
      </dsp:txXfrm>
    </dsp:sp>
    <dsp:sp modelId="{B2FB5550-91E1-406B-8A44-C17BEF4B5164}">
      <dsp:nvSpPr>
        <dsp:cNvPr id="0" name=""/>
        <dsp:cNvSpPr/>
      </dsp:nvSpPr>
      <dsp:spPr>
        <a:xfrm>
          <a:off x="2065022" y="2463997"/>
          <a:ext cx="422781" cy="422781"/>
        </a:xfrm>
        <a:prstGeom prst="triangle">
          <a:avLst>
            <a:gd name="adj" fmla="val 10000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F7640A5E-36EE-4F51-9EE6-9DC8000C20A4}">
      <dsp:nvSpPr>
        <dsp:cNvPr id="0" name=""/>
        <dsp:cNvSpPr/>
      </dsp:nvSpPr>
      <dsp:spPr>
        <a:xfrm rot="5400000">
          <a:off x="3239151" y="1967939"/>
          <a:ext cx="1491591" cy="2481975"/>
        </a:xfrm>
        <a:prstGeom prst="corner">
          <a:avLst>
            <a:gd name="adj1" fmla="val 16120"/>
            <a:gd name="adj2" fmla="val 1611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E3BAEF9C-8063-4213-8594-58169DE2A24B}">
      <dsp:nvSpPr>
        <dsp:cNvPr id="0" name=""/>
        <dsp:cNvSpPr/>
      </dsp:nvSpPr>
      <dsp:spPr>
        <a:xfrm>
          <a:off x="2990167" y="2709515"/>
          <a:ext cx="2240741" cy="196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lumMod val="50000"/>
                </a:schemeClr>
              </a:solidFill>
            </a:rPr>
            <a:t>Evaluate Current Tiers</a:t>
          </a:r>
        </a:p>
      </dsp:txBody>
      <dsp:txXfrm>
        <a:off x="2990167" y="2709515"/>
        <a:ext cx="2240741" cy="1964141"/>
      </dsp:txXfrm>
    </dsp:sp>
    <dsp:sp modelId="{779BD48D-2315-4366-8243-5A1192AE9639}">
      <dsp:nvSpPr>
        <dsp:cNvPr id="0" name=""/>
        <dsp:cNvSpPr/>
      </dsp:nvSpPr>
      <dsp:spPr>
        <a:xfrm>
          <a:off x="4808127" y="1785213"/>
          <a:ext cx="422781" cy="422781"/>
        </a:xfrm>
        <a:prstGeom prst="triangle">
          <a:avLst>
            <a:gd name="adj" fmla="val 10000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81E4FFAE-700D-478C-AF8F-629F8D9B379B}">
      <dsp:nvSpPr>
        <dsp:cNvPr id="0" name=""/>
        <dsp:cNvSpPr/>
      </dsp:nvSpPr>
      <dsp:spPr>
        <a:xfrm rot="5400000">
          <a:off x="5982256" y="1289155"/>
          <a:ext cx="1491591" cy="2481975"/>
        </a:xfrm>
        <a:prstGeom prst="corner">
          <a:avLst>
            <a:gd name="adj1" fmla="val 16120"/>
            <a:gd name="adj2" fmla="val 1611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84AEA26B-5FE5-453C-8707-21D5EE76CF5B}">
      <dsp:nvSpPr>
        <dsp:cNvPr id="0" name=""/>
        <dsp:cNvSpPr/>
      </dsp:nvSpPr>
      <dsp:spPr>
        <a:xfrm>
          <a:off x="5733272" y="2030731"/>
          <a:ext cx="2240741" cy="196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lumMod val="50000"/>
                </a:schemeClr>
              </a:solidFill>
            </a:rPr>
            <a:t>Create New Tiers</a:t>
          </a:r>
        </a:p>
      </dsp:txBody>
      <dsp:txXfrm>
        <a:off x="5733272" y="2030731"/>
        <a:ext cx="2240741" cy="1964141"/>
      </dsp:txXfrm>
    </dsp:sp>
    <dsp:sp modelId="{FE2E57BE-5514-4BCD-B3BF-2A949821FC20}">
      <dsp:nvSpPr>
        <dsp:cNvPr id="0" name=""/>
        <dsp:cNvSpPr/>
      </dsp:nvSpPr>
      <dsp:spPr>
        <a:xfrm>
          <a:off x="7551232" y="1106429"/>
          <a:ext cx="422781" cy="422781"/>
        </a:xfrm>
        <a:prstGeom prst="triangle">
          <a:avLst>
            <a:gd name="adj" fmla="val 10000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766CE02D-8434-472D-B069-55284736B3F6}">
      <dsp:nvSpPr>
        <dsp:cNvPr id="0" name=""/>
        <dsp:cNvSpPr/>
      </dsp:nvSpPr>
      <dsp:spPr>
        <a:xfrm rot="5400000">
          <a:off x="8725361" y="610371"/>
          <a:ext cx="1491591" cy="2481975"/>
        </a:xfrm>
        <a:prstGeom prst="corner">
          <a:avLst>
            <a:gd name="adj1" fmla="val 16120"/>
            <a:gd name="adj2" fmla="val 16110"/>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sp>
    <dsp:sp modelId="{88DA6DBF-AFA5-42D7-B5DE-D211DC11E266}">
      <dsp:nvSpPr>
        <dsp:cNvPr id="0" name=""/>
        <dsp:cNvSpPr/>
      </dsp:nvSpPr>
      <dsp:spPr>
        <a:xfrm>
          <a:off x="8476377" y="1351946"/>
          <a:ext cx="2240741" cy="196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8476377" y="1351946"/>
        <a:ext cx="2240741" cy="1964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1FB8E-E07A-4BB0-916E-D57BCFE24FCA}">
      <dsp:nvSpPr>
        <dsp:cNvPr id="0" name=""/>
        <dsp:cNvSpPr/>
      </dsp:nvSpPr>
      <dsp:spPr>
        <a:xfrm rot="5400000">
          <a:off x="-216851" y="220076"/>
          <a:ext cx="1445676" cy="1011973"/>
        </a:xfrm>
        <a:prstGeom prst="chevron">
          <a:avLst/>
        </a:prstGeom>
        <a:solidFill>
          <a:schemeClr val="tx2">
            <a:lumMod val="75000"/>
          </a:schemeClr>
        </a:solidFill>
        <a:ln w="15875"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Campus base</a:t>
          </a:r>
        </a:p>
      </dsp:txBody>
      <dsp:txXfrm rot="-5400000">
        <a:off x="1" y="509212"/>
        <a:ext cx="1011973" cy="433703"/>
      </dsp:txXfrm>
    </dsp:sp>
    <dsp:sp modelId="{50DDB36F-EF50-4998-9DF8-CA15ECBDC951}">
      <dsp:nvSpPr>
        <dsp:cNvPr id="0" name=""/>
        <dsp:cNvSpPr/>
      </dsp:nvSpPr>
      <dsp:spPr>
        <a:xfrm rot="5400000">
          <a:off x="2455933" y="-1440734"/>
          <a:ext cx="939689" cy="3827610"/>
        </a:xfrm>
        <a:prstGeom prst="round2SameRect">
          <a:avLst/>
        </a:prstGeom>
        <a:solidFill>
          <a:schemeClr val="lt1">
            <a:alpha val="90000"/>
            <a:hueOff val="0"/>
            <a:satOff val="0"/>
            <a:lumOff val="0"/>
            <a:alphaOff val="0"/>
          </a:schemeClr>
        </a:solidFill>
        <a:ln w="15875" cap="flat" cmpd="sng" algn="ctr">
          <a:solidFill>
            <a:schemeClr val="tx2">
              <a:lumMod val="75000"/>
              <a:alpha val="22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solidFill>
              <a:latin typeface="+mn-lt"/>
              <a:ea typeface="+mn-ea"/>
              <a:cs typeface="+mn-cs"/>
            </a:rPr>
            <a:t>*Campus base = 290 campuses + 150 campuses</a:t>
          </a:r>
        </a:p>
      </dsp:txBody>
      <dsp:txXfrm rot="-5400000">
        <a:off x="1011973" y="49098"/>
        <a:ext cx="3781738" cy="847945"/>
      </dsp:txXfrm>
    </dsp:sp>
    <dsp:sp modelId="{5CA6E2FB-6E4A-4C4A-8BED-2B1F135376F5}">
      <dsp:nvSpPr>
        <dsp:cNvPr id="0" name=""/>
        <dsp:cNvSpPr/>
      </dsp:nvSpPr>
      <dsp:spPr>
        <a:xfrm rot="5400000">
          <a:off x="-216851" y="1469773"/>
          <a:ext cx="1445676" cy="1011973"/>
        </a:xfrm>
        <a:prstGeom prst="chevron">
          <a:avLst/>
        </a:prstGeom>
        <a:solidFill>
          <a:srgbClr val="E95441"/>
        </a:solidFill>
        <a:ln w="15875" cap="flat" cmpd="sng" algn="ctr">
          <a:solidFill>
            <a:srgbClr val="E9544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1758909"/>
        <a:ext cx="1011973" cy="433703"/>
      </dsp:txXfrm>
    </dsp:sp>
    <dsp:sp modelId="{4ACD3DBF-B7EB-49E8-8533-8D54E01ECA79}">
      <dsp:nvSpPr>
        <dsp:cNvPr id="0" name=""/>
        <dsp:cNvSpPr/>
      </dsp:nvSpPr>
      <dsp:spPr>
        <a:xfrm rot="5400000">
          <a:off x="2455933" y="-191038"/>
          <a:ext cx="939689" cy="3827610"/>
        </a:xfrm>
        <a:prstGeom prst="round2SameRect">
          <a:avLst/>
        </a:prstGeom>
        <a:solidFill>
          <a:schemeClr val="lt1">
            <a:alpha val="90000"/>
            <a:hueOff val="0"/>
            <a:satOff val="0"/>
            <a:lumOff val="0"/>
            <a:alphaOff val="0"/>
          </a:schemeClr>
        </a:solidFill>
        <a:ln w="15875" cap="flat" cmpd="sng" algn="ctr">
          <a:solidFill>
            <a:schemeClr val="tx2">
              <a:lumMod val="75000"/>
              <a:alpha val="22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E95441"/>
              </a:solidFill>
              <a:latin typeface="Tw Cen MT" panose="020B0602020104020603"/>
              <a:ea typeface="+mn-ea"/>
              <a:cs typeface="+mn-cs"/>
            </a:rPr>
            <a:t>Resourcing Effort </a:t>
          </a:r>
          <a:r>
            <a:rPr lang="en-US" sz="1600" kern="1200" dirty="0">
              <a:solidFill>
                <a:srgbClr val="2E2B21"/>
              </a:solidFill>
              <a:latin typeface="Tw Cen MT" panose="020B0602020104020603"/>
              <a:ea typeface="+mn-ea"/>
              <a:cs typeface="+mn-cs"/>
            </a:rPr>
            <a:t>= f (# Applications, </a:t>
          </a:r>
          <a:r>
            <a:rPr lang="en-US" sz="1600" kern="1200" dirty="0"/>
            <a:t>#Candidates Met, #SourcedByRT, #Accepted, Awareness Level</a:t>
          </a:r>
          <a:r>
            <a:rPr lang="en-US" sz="1600" kern="1200" dirty="0">
              <a:solidFill>
                <a:srgbClr val="2E2B21"/>
              </a:solidFill>
              <a:latin typeface="Tw Cen MT" panose="020B0602020104020603"/>
              <a:ea typeface="+mn-ea"/>
              <a:cs typeface="+mn-cs"/>
            </a:rPr>
            <a:t>)</a:t>
          </a:r>
          <a:endParaRPr lang="en-US" sz="1800" kern="1200" dirty="0">
            <a:solidFill>
              <a:srgbClr val="2E2B21"/>
            </a:solidFill>
            <a:latin typeface="Tw Cen MT" panose="020B0602020104020603"/>
            <a:ea typeface="+mn-ea"/>
            <a:cs typeface="+mn-cs"/>
          </a:endParaRPr>
        </a:p>
        <a:p>
          <a:pPr marL="171450" lvl="1" indent="-171450" algn="l" defTabSz="711200" rtl="0">
            <a:lnSpc>
              <a:spcPct val="90000"/>
            </a:lnSpc>
            <a:spcBef>
              <a:spcPct val="0"/>
            </a:spcBef>
            <a:spcAft>
              <a:spcPct val="15000"/>
            </a:spcAft>
            <a:buChar char="•"/>
          </a:pPr>
          <a:r>
            <a:rPr lang="en-US" sz="1600" kern="1200" dirty="0">
              <a:solidFill>
                <a:srgbClr val="E95441"/>
              </a:solidFill>
              <a:latin typeface="Tw Cen MT" panose="020B0602020104020603"/>
              <a:ea typeface="+mn-ea"/>
              <a:cs typeface="+mn-cs"/>
            </a:rPr>
            <a:t>Quality of the institution </a:t>
          </a:r>
          <a:r>
            <a:rPr lang="en-US" sz="1600" kern="1200" dirty="0">
              <a:solidFill>
                <a:srgbClr val="2E2B21"/>
              </a:solidFill>
              <a:latin typeface="Tw Cen MT" panose="020B0602020104020603"/>
              <a:ea typeface="+mn-ea"/>
              <a:cs typeface="+mn-cs"/>
            </a:rPr>
            <a:t>= f (Selectivity)</a:t>
          </a:r>
        </a:p>
      </dsp:txBody>
      <dsp:txXfrm rot="-5400000">
        <a:off x="1011973" y="1298794"/>
        <a:ext cx="3781738" cy="847945"/>
      </dsp:txXfrm>
    </dsp:sp>
    <dsp:sp modelId="{78D8DB33-4826-40AC-A369-CB166506A510}">
      <dsp:nvSpPr>
        <dsp:cNvPr id="0" name=""/>
        <dsp:cNvSpPr/>
      </dsp:nvSpPr>
      <dsp:spPr>
        <a:xfrm rot="5400000">
          <a:off x="-216851" y="2719469"/>
          <a:ext cx="1445676" cy="1011973"/>
        </a:xfrm>
        <a:prstGeom prst="chevron">
          <a:avLst/>
        </a:prstGeom>
        <a:solidFill>
          <a:srgbClr val="88C785"/>
        </a:solidFill>
        <a:ln w="15875" cap="flat" cmpd="sng" algn="ctr">
          <a:solidFill>
            <a:srgbClr val="88C78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Clustering</a:t>
          </a:r>
        </a:p>
      </dsp:txBody>
      <dsp:txXfrm rot="-5400000">
        <a:off x="1" y="3008605"/>
        <a:ext cx="1011973" cy="433703"/>
      </dsp:txXfrm>
    </dsp:sp>
    <dsp:sp modelId="{66A59549-13EC-4CC6-9308-782E632CE62D}">
      <dsp:nvSpPr>
        <dsp:cNvPr id="0" name=""/>
        <dsp:cNvSpPr/>
      </dsp:nvSpPr>
      <dsp:spPr>
        <a:xfrm rot="5400000">
          <a:off x="2455933" y="1058657"/>
          <a:ext cx="939689" cy="3827610"/>
        </a:xfrm>
        <a:prstGeom prst="round2SameRect">
          <a:avLst/>
        </a:prstGeom>
        <a:solidFill>
          <a:schemeClr val="lt1">
            <a:alpha val="90000"/>
            <a:hueOff val="0"/>
            <a:satOff val="0"/>
            <a:lumOff val="0"/>
            <a:alphaOff val="0"/>
          </a:schemeClr>
        </a:solidFill>
        <a:ln w="15875" cap="flat" cmpd="sng" algn="ctr">
          <a:solidFill>
            <a:schemeClr val="tx2">
              <a:lumMod val="75000"/>
              <a:alpha val="22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2E2B21"/>
              </a:solidFill>
              <a:latin typeface="Tw Cen MT" panose="020B0602020104020603"/>
              <a:ea typeface="+mn-ea"/>
              <a:cs typeface="+mn-cs"/>
            </a:rPr>
            <a:t>6 variables were used for clustering</a:t>
          </a:r>
        </a:p>
        <a:p>
          <a:pPr marL="171450" lvl="1" indent="-171450" algn="l" defTabSz="711200">
            <a:lnSpc>
              <a:spcPct val="90000"/>
            </a:lnSpc>
            <a:spcBef>
              <a:spcPct val="0"/>
            </a:spcBef>
            <a:spcAft>
              <a:spcPct val="15000"/>
            </a:spcAft>
            <a:buChar char="•"/>
          </a:pPr>
          <a:r>
            <a:rPr lang="en-US" sz="1600" kern="1200" dirty="0">
              <a:solidFill>
                <a:srgbClr val="2E2B21"/>
              </a:solidFill>
              <a:latin typeface="Tw Cen MT" panose="020B0602020104020603"/>
              <a:ea typeface="+mn-ea"/>
              <a:cs typeface="+mn-cs"/>
            </a:rPr>
            <a:t>K-means clustering approach was used</a:t>
          </a:r>
        </a:p>
        <a:p>
          <a:pPr marL="171450" lvl="1" indent="-171450" algn="l" defTabSz="711200">
            <a:lnSpc>
              <a:spcPct val="90000"/>
            </a:lnSpc>
            <a:spcBef>
              <a:spcPct val="0"/>
            </a:spcBef>
            <a:spcAft>
              <a:spcPct val="15000"/>
            </a:spcAft>
            <a:buChar char="•"/>
          </a:pPr>
          <a:r>
            <a:rPr lang="en-US" sz="1600" kern="1200" dirty="0">
              <a:solidFill>
                <a:srgbClr val="2E2B21"/>
              </a:solidFill>
              <a:latin typeface="Tw Cen MT" panose="020B0602020104020603"/>
              <a:ea typeface="+mn-ea"/>
              <a:cs typeface="+mn-cs"/>
            </a:rPr>
            <a:t>4 clusters were produced</a:t>
          </a:r>
        </a:p>
      </dsp:txBody>
      <dsp:txXfrm rot="-5400000">
        <a:off x="1011973" y="2548489"/>
        <a:ext cx="3781738" cy="84794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928BD-7DB8-4401-B55E-E52975127CE8}" type="datetimeFigureOut">
              <a:rPr lang="en-US" smtClean="0"/>
              <a:t>3/23/2017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90F08-25E9-4687-BFA5-CAC015B2C996}" type="slidenum">
              <a:rPr lang="en-US" smtClean="0"/>
              <a:t>‹#›</a:t>
            </a:fld>
            <a:endParaRPr lang="en-US" dirty="0"/>
          </a:p>
        </p:txBody>
      </p:sp>
    </p:spTree>
    <p:extLst>
      <p:ext uri="{BB962C8B-B14F-4D97-AF65-F5344CB8AC3E}">
        <p14:creationId xmlns:p14="http://schemas.microsoft.com/office/powerpoint/2010/main" val="165986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90F08-25E9-4687-BFA5-CAC015B2C996}" type="slidenum">
              <a:rPr lang="en-US" smtClean="0"/>
              <a:t>1</a:t>
            </a:fld>
            <a:endParaRPr lang="en-US" dirty="0"/>
          </a:p>
        </p:txBody>
      </p:sp>
    </p:spTree>
    <p:extLst>
      <p:ext uri="{BB962C8B-B14F-4D97-AF65-F5344CB8AC3E}">
        <p14:creationId xmlns:p14="http://schemas.microsoft.com/office/powerpoint/2010/main" val="328274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solidFill>
                  <a:schemeClr val="bg1"/>
                </a:solidFill>
              </a:rPr>
              <a:t>Teach For America differentiates resource allocation for recruitment at campuses, based on the competitive dynamics</a:t>
            </a:r>
          </a:p>
          <a:p>
            <a:pPr marL="285750" indent="-285750">
              <a:buFont typeface="Arial" panose="020B0604020202020204" pitchFamily="34" charset="0"/>
              <a:buChar char="•"/>
            </a:pPr>
            <a:r>
              <a:rPr lang="en-US" sz="1200" dirty="0">
                <a:solidFill>
                  <a:schemeClr val="bg1"/>
                </a:solidFill>
              </a:rPr>
              <a:t>There were 2 and 3 tiers respectively in 2016 and 2017</a:t>
            </a:r>
          </a:p>
          <a:p>
            <a:pPr marL="285750" indent="-285750">
              <a:buFont typeface="Arial" panose="020B0604020202020204" pitchFamily="34" charset="0"/>
              <a:buChar char="•"/>
            </a:pPr>
            <a:r>
              <a:rPr lang="en-US" sz="1200" dirty="0">
                <a:solidFill>
                  <a:schemeClr val="bg1"/>
                </a:solidFill>
              </a:rPr>
              <a:t>TFA wants to improve its recruiting strategy by understanding </a:t>
            </a:r>
            <a:r>
              <a:rPr lang="en-US" b="1" dirty="0">
                <a:solidFill>
                  <a:schemeClr val="bg1"/>
                </a:solidFill>
              </a:rPr>
              <a:t>what is the optimum number of tiers </a:t>
            </a:r>
            <a:r>
              <a:rPr lang="en-US" sz="1200" dirty="0">
                <a:solidFill>
                  <a:schemeClr val="bg1"/>
                </a:solidFill>
              </a:rPr>
              <a:t>and </a:t>
            </a:r>
            <a:r>
              <a:rPr lang="en-US" b="1" dirty="0">
                <a:solidFill>
                  <a:schemeClr val="bg1"/>
                </a:solidFill>
              </a:rPr>
              <a:t>which school should be in which tier</a:t>
            </a:r>
            <a:endParaRPr lang="en-US" sz="1200" b="1" dirty="0">
              <a:solidFill>
                <a:schemeClr val="bg1"/>
              </a:solidFill>
            </a:endParaRP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Lack of framework to understand and quantify the recruitment effort required in each campus</a:t>
            </a:r>
          </a:p>
          <a:p>
            <a:endParaRPr lang="en-US" dirty="0"/>
          </a:p>
          <a:p>
            <a:endParaRPr lang="en-US" dirty="0"/>
          </a:p>
          <a:p>
            <a:pPr marL="285750" indent="-285750">
              <a:buFont typeface="Arial" panose="020B0604020202020204" pitchFamily="34" charset="0"/>
              <a:buChar char="•"/>
            </a:pPr>
            <a:r>
              <a:rPr lang="en-US" sz="1200" dirty="0">
                <a:solidFill>
                  <a:schemeClr val="bg1"/>
                </a:solidFill>
              </a:rPr>
              <a:t>What are the variables that can be used to capture in recruiting from a campus?</a:t>
            </a:r>
          </a:p>
          <a:p>
            <a:pPr marL="285750" indent="-285750">
              <a:buFont typeface="Arial" panose="020B0604020202020204" pitchFamily="34" charset="0"/>
              <a:buChar char="•"/>
            </a:pPr>
            <a:r>
              <a:rPr lang="en-US" sz="1200" dirty="0">
                <a:solidFill>
                  <a:schemeClr val="bg1"/>
                </a:solidFill>
              </a:rPr>
              <a:t>How to group campuses such that campuses requiring similar effort and have similar quality can be grouped together?</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Teach For America has a framework to understand the recruitment effort required in each college</a:t>
            </a:r>
          </a:p>
          <a:p>
            <a:pPr marL="285750" indent="-285750">
              <a:buFont typeface="Arial" panose="020B0604020202020204" pitchFamily="34" charset="0"/>
              <a:buChar char="•"/>
            </a:pPr>
            <a:r>
              <a:rPr lang="en-US" sz="1200" dirty="0">
                <a:solidFill>
                  <a:schemeClr val="bg1"/>
                </a:solidFill>
              </a:rPr>
              <a:t>Teach for America has optimum number of tiers and has campuses classified in each tiers </a:t>
            </a:r>
            <a:r>
              <a:rPr lang="en-US" sz="1600" b="1" dirty="0">
                <a:solidFill>
                  <a:schemeClr val="bg1"/>
                </a:solidFill>
              </a:rPr>
              <a:t>based on recruitment effort, type of recruitment effort and quality of the institution</a:t>
            </a:r>
            <a:endParaRPr lang="en-US" sz="1200" b="1" dirty="0">
              <a:solidFill>
                <a:schemeClr val="bg1"/>
              </a:solidFill>
            </a:endParaRPr>
          </a:p>
          <a:p>
            <a:pPr marL="285750" indent="-285750">
              <a:buFont typeface="Arial" panose="020B0604020202020204" pitchFamily="34" charset="0"/>
              <a:buChar char="•"/>
            </a:pP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54590F08-25E9-4687-BFA5-CAC015B2C996}" type="slidenum">
              <a:rPr lang="en-US" smtClean="0"/>
              <a:t>4</a:t>
            </a:fld>
            <a:endParaRPr lang="en-US" dirty="0"/>
          </a:p>
        </p:txBody>
      </p:sp>
    </p:spTree>
    <p:extLst>
      <p:ext uri="{BB962C8B-B14F-4D97-AF65-F5344CB8AC3E}">
        <p14:creationId xmlns:p14="http://schemas.microsoft.com/office/powerpoint/2010/main" val="52725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90F08-25E9-4687-BFA5-CAC015B2C996}" type="slidenum">
              <a:rPr lang="en-US" smtClean="0"/>
              <a:t>8</a:t>
            </a:fld>
            <a:endParaRPr lang="en-US" dirty="0"/>
          </a:p>
        </p:txBody>
      </p:sp>
    </p:spTree>
    <p:extLst>
      <p:ext uri="{BB962C8B-B14F-4D97-AF65-F5344CB8AC3E}">
        <p14:creationId xmlns:p14="http://schemas.microsoft.com/office/powerpoint/2010/main" val="105115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797365"/>
                </a:solidFill>
              </a:rPr>
              <a:t>By focusing on just these 5% of the universities, the recruiters can cater to more than a quarter of applicants and accepted candidates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These universities have highest acceptance rate (29%) amongst all the tiers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797365"/>
              </a:solidFill>
            </a:endParaRPr>
          </a:p>
          <a:p>
            <a:endParaRPr lang="en-US" dirty="0"/>
          </a:p>
        </p:txBody>
      </p:sp>
      <p:sp>
        <p:nvSpPr>
          <p:cNvPr id="4" name="Slide Number Placeholder 3"/>
          <p:cNvSpPr>
            <a:spLocks noGrp="1"/>
          </p:cNvSpPr>
          <p:nvPr>
            <p:ph type="sldNum" sz="quarter" idx="10"/>
          </p:nvPr>
        </p:nvSpPr>
        <p:spPr/>
        <p:txBody>
          <a:bodyPr/>
          <a:lstStyle/>
          <a:p>
            <a:fld id="{54590F08-25E9-4687-BFA5-CAC015B2C996}" type="slidenum">
              <a:rPr lang="en-US" smtClean="0"/>
              <a:t>16</a:t>
            </a:fld>
            <a:endParaRPr lang="en-US" dirty="0"/>
          </a:p>
        </p:txBody>
      </p:sp>
    </p:spTree>
    <p:extLst>
      <p:ext uri="{BB962C8B-B14F-4D97-AF65-F5344CB8AC3E}">
        <p14:creationId xmlns:p14="http://schemas.microsoft.com/office/powerpoint/2010/main" val="1814664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point 4 talk about acceptance rate of  Sourced by RT being higher than self Sign up</a:t>
            </a:r>
          </a:p>
        </p:txBody>
      </p:sp>
      <p:sp>
        <p:nvSpPr>
          <p:cNvPr id="4" name="Slide Number Placeholder 3"/>
          <p:cNvSpPr>
            <a:spLocks noGrp="1"/>
          </p:cNvSpPr>
          <p:nvPr>
            <p:ph type="sldNum" sz="quarter" idx="10"/>
          </p:nvPr>
        </p:nvSpPr>
        <p:spPr/>
        <p:txBody>
          <a:bodyPr/>
          <a:lstStyle/>
          <a:p>
            <a:fld id="{54590F08-25E9-4687-BFA5-CAC015B2C996}" type="slidenum">
              <a:rPr lang="en-US" smtClean="0"/>
              <a:t>17</a:t>
            </a:fld>
            <a:endParaRPr lang="en-US" dirty="0"/>
          </a:p>
        </p:txBody>
      </p:sp>
    </p:spTree>
    <p:extLst>
      <p:ext uri="{BB962C8B-B14F-4D97-AF65-F5344CB8AC3E}">
        <p14:creationId xmlns:p14="http://schemas.microsoft.com/office/powerpoint/2010/main" val="340241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acceptance rate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lumMod val="75000"/>
                  </a:schemeClr>
                </a:solidFill>
              </a:rPr>
              <a:t>Point 3 suggests that these are also quality institutions, so if recruiters can increase number of applications from these universities, some these universities might move to upper Tiers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lumMod val="75000"/>
                  </a:schemeClr>
                </a:solidFill>
              </a:rPr>
              <a:t>So to increase number of applications from these universities, recruiters should focus on improving awareness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54590F08-25E9-4687-BFA5-CAC015B2C996}" type="slidenum">
              <a:rPr lang="en-US" smtClean="0"/>
              <a:t>18</a:t>
            </a:fld>
            <a:endParaRPr lang="en-US" dirty="0"/>
          </a:p>
        </p:txBody>
      </p:sp>
    </p:spTree>
    <p:extLst>
      <p:ext uri="{BB962C8B-B14F-4D97-AF65-F5344CB8AC3E}">
        <p14:creationId xmlns:p14="http://schemas.microsoft.com/office/powerpoint/2010/main" val="595279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398" indent="0" algn="ctr">
              <a:buNone/>
              <a:defRPr sz="1800"/>
            </a:lvl3pPr>
            <a:lvl4pPr marL="1371598" indent="0" algn="ctr">
              <a:buNone/>
              <a:defRPr sz="1800"/>
            </a:lvl4pPr>
            <a:lvl5pPr marL="1828796" indent="0" algn="ctr">
              <a:buNone/>
              <a:defRPr sz="1800"/>
            </a:lvl5pPr>
            <a:lvl6pPr marL="2285996" indent="0" algn="ctr">
              <a:buNone/>
              <a:defRPr sz="1800"/>
            </a:lvl6pPr>
            <a:lvl7pPr marL="2743194" indent="0" algn="ctr">
              <a:buNone/>
              <a:defRPr sz="1800"/>
            </a:lvl7pPr>
            <a:lvl8pPr marL="3200394" indent="0" algn="ctr">
              <a:buNone/>
              <a:defRPr sz="1800"/>
            </a:lvl8pPr>
            <a:lvl9pPr marL="3657592"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950658C-6986-4B34-AC08-58A1075C91F6}" type="datetimeFigureOut">
              <a:rPr lang="en-IN" smtClean="0"/>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40719C-22C0-4836-A68F-A8B5113E00E2}" type="slidenum">
              <a:rPr lang="en-IN" smtClean="0"/>
              <a:t>‹#›</a:t>
            </a:fld>
            <a:endParaRPr lang="en-IN"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61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354038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40719C-22C0-4836-A68F-A8B5113E00E2}" type="slidenum">
              <a:rPr lang="en-IN" smtClean="0"/>
              <a:t>‹#›</a:t>
            </a:fld>
            <a:endParaRPr lang="en-IN"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79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147879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398" indent="0">
              <a:buNone/>
              <a:defRPr sz="1600">
                <a:solidFill>
                  <a:schemeClr val="tx1">
                    <a:tint val="75000"/>
                  </a:schemeClr>
                </a:solidFill>
              </a:defRPr>
            </a:lvl3pPr>
            <a:lvl4pPr marL="1371598" indent="0">
              <a:buNone/>
              <a:defRPr sz="1400">
                <a:solidFill>
                  <a:schemeClr val="tx1">
                    <a:tint val="75000"/>
                  </a:schemeClr>
                </a:solidFill>
              </a:defRPr>
            </a:lvl4pPr>
            <a:lvl5pPr marL="1828796" indent="0">
              <a:buNone/>
              <a:defRPr sz="1400">
                <a:solidFill>
                  <a:schemeClr val="tx1">
                    <a:tint val="75000"/>
                  </a:schemeClr>
                </a:solidFill>
              </a:defRPr>
            </a:lvl5pPr>
            <a:lvl6pPr marL="2285996" indent="0">
              <a:buNone/>
              <a:defRPr sz="1400">
                <a:solidFill>
                  <a:schemeClr val="tx1">
                    <a:tint val="75000"/>
                  </a:schemeClr>
                </a:solidFill>
              </a:defRPr>
            </a:lvl6pPr>
            <a:lvl7pPr marL="2743194" indent="0">
              <a:buNone/>
              <a:defRPr sz="1400">
                <a:solidFill>
                  <a:schemeClr val="tx1">
                    <a:tint val="75000"/>
                  </a:schemeClr>
                </a:solidFill>
              </a:defRPr>
            </a:lvl7pPr>
            <a:lvl8pPr marL="3200394" indent="0">
              <a:buNone/>
              <a:defRPr sz="1400">
                <a:solidFill>
                  <a:schemeClr val="tx1">
                    <a:tint val="75000"/>
                  </a:schemeClr>
                </a:solidFill>
              </a:defRPr>
            </a:lvl8pPr>
            <a:lvl9pPr marL="3657592"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40719C-22C0-4836-A68F-A8B5113E00E2}" type="slidenum">
              <a:rPr lang="en-IN" smtClean="0"/>
              <a:t>‹#›</a:t>
            </a:fld>
            <a:endParaRPr lang="en-IN"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59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30"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75028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30"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398" indent="0">
              <a:buNone/>
              <a:defRPr sz="1800" b="1"/>
            </a:lvl3pPr>
            <a:lvl4pPr marL="1371598" indent="0">
              <a:buNone/>
              <a:defRPr sz="1600" b="1"/>
            </a:lvl4pPr>
            <a:lvl5pPr marL="1828796" indent="0">
              <a:buNone/>
              <a:defRPr sz="1600" b="1"/>
            </a:lvl5pPr>
            <a:lvl6pPr marL="2285996" indent="0">
              <a:buNone/>
              <a:defRPr sz="1600" b="1"/>
            </a:lvl6pPr>
            <a:lvl7pPr marL="2743194" indent="0">
              <a:buNone/>
              <a:defRPr sz="1600" b="1"/>
            </a:lvl7pPr>
            <a:lvl8pPr marL="3200394" indent="0">
              <a:buNone/>
              <a:defRPr sz="1600" b="1"/>
            </a:lvl8pPr>
            <a:lvl9pPr marL="3657592"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398" indent="0">
              <a:buNone/>
              <a:defRPr sz="1800" b="1"/>
            </a:lvl3pPr>
            <a:lvl4pPr marL="1371598" indent="0">
              <a:buNone/>
              <a:defRPr sz="1600" b="1"/>
            </a:lvl4pPr>
            <a:lvl5pPr marL="1828796" indent="0">
              <a:buNone/>
              <a:defRPr sz="1600" b="1"/>
            </a:lvl5pPr>
            <a:lvl6pPr marL="2285996" indent="0">
              <a:buNone/>
              <a:defRPr sz="1600" b="1"/>
            </a:lvl6pPr>
            <a:lvl7pPr marL="2743194" indent="0">
              <a:buNone/>
              <a:defRPr sz="1600" b="1"/>
            </a:lvl7pPr>
            <a:lvl8pPr marL="3200394" indent="0">
              <a:buNone/>
              <a:defRPr sz="1600" b="1"/>
            </a:lvl8pPr>
            <a:lvl9pPr marL="3657592" indent="0">
              <a:buNone/>
              <a:defRPr sz="1600" b="1"/>
            </a:lvl9pPr>
          </a:lstStyle>
          <a:p>
            <a:pPr marL="0" lvl="0" indent="0" algn="l" defTabSz="914398"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82740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41606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350546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30"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30"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398" indent="0">
              <a:buNone/>
              <a:defRPr sz="1000"/>
            </a:lvl3pPr>
            <a:lvl4pPr marL="1371598" indent="0">
              <a:buNone/>
              <a:defRPr sz="900"/>
            </a:lvl4pPr>
            <a:lvl5pPr marL="1828796" indent="0">
              <a:buNone/>
              <a:defRPr sz="900"/>
            </a:lvl5pPr>
            <a:lvl6pPr marL="2285996" indent="0">
              <a:buNone/>
              <a:defRPr sz="900"/>
            </a:lvl6pPr>
            <a:lvl7pPr marL="2743194" indent="0">
              <a:buNone/>
              <a:defRPr sz="900"/>
            </a:lvl7pPr>
            <a:lvl8pPr marL="3200394" indent="0">
              <a:buNone/>
              <a:defRPr sz="900"/>
            </a:lvl8pPr>
            <a:lvl9pPr marL="3657592"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40719C-22C0-4836-A68F-A8B5113E00E2}" type="slidenum">
              <a:rPr lang="en-IN" smtClean="0"/>
              <a:t>‹#›</a:t>
            </a:fld>
            <a:endParaRPr lang="en-IN" dirty="0"/>
          </a:p>
        </p:txBody>
      </p:sp>
    </p:spTree>
    <p:extLst>
      <p:ext uri="{BB962C8B-B14F-4D97-AF65-F5344CB8AC3E}">
        <p14:creationId xmlns:p14="http://schemas.microsoft.com/office/powerpoint/2010/main" val="230098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398" indent="0">
              <a:buNone/>
              <a:defRPr sz="2400"/>
            </a:lvl3pPr>
            <a:lvl4pPr marL="1371598" indent="0">
              <a:buNone/>
              <a:defRPr sz="2000"/>
            </a:lvl4pPr>
            <a:lvl5pPr marL="1828796" indent="0">
              <a:buNone/>
              <a:defRPr sz="2000"/>
            </a:lvl5pPr>
            <a:lvl6pPr marL="2285996" indent="0">
              <a:buNone/>
              <a:defRPr sz="2000"/>
            </a:lvl6pPr>
            <a:lvl7pPr marL="2743194" indent="0">
              <a:buNone/>
              <a:defRPr sz="2000"/>
            </a:lvl7pPr>
            <a:lvl8pPr marL="3200394" indent="0">
              <a:buNone/>
              <a:defRPr sz="2000"/>
            </a:lvl8pPr>
            <a:lvl9pPr marL="3657592"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398" indent="0">
              <a:buNone/>
              <a:defRPr sz="1200"/>
            </a:lvl3pPr>
            <a:lvl4pPr marL="1371598" indent="0">
              <a:buNone/>
              <a:defRPr sz="1000"/>
            </a:lvl4pPr>
            <a:lvl5pPr marL="1828796" indent="0">
              <a:buNone/>
              <a:defRPr sz="1000"/>
            </a:lvl5pPr>
            <a:lvl6pPr marL="2285996" indent="0">
              <a:buNone/>
              <a:defRPr sz="1000"/>
            </a:lvl6pPr>
            <a:lvl7pPr marL="2743194" indent="0">
              <a:buNone/>
              <a:defRPr sz="1000"/>
            </a:lvl7pPr>
            <a:lvl8pPr marL="3200394" indent="0">
              <a:buNone/>
              <a:defRPr sz="1000"/>
            </a:lvl8pPr>
            <a:lvl9pPr marL="3657592"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0658C-6986-4B34-AC08-58A1075C91F6}" type="datetimeFigureOut">
              <a:rPr lang="en-IN" smtClean="0"/>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40719C-22C0-4836-A68F-A8B5113E00E2}" type="slidenum">
              <a:rPr lang="en-IN" smtClean="0"/>
              <a:t>‹#›</a:t>
            </a:fld>
            <a:endParaRPr lang="en-IN"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30"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950658C-6986-4B34-AC08-58A1075C91F6}" type="datetimeFigureOut">
              <a:rPr lang="en-IN" smtClean="0"/>
              <a:t>23-03-2017</a:t>
            </a:fld>
            <a:endParaRPr lang="en-IN"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440719C-22C0-4836-A68F-A8B5113E00E2}" type="slidenum">
              <a:rPr lang="en-IN" smtClean="0"/>
              <a:t>‹#›</a:t>
            </a:fld>
            <a:endParaRPr lang="en-IN"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8572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398"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398"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4" indent="-137158" algn="l" defTabSz="914398"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4"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58"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398"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2"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49"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2" indent="-137158" algn="l" defTabSz="914398"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98" rtl="0" eaLnBrk="1" latinLnBrk="0" hangingPunct="1">
        <a:defRPr sz="1800" kern="1200">
          <a:solidFill>
            <a:schemeClr val="tx1"/>
          </a:solidFill>
          <a:latin typeface="+mn-lt"/>
          <a:ea typeface="+mn-ea"/>
          <a:cs typeface="+mn-cs"/>
        </a:defRPr>
      </a:lvl1pPr>
      <a:lvl2pPr marL="457200" algn="l" defTabSz="914398" rtl="0" eaLnBrk="1" latinLnBrk="0" hangingPunct="1">
        <a:defRPr sz="1800" kern="1200">
          <a:solidFill>
            <a:schemeClr val="tx1"/>
          </a:solidFill>
          <a:latin typeface="+mn-lt"/>
          <a:ea typeface="+mn-ea"/>
          <a:cs typeface="+mn-cs"/>
        </a:defRPr>
      </a:lvl2pPr>
      <a:lvl3pPr marL="914398" algn="l" defTabSz="914398" rtl="0" eaLnBrk="1" latinLnBrk="0" hangingPunct="1">
        <a:defRPr sz="1800" kern="1200">
          <a:solidFill>
            <a:schemeClr val="tx1"/>
          </a:solidFill>
          <a:latin typeface="+mn-lt"/>
          <a:ea typeface="+mn-ea"/>
          <a:cs typeface="+mn-cs"/>
        </a:defRPr>
      </a:lvl3pPr>
      <a:lvl4pPr marL="1371598" algn="l" defTabSz="914398" rtl="0" eaLnBrk="1" latinLnBrk="0" hangingPunct="1">
        <a:defRPr sz="1800" kern="1200">
          <a:solidFill>
            <a:schemeClr val="tx1"/>
          </a:solidFill>
          <a:latin typeface="+mn-lt"/>
          <a:ea typeface="+mn-ea"/>
          <a:cs typeface="+mn-cs"/>
        </a:defRPr>
      </a:lvl4pPr>
      <a:lvl5pPr marL="1828796" algn="l" defTabSz="914398" rtl="0" eaLnBrk="1" latinLnBrk="0" hangingPunct="1">
        <a:defRPr sz="1800" kern="1200">
          <a:solidFill>
            <a:schemeClr val="tx1"/>
          </a:solidFill>
          <a:latin typeface="+mn-lt"/>
          <a:ea typeface="+mn-ea"/>
          <a:cs typeface="+mn-cs"/>
        </a:defRPr>
      </a:lvl5pPr>
      <a:lvl6pPr marL="2285996" algn="l" defTabSz="914398" rtl="0" eaLnBrk="1" latinLnBrk="0" hangingPunct="1">
        <a:defRPr sz="1800" kern="1200">
          <a:solidFill>
            <a:schemeClr val="tx1"/>
          </a:solidFill>
          <a:latin typeface="+mn-lt"/>
          <a:ea typeface="+mn-ea"/>
          <a:cs typeface="+mn-cs"/>
        </a:defRPr>
      </a:lvl6pPr>
      <a:lvl7pPr marL="2743194" algn="l" defTabSz="914398" rtl="0" eaLnBrk="1" latinLnBrk="0" hangingPunct="1">
        <a:defRPr sz="1800" kern="1200">
          <a:solidFill>
            <a:schemeClr val="tx1"/>
          </a:solidFill>
          <a:latin typeface="+mn-lt"/>
          <a:ea typeface="+mn-ea"/>
          <a:cs typeface="+mn-cs"/>
        </a:defRPr>
      </a:lvl7pPr>
      <a:lvl8pPr marL="3200394" algn="l" defTabSz="914398" rtl="0" eaLnBrk="1" latinLnBrk="0" hangingPunct="1">
        <a:defRPr sz="1800" kern="1200">
          <a:solidFill>
            <a:schemeClr val="tx1"/>
          </a:solidFill>
          <a:latin typeface="+mn-lt"/>
          <a:ea typeface="+mn-ea"/>
          <a:cs typeface="+mn-cs"/>
        </a:defRPr>
      </a:lvl8pPr>
      <a:lvl9pPr marL="3657592" algn="l" defTabSz="9143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6.png"/><Relationship Id="rId3" Type="http://schemas.openxmlformats.org/officeDocument/2006/relationships/chart" Target="../charts/chart5.xml"/><Relationship Id="rId7" Type="http://schemas.openxmlformats.org/officeDocument/2006/relationships/chart" Target="../charts/chart9.xml"/><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hart" Target="../charts/chart8.xml"/><Relationship Id="rId11" Type="http://schemas.openxmlformats.org/officeDocument/2006/relationships/image" Target="../media/image14.png"/><Relationship Id="rId5" Type="http://schemas.openxmlformats.org/officeDocument/2006/relationships/chart" Target="../charts/chart7.xml"/><Relationship Id="rId10" Type="http://schemas.openxmlformats.org/officeDocument/2006/relationships/image" Target="../media/image13.svg"/><Relationship Id="rId4" Type="http://schemas.openxmlformats.org/officeDocument/2006/relationships/chart" Target="../charts/chart6.xml"/><Relationship Id="rId9" Type="http://schemas.openxmlformats.org/officeDocument/2006/relationships/image" Target="../media/image12.png"/><Relationship Id="rId14" Type="http://schemas.openxmlformats.org/officeDocument/2006/relationships/image" Target="../media/image17.sv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chart" Target="../charts/chart10.xml"/><Relationship Id="rId7" Type="http://schemas.openxmlformats.org/officeDocument/2006/relationships/image" Target="../media/image3.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hart" Target="../charts/chart13.xml"/><Relationship Id="rId11" Type="http://schemas.openxmlformats.org/officeDocument/2006/relationships/image" Target="../media/image21.svg"/><Relationship Id="rId5" Type="http://schemas.openxmlformats.org/officeDocument/2006/relationships/chart" Target="../charts/chart12.xml"/><Relationship Id="rId10" Type="http://schemas.openxmlformats.org/officeDocument/2006/relationships/image" Target="../media/image20.png"/><Relationship Id="rId4" Type="http://schemas.openxmlformats.org/officeDocument/2006/relationships/chart" Target="../charts/chart11.xml"/><Relationship Id="rId9" Type="http://schemas.openxmlformats.org/officeDocument/2006/relationships/image" Target="../media/image19.sv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8.png"/><Relationship Id="rId3" Type="http://schemas.openxmlformats.org/officeDocument/2006/relationships/chart" Target="../charts/chart14.xml"/><Relationship Id="rId7" Type="http://schemas.openxmlformats.org/officeDocument/2006/relationships/chart" Target="../charts/chart18.xml"/><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hart" Target="../charts/chart17.xml"/><Relationship Id="rId11" Type="http://schemas.openxmlformats.org/officeDocument/2006/relationships/image" Target="../media/image26.png"/><Relationship Id="rId5" Type="http://schemas.openxmlformats.org/officeDocument/2006/relationships/chart" Target="../charts/chart16.xml"/><Relationship Id="rId10" Type="http://schemas.openxmlformats.org/officeDocument/2006/relationships/image" Target="../media/image25.svg"/><Relationship Id="rId4" Type="http://schemas.openxmlformats.org/officeDocument/2006/relationships/chart" Target="../charts/chart15.xml"/><Relationship Id="rId9" Type="http://schemas.openxmlformats.org/officeDocument/2006/relationships/image" Target="../media/image24.pn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hart" Target="../charts/chart20.xml"/><Relationship Id="rId7" Type="http://schemas.openxmlformats.org/officeDocument/2006/relationships/image" Target="../media/image31.svg"/><Relationship Id="rId2" Type="http://schemas.openxmlformats.org/officeDocument/2006/relationships/chart" Target="../charts/chart19.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chart" Target="../charts/chart21.xml"/><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chart" Target="../charts/chart24.xml"/><Relationship Id="rId7" Type="http://schemas.openxmlformats.org/officeDocument/2006/relationships/chart" Target="../charts/chart28.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chart" Target="../charts/chart25.xml"/><Relationship Id="rId9" Type="http://schemas.openxmlformats.org/officeDocument/2006/relationships/chart" Target="../charts/chart30.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5527984" cy="923330"/>
          </a:xfrm>
          <a:prstGeom prst="rect">
            <a:avLst/>
          </a:prstGeom>
        </p:spPr>
        <p:txBody>
          <a:bodyPr wrap="square">
            <a:spAutoFit/>
          </a:bodyPr>
          <a:lstStyle/>
          <a:p>
            <a:pPr>
              <a:buClr>
                <a:srgbClr val="FF4300"/>
              </a:buClr>
            </a:pPr>
            <a:r>
              <a:rPr lang="en-US" sz="5400" dirty="0">
                <a:solidFill>
                  <a:schemeClr val="bg1"/>
                </a:solidFill>
              </a:rPr>
              <a:t>Executive Summary</a:t>
            </a:r>
          </a:p>
        </p:txBody>
      </p:sp>
      <p:sp>
        <p:nvSpPr>
          <p:cNvPr id="2" name="Rectangle 1"/>
          <p:cNvSpPr/>
          <p:nvPr/>
        </p:nvSpPr>
        <p:spPr>
          <a:xfrm>
            <a:off x="0" y="-1"/>
            <a:ext cx="12192000" cy="4387065"/>
          </a:xfrm>
          <a:prstGeom prst="rect">
            <a:avLst/>
          </a:prstGeom>
          <a:solidFill>
            <a:srgbClr val="E95441"/>
          </a:solidFill>
          <a:ln>
            <a:solidFill>
              <a:srgbClr val="E9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4300"/>
              </a:buClr>
            </a:pPr>
            <a:r>
              <a:rPr lang="en-US" sz="4800" dirty="0">
                <a:solidFill>
                  <a:schemeClr val="bg1"/>
                </a:solidFill>
              </a:rPr>
              <a:t>	</a:t>
            </a:r>
          </a:p>
          <a:p>
            <a:pPr>
              <a:buClr>
                <a:srgbClr val="FF4300"/>
              </a:buClr>
            </a:pPr>
            <a:r>
              <a:rPr lang="en-US" sz="4800" dirty="0">
                <a:solidFill>
                  <a:schemeClr val="bg1"/>
                </a:solidFill>
              </a:rPr>
              <a:t>	TEACH FOR AMERICA -WHARTON PEOPLE 	ANALYTICS CHALLENGE</a:t>
            </a:r>
          </a:p>
        </p:txBody>
      </p:sp>
      <p:sp>
        <p:nvSpPr>
          <p:cNvPr id="3" name="Rectangle 2"/>
          <p:cNvSpPr/>
          <p:nvPr/>
        </p:nvSpPr>
        <p:spPr>
          <a:xfrm>
            <a:off x="721330" y="5910002"/>
            <a:ext cx="6096000" cy="646331"/>
          </a:xfrm>
          <a:prstGeom prst="rect">
            <a:avLst/>
          </a:prstGeom>
        </p:spPr>
        <p:txBody>
          <a:bodyPr>
            <a:spAutoFit/>
          </a:bodyPr>
          <a:lstStyle/>
          <a:p>
            <a:pPr>
              <a:buClr>
                <a:srgbClr val="FF4300"/>
              </a:buClr>
            </a:pPr>
            <a:r>
              <a:rPr lang="en-US" b="1" dirty="0">
                <a:solidFill>
                  <a:srgbClr val="E95441"/>
                </a:solidFill>
              </a:rPr>
              <a:t>Team: GoHuskies915</a:t>
            </a:r>
          </a:p>
          <a:p>
            <a:pPr>
              <a:buClr>
                <a:srgbClr val="FF4300"/>
              </a:buClr>
            </a:pPr>
            <a:endParaRPr lang="en-US" b="1" dirty="0">
              <a:solidFill>
                <a:srgbClr val="E95441"/>
              </a:solidFill>
            </a:endParaRPr>
          </a:p>
        </p:txBody>
      </p:sp>
      <p:pic>
        <p:nvPicPr>
          <p:cNvPr id="6" name="Picture 5"/>
          <p:cNvPicPr>
            <a:picLocks noChangeAspect="1"/>
          </p:cNvPicPr>
          <p:nvPr/>
        </p:nvPicPr>
        <p:blipFill>
          <a:blip r:embed="rId3"/>
          <a:stretch>
            <a:fillRect/>
          </a:stretch>
        </p:blipFill>
        <p:spPr>
          <a:xfrm>
            <a:off x="9124950" y="6556333"/>
            <a:ext cx="3067050" cy="247650"/>
          </a:xfrm>
          <a:prstGeom prst="rect">
            <a:avLst/>
          </a:prstGeom>
        </p:spPr>
      </p:pic>
      <p:sp>
        <p:nvSpPr>
          <p:cNvPr id="9" name="Rectangle 8"/>
          <p:cNvSpPr/>
          <p:nvPr/>
        </p:nvSpPr>
        <p:spPr>
          <a:xfrm>
            <a:off x="721330" y="6069392"/>
            <a:ext cx="6096000" cy="646331"/>
          </a:xfrm>
          <a:prstGeom prst="rect">
            <a:avLst/>
          </a:prstGeom>
        </p:spPr>
        <p:txBody>
          <a:bodyPr>
            <a:spAutoFit/>
          </a:bodyPr>
          <a:lstStyle/>
          <a:p>
            <a:pPr>
              <a:buClr>
                <a:srgbClr val="FF4300"/>
              </a:buClr>
            </a:pPr>
            <a:endParaRPr lang="en-US" b="1" dirty="0">
              <a:solidFill>
                <a:srgbClr val="E95441"/>
              </a:solidFill>
            </a:endParaRPr>
          </a:p>
          <a:p>
            <a:pPr>
              <a:buClr>
                <a:srgbClr val="FF4300"/>
              </a:buClr>
            </a:pPr>
            <a:endParaRPr lang="en-US" b="1" dirty="0">
              <a:solidFill>
                <a:srgbClr val="E95441"/>
              </a:solidFill>
            </a:endParaRPr>
          </a:p>
        </p:txBody>
      </p:sp>
      <p:pic>
        <p:nvPicPr>
          <p:cNvPr id="1026" name="Picture 2" descr="http://uconn-today.universityofconn.netdna-cdn.com/wp-content/uploads/2013/06/dog-full-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94" y="4413918"/>
            <a:ext cx="1316654" cy="115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91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74816" y="0"/>
            <a:ext cx="11186662" cy="1200329"/>
          </a:xfrm>
          <a:prstGeom prst="rect">
            <a:avLst/>
          </a:prstGeom>
        </p:spPr>
        <p:txBody>
          <a:bodyPr wrap="square">
            <a:spAutoFit/>
          </a:bodyPr>
          <a:lstStyle/>
          <a:p>
            <a:pPr>
              <a:buClr>
                <a:srgbClr val="FF4300"/>
              </a:buClr>
            </a:pPr>
            <a:r>
              <a:rPr lang="en-US" sz="3600" dirty="0">
                <a:solidFill>
                  <a:srgbClr val="332D46"/>
                </a:solidFill>
              </a:rPr>
              <a:t>The current tiers are not homogenous and there is a scope of creating better groups</a:t>
            </a:r>
          </a:p>
        </p:txBody>
      </p:sp>
      <p:pic>
        <p:nvPicPr>
          <p:cNvPr id="6" name="Picture 5"/>
          <p:cNvPicPr>
            <a:picLocks noChangeAspect="1"/>
          </p:cNvPicPr>
          <p:nvPr/>
        </p:nvPicPr>
        <p:blipFill rotWithShape="1">
          <a:blip r:embed="rId2"/>
          <a:srcRect t="4609"/>
          <a:stretch/>
        </p:blipFill>
        <p:spPr>
          <a:xfrm>
            <a:off x="867565" y="1911378"/>
            <a:ext cx="4246678" cy="4310750"/>
          </a:xfrm>
          <a:prstGeom prst="rect">
            <a:avLst/>
          </a:prstGeom>
          <a:ln w="3175">
            <a:noFill/>
          </a:ln>
        </p:spPr>
      </p:pic>
      <p:sp>
        <p:nvSpPr>
          <p:cNvPr id="10" name="TextBox 9"/>
          <p:cNvSpPr txBox="1"/>
          <p:nvPr/>
        </p:nvSpPr>
        <p:spPr>
          <a:xfrm>
            <a:off x="1258632" y="1421243"/>
            <a:ext cx="3207026" cy="400110"/>
          </a:xfrm>
          <a:prstGeom prst="rect">
            <a:avLst/>
          </a:prstGeom>
          <a:noFill/>
        </p:spPr>
        <p:txBody>
          <a:bodyPr wrap="square" rtlCol="0">
            <a:spAutoFit/>
          </a:bodyPr>
          <a:lstStyle/>
          <a:p>
            <a:pPr algn="ctr"/>
            <a:r>
              <a:rPr lang="en-US" sz="2000" b="1" dirty="0">
                <a:solidFill>
                  <a:srgbClr val="E95441"/>
                </a:solidFill>
                <a:latin typeface="Tw Cen MT" panose="020B0602020104020603"/>
              </a:rPr>
              <a:t>Silhouette Plot of 2017 Tiers </a:t>
            </a:r>
          </a:p>
        </p:txBody>
      </p:sp>
      <p:sp>
        <p:nvSpPr>
          <p:cNvPr id="13" name="TextBox 12"/>
          <p:cNvSpPr txBox="1"/>
          <p:nvPr/>
        </p:nvSpPr>
        <p:spPr>
          <a:xfrm>
            <a:off x="5454470" y="1422518"/>
            <a:ext cx="6207443" cy="2431435"/>
          </a:xfrm>
          <a:prstGeom prst="rect">
            <a:avLst/>
          </a:prstGeom>
          <a:noFill/>
        </p:spPr>
        <p:txBody>
          <a:bodyPr wrap="square" rtlCol="0">
            <a:spAutoFit/>
          </a:bodyPr>
          <a:lstStyle/>
          <a:p>
            <a:pPr marL="285750" indent="-285750">
              <a:buFont typeface="Arial" panose="020B0604020202020204" pitchFamily="34" charset="0"/>
              <a:buChar char="•"/>
            </a:pPr>
            <a:r>
              <a:rPr lang="en-US" dirty="0"/>
              <a:t>We created the Silhouette Plot to understand the consistency of 2017 Tiers</a:t>
            </a:r>
          </a:p>
          <a:p>
            <a:pPr marL="742950" lvl="1" indent="-285750">
              <a:buFont typeface="Arial" panose="020B0604020202020204" pitchFamily="34" charset="0"/>
              <a:buChar char="•"/>
            </a:pPr>
            <a:r>
              <a:rPr lang="en-US" sz="1600" dirty="0"/>
              <a:t>The silhouette value is a measure of how similar an object is to its own cluster (cohesion) compared to other clusters (separation) </a:t>
            </a:r>
          </a:p>
          <a:p>
            <a:pPr marL="742950" lvl="1" indent="-285750">
              <a:buFont typeface="Arial" panose="020B0604020202020204" pitchFamily="34" charset="0"/>
              <a:buChar char="•"/>
            </a:pPr>
            <a:r>
              <a:rPr lang="en-US" sz="1600" dirty="0"/>
              <a:t>The silhouette ranges from -1 to 1, where a high value indicates that the object is well matched to its own cluster and poorly matched to neighboring clusters</a:t>
            </a:r>
          </a:p>
          <a:p>
            <a:pPr marL="285750" indent="-285750">
              <a:buFont typeface="Arial" panose="020B0604020202020204" pitchFamily="34" charset="0"/>
              <a:buChar char="•"/>
            </a:pPr>
            <a:r>
              <a:rPr lang="en-US" dirty="0"/>
              <a:t>Variables used - #Applications, #Student Met, Selectivity, #SourcedByRT, #Withdrawn</a:t>
            </a:r>
          </a:p>
        </p:txBody>
      </p:sp>
      <p:sp>
        <p:nvSpPr>
          <p:cNvPr id="14" name="Rectangle 13"/>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47705" y="1368625"/>
            <a:ext cx="4586906" cy="5009818"/>
          </a:xfrm>
          <a:prstGeom prst="rect">
            <a:avLst/>
          </a:prstGeom>
          <a:noFill/>
          <a:ln w="63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320752" y="1364724"/>
            <a:ext cx="6440726" cy="5009818"/>
          </a:xfrm>
          <a:prstGeom prst="rect">
            <a:avLst/>
          </a:prstGeom>
          <a:noFill/>
          <a:ln w="63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454470" y="3991259"/>
            <a:ext cx="6154541" cy="2339102"/>
          </a:xfrm>
          <a:prstGeom prst="rect">
            <a:avLst/>
          </a:prstGeom>
          <a:noFill/>
        </p:spPr>
        <p:txBody>
          <a:bodyPr wrap="square" rtlCol="0">
            <a:spAutoFit/>
          </a:bodyPr>
          <a:lstStyle/>
          <a:p>
            <a:r>
              <a:rPr lang="en-US" sz="2000" b="1" dirty="0">
                <a:solidFill>
                  <a:srgbClr val="E95441"/>
                </a:solidFill>
                <a:latin typeface="Tw Cen MT" panose="020B0602020104020603"/>
              </a:rPr>
              <a:t>Observations and Insights</a:t>
            </a:r>
          </a:p>
          <a:p>
            <a:pPr marL="285750" indent="-285750">
              <a:buFont typeface="Arial" panose="020B0604020202020204" pitchFamily="34" charset="0"/>
              <a:buChar char="•"/>
            </a:pPr>
            <a:r>
              <a:rPr lang="en-US" dirty="0"/>
              <a:t>The overall silhouette value for ‘2017 Tiers’ is 0.09. This indicates that the </a:t>
            </a:r>
            <a:r>
              <a:rPr lang="en-US" dirty="0">
                <a:solidFill>
                  <a:srgbClr val="E95441"/>
                </a:solidFill>
              </a:rPr>
              <a:t>there is lack of consistency within the Tiers</a:t>
            </a:r>
          </a:p>
          <a:p>
            <a:pPr marL="742950" lvl="1" indent="-285750">
              <a:buFont typeface="Arial" panose="020B0604020202020204" pitchFamily="34" charset="0"/>
              <a:buChar char="•"/>
            </a:pPr>
            <a:r>
              <a:rPr lang="en-US" sz="1600" dirty="0">
                <a:solidFill>
                  <a:srgbClr val="E95441"/>
                </a:solidFill>
              </a:rPr>
              <a:t>Silhouette value for Tier1 is -0.33</a:t>
            </a:r>
            <a:r>
              <a:rPr lang="en-US" sz="1600" dirty="0"/>
              <a:t>. This indicates very poor grouping of universities in this Tier</a:t>
            </a:r>
          </a:p>
          <a:p>
            <a:pPr marL="285750" indent="-285750">
              <a:buFont typeface="Arial" panose="020B0604020202020204" pitchFamily="34" charset="0"/>
              <a:buChar char="•"/>
            </a:pPr>
            <a:r>
              <a:rPr lang="en-US" dirty="0"/>
              <a:t>The campuses can be grouped to create more homogenous cluster based on variables that determine recruitment effort and quality of the institutions</a:t>
            </a:r>
          </a:p>
        </p:txBody>
      </p:sp>
      <p:sp>
        <p:nvSpPr>
          <p:cNvPr id="20" name="Oval 19"/>
          <p:cNvSpPr/>
          <p:nvPr/>
        </p:nvSpPr>
        <p:spPr>
          <a:xfrm>
            <a:off x="2803998" y="6035551"/>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p:cNvSpPr/>
          <p:nvPr/>
        </p:nvSpPr>
        <p:spPr>
          <a:xfrm>
            <a:off x="10178833" y="4066753"/>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Oval 21"/>
          <p:cNvSpPr/>
          <p:nvPr/>
        </p:nvSpPr>
        <p:spPr>
          <a:xfrm>
            <a:off x="3837668" y="2501075"/>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Oval 22"/>
          <p:cNvSpPr/>
          <p:nvPr/>
        </p:nvSpPr>
        <p:spPr>
          <a:xfrm>
            <a:off x="5646590" y="4886490"/>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24" name="Picture 23"/>
          <p:cNvPicPr>
            <a:picLocks noChangeAspect="1"/>
          </p:cNvPicPr>
          <p:nvPr/>
        </p:nvPicPr>
        <p:blipFill>
          <a:blip r:embed="rId3"/>
          <a:stretch>
            <a:fillRect/>
          </a:stretch>
        </p:blipFill>
        <p:spPr>
          <a:xfrm>
            <a:off x="9124950" y="6556333"/>
            <a:ext cx="3067050" cy="247650"/>
          </a:xfrm>
          <a:prstGeom prst="rect">
            <a:avLst/>
          </a:prstGeom>
        </p:spPr>
      </p:pic>
    </p:spTree>
    <p:extLst>
      <p:ext uri="{BB962C8B-B14F-4D97-AF65-F5344CB8AC3E}">
        <p14:creationId xmlns:p14="http://schemas.microsoft.com/office/powerpoint/2010/main" val="389089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7661584" cy="923330"/>
          </a:xfrm>
          <a:prstGeom prst="rect">
            <a:avLst/>
          </a:prstGeom>
        </p:spPr>
        <p:txBody>
          <a:bodyPr wrap="square">
            <a:spAutoFit/>
          </a:bodyPr>
          <a:lstStyle/>
          <a:p>
            <a:pPr>
              <a:buClr>
                <a:srgbClr val="FF4300"/>
              </a:buClr>
            </a:pPr>
            <a:r>
              <a:rPr lang="en-US" sz="5400" dirty="0">
                <a:solidFill>
                  <a:schemeClr val="bg1"/>
                </a:solidFill>
              </a:rPr>
              <a:t>Creating New Tiers</a:t>
            </a:r>
          </a:p>
        </p:txBody>
      </p:sp>
    </p:spTree>
    <p:extLst>
      <p:ext uri="{BB962C8B-B14F-4D97-AF65-F5344CB8AC3E}">
        <p14:creationId xmlns:p14="http://schemas.microsoft.com/office/powerpoint/2010/main" val="29440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62609" y="34319"/>
            <a:ext cx="11186662" cy="1200329"/>
          </a:xfrm>
          <a:prstGeom prst="rect">
            <a:avLst/>
          </a:prstGeom>
        </p:spPr>
        <p:txBody>
          <a:bodyPr wrap="square">
            <a:spAutoFit/>
          </a:bodyPr>
          <a:lstStyle/>
          <a:p>
            <a:pPr>
              <a:buClr>
                <a:srgbClr val="FF4300"/>
              </a:buClr>
            </a:pPr>
            <a:r>
              <a:rPr lang="en-US" sz="3600" dirty="0">
                <a:solidFill>
                  <a:srgbClr val="332D46"/>
                </a:solidFill>
              </a:rPr>
              <a:t>We used unsupervised machine learning to group campuses based on recruitment effort and quality of the institution</a:t>
            </a:r>
          </a:p>
        </p:txBody>
      </p:sp>
      <p:sp>
        <p:nvSpPr>
          <p:cNvPr id="5" name="Rectangle 4"/>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p:cNvGraphicFramePr/>
          <p:nvPr>
            <p:extLst>
              <p:ext uri="{D42A27DB-BD31-4B8C-83A1-F6EECF244321}">
                <p14:modId xmlns:p14="http://schemas.microsoft.com/office/powerpoint/2010/main" val="1324794519"/>
              </p:ext>
            </p:extLst>
          </p:nvPr>
        </p:nvGraphicFramePr>
        <p:xfrm>
          <a:off x="885355" y="2293566"/>
          <a:ext cx="4839584" cy="395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004623" y="1347065"/>
            <a:ext cx="4481777" cy="830997"/>
          </a:xfrm>
          <a:prstGeom prst="rect">
            <a:avLst/>
          </a:prstGeom>
        </p:spPr>
        <p:txBody>
          <a:bodyPr wrap="square">
            <a:spAutoFit/>
          </a:bodyPr>
          <a:lstStyle/>
          <a:p>
            <a:pPr algn="ctr"/>
            <a:r>
              <a:rPr lang="en-US" sz="2400" b="1" dirty="0">
                <a:solidFill>
                  <a:srgbClr val="E95441"/>
                </a:solidFill>
              </a:rPr>
              <a:t>Unsupervised Machine Learning Approach </a:t>
            </a:r>
          </a:p>
        </p:txBody>
      </p:sp>
      <p:sp>
        <p:nvSpPr>
          <p:cNvPr id="8" name="Rectangle 7"/>
          <p:cNvSpPr/>
          <p:nvPr/>
        </p:nvSpPr>
        <p:spPr>
          <a:xfrm>
            <a:off x="726330" y="3946160"/>
            <a:ext cx="1327758" cy="584775"/>
          </a:xfrm>
          <a:prstGeom prst="rect">
            <a:avLst/>
          </a:prstGeom>
        </p:spPr>
        <p:txBody>
          <a:bodyPr wrap="square">
            <a:spAutoFit/>
          </a:bodyPr>
          <a:lstStyle/>
          <a:p>
            <a:pPr lvl="0" algn="ctr"/>
            <a:r>
              <a:rPr lang="en-US" sz="1600" dirty="0">
                <a:solidFill>
                  <a:srgbClr val="FFFFFF"/>
                </a:solidFill>
                <a:latin typeface="Tw Cen MT" panose="020B0602020104020603"/>
              </a:rPr>
              <a:t>Data preparation</a:t>
            </a: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8534" y="1529607"/>
            <a:ext cx="5199299" cy="3350993"/>
          </a:xfrm>
          <a:prstGeom prst="rect">
            <a:avLst/>
          </a:prstGeom>
        </p:spPr>
      </p:pic>
      <p:sp>
        <p:nvSpPr>
          <p:cNvPr id="10" name="Rectangle 9"/>
          <p:cNvSpPr/>
          <p:nvPr/>
        </p:nvSpPr>
        <p:spPr>
          <a:xfrm>
            <a:off x="7082315" y="1386821"/>
            <a:ext cx="3859133" cy="461665"/>
          </a:xfrm>
          <a:prstGeom prst="rect">
            <a:avLst/>
          </a:prstGeom>
        </p:spPr>
        <p:txBody>
          <a:bodyPr wrap="none">
            <a:spAutoFit/>
          </a:bodyPr>
          <a:lstStyle/>
          <a:p>
            <a:r>
              <a:rPr lang="en-US" sz="2400" b="1" dirty="0">
                <a:solidFill>
                  <a:srgbClr val="E95441"/>
                </a:solidFill>
              </a:rPr>
              <a:t>Determining number of Tiers</a:t>
            </a:r>
          </a:p>
        </p:txBody>
      </p:sp>
      <p:cxnSp>
        <p:nvCxnSpPr>
          <p:cNvPr id="11" name="Straight Connector 10"/>
          <p:cNvCxnSpPr>
            <a:cxnSpLocks/>
          </p:cNvCxnSpPr>
          <p:nvPr/>
        </p:nvCxnSpPr>
        <p:spPr>
          <a:xfrm>
            <a:off x="6211741" y="1426351"/>
            <a:ext cx="0" cy="480359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052179" y="3615543"/>
            <a:ext cx="204716" cy="210015"/>
          </a:xfrm>
          <a:prstGeom prst="ellipse">
            <a:avLst/>
          </a:prstGeom>
          <a:noFill/>
          <a:ln>
            <a:solidFill>
              <a:srgbClr val="E9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798448" y="4859135"/>
            <a:ext cx="4949385" cy="1477328"/>
          </a:xfrm>
          <a:prstGeom prst="rect">
            <a:avLst/>
          </a:prstGeom>
        </p:spPr>
        <p:txBody>
          <a:bodyPr wrap="square">
            <a:spAutoFit/>
          </a:bodyPr>
          <a:lstStyle/>
          <a:p>
            <a:pPr marL="285750" lvl="0" indent="-285750">
              <a:buFont typeface="Arial" panose="020B0604020202020204" pitchFamily="34" charset="0"/>
              <a:buChar char="•"/>
            </a:pPr>
            <a:r>
              <a:rPr lang="en-US" dirty="0">
                <a:solidFill>
                  <a:srgbClr val="2E2B21"/>
                </a:solidFill>
              </a:rPr>
              <a:t>The elbow curve suggests that optimum number of grouping in this case is 4</a:t>
            </a:r>
          </a:p>
          <a:p>
            <a:pPr marL="285750" lvl="0" indent="-285750">
              <a:buFont typeface="Arial" panose="020B0604020202020204" pitchFamily="34" charset="0"/>
              <a:buChar char="•"/>
            </a:pPr>
            <a:r>
              <a:rPr lang="en-US" dirty="0">
                <a:solidFill>
                  <a:srgbClr val="2E2B21"/>
                </a:solidFill>
              </a:rPr>
              <a:t>If the profiling results would suggest that 4 clusters are homogenous then we would proceed with 4 clusters</a:t>
            </a:r>
            <a:endParaRPr lang="en-US" dirty="0"/>
          </a:p>
        </p:txBody>
      </p:sp>
      <p:pic>
        <p:nvPicPr>
          <p:cNvPr id="15" name="Picture 14"/>
          <p:cNvPicPr>
            <a:picLocks noChangeAspect="1"/>
          </p:cNvPicPr>
          <p:nvPr/>
        </p:nvPicPr>
        <p:blipFill>
          <a:blip r:embed="rId8"/>
          <a:stretch>
            <a:fillRect/>
          </a:stretch>
        </p:blipFill>
        <p:spPr>
          <a:xfrm>
            <a:off x="9124950" y="6556333"/>
            <a:ext cx="3067050" cy="247650"/>
          </a:xfrm>
          <a:prstGeom prst="rect">
            <a:avLst/>
          </a:prstGeom>
        </p:spPr>
      </p:pic>
    </p:spTree>
    <p:extLst>
      <p:ext uri="{BB962C8B-B14F-4D97-AF65-F5344CB8AC3E}">
        <p14:creationId xmlns:p14="http://schemas.microsoft.com/office/powerpoint/2010/main" val="4762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74816" y="0"/>
            <a:ext cx="11186662" cy="1200329"/>
          </a:xfrm>
          <a:prstGeom prst="rect">
            <a:avLst/>
          </a:prstGeom>
        </p:spPr>
        <p:txBody>
          <a:bodyPr wrap="square">
            <a:spAutoFit/>
          </a:bodyPr>
          <a:lstStyle/>
          <a:p>
            <a:pPr>
              <a:buClr>
                <a:srgbClr val="FF4300"/>
              </a:buClr>
            </a:pPr>
            <a:r>
              <a:rPr lang="en-US" sz="3600" dirty="0">
                <a:solidFill>
                  <a:srgbClr val="332D46"/>
                </a:solidFill>
              </a:rPr>
              <a:t>The new clusters are much more homogenous compared to older Tiers</a:t>
            </a:r>
          </a:p>
        </p:txBody>
      </p:sp>
      <p:sp>
        <p:nvSpPr>
          <p:cNvPr id="10" name="TextBox 9"/>
          <p:cNvSpPr txBox="1"/>
          <p:nvPr/>
        </p:nvSpPr>
        <p:spPr>
          <a:xfrm>
            <a:off x="1258632" y="1421243"/>
            <a:ext cx="3207026" cy="400110"/>
          </a:xfrm>
          <a:prstGeom prst="rect">
            <a:avLst/>
          </a:prstGeom>
          <a:noFill/>
        </p:spPr>
        <p:txBody>
          <a:bodyPr wrap="square" rtlCol="0">
            <a:spAutoFit/>
          </a:bodyPr>
          <a:lstStyle/>
          <a:p>
            <a:pPr algn="ctr"/>
            <a:r>
              <a:rPr lang="en-US" sz="2000" b="1" dirty="0">
                <a:solidFill>
                  <a:srgbClr val="E95441"/>
                </a:solidFill>
                <a:latin typeface="Tw Cen MT" panose="020B0602020104020603"/>
              </a:rPr>
              <a:t>Silhouette Plot of New Tiers</a:t>
            </a:r>
          </a:p>
        </p:txBody>
      </p:sp>
      <p:sp>
        <p:nvSpPr>
          <p:cNvPr id="14" name="Rectangle 13"/>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320752" y="1364724"/>
            <a:ext cx="6440726" cy="5009818"/>
          </a:xfrm>
          <a:prstGeom prst="rect">
            <a:avLst/>
          </a:prstGeom>
          <a:noFill/>
          <a:ln w="63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347303" y="1714442"/>
            <a:ext cx="6154541" cy="2092881"/>
          </a:xfrm>
          <a:prstGeom prst="rect">
            <a:avLst/>
          </a:prstGeom>
          <a:noFill/>
        </p:spPr>
        <p:txBody>
          <a:bodyPr wrap="square" rtlCol="0">
            <a:spAutoFit/>
          </a:bodyPr>
          <a:lstStyle/>
          <a:p>
            <a:r>
              <a:rPr lang="en-US" sz="2000" b="1" dirty="0">
                <a:solidFill>
                  <a:srgbClr val="E95441"/>
                </a:solidFill>
                <a:latin typeface="Tw Cen MT" panose="020B0602020104020603"/>
              </a:rPr>
              <a:t>Observations and Insights</a:t>
            </a:r>
          </a:p>
          <a:p>
            <a:pPr marL="285750" indent="-285750">
              <a:buFont typeface="Arial" panose="020B0604020202020204" pitchFamily="34" charset="0"/>
              <a:buChar char="•"/>
            </a:pPr>
            <a:r>
              <a:rPr lang="en-US" dirty="0"/>
              <a:t>The overall silhouette value for our new cluster is 0.61. This indicates that the </a:t>
            </a:r>
            <a:r>
              <a:rPr lang="en-US" dirty="0">
                <a:solidFill>
                  <a:srgbClr val="E95441"/>
                </a:solidFill>
              </a:rPr>
              <a:t>new clusters are much more homogenous</a:t>
            </a:r>
          </a:p>
          <a:p>
            <a:pPr marL="285750" indent="-285750">
              <a:buFont typeface="Arial" panose="020B0604020202020204" pitchFamily="34" charset="0"/>
              <a:buChar char="•"/>
            </a:pPr>
            <a:r>
              <a:rPr lang="en-US" dirty="0"/>
              <a:t>This is also visible from the fact that the graph is now </a:t>
            </a:r>
            <a:r>
              <a:rPr lang="en-US" dirty="0">
                <a:solidFill>
                  <a:srgbClr val="E95441"/>
                </a:solidFill>
              </a:rPr>
              <a:t>mostly concentrated on the right side of the Y axis.</a:t>
            </a:r>
          </a:p>
          <a:p>
            <a:pPr marL="285750" indent="-285750">
              <a:buFont typeface="Arial" panose="020B0604020202020204" pitchFamily="34" charset="0"/>
              <a:buChar char="•"/>
            </a:pPr>
            <a:endParaRPr lang="en-US" dirty="0">
              <a:solidFill>
                <a:srgbClr val="E95441"/>
              </a:solidFill>
            </a:endParaRPr>
          </a:p>
          <a:p>
            <a:r>
              <a:rPr lang="en-US" sz="2000" b="1" dirty="0">
                <a:solidFill>
                  <a:srgbClr val="E95441"/>
                </a:solidFill>
                <a:latin typeface="Tw Cen MT" panose="020B0602020104020603"/>
              </a:rPr>
              <a:t>Following is the high level view of the new tiers</a:t>
            </a:r>
          </a:p>
        </p:txBody>
      </p:sp>
      <p:sp>
        <p:nvSpPr>
          <p:cNvPr id="20" name="Oval 19"/>
          <p:cNvSpPr/>
          <p:nvPr/>
        </p:nvSpPr>
        <p:spPr>
          <a:xfrm>
            <a:off x="1702312" y="5919096"/>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p:cNvSpPr/>
          <p:nvPr/>
        </p:nvSpPr>
        <p:spPr>
          <a:xfrm>
            <a:off x="10273101" y="1827108"/>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Oval 21"/>
          <p:cNvSpPr/>
          <p:nvPr/>
        </p:nvSpPr>
        <p:spPr>
          <a:xfrm>
            <a:off x="3837668" y="2501075"/>
            <a:ext cx="274320" cy="274320"/>
          </a:xfrm>
          <a:prstGeom prst="ellipse">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24" name="Picture 23"/>
          <p:cNvPicPr>
            <a:picLocks noChangeAspect="1"/>
          </p:cNvPicPr>
          <p:nvPr/>
        </p:nvPicPr>
        <p:blipFill>
          <a:blip r:embed="rId2"/>
          <a:stretch>
            <a:fillRect/>
          </a:stretch>
        </p:blipFill>
        <p:spPr>
          <a:xfrm>
            <a:off x="9124950" y="6556333"/>
            <a:ext cx="3067050" cy="24765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17" y="1964268"/>
            <a:ext cx="4673110" cy="3968758"/>
          </a:xfrm>
          <a:prstGeom prst="rect">
            <a:avLst/>
          </a:prstGeom>
        </p:spPr>
      </p:pic>
      <p:pic>
        <p:nvPicPr>
          <p:cNvPr id="4" name="Picture 3"/>
          <p:cNvPicPr>
            <a:picLocks noChangeAspect="1"/>
          </p:cNvPicPr>
          <p:nvPr/>
        </p:nvPicPr>
        <p:blipFill>
          <a:blip r:embed="rId4"/>
          <a:stretch>
            <a:fillRect/>
          </a:stretch>
        </p:blipFill>
        <p:spPr>
          <a:xfrm>
            <a:off x="5769373" y="3807323"/>
            <a:ext cx="4503728" cy="1873644"/>
          </a:xfrm>
          <a:prstGeom prst="rect">
            <a:avLst/>
          </a:prstGeom>
        </p:spPr>
      </p:pic>
      <p:sp>
        <p:nvSpPr>
          <p:cNvPr id="15" name="Rectangle 14"/>
          <p:cNvSpPr/>
          <p:nvPr/>
        </p:nvSpPr>
        <p:spPr>
          <a:xfrm>
            <a:off x="647705" y="1368625"/>
            <a:ext cx="4586906" cy="5009818"/>
          </a:xfrm>
          <a:prstGeom prst="rect">
            <a:avLst/>
          </a:prstGeom>
          <a:noFill/>
          <a:ln w="63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577263" y="2931732"/>
            <a:ext cx="795130" cy="290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Tier 3</a:t>
            </a:r>
          </a:p>
        </p:txBody>
      </p:sp>
      <p:sp>
        <p:nvSpPr>
          <p:cNvPr id="19" name="Rectangle 18"/>
          <p:cNvSpPr/>
          <p:nvPr/>
        </p:nvSpPr>
        <p:spPr>
          <a:xfrm>
            <a:off x="3323430" y="3801088"/>
            <a:ext cx="795130" cy="295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Tier 4</a:t>
            </a:r>
          </a:p>
        </p:txBody>
      </p:sp>
      <p:sp>
        <p:nvSpPr>
          <p:cNvPr id="23" name="Rectangle 22"/>
          <p:cNvSpPr/>
          <p:nvPr/>
        </p:nvSpPr>
        <p:spPr>
          <a:xfrm>
            <a:off x="3034332" y="4759008"/>
            <a:ext cx="795130" cy="295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Tier 2</a:t>
            </a:r>
          </a:p>
        </p:txBody>
      </p:sp>
      <p:sp>
        <p:nvSpPr>
          <p:cNvPr id="25" name="Rectangle 24"/>
          <p:cNvSpPr/>
          <p:nvPr/>
        </p:nvSpPr>
        <p:spPr>
          <a:xfrm>
            <a:off x="4482552" y="4374695"/>
            <a:ext cx="795130" cy="295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Tier 1</a:t>
            </a:r>
          </a:p>
        </p:txBody>
      </p:sp>
    </p:spTree>
    <p:extLst>
      <p:ext uri="{BB962C8B-B14F-4D97-AF65-F5344CB8AC3E}">
        <p14:creationId xmlns:p14="http://schemas.microsoft.com/office/powerpoint/2010/main" val="102342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0832" y="0"/>
            <a:ext cx="11186662" cy="1200329"/>
          </a:xfrm>
          <a:prstGeom prst="rect">
            <a:avLst/>
          </a:prstGeom>
        </p:spPr>
        <p:txBody>
          <a:bodyPr wrap="square">
            <a:spAutoFit/>
          </a:bodyPr>
          <a:lstStyle/>
          <a:p>
            <a:pPr>
              <a:buClr>
                <a:srgbClr val="FF4300"/>
              </a:buClr>
            </a:pPr>
            <a:r>
              <a:rPr lang="en-US" sz="3600" dirty="0">
                <a:solidFill>
                  <a:srgbClr val="332D46"/>
                </a:solidFill>
              </a:rPr>
              <a:t>The new groups do a better job in grouping campuses based on campus quality and recruiting effort </a:t>
            </a:r>
          </a:p>
        </p:txBody>
      </p:sp>
      <p:sp>
        <p:nvSpPr>
          <p:cNvPr id="5" name="Rectangle 4"/>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108728" y="1879268"/>
            <a:ext cx="2194560"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These are the </a:t>
            </a:r>
            <a:r>
              <a:rPr lang="en-US" sz="1600" b="1" dirty="0">
                <a:solidFill>
                  <a:schemeClr val="bg1"/>
                </a:solidFill>
              </a:rPr>
              <a:t>top performing universities</a:t>
            </a:r>
            <a:r>
              <a:rPr lang="en-US" sz="1400" dirty="0">
                <a:solidFill>
                  <a:schemeClr val="bg1"/>
                </a:solidFill>
              </a:rPr>
              <a:t> and should be</a:t>
            </a:r>
            <a:r>
              <a:rPr lang="en-US" sz="1600" b="1" dirty="0">
                <a:solidFill>
                  <a:schemeClr val="bg1"/>
                </a:solidFill>
              </a:rPr>
              <a:t> #1 on priority list</a:t>
            </a:r>
            <a:r>
              <a:rPr lang="en-US" sz="1400" dirty="0">
                <a:solidFill>
                  <a:schemeClr val="bg1"/>
                </a:solidFill>
              </a:rPr>
              <a:t> of the TFA recruiters</a:t>
            </a:r>
          </a:p>
        </p:txBody>
      </p:sp>
      <p:sp>
        <p:nvSpPr>
          <p:cNvPr id="29" name="Rectangle 28"/>
          <p:cNvSpPr/>
          <p:nvPr/>
        </p:nvSpPr>
        <p:spPr>
          <a:xfrm>
            <a:off x="9382666" y="1877539"/>
            <a:ext cx="2194560" cy="2194560"/>
          </a:xfrm>
          <a:prstGeom prst="rect">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There are </a:t>
            </a:r>
            <a:r>
              <a:rPr lang="en-US" sz="1400" b="1" dirty="0">
                <a:solidFill>
                  <a:schemeClr val="bg1"/>
                </a:solidFill>
              </a:rPr>
              <a:t>70 Universities </a:t>
            </a:r>
            <a:r>
              <a:rPr lang="en-US" sz="1400" dirty="0">
                <a:solidFill>
                  <a:schemeClr val="bg1"/>
                </a:solidFill>
              </a:rPr>
              <a:t>in this category. These are slightly less attractive than Outperformers but quite better than tier 3 (Probables)</a:t>
            </a:r>
          </a:p>
        </p:txBody>
      </p:sp>
      <p:sp>
        <p:nvSpPr>
          <p:cNvPr id="30" name="Rectangle 29"/>
          <p:cNvSpPr/>
          <p:nvPr/>
        </p:nvSpPr>
        <p:spPr>
          <a:xfrm>
            <a:off x="7108728" y="4151004"/>
            <a:ext cx="2194560" cy="2194560"/>
          </a:xfrm>
          <a:prstGeom prst="rect">
            <a:avLst/>
          </a:prstGeom>
          <a:solidFill>
            <a:srgbClr val="4BC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Selectivity</a:t>
            </a:r>
            <a:r>
              <a:rPr lang="en-US" sz="1600" dirty="0"/>
              <a:t> </a:t>
            </a:r>
            <a:r>
              <a:rPr lang="en-US" sz="1400" dirty="0"/>
              <a:t>of these universities is </a:t>
            </a:r>
            <a:r>
              <a:rPr lang="en-US" sz="1600" b="1" dirty="0"/>
              <a:t>on par </a:t>
            </a:r>
            <a:r>
              <a:rPr lang="en-US" sz="1400" dirty="0"/>
              <a:t>with Tier 1 and Tier 2, but it performs </a:t>
            </a:r>
            <a:r>
              <a:rPr lang="en-US" sz="1600" b="1" dirty="0"/>
              <a:t>poorly</a:t>
            </a:r>
            <a:r>
              <a:rPr lang="en-US" sz="1400" dirty="0"/>
              <a:t> </a:t>
            </a:r>
            <a:r>
              <a:rPr lang="en-US" sz="1600" b="1" dirty="0"/>
              <a:t>across rest all the variables</a:t>
            </a:r>
          </a:p>
        </p:txBody>
      </p:sp>
      <p:sp>
        <p:nvSpPr>
          <p:cNvPr id="31" name="Rectangle 30"/>
          <p:cNvSpPr/>
          <p:nvPr/>
        </p:nvSpPr>
        <p:spPr>
          <a:xfrm>
            <a:off x="9382666" y="4151003"/>
            <a:ext cx="2194560"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Campuses of this tier have </a:t>
            </a:r>
            <a:r>
              <a:rPr lang="en-US" sz="1600" b="1" dirty="0"/>
              <a:t>very low selectivity</a:t>
            </a:r>
            <a:r>
              <a:rPr lang="en-US" sz="1400" dirty="0"/>
              <a:t>. Also, most </a:t>
            </a:r>
            <a:r>
              <a:rPr lang="en-US" sz="1600" b="1" dirty="0"/>
              <a:t>70% of these colleges were not included in 2017 recruitment</a:t>
            </a:r>
            <a:endParaRPr lang="en-US" sz="1400" b="1" dirty="0"/>
          </a:p>
        </p:txBody>
      </p:sp>
      <p:sp>
        <p:nvSpPr>
          <p:cNvPr id="39" name="Rectangle 38"/>
          <p:cNvSpPr/>
          <p:nvPr/>
        </p:nvSpPr>
        <p:spPr>
          <a:xfrm>
            <a:off x="7617776" y="3400552"/>
            <a:ext cx="1674449" cy="677108"/>
          </a:xfrm>
          <a:prstGeom prst="rect">
            <a:avLst/>
          </a:prstGeom>
        </p:spPr>
        <p:txBody>
          <a:bodyPr wrap="square">
            <a:spAutoFit/>
          </a:bodyPr>
          <a:lstStyle/>
          <a:p>
            <a:pPr algn="r"/>
            <a:r>
              <a:rPr lang="en-US" b="1" dirty="0">
                <a:solidFill>
                  <a:schemeClr val="bg1"/>
                </a:solidFill>
              </a:rPr>
              <a:t>Tier 1</a:t>
            </a:r>
          </a:p>
          <a:p>
            <a:pPr algn="r"/>
            <a:r>
              <a:rPr lang="en-US" sz="2000" b="1" i="1" dirty="0">
                <a:solidFill>
                  <a:srgbClr val="FFFF00"/>
                </a:solidFill>
              </a:rPr>
              <a:t>Outperformers</a:t>
            </a:r>
          </a:p>
        </p:txBody>
      </p:sp>
      <p:sp>
        <p:nvSpPr>
          <p:cNvPr id="40" name="Rectangle 39"/>
          <p:cNvSpPr/>
          <p:nvPr/>
        </p:nvSpPr>
        <p:spPr>
          <a:xfrm>
            <a:off x="10218813" y="3400552"/>
            <a:ext cx="1351647" cy="677108"/>
          </a:xfrm>
          <a:prstGeom prst="rect">
            <a:avLst/>
          </a:prstGeom>
        </p:spPr>
        <p:txBody>
          <a:bodyPr wrap="square">
            <a:spAutoFit/>
          </a:bodyPr>
          <a:lstStyle/>
          <a:p>
            <a:pPr algn="r"/>
            <a:r>
              <a:rPr lang="en-US" b="1" dirty="0">
                <a:solidFill>
                  <a:schemeClr val="bg1"/>
                </a:solidFill>
              </a:rPr>
              <a:t>Tier 2</a:t>
            </a:r>
          </a:p>
          <a:p>
            <a:pPr algn="r"/>
            <a:r>
              <a:rPr lang="en-US" sz="2000" b="1" i="1" dirty="0">
                <a:solidFill>
                  <a:srgbClr val="FFFF00"/>
                </a:solidFill>
              </a:rPr>
              <a:t>Challengers</a:t>
            </a:r>
          </a:p>
        </p:txBody>
      </p:sp>
      <p:sp>
        <p:nvSpPr>
          <p:cNvPr id="41" name="Rectangle 40"/>
          <p:cNvSpPr/>
          <p:nvPr/>
        </p:nvSpPr>
        <p:spPr>
          <a:xfrm>
            <a:off x="10452447" y="5653416"/>
            <a:ext cx="1103444" cy="677108"/>
          </a:xfrm>
          <a:prstGeom prst="rect">
            <a:avLst/>
          </a:prstGeom>
        </p:spPr>
        <p:txBody>
          <a:bodyPr wrap="square">
            <a:spAutoFit/>
          </a:bodyPr>
          <a:lstStyle/>
          <a:p>
            <a:pPr algn="r"/>
            <a:r>
              <a:rPr lang="en-US" b="1" dirty="0">
                <a:solidFill>
                  <a:schemeClr val="bg1"/>
                </a:solidFill>
              </a:rPr>
              <a:t>Tier 4</a:t>
            </a:r>
          </a:p>
          <a:p>
            <a:pPr algn="r"/>
            <a:r>
              <a:rPr lang="en-US" sz="2000" b="1" i="1" dirty="0">
                <a:solidFill>
                  <a:srgbClr val="FFFF00"/>
                </a:solidFill>
              </a:rPr>
              <a:t>Laggards</a:t>
            </a:r>
          </a:p>
        </p:txBody>
      </p:sp>
      <p:sp>
        <p:nvSpPr>
          <p:cNvPr id="42" name="Rectangle 41"/>
          <p:cNvSpPr/>
          <p:nvPr/>
        </p:nvSpPr>
        <p:spPr>
          <a:xfrm>
            <a:off x="8110735" y="5653417"/>
            <a:ext cx="1179775" cy="677108"/>
          </a:xfrm>
          <a:prstGeom prst="rect">
            <a:avLst/>
          </a:prstGeom>
        </p:spPr>
        <p:txBody>
          <a:bodyPr wrap="square">
            <a:spAutoFit/>
          </a:bodyPr>
          <a:lstStyle/>
          <a:p>
            <a:pPr algn="r"/>
            <a:r>
              <a:rPr lang="en-US" b="1" dirty="0">
                <a:solidFill>
                  <a:schemeClr val="bg1"/>
                </a:solidFill>
              </a:rPr>
              <a:t>Tier 3</a:t>
            </a:r>
          </a:p>
          <a:p>
            <a:pPr algn="r"/>
            <a:r>
              <a:rPr lang="en-US" sz="2000" b="1" i="1" dirty="0">
                <a:solidFill>
                  <a:srgbClr val="FFFF00"/>
                </a:solidFill>
              </a:rPr>
              <a:t>Probables</a:t>
            </a:r>
          </a:p>
        </p:txBody>
      </p:sp>
      <p:sp>
        <p:nvSpPr>
          <p:cNvPr id="32" name="Rectangle 31"/>
          <p:cNvSpPr/>
          <p:nvPr/>
        </p:nvSpPr>
        <p:spPr>
          <a:xfrm>
            <a:off x="8046073" y="1332472"/>
            <a:ext cx="2401619" cy="400110"/>
          </a:xfrm>
          <a:prstGeom prst="rect">
            <a:avLst/>
          </a:prstGeom>
        </p:spPr>
        <p:txBody>
          <a:bodyPr wrap="none">
            <a:spAutoFit/>
          </a:bodyPr>
          <a:lstStyle/>
          <a:p>
            <a:r>
              <a:rPr lang="en-US" sz="2000" b="1" dirty="0">
                <a:solidFill>
                  <a:srgbClr val="E95441"/>
                </a:solidFill>
              </a:rPr>
              <a:t>Defining the Clusters</a:t>
            </a:r>
            <a:endParaRPr lang="en-US" sz="2000" dirty="0">
              <a:solidFill>
                <a:srgbClr val="E9544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1511309294"/>
              </p:ext>
            </p:extLst>
          </p:nvPr>
        </p:nvGraphicFramePr>
        <p:xfrm>
          <a:off x="781878" y="3008247"/>
          <a:ext cx="5609066" cy="2306556"/>
        </p:xfrm>
        <a:graphic>
          <a:graphicData uri="http://schemas.openxmlformats.org/drawingml/2006/table">
            <a:tbl>
              <a:tblPr>
                <a:tableStyleId>{5C22544A-7EE6-4342-B048-85BDC9FD1C3A}</a:tableStyleId>
              </a:tblPr>
              <a:tblGrid>
                <a:gridCol w="1908313">
                  <a:extLst>
                    <a:ext uri="{9D8B030D-6E8A-4147-A177-3AD203B41FA5}">
                      <a16:colId xmlns:a16="http://schemas.microsoft.com/office/drawing/2014/main" val="2074162022"/>
                    </a:ext>
                  </a:extLst>
                </a:gridCol>
                <a:gridCol w="954157">
                  <a:extLst>
                    <a:ext uri="{9D8B030D-6E8A-4147-A177-3AD203B41FA5}">
                      <a16:colId xmlns:a16="http://schemas.microsoft.com/office/drawing/2014/main" val="565435368"/>
                    </a:ext>
                  </a:extLst>
                </a:gridCol>
                <a:gridCol w="954156">
                  <a:extLst>
                    <a:ext uri="{9D8B030D-6E8A-4147-A177-3AD203B41FA5}">
                      <a16:colId xmlns:a16="http://schemas.microsoft.com/office/drawing/2014/main" val="3678329968"/>
                    </a:ext>
                  </a:extLst>
                </a:gridCol>
                <a:gridCol w="927653">
                  <a:extLst>
                    <a:ext uri="{9D8B030D-6E8A-4147-A177-3AD203B41FA5}">
                      <a16:colId xmlns:a16="http://schemas.microsoft.com/office/drawing/2014/main" val="2737715160"/>
                    </a:ext>
                  </a:extLst>
                </a:gridCol>
                <a:gridCol w="864787">
                  <a:extLst>
                    <a:ext uri="{9D8B030D-6E8A-4147-A177-3AD203B41FA5}">
                      <a16:colId xmlns:a16="http://schemas.microsoft.com/office/drawing/2014/main" val="3350803064"/>
                    </a:ext>
                  </a:extLst>
                </a:gridCol>
              </a:tblGrid>
              <a:tr h="329508">
                <a:tc>
                  <a:txBody>
                    <a:bodyPr/>
                    <a:lstStyle/>
                    <a:p>
                      <a:pPr algn="l" fontAlgn="b"/>
                      <a:r>
                        <a:rPr lang="en-US" sz="1800" b="0" kern="1200" baseline="30000" dirty="0">
                          <a:solidFill>
                            <a:srgbClr val="FF0000"/>
                          </a:solidFill>
                          <a:latin typeface="+mn-lt"/>
                          <a:ea typeface="+mn-ea"/>
                          <a:cs typeface="+mn-cs"/>
                        </a:rPr>
                        <a:t>1</a:t>
                      </a:r>
                      <a:r>
                        <a:rPr lang="en-US" sz="1400" b="0" kern="1200" dirty="0">
                          <a:solidFill>
                            <a:schemeClr val="tx1">
                              <a:lumMod val="75000"/>
                              <a:lumOff val="25000"/>
                            </a:schemeClr>
                          </a:solidFill>
                          <a:latin typeface="+mn-lt"/>
                          <a:ea typeface="+mn-ea"/>
                          <a:cs typeface="+mn-cs"/>
                        </a:rPr>
                        <a:t>Avg. # Applications</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19050" cap="flat" cmpd="sng" algn="ctr">
                      <a:solidFill>
                        <a:srgbClr val="E95441"/>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121</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19050" cap="flat" cmpd="sng" algn="ctr">
                      <a:solidFill>
                        <a:srgbClr val="E95441"/>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56</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19050" cap="flat" cmpd="sng" algn="ctr">
                      <a:solidFill>
                        <a:srgbClr val="E95441"/>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18</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19050" cap="flat" cmpd="sng" algn="ctr">
                      <a:solidFill>
                        <a:srgbClr val="E95441"/>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13</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19050" cap="flat" cmpd="sng" algn="ctr">
                      <a:solidFill>
                        <a:srgbClr val="E95441"/>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746334005"/>
                  </a:ext>
                </a:extLst>
              </a:tr>
              <a:tr h="329508">
                <a:tc>
                  <a:txBody>
                    <a:bodyPr/>
                    <a:lstStyle/>
                    <a:p>
                      <a:pPr algn="l" fontAlgn="b"/>
                      <a:r>
                        <a:rPr lang="en-US" sz="1400" b="0" kern="1200" dirty="0">
                          <a:solidFill>
                            <a:schemeClr val="tx1">
                              <a:lumMod val="75000"/>
                              <a:lumOff val="25000"/>
                            </a:schemeClr>
                          </a:solidFill>
                          <a:latin typeface="+mn-lt"/>
                          <a:ea typeface="+mn-ea"/>
                          <a:cs typeface="+mn-cs"/>
                        </a:rPr>
                        <a:t>Avg. # Alumni</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505</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220</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65</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14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07802198"/>
                  </a:ext>
                </a:extLst>
              </a:tr>
              <a:tr h="329508">
                <a:tc>
                  <a:txBody>
                    <a:bodyPr/>
                    <a:lstStyle/>
                    <a:p>
                      <a:pPr algn="l" fontAlgn="b"/>
                      <a:r>
                        <a:rPr lang="en-US" sz="1400" b="0" kern="1200" dirty="0">
                          <a:solidFill>
                            <a:schemeClr val="tx1">
                              <a:lumMod val="75000"/>
                              <a:lumOff val="25000"/>
                            </a:schemeClr>
                          </a:solidFill>
                          <a:latin typeface="+mn-lt"/>
                          <a:ea typeface="+mn-ea"/>
                          <a:cs typeface="+mn-cs"/>
                        </a:rPr>
                        <a:t>Avg. # Accepted</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35</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373912455"/>
                  </a:ext>
                </a:extLst>
              </a:tr>
              <a:tr h="329508">
                <a:tc>
                  <a:txBody>
                    <a:bodyPr/>
                    <a:lstStyle/>
                    <a:p>
                      <a:pPr algn="l" fontAlgn="b"/>
                      <a:r>
                        <a:rPr lang="en-US" sz="1400" b="0" kern="1200" dirty="0">
                          <a:solidFill>
                            <a:schemeClr val="tx1">
                              <a:lumMod val="75000"/>
                              <a:lumOff val="25000"/>
                            </a:schemeClr>
                          </a:solidFill>
                          <a:latin typeface="+mn-lt"/>
                          <a:ea typeface="+mn-ea"/>
                          <a:cs typeface="+mn-cs"/>
                        </a:rPr>
                        <a:t>Avg. # Withdrawn</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27</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12</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2</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19265000"/>
                  </a:ext>
                </a:extLst>
              </a:tr>
              <a:tr h="329508">
                <a:tc>
                  <a:txBody>
                    <a:bodyPr/>
                    <a:lstStyle/>
                    <a:p>
                      <a:pPr algn="l" fontAlgn="b"/>
                      <a:r>
                        <a:rPr lang="en-US" sz="1400" b="0" kern="1200" dirty="0">
                          <a:solidFill>
                            <a:schemeClr val="tx1">
                              <a:lumMod val="75000"/>
                              <a:lumOff val="25000"/>
                            </a:schemeClr>
                          </a:solidFill>
                          <a:latin typeface="+mn-lt"/>
                          <a:ea typeface="+mn-ea"/>
                          <a:cs typeface="+mn-cs"/>
                        </a:rPr>
                        <a:t>Avg. # Met</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67</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31</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10</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tc>
                  <a:txBody>
                    <a:bodyPr/>
                    <a:lstStyle/>
                    <a:p>
                      <a:pPr algn="ctr" fontAlgn="b"/>
                      <a:r>
                        <a:rPr lang="en-US" sz="1200" kern="1200" dirty="0">
                          <a:solidFill>
                            <a:schemeClr val="tx1">
                              <a:lumMod val="75000"/>
                              <a:lumOff val="25000"/>
                            </a:schemeClr>
                          </a:solidFill>
                          <a:latin typeface="+mn-lt"/>
                          <a:ea typeface="+mn-ea"/>
                          <a:cs typeface="+mn-cs"/>
                        </a:rPr>
                        <a:t>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755846536"/>
                  </a:ext>
                </a:extLst>
              </a:tr>
              <a:tr h="329508">
                <a:tc>
                  <a:txBody>
                    <a:bodyPr/>
                    <a:lstStyle/>
                    <a:p>
                      <a:pPr algn="l" fontAlgn="b"/>
                      <a:r>
                        <a:rPr lang="en-US" sz="1400" b="0" kern="1200" dirty="0">
                          <a:solidFill>
                            <a:schemeClr val="tx1">
                              <a:lumMod val="75000"/>
                              <a:lumOff val="25000"/>
                            </a:schemeClr>
                          </a:solidFill>
                          <a:latin typeface="+mn-lt"/>
                          <a:ea typeface="+mn-ea"/>
                          <a:cs typeface="+mn-cs"/>
                        </a:rPr>
                        <a:t>Avg. # Sourced byRT</a:t>
                      </a: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54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24</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7</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3</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6350" cap="flat" cmpd="sng" algn="ctr">
                      <a:solidFill>
                        <a:schemeClr val="tx2">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6639811"/>
                  </a:ext>
                </a:extLst>
              </a:tr>
              <a:tr h="329508">
                <a:tc>
                  <a:txBody>
                    <a:bodyPr/>
                    <a:lstStyle/>
                    <a:p>
                      <a:pPr algn="l" fontAlgn="b"/>
                      <a:r>
                        <a:rPr lang="en-US" sz="1800" b="0" kern="1200" baseline="30000" dirty="0">
                          <a:solidFill>
                            <a:srgbClr val="FF0000"/>
                          </a:solidFill>
                          <a:latin typeface="+mn-lt"/>
                          <a:ea typeface="+mn-ea"/>
                          <a:cs typeface="+mn-cs"/>
                        </a:rPr>
                        <a:t>2</a:t>
                      </a:r>
                      <a:r>
                        <a:rPr lang="en-US" sz="1400" b="0" kern="1200" dirty="0">
                          <a:solidFill>
                            <a:schemeClr val="tx1">
                              <a:lumMod val="75000"/>
                              <a:lumOff val="25000"/>
                            </a:schemeClr>
                          </a:solidFill>
                          <a:latin typeface="+mn-lt"/>
                          <a:ea typeface="+mn-ea"/>
                          <a:cs typeface="+mn-cs"/>
                        </a:rPr>
                        <a:t>Selectivity</a:t>
                      </a:r>
                      <a:endParaRPr lang="en-US" sz="1400" b="0" kern="1200" dirty="0">
                        <a:solidFill>
                          <a:srgbClr val="FF0000"/>
                        </a:solidFill>
                        <a:latin typeface="+mn-lt"/>
                        <a:ea typeface="+mn-ea"/>
                        <a:cs typeface="+mn-cs"/>
                      </a:endParaRPr>
                    </a:p>
                  </a:txBody>
                  <a:tcPr anchor="ctr">
                    <a:lnL w="19050" cap="flat" cmpd="sng" algn="ctr">
                      <a:solidFill>
                        <a:srgbClr val="E95441"/>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19050" cap="flat" cmpd="sng" algn="ctr">
                      <a:solidFill>
                        <a:srgbClr val="E95441"/>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4.5</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19050" cap="flat" cmpd="sng" algn="ctr">
                      <a:solidFill>
                        <a:srgbClr val="E95441"/>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4.2</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19050" cap="flat" cmpd="sng" algn="ctr">
                      <a:solidFill>
                        <a:srgbClr val="E95441"/>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4.1</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6350" cap="flat" cmpd="sng" algn="ctr">
                      <a:solidFill>
                        <a:schemeClr val="tx2">
                          <a:lumMod val="60000"/>
                          <a:lumOff val="40000"/>
                        </a:schemeClr>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19050" cap="flat" cmpd="sng" algn="ctr">
                      <a:solidFill>
                        <a:srgbClr val="E95441"/>
                      </a:solidFill>
                      <a:prstDash val="solid"/>
                      <a:round/>
                      <a:headEnd type="none" w="med" len="med"/>
                      <a:tailEnd type="none" w="med" len="med"/>
                    </a:lnB>
                    <a:solidFill>
                      <a:schemeClr val="bg1"/>
                    </a:solidFill>
                  </a:tcPr>
                </a:tc>
                <a:tc>
                  <a:txBody>
                    <a:bodyPr/>
                    <a:lstStyle/>
                    <a:p>
                      <a:pPr algn="ctr" fontAlgn="b"/>
                      <a:r>
                        <a:rPr lang="en-US" sz="1200" kern="1200" dirty="0">
                          <a:solidFill>
                            <a:schemeClr val="tx1">
                              <a:lumMod val="75000"/>
                              <a:lumOff val="25000"/>
                            </a:schemeClr>
                          </a:solidFill>
                          <a:latin typeface="+mn-lt"/>
                          <a:ea typeface="+mn-ea"/>
                          <a:cs typeface="+mn-cs"/>
                        </a:rPr>
                        <a:t>2.7</a:t>
                      </a:r>
                    </a:p>
                  </a:txBody>
                  <a:tcPr marL="9525" marR="9525" marT="9525" marB="0" anchor="ctr">
                    <a:lnL w="6350" cap="flat" cmpd="sng" algn="ctr">
                      <a:solidFill>
                        <a:schemeClr val="tx2">
                          <a:lumMod val="60000"/>
                          <a:lumOff val="40000"/>
                        </a:schemeClr>
                      </a:solidFill>
                      <a:prstDash val="solid"/>
                      <a:round/>
                      <a:headEnd type="none" w="med" len="med"/>
                      <a:tailEnd type="none" w="med" len="med"/>
                    </a:lnL>
                    <a:lnR w="19050" cap="flat" cmpd="sng" algn="ctr">
                      <a:solidFill>
                        <a:srgbClr val="E95441"/>
                      </a:solidFill>
                      <a:prstDash val="solid"/>
                      <a:round/>
                      <a:headEnd type="none" w="med" len="med"/>
                      <a:tailEnd type="none" w="med" len="med"/>
                    </a:lnR>
                    <a:lnT w="6350" cap="flat" cmpd="sng" algn="ctr">
                      <a:solidFill>
                        <a:schemeClr val="tx2">
                          <a:lumMod val="60000"/>
                          <a:lumOff val="40000"/>
                        </a:schemeClr>
                      </a:solidFill>
                      <a:prstDash val="solid"/>
                      <a:round/>
                      <a:headEnd type="none" w="med" len="med"/>
                      <a:tailEnd type="none" w="med" len="med"/>
                    </a:lnT>
                    <a:lnB w="19050" cap="flat" cmpd="sng" algn="ctr">
                      <a:solidFill>
                        <a:srgbClr val="E95441"/>
                      </a:solidFill>
                      <a:prstDash val="solid"/>
                      <a:round/>
                      <a:headEnd type="none" w="med" len="med"/>
                      <a:tailEnd type="none" w="med" len="med"/>
                    </a:lnB>
                    <a:solidFill>
                      <a:schemeClr val="bg1"/>
                    </a:solidFill>
                  </a:tcPr>
                </a:tc>
                <a:extLst>
                  <a:ext uri="{0D108BD9-81ED-4DB2-BD59-A6C34878D82A}">
                    <a16:rowId xmlns:a16="http://schemas.microsoft.com/office/drawing/2014/main" val="2560626167"/>
                  </a:ext>
                </a:extLst>
              </a:tr>
            </a:tbl>
          </a:graphicData>
        </a:graphic>
      </p:graphicFrame>
      <p:sp>
        <p:nvSpPr>
          <p:cNvPr id="45" name="Rectangle 44"/>
          <p:cNvSpPr/>
          <p:nvPr/>
        </p:nvSpPr>
        <p:spPr>
          <a:xfrm>
            <a:off x="2794507" y="2609600"/>
            <a:ext cx="660758" cy="338554"/>
          </a:xfrm>
          <a:prstGeom prst="rect">
            <a:avLst/>
          </a:prstGeom>
        </p:spPr>
        <p:txBody>
          <a:bodyPr wrap="none">
            <a:spAutoFit/>
          </a:bodyPr>
          <a:lstStyle/>
          <a:p>
            <a:r>
              <a:rPr lang="en-US" sz="1600" b="1" dirty="0">
                <a:solidFill>
                  <a:schemeClr val="accent4">
                    <a:lumMod val="75000"/>
                  </a:schemeClr>
                </a:solidFill>
              </a:rPr>
              <a:t>Tier 1</a:t>
            </a:r>
          </a:p>
        </p:txBody>
      </p:sp>
      <p:sp>
        <p:nvSpPr>
          <p:cNvPr id="46" name="Rectangle 45"/>
          <p:cNvSpPr/>
          <p:nvPr/>
        </p:nvSpPr>
        <p:spPr>
          <a:xfrm>
            <a:off x="3745722" y="2609600"/>
            <a:ext cx="660758" cy="338554"/>
          </a:xfrm>
          <a:prstGeom prst="rect">
            <a:avLst/>
          </a:prstGeom>
        </p:spPr>
        <p:txBody>
          <a:bodyPr wrap="none">
            <a:spAutoFit/>
          </a:bodyPr>
          <a:lstStyle/>
          <a:p>
            <a:r>
              <a:rPr lang="en-US" sz="1600" b="1" dirty="0">
                <a:solidFill>
                  <a:srgbClr val="E95441"/>
                </a:solidFill>
              </a:rPr>
              <a:t>Tier 2</a:t>
            </a:r>
          </a:p>
        </p:txBody>
      </p:sp>
      <p:sp>
        <p:nvSpPr>
          <p:cNvPr id="47" name="Rectangle 46"/>
          <p:cNvSpPr/>
          <p:nvPr/>
        </p:nvSpPr>
        <p:spPr>
          <a:xfrm>
            <a:off x="5561991" y="2609600"/>
            <a:ext cx="660758" cy="338554"/>
          </a:xfrm>
          <a:prstGeom prst="rect">
            <a:avLst/>
          </a:prstGeom>
        </p:spPr>
        <p:txBody>
          <a:bodyPr wrap="none">
            <a:spAutoFit/>
          </a:bodyPr>
          <a:lstStyle/>
          <a:p>
            <a:r>
              <a:rPr lang="en-US" sz="1600" b="1" dirty="0">
                <a:solidFill>
                  <a:srgbClr val="A9A57C"/>
                </a:solidFill>
              </a:rPr>
              <a:t>Tier 4</a:t>
            </a:r>
          </a:p>
        </p:txBody>
      </p:sp>
      <p:sp>
        <p:nvSpPr>
          <p:cNvPr id="48" name="Rectangle 47"/>
          <p:cNvSpPr/>
          <p:nvPr/>
        </p:nvSpPr>
        <p:spPr>
          <a:xfrm>
            <a:off x="4697415" y="2609600"/>
            <a:ext cx="660758" cy="338554"/>
          </a:xfrm>
          <a:prstGeom prst="rect">
            <a:avLst/>
          </a:prstGeom>
        </p:spPr>
        <p:txBody>
          <a:bodyPr wrap="none">
            <a:spAutoFit/>
          </a:bodyPr>
          <a:lstStyle/>
          <a:p>
            <a:r>
              <a:rPr lang="en-US" sz="1600" b="1" dirty="0">
                <a:solidFill>
                  <a:srgbClr val="4BC999"/>
                </a:solidFill>
              </a:rPr>
              <a:t>Tier 3</a:t>
            </a:r>
          </a:p>
        </p:txBody>
      </p:sp>
      <p:graphicFrame>
        <p:nvGraphicFramePr>
          <p:cNvPr id="49" name="Chart 48"/>
          <p:cNvGraphicFramePr/>
          <p:nvPr>
            <p:extLst>
              <p:ext uri="{D42A27DB-BD31-4B8C-83A1-F6EECF244321}">
                <p14:modId xmlns:p14="http://schemas.microsoft.com/office/powerpoint/2010/main" val="3819097593"/>
              </p:ext>
            </p:extLst>
          </p:nvPr>
        </p:nvGraphicFramePr>
        <p:xfrm>
          <a:off x="2648011" y="1798027"/>
          <a:ext cx="973460" cy="906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0" name="Chart 49"/>
          <p:cNvGraphicFramePr/>
          <p:nvPr>
            <p:extLst>
              <p:ext uri="{D42A27DB-BD31-4B8C-83A1-F6EECF244321}">
                <p14:modId xmlns:p14="http://schemas.microsoft.com/office/powerpoint/2010/main" val="3156622948"/>
              </p:ext>
            </p:extLst>
          </p:nvPr>
        </p:nvGraphicFramePr>
        <p:xfrm>
          <a:off x="3571169" y="1798027"/>
          <a:ext cx="973460" cy="9066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p:cNvGraphicFramePr/>
          <p:nvPr>
            <p:extLst>
              <p:ext uri="{D42A27DB-BD31-4B8C-83A1-F6EECF244321}">
                <p14:modId xmlns:p14="http://schemas.microsoft.com/office/powerpoint/2010/main" val="4227882946"/>
              </p:ext>
            </p:extLst>
          </p:nvPr>
        </p:nvGraphicFramePr>
        <p:xfrm>
          <a:off x="4494327" y="1798027"/>
          <a:ext cx="973460" cy="9066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Chart 51"/>
          <p:cNvGraphicFramePr/>
          <p:nvPr>
            <p:extLst>
              <p:ext uri="{D42A27DB-BD31-4B8C-83A1-F6EECF244321}">
                <p14:modId xmlns:p14="http://schemas.microsoft.com/office/powerpoint/2010/main" val="4274790828"/>
              </p:ext>
            </p:extLst>
          </p:nvPr>
        </p:nvGraphicFramePr>
        <p:xfrm>
          <a:off x="5417484" y="1798027"/>
          <a:ext cx="973460" cy="906622"/>
        </p:xfrm>
        <a:graphic>
          <a:graphicData uri="http://schemas.openxmlformats.org/drawingml/2006/chart">
            <c:chart xmlns:c="http://schemas.openxmlformats.org/drawingml/2006/chart" xmlns:r="http://schemas.openxmlformats.org/officeDocument/2006/relationships" r:id="rId5"/>
          </a:graphicData>
        </a:graphic>
      </p:graphicFrame>
      <p:sp>
        <p:nvSpPr>
          <p:cNvPr id="53" name="Rectangle 52"/>
          <p:cNvSpPr/>
          <p:nvPr/>
        </p:nvSpPr>
        <p:spPr>
          <a:xfrm>
            <a:off x="1509935" y="1281749"/>
            <a:ext cx="4293868" cy="400110"/>
          </a:xfrm>
          <a:prstGeom prst="rect">
            <a:avLst/>
          </a:prstGeom>
        </p:spPr>
        <p:txBody>
          <a:bodyPr wrap="none">
            <a:spAutoFit/>
          </a:bodyPr>
          <a:lstStyle/>
          <a:p>
            <a:r>
              <a:rPr lang="en-US" sz="2000" b="1" dirty="0">
                <a:solidFill>
                  <a:srgbClr val="E95441"/>
                </a:solidFill>
              </a:rPr>
              <a:t>Profiling based on clustering variables</a:t>
            </a:r>
            <a:endParaRPr lang="en-US" sz="2000" dirty="0">
              <a:solidFill>
                <a:srgbClr val="E95441"/>
              </a:solidFill>
            </a:endParaRPr>
          </a:p>
        </p:txBody>
      </p:sp>
      <p:sp>
        <p:nvSpPr>
          <p:cNvPr id="54" name="Rectangle 53"/>
          <p:cNvSpPr/>
          <p:nvPr/>
        </p:nvSpPr>
        <p:spPr>
          <a:xfrm>
            <a:off x="1286212" y="1991562"/>
            <a:ext cx="1334601" cy="584775"/>
          </a:xfrm>
          <a:prstGeom prst="rect">
            <a:avLst/>
          </a:prstGeom>
        </p:spPr>
        <p:txBody>
          <a:bodyPr wrap="square">
            <a:spAutoFit/>
          </a:bodyPr>
          <a:lstStyle/>
          <a:p>
            <a:pPr algn="ctr"/>
            <a:r>
              <a:rPr lang="en-US" sz="1600" dirty="0">
                <a:solidFill>
                  <a:schemeClr val="tx2"/>
                </a:solidFill>
              </a:rPr>
              <a:t>University Count</a:t>
            </a:r>
          </a:p>
        </p:txBody>
      </p:sp>
      <p:sp>
        <p:nvSpPr>
          <p:cNvPr id="55" name="TextBox 54"/>
          <p:cNvSpPr txBox="1"/>
          <p:nvPr/>
        </p:nvSpPr>
        <p:spPr>
          <a:xfrm>
            <a:off x="3275556" y="1736602"/>
            <a:ext cx="662609" cy="307777"/>
          </a:xfrm>
          <a:prstGeom prst="rect">
            <a:avLst/>
          </a:prstGeom>
          <a:noFill/>
        </p:spPr>
        <p:txBody>
          <a:bodyPr wrap="square" rtlCol="0">
            <a:spAutoFit/>
          </a:bodyPr>
          <a:lstStyle/>
          <a:p>
            <a:r>
              <a:rPr lang="en-US" sz="1400" b="1" dirty="0">
                <a:solidFill>
                  <a:schemeClr val="accent4">
                    <a:lumMod val="75000"/>
                  </a:schemeClr>
                </a:solidFill>
              </a:rPr>
              <a:t>24</a:t>
            </a:r>
          </a:p>
        </p:txBody>
      </p:sp>
      <p:sp>
        <p:nvSpPr>
          <p:cNvPr id="56" name="TextBox 55"/>
          <p:cNvSpPr txBox="1"/>
          <p:nvPr/>
        </p:nvSpPr>
        <p:spPr>
          <a:xfrm>
            <a:off x="4187924" y="1736602"/>
            <a:ext cx="662609" cy="307777"/>
          </a:xfrm>
          <a:prstGeom prst="rect">
            <a:avLst/>
          </a:prstGeom>
          <a:noFill/>
        </p:spPr>
        <p:txBody>
          <a:bodyPr wrap="square" rtlCol="0">
            <a:spAutoFit/>
          </a:bodyPr>
          <a:lstStyle/>
          <a:p>
            <a:r>
              <a:rPr lang="en-US" sz="1400" b="1" dirty="0">
                <a:solidFill>
                  <a:srgbClr val="E95441"/>
                </a:solidFill>
              </a:rPr>
              <a:t>70</a:t>
            </a:r>
          </a:p>
        </p:txBody>
      </p:sp>
      <p:sp>
        <p:nvSpPr>
          <p:cNvPr id="57" name="TextBox 56"/>
          <p:cNvSpPr txBox="1"/>
          <p:nvPr/>
        </p:nvSpPr>
        <p:spPr>
          <a:xfrm>
            <a:off x="5083286" y="1736602"/>
            <a:ext cx="662609" cy="307777"/>
          </a:xfrm>
          <a:prstGeom prst="rect">
            <a:avLst/>
          </a:prstGeom>
          <a:noFill/>
        </p:spPr>
        <p:txBody>
          <a:bodyPr wrap="square" rtlCol="0">
            <a:spAutoFit/>
          </a:bodyPr>
          <a:lstStyle/>
          <a:p>
            <a:r>
              <a:rPr lang="en-US" sz="1400" b="1" dirty="0">
                <a:solidFill>
                  <a:srgbClr val="4BC999"/>
                </a:solidFill>
              </a:rPr>
              <a:t>192</a:t>
            </a:r>
          </a:p>
        </p:txBody>
      </p:sp>
      <p:sp>
        <p:nvSpPr>
          <p:cNvPr id="58" name="TextBox 57"/>
          <p:cNvSpPr txBox="1"/>
          <p:nvPr/>
        </p:nvSpPr>
        <p:spPr>
          <a:xfrm>
            <a:off x="6017549" y="1736602"/>
            <a:ext cx="662609" cy="307777"/>
          </a:xfrm>
          <a:prstGeom prst="rect">
            <a:avLst/>
          </a:prstGeom>
          <a:noFill/>
        </p:spPr>
        <p:txBody>
          <a:bodyPr wrap="square" rtlCol="0">
            <a:spAutoFit/>
          </a:bodyPr>
          <a:lstStyle/>
          <a:p>
            <a:r>
              <a:rPr lang="en-US" sz="1400" b="1" dirty="0">
                <a:solidFill>
                  <a:srgbClr val="A9A57C"/>
                </a:solidFill>
              </a:rPr>
              <a:t>152</a:t>
            </a:r>
          </a:p>
        </p:txBody>
      </p:sp>
      <p:sp>
        <p:nvSpPr>
          <p:cNvPr id="7" name="Rectangle 6"/>
          <p:cNvSpPr/>
          <p:nvPr/>
        </p:nvSpPr>
        <p:spPr>
          <a:xfrm>
            <a:off x="446325" y="6405326"/>
            <a:ext cx="9785740" cy="461665"/>
          </a:xfrm>
          <a:prstGeom prst="rect">
            <a:avLst/>
          </a:prstGeom>
        </p:spPr>
        <p:txBody>
          <a:bodyPr wrap="square">
            <a:spAutoFit/>
          </a:bodyPr>
          <a:lstStyle/>
          <a:p>
            <a:r>
              <a:rPr lang="en-US" sz="1200" b="1" dirty="0">
                <a:solidFill>
                  <a:srgbClr val="FF0000"/>
                </a:solidFill>
              </a:rPr>
              <a:t>1</a:t>
            </a:r>
            <a:r>
              <a:rPr lang="en-US" sz="1200" dirty="0">
                <a:solidFill>
                  <a:schemeClr val="tx1">
                    <a:lumMod val="75000"/>
                    <a:lumOff val="25000"/>
                  </a:schemeClr>
                </a:solidFill>
              </a:rPr>
              <a:t>Avg. # Application = Total # Applications in the Tier / # Universities in the Tier</a:t>
            </a:r>
          </a:p>
          <a:p>
            <a:r>
              <a:rPr lang="en-US" sz="1200" b="1" dirty="0">
                <a:solidFill>
                  <a:srgbClr val="FF0000"/>
                </a:solidFill>
              </a:rPr>
              <a:t>2</a:t>
            </a:r>
            <a:r>
              <a:rPr lang="en-US" sz="1200" dirty="0">
                <a:solidFill>
                  <a:schemeClr val="tx1">
                    <a:lumMod val="75000"/>
                    <a:lumOff val="25000"/>
                  </a:schemeClr>
                </a:solidFill>
              </a:rPr>
              <a:t>Selectivity (derived field) is on a scale of 1-5, where 5 being most selective</a:t>
            </a:r>
            <a:endParaRPr lang="en-US" sz="1400" dirty="0">
              <a:solidFill>
                <a:schemeClr val="tx1">
                  <a:lumMod val="75000"/>
                  <a:lumOff val="25000"/>
                </a:schemeClr>
              </a:solidFill>
            </a:endParaRPr>
          </a:p>
        </p:txBody>
      </p:sp>
      <p:sp>
        <p:nvSpPr>
          <p:cNvPr id="60" name="TextBox 59"/>
          <p:cNvSpPr txBox="1"/>
          <p:nvPr/>
        </p:nvSpPr>
        <p:spPr>
          <a:xfrm>
            <a:off x="700548" y="5361313"/>
            <a:ext cx="597961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lumOff val="25000"/>
                  </a:schemeClr>
                </a:solidFill>
              </a:rPr>
              <a:t>Means of all the clusters across the variables are widely apart</a:t>
            </a:r>
          </a:p>
          <a:p>
            <a:pPr marL="285750" indent="-285750">
              <a:buFont typeface="Arial" panose="020B0604020202020204" pitchFamily="34" charset="0"/>
              <a:buChar char="•"/>
            </a:pPr>
            <a:r>
              <a:rPr lang="en-US" sz="1600" dirty="0">
                <a:solidFill>
                  <a:srgbClr val="E95441"/>
                </a:solidFill>
              </a:rPr>
              <a:t>This indicates that in the new clusters, campuses have been grouped more homogeneously based on the basis of campus quality and recruitment efforts</a:t>
            </a:r>
          </a:p>
        </p:txBody>
      </p:sp>
      <p:pic>
        <p:nvPicPr>
          <p:cNvPr id="61" name="Picture 60"/>
          <p:cNvPicPr>
            <a:picLocks noChangeAspect="1"/>
          </p:cNvPicPr>
          <p:nvPr/>
        </p:nvPicPr>
        <p:blipFill>
          <a:blip r:embed="rId6"/>
          <a:stretch>
            <a:fillRect/>
          </a:stretch>
        </p:blipFill>
        <p:spPr>
          <a:xfrm>
            <a:off x="9124950" y="6556333"/>
            <a:ext cx="3067050" cy="247650"/>
          </a:xfrm>
          <a:prstGeom prst="rect">
            <a:avLst/>
          </a:prstGeom>
        </p:spPr>
      </p:pic>
    </p:spTree>
    <p:extLst>
      <p:ext uri="{BB962C8B-B14F-4D97-AF65-F5344CB8AC3E}">
        <p14:creationId xmlns:p14="http://schemas.microsoft.com/office/powerpoint/2010/main" val="274708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7" y="2930564"/>
            <a:ext cx="8611273" cy="769441"/>
          </a:xfrm>
          <a:prstGeom prst="rect">
            <a:avLst/>
          </a:prstGeom>
        </p:spPr>
        <p:txBody>
          <a:bodyPr wrap="square">
            <a:spAutoFit/>
          </a:bodyPr>
          <a:lstStyle/>
          <a:p>
            <a:pPr>
              <a:buClr>
                <a:srgbClr val="FF4300"/>
              </a:buClr>
            </a:pPr>
            <a:r>
              <a:rPr lang="en-US" sz="4400" dirty="0">
                <a:solidFill>
                  <a:schemeClr val="bg1"/>
                </a:solidFill>
              </a:rPr>
              <a:t>INSIGHTS &amp; RECCOMENDATIONS</a:t>
            </a:r>
          </a:p>
        </p:txBody>
      </p:sp>
    </p:spTree>
    <p:extLst>
      <p:ext uri="{BB962C8B-B14F-4D97-AF65-F5344CB8AC3E}">
        <p14:creationId xmlns:p14="http://schemas.microsoft.com/office/powerpoint/2010/main" val="341012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0"/>
            <a:ext cx="11186662" cy="1200329"/>
          </a:xfrm>
          <a:prstGeom prst="rect">
            <a:avLst/>
          </a:prstGeom>
        </p:spPr>
        <p:txBody>
          <a:bodyPr wrap="square">
            <a:spAutoFit/>
          </a:bodyPr>
          <a:lstStyle/>
          <a:p>
            <a:pPr>
              <a:buClr>
                <a:srgbClr val="FF4300"/>
              </a:buClr>
            </a:pPr>
            <a:r>
              <a:rPr lang="en-US" sz="3600" dirty="0">
                <a:solidFill>
                  <a:srgbClr val="332D46"/>
                </a:solidFill>
              </a:rPr>
              <a:t>Tier 1 is the most promising clusters and should be primary focus of the recruiters</a:t>
            </a: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61563" y="1368625"/>
            <a:ext cx="11287707" cy="565694"/>
          </a:xfrm>
          <a:prstGeom prst="rect">
            <a:avLst/>
          </a:prstGeom>
          <a:solidFill>
            <a:schemeClr val="accent4">
              <a:lumMod val="75000"/>
            </a:schemeClr>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bg1"/>
                </a:solidFill>
              </a:rPr>
              <a:t>Tier 1 – </a:t>
            </a:r>
            <a:r>
              <a:rPr lang="en-US" sz="2400" b="1" i="1" dirty="0">
                <a:solidFill>
                  <a:schemeClr val="bg1"/>
                </a:solidFill>
              </a:rPr>
              <a:t>Outperformers (24 universities)</a:t>
            </a:r>
          </a:p>
        </p:txBody>
      </p:sp>
      <p:sp>
        <p:nvSpPr>
          <p:cNvPr id="17" name="TextBox 16"/>
          <p:cNvSpPr txBox="1"/>
          <p:nvPr/>
        </p:nvSpPr>
        <p:spPr>
          <a:xfrm>
            <a:off x="2125001" y="2031186"/>
            <a:ext cx="9612073"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75000"/>
                  </a:schemeClr>
                </a:solidFill>
              </a:rPr>
              <a:t>This tier comprises of only 5% of the universities but they account for 30% of the all the accepted applications</a:t>
            </a:r>
          </a:p>
        </p:txBody>
      </p:sp>
      <p:graphicFrame>
        <p:nvGraphicFramePr>
          <p:cNvPr id="18" name="Chart 17"/>
          <p:cNvGraphicFramePr/>
          <p:nvPr>
            <p:extLst>
              <p:ext uri="{D42A27DB-BD31-4B8C-83A1-F6EECF244321}">
                <p14:modId xmlns:p14="http://schemas.microsoft.com/office/powerpoint/2010/main" val="4114605113"/>
              </p:ext>
            </p:extLst>
          </p:nvPr>
        </p:nvGraphicFramePr>
        <p:xfrm>
          <a:off x="696502" y="3288337"/>
          <a:ext cx="997510" cy="8805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p:cNvGraphicFramePr/>
          <p:nvPr>
            <p:extLst>
              <p:ext uri="{D42A27DB-BD31-4B8C-83A1-F6EECF244321}">
                <p14:modId xmlns:p14="http://schemas.microsoft.com/office/powerpoint/2010/main" val="4039041867"/>
              </p:ext>
            </p:extLst>
          </p:nvPr>
        </p:nvGraphicFramePr>
        <p:xfrm>
          <a:off x="743115" y="4290441"/>
          <a:ext cx="958587" cy="880509"/>
        </p:xfrm>
        <a:graphic>
          <a:graphicData uri="http://schemas.openxmlformats.org/drawingml/2006/chart">
            <c:chart xmlns:c="http://schemas.openxmlformats.org/drawingml/2006/chart" xmlns:r="http://schemas.openxmlformats.org/officeDocument/2006/relationships" r:id="rId4"/>
          </a:graphicData>
        </a:graphic>
      </p:graphicFrame>
      <p:sp>
        <p:nvSpPr>
          <p:cNvPr id="35" name="Rectangle 34"/>
          <p:cNvSpPr/>
          <p:nvPr/>
        </p:nvSpPr>
        <p:spPr>
          <a:xfrm>
            <a:off x="584057" y="3993544"/>
            <a:ext cx="1226618" cy="307777"/>
          </a:xfrm>
          <a:prstGeom prst="rect">
            <a:avLst/>
          </a:prstGeom>
        </p:spPr>
        <p:txBody>
          <a:bodyPr wrap="none">
            <a:spAutoFit/>
          </a:bodyPr>
          <a:lstStyle/>
          <a:p>
            <a:r>
              <a:rPr lang="en-US" sz="1400" dirty="0">
                <a:solidFill>
                  <a:schemeClr val="tx2">
                    <a:lumMod val="75000"/>
                  </a:schemeClr>
                </a:solidFill>
              </a:rPr>
              <a:t># Applications</a:t>
            </a:r>
          </a:p>
        </p:txBody>
      </p:sp>
      <p:sp>
        <p:nvSpPr>
          <p:cNvPr id="36" name="Rectangle 35"/>
          <p:cNvSpPr/>
          <p:nvPr/>
        </p:nvSpPr>
        <p:spPr>
          <a:xfrm>
            <a:off x="683444" y="4995648"/>
            <a:ext cx="1027845" cy="307777"/>
          </a:xfrm>
          <a:prstGeom prst="rect">
            <a:avLst/>
          </a:prstGeom>
        </p:spPr>
        <p:txBody>
          <a:bodyPr wrap="none">
            <a:spAutoFit/>
          </a:bodyPr>
          <a:lstStyle/>
          <a:p>
            <a:r>
              <a:rPr lang="en-US" sz="1400" dirty="0">
                <a:solidFill>
                  <a:schemeClr val="tx2">
                    <a:lumMod val="75000"/>
                  </a:schemeClr>
                </a:solidFill>
              </a:rPr>
              <a:t># Accepted</a:t>
            </a:r>
          </a:p>
        </p:txBody>
      </p:sp>
      <p:sp>
        <p:nvSpPr>
          <p:cNvPr id="39" name="Rectangle 38"/>
          <p:cNvSpPr/>
          <p:nvPr/>
        </p:nvSpPr>
        <p:spPr>
          <a:xfrm>
            <a:off x="633891" y="5482613"/>
            <a:ext cx="659155" cy="523220"/>
          </a:xfrm>
          <a:prstGeom prst="rect">
            <a:avLst/>
          </a:prstGeom>
        </p:spPr>
        <p:txBody>
          <a:bodyPr wrap="none">
            <a:spAutoFit/>
          </a:bodyPr>
          <a:lstStyle/>
          <a:p>
            <a:r>
              <a:rPr lang="en-US" sz="2800" b="1" dirty="0">
                <a:solidFill>
                  <a:schemeClr val="accent4">
                    <a:lumMod val="75000"/>
                  </a:schemeClr>
                </a:solidFill>
              </a:rPr>
              <a:t>4.5</a:t>
            </a:r>
          </a:p>
        </p:txBody>
      </p:sp>
      <p:sp>
        <p:nvSpPr>
          <p:cNvPr id="40" name="Rectangle 39"/>
          <p:cNvSpPr/>
          <p:nvPr/>
        </p:nvSpPr>
        <p:spPr>
          <a:xfrm>
            <a:off x="558080" y="5347524"/>
            <a:ext cx="907621" cy="307777"/>
          </a:xfrm>
          <a:prstGeom prst="rect">
            <a:avLst/>
          </a:prstGeom>
        </p:spPr>
        <p:txBody>
          <a:bodyPr wrap="none">
            <a:spAutoFit/>
          </a:bodyPr>
          <a:lstStyle/>
          <a:p>
            <a:r>
              <a:rPr lang="en-US" sz="1400" dirty="0">
                <a:solidFill>
                  <a:schemeClr val="tx2">
                    <a:lumMod val="75000"/>
                  </a:schemeClr>
                </a:solidFill>
              </a:rPr>
              <a:t>Selectivity</a:t>
            </a:r>
          </a:p>
        </p:txBody>
      </p:sp>
      <p:sp>
        <p:nvSpPr>
          <p:cNvPr id="41" name="Rectangle 40"/>
          <p:cNvSpPr/>
          <p:nvPr/>
        </p:nvSpPr>
        <p:spPr>
          <a:xfrm>
            <a:off x="1073295" y="6108133"/>
            <a:ext cx="1013483" cy="307777"/>
          </a:xfrm>
          <a:prstGeom prst="rect">
            <a:avLst/>
          </a:prstGeom>
        </p:spPr>
        <p:txBody>
          <a:bodyPr wrap="none">
            <a:spAutoFit/>
          </a:bodyPr>
          <a:lstStyle/>
          <a:p>
            <a:r>
              <a:rPr lang="en-US" sz="1400" dirty="0">
                <a:solidFill>
                  <a:srgbClr val="FF0000"/>
                </a:solidFill>
              </a:rPr>
              <a:t>*</a:t>
            </a:r>
            <a:r>
              <a:rPr lang="en-US" sz="1400" dirty="0">
                <a:solidFill>
                  <a:schemeClr val="tx2">
                    <a:lumMod val="75000"/>
                  </a:schemeClr>
                </a:solidFill>
              </a:rPr>
              <a:t>Awareness</a:t>
            </a:r>
          </a:p>
        </p:txBody>
      </p:sp>
      <p:sp>
        <p:nvSpPr>
          <p:cNvPr id="34" name="Rectangle 33"/>
          <p:cNvSpPr/>
          <p:nvPr/>
        </p:nvSpPr>
        <p:spPr>
          <a:xfrm>
            <a:off x="1176721" y="5745939"/>
            <a:ext cx="728084" cy="523220"/>
          </a:xfrm>
          <a:prstGeom prst="rect">
            <a:avLst/>
          </a:prstGeom>
        </p:spPr>
        <p:txBody>
          <a:bodyPr wrap="square">
            <a:spAutoFit/>
          </a:bodyPr>
          <a:lstStyle/>
          <a:p>
            <a:r>
              <a:rPr lang="en-US" sz="2800" b="1" dirty="0">
                <a:solidFill>
                  <a:schemeClr val="accent4">
                    <a:lumMod val="75000"/>
                  </a:schemeClr>
                </a:solidFill>
              </a:rPr>
              <a:t>2.3</a:t>
            </a:r>
          </a:p>
        </p:txBody>
      </p:sp>
      <p:sp>
        <p:nvSpPr>
          <p:cNvPr id="46" name="Rectangle 45"/>
          <p:cNvSpPr/>
          <p:nvPr/>
        </p:nvSpPr>
        <p:spPr>
          <a:xfrm>
            <a:off x="643450" y="1997794"/>
            <a:ext cx="1220034" cy="338554"/>
          </a:xfrm>
          <a:prstGeom prst="rect">
            <a:avLst/>
          </a:prstGeom>
        </p:spPr>
        <p:txBody>
          <a:bodyPr wrap="square">
            <a:spAutoFit/>
          </a:bodyPr>
          <a:lstStyle/>
          <a:p>
            <a:pPr algn="ctr"/>
            <a:r>
              <a:rPr lang="en-US" sz="1600" dirty="0">
                <a:solidFill>
                  <a:schemeClr val="tx2">
                    <a:lumMod val="75000"/>
                  </a:schemeClr>
                </a:solidFill>
              </a:rPr>
              <a:t>Contribution</a:t>
            </a:r>
          </a:p>
        </p:txBody>
      </p:sp>
      <p:cxnSp>
        <p:nvCxnSpPr>
          <p:cNvPr id="47" name="Straight Connector 46"/>
          <p:cNvCxnSpPr>
            <a:cxnSpLocks/>
          </p:cNvCxnSpPr>
          <p:nvPr/>
        </p:nvCxnSpPr>
        <p:spPr>
          <a:xfrm>
            <a:off x="2008231" y="2289060"/>
            <a:ext cx="0" cy="3969910"/>
          </a:xfrm>
          <a:prstGeom prst="line">
            <a:avLst/>
          </a:prstGeom>
          <a:ln>
            <a:solidFill>
              <a:srgbClr val="797365"/>
            </a:solidFill>
          </a:ln>
        </p:spPr>
        <p:style>
          <a:lnRef idx="1">
            <a:schemeClr val="accent1"/>
          </a:lnRef>
          <a:fillRef idx="0">
            <a:schemeClr val="accent1"/>
          </a:fillRef>
          <a:effectRef idx="0">
            <a:schemeClr val="accent1"/>
          </a:effectRef>
          <a:fontRef idx="minor">
            <a:schemeClr val="tx1"/>
          </a:fontRef>
        </p:style>
      </p:cxnSp>
      <p:graphicFrame>
        <p:nvGraphicFramePr>
          <p:cNvPr id="48" name="Chart 47"/>
          <p:cNvGraphicFramePr/>
          <p:nvPr>
            <p:extLst>
              <p:ext uri="{D42A27DB-BD31-4B8C-83A1-F6EECF244321}">
                <p14:modId xmlns:p14="http://schemas.microsoft.com/office/powerpoint/2010/main" val="1781801324"/>
              </p:ext>
            </p:extLst>
          </p:nvPr>
        </p:nvGraphicFramePr>
        <p:xfrm>
          <a:off x="729344" y="2321509"/>
          <a:ext cx="997510" cy="880509"/>
        </p:xfrm>
        <a:graphic>
          <a:graphicData uri="http://schemas.openxmlformats.org/drawingml/2006/chart">
            <c:chart xmlns:c="http://schemas.openxmlformats.org/drawingml/2006/chart" xmlns:r="http://schemas.openxmlformats.org/officeDocument/2006/relationships" r:id="rId5"/>
          </a:graphicData>
        </a:graphic>
      </p:graphicFrame>
      <p:sp>
        <p:nvSpPr>
          <p:cNvPr id="49" name="Rectangle 48"/>
          <p:cNvSpPr/>
          <p:nvPr/>
        </p:nvSpPr>
        <p:spPr>
          <a:xfrm>
            <a:off x="603251" y="3026716"/>
            <a:ext cx="1142877" cy="307777"/>
          </a:xfrm>
          <a:prstGeom prst="rect">
            <a:avLst/>
          </a:prstGeom>
        </p:spPr>
        <p:txBody>
          <a:bodyPr wrap="none">
            <a:spAutoFit/>
          </a:bodyPr>
          <a:lstStyle/>
          <a:p>
            <a:r>
              <a:rPr lang="en-US" sz="1400" dirty="0">
                <a:solidFill>
                  <a:schemeClr val="tx2">
                    <a:lumMod val="75000"/>
                  </a:schemeClr>
                </a:solidFill>
              </a:rPr>
              <a:t># Universities</a:t>
            </a:r>
          </a:p>
        </p:txBody>
      </p:sp>
      <p:sp>
        <p:nvSpPr>
          <p:cNvPr id="13" name="Rectangle 12"/>
          <p:cNvSpPr/>
          <p:nvPr/>
        </p:nvSpPr>
        <p:spPr>
          <a:xfrm>
            <a:off x="2152979" y="2731136"/>
            <a:ext cx="756833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Average # Accepted candidates per university for these campuses is more than twice compared to Tier 2 and five times compared to overall average</a:t>
            </a:r>
          </a:p>
        </p:txBody>
      </p:sp>
      <p:sp>
        <p:nvSpPr>
          <p:cNvPr id="50" name="TextBox 49"/>
          <p:cNvSpPr txBox="1"/>
          <p:nvPr/>
        </p:nvSpPr>
        <p:spPr>
          <a:xfrm>
            <a:off x="2152980" y="5719795"/>
            <a:ext cx="9486390" cy="369332"/>
          </a:xfrm>
          <a:prstGeom prst="rect">
            <a:avLst/>
          </a:prstGeom>
        </p:spPr>
        <p:txBody>
          <a:bodyPr wrap="square">
            <a:spAutoFit/>
          </a:bodyPr>
          <a:lstStyle>
            <a:defPPr>
              <a:defRPr lang="en-US"/>
            </a:defPPr>
            <a:lvl1pPr marL="285750" indent="-285750">
              <a:buFont typeface="Arial" panose="020B0604020202020204" pitchFamily="34" charset="0"/>
              <a:buChar char="•"/>
              <a:defRPr b="1">
                <a:solidFill>
                  <a:srgbClr val="797365"/>
                </a:solidFill>
              </a:defRPr>
            </a:lvl1pPr>
          </a:lstStyle>
          <a:p>
            <a:r>
              <a:rPr lang="en-US" dirty="0">
                <a:solidFill>
                  <a:schemeClr val="tx2">
                    <a:lumMod val="75000"/>
                  </a:schemeClr>
                </a:solidFill>
              </a:rPr>
              <a:t>These universities outperform all the other tiers and should be primary focus of the recruiters</a:t>
            </a:r>
          </a:p>
        </p:txBody>
      </p:sp>
      <p:graphicFrame>
        <p:nvGraphicFramePr>
          <p:cNvPr id="20" name="Chart 19"/>
          <p:cNvGraphicFramePr/>
          <p:nvPr>
            <p:extLst/>
          </p:nvPr>
        </p:nvGraphicFramePr>
        <p:xfrm>
          <a:off x="9832700" y="2555014"/>
          <a:ext cx="1656541" cy="977243"/>
        </p:xfrm>
        <a:graphic>
          <a:graphicData uri="http://schemas.openxmlformats.org/drawingml/2006/chart">
            <c:chart xmlns:c="http://schemas.openxmlformats.org/drawingml/2006/chart" xmlns:r="http://schemas.openxmlformats.org/officeDocument/2006/relationships" r:id="rId6"/>
          </a:graphicData>
        </a:graphic>
      </p:graphicFrame>
      <p:sp>
        <p:nvSpPr>
          <p:cNvPr id="23" name="Rectangle 22"/>
          <p:cNvSpPr/>
          <p:nvPr/>
        </p:nvSpPr>
        <p:spPr>
          <a:xfrm>
            <a:off x="9725318" y="2435159"/>
            <a:ext cx="2054537"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t>Average accepted per college</a:t>
            </a:r>
          </a:p>
        </p:txBody>
      </p:sp>
      <p:sp>
        <p:nvSpPr>
          <p:cNvPr id="51" name="Rectangle 50"/>
          <p:cNvSpPr/>
          <p:nvPr/>
        </p:nvSpPr>
        <p:spPr>
          <a:xfrm rot="16200000">
            <a:off x="9528702" y="2876565"/>
            <a:ext cx="465192"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t>Tiers</a:t>
            </a:r>
          </a:p>
        </p:txBody>
      </p:sp>
      <p:sp>
        <p:nvSpPr>
          <p:cNvPr id="24" name="Rectangle 23"/>
          <p:cNvSpPr/>
          <p:nvPr/>
        </p:nvSpPr>
        <p:spPr>
          <a:xfrm>
            <a:off x="2152979" y="3448950"/>
            <a:ext cx="9486390"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More than half (51%) of the applicants from these universities have been offered an offer</a:t>
            </a:r>
          </a:p>
        </p:txBody>
      </p:sp>
      <p:sp>
        <p:nvSpPr>
          <p:cNvPr id="25" name="Rectangle 24"/>
          <p:cNvSpPr/>
          <p:nvPr/>
        </p:nvSpPr>
        <p:spPr>
          <a:xfrm>
            <a:off x="2142547" y="3951331"/>
            <a:ext cx="757876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In this Tier 17  (70%) out of 24 are public universities, while on an average only 40% of the universities are public</a:t>
            </a:r>
          </a:p>
        </p:txBody>
      </p:sp>
      <p:graphicFrame>
        <p:nvGraphicFramePr>
          <p:cNvPr id="52" name="Chart 51"/>
          <p:cNvGraphicFramePr/>
          <p:nvPr>
            <p:extLst/>
          </p:nvPr>
        </p:nvGraphicFramePr>
        <p:xfrm>
          <a:off x="9622798" y="3991422"/>
          <a:ext cx="2157058" cy="817751"/>
        </p:xfrm>
        <a:graphic>
          <a:graphicData uri="http://schemas.openxmlformats.org/drawingml/2006/chart">
            <c:chart xmlns:c="http://schemas.openxmlformats.org/drawingml/2006/chart" xmlns:r="http://schemas.openxmlformats.org/officeDocument/2006/relationships" r:id="rId7"/>
          </a:graphicData>
        </a:graphic>
      </p:graphicFrame>
      <p:sp>
        <p:nvSpPr>
          <p:cNvPr id="55" name="Rectangle 54"/>
          <p:cNvSpPr/>
          <p:nvPr/>
        </p:nvSpPr>
        <p:spPr>
          <a:xfrm>
            <a:off x="10036249" y="3773156"/>
            <a:ext cx="1316515"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t>% Public university</a:t>
            </a:r>
          </a:p>
        </p:txBody>
      </p:sp>
      <p:sp>
        <p:nvSpPr>
          <p:cNvPr id="56" name="Rectangle 55"/>
          <p:cNvSpPr/>
          <p:nvPr/>
        </p:nvSpPr>
        <p:spPr>
          <a:xfrm>
            <a:off x="11182799" y="4513529"/>
            <a:ext cx="646588"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t>Overall</a:t>
            </a:r>
          </a:p>
        </p:txBody>
      </p:sp>
      <p:pic>
        <p:nvPicPr>
          <p:cNvPr id="57" name="Picture 56"/>
          <p:cNvPicPr>
            <a:picLocks noChangeAspect="1"/>
          </p:cNvPicPr>
          <p:nvPr/>
        </p:nvPicPr>
        <p:blipFill>
          <a:blip r:embed="rId8"/>
          <a:stretch>
            <a:fillRect/>
          </a:stretch>
        </p:blipFill>
        <p:spPr>
          <a:xfrm>
            <a:off x="9124950" y="6556333"/>
            <a:ext cx="3067050" cy="247650"/>
          </a:xfrm>
          <a:prstGeom prst="rect">
            <a:avLst/>
          </a:prstGeom>
        </p:spPr>
      </p:pic>
      <p:sp>
        <p:nvSpPr>
          <p:cNvPr id="3" name="Rectangle: Rounded Corners 2"/>
          <p:cNvSpPr/>
          <p:nvPr/>
        </p:nvSpPr>
        <p:spPr>
          <a:xfrm>
            <a:off x="2260278" y="4871083"/>
            <a:ext cx="3089383" cy="755938"/>
          </a:xfrm>
          <a:prstGeom prst="round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91440" rtlCol="0" anchor="ctr"/>
          <a:lstStyle/>
          <a:p>
            <a:r>
              <a:rPr lang="en-US" sz="2000" b="1" dirty="0">
                <a:solidFill>
                  <a:schemeClr val="accent4">
                    <a:lumMod val="50000"/>
                  </a:schemeClr>
                </a:solidFill>
              </a:rPr>
              <a:t>Amount of Effort</a:t>
            </a:r>
          </a:p>
        </p:txBody>
      </p:sp>
      <p:sp>
        <p:nvSpPr>
          <p:cNvPr id="38" name="Rectangle: Rounded Corners 37"/>
          <p:cNvSpPr/>
          <p:nvPr/>
        </p:nvSpPr>
        <p:spPr>
          <a:xfrm>
            <a:off x="8679626" y="4871083"/>
            <a:ext cx="2904118" cy="755938"/>
          </a:xfrm>
          <a:prstGeom prst="round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Campus Quality</a:t>
            </a:r>
          </a:p>
        </p:txBody>
      </p:sp>
      <p:sp>
        <p:nvSpPr>
          <p:cNvPr id="42" name="Rectangle: Rounded Corners 41"/>
          <p:cNvSpPr/>
          <p:nvPr/>
        </p:nvSpPr>
        <p:spPr>
          <a:xfrm>
            <a:off x="5469040" y="4862088"/>
            <a:ext cx="3089383" cy="755938"/>
          </a:xfrm>
          <a:prstGeom prst="round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Effort Type</a:t>
            </a:r>
          </a:p>
        </p:txBody>
      </p:sp>
      <p:pic>
        <p:nvPicPr>
          <p:cNvPr id="58" name="Graphic 57" descr="Ribbon"/>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37809" y="4704683"/>
            <a:ext cx="402013" cy="402013"/>
          </a:xfrm>
          <a:prstGeom prst="rect">
            <a:avLst/>
          </a:prstGeom>
        </p:spPr>
      </p:pic>
      <p:pic>
        <p:nvPicPr>
          <p:cNvPr id="12" name="Graphic 11" descr="Users"/>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33200" y="4616113"/>
            <a:ext cx="451312" cy="451312"/>
          </a:xfrm>
          <a:prstGeom prst="rect">
            <a:avLst/>
          </a:prstGeom>
        </p:spPr>
      </p:pic>
      <p:pic>
        <p:nvPicPr>
          <p:cNvPr id="63" name="Graphic 62" descr="Network"/>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5311" y="4616804"/>
            <a:ext cx="437249" cy="437249"/>
          </a:xfrm>
          <a:prstGeom prst="rect">
            <a:avLst/>
          </a:prstGeom>
        </p:spPr>
      </p:pic>
      <p:sp>
        <p:nvSpPr>
          <p:cNvPr id="66" name="Arrow: Up 65"/>
          <p:cNvSpPr/>
          <p:nvPr/>
        </p:nvSpPr>
        <p:spPr>
          <a:xfrm>
            <a:off x="4544897" y="5004629"/>
            <a:ext cx="214174" cy="256805"/>
          </a:xfrm>
          <a:prstGeom prst="upArrow">
            <a:avLst/>
          </a:prstGeom>
          <a:solidFill>
            <a:srgbClr val="2E2B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316383" y="5221555"/>
            <a:ext cx="688010" cy="400110"/>
          </a:xfrm>
          <a:prstGeom prst="rect">
            <a:avLst/>
          </a:prstGeom>
        </p:spPr>
        <p:txBody>
          <a:bodyPr wrap="none">
            <a:spAutoFit/>
          </a:bodyPr>
          <a:lstStyle/>
          <a:p>
            <a:pPr algn="ctr"/>
            <a:r>
              <a:rPr lang="en-US" sz="2000" b="1" dirty="0"/>
              <a:t>High</a:t>
            </a:r>
          </a:p>
        </p:txBody>
      </p:sp>
      <p:sp>
        <p:nvSpPr>
          <p:cNvPr id="70" name="Rectangle 69"/>
          <p:cNvSpPr/>
          <p:nvPr/>
        </p:nvSpPr>
        <p:spPr>
          <a:xfrm>
            <a:off x="6988856" y="4872577"/>
            <a:ext cx="1528303" cy="707886"/>
          </a:xfrm>
          <a:prstGeom prst="rect">
            <a:avLst/>
          </a:prstGeom>
        </p:spPr>
        <p:txBody>
          <a:bodyPr wrap="none">
            <a:spAutoFit/>
          </a:bodyPr>
          <a:lstStyle/>
          <a:p>
            <a:pPr algn="ctr"/>
            <a:r>
              <a:rPr lang="en-US" sz="2000" b="1" dirty="0"/>
              <a:t>Managing</a:t>
            </a:r>
          </a:p>
          <a:p>
            <a:pPr algn="ctr"/>
            <a:r>
              <a:rPr lang="en-US" sz="2000" b="1" dirty="0"/>
              <a:t>Applications</a:t>
            </a:r>
          </a:p>
        </p:txBody>
      </p:sp>
      <p:sp>
        <p:nvSpPr>
          <p:cNvPr id="72" name="Rectangle 71"/>
          <p:cNvSpPr/>
          <p:nvPr/>
        </p:nvSpPr>
        <p:spPr>
          <a:xfrm>
            <a:off x="10719300" y="4959393"/>
            <a:ext cx="997208" cy="523220"/>
          </a:xfrm>
          <a:prstGeom prst="rect">
            <a:avLst/>
          </a:prstGeom>
        </p:spPr>
        <p:txBody>
          <a:bodyPr wrap="square">
            <a:spAutoFit/>
          </a:bodyPr>
          <a:lstStyle/>
          <a:p>
            <a:r>
              <a:rPr lang="en-US" sz="2800" b="1" dirty="0"/>
              <a:t>Elite</a:t>
            </a:r>
          </a:p>
        </p:txBody>
      </p:sp>
      <p:sp>
        <p:nvSpPr>
          <p:cNvPr id="2" name="Rectangle 1"/>
          <p:cNvSpPr/>
          <p:nvPr/>
        </p:nvSpPr>
        <p:spPr>
          <a:xfrm>
            <a:off x="1413486" y="2289769"/>
            <a:ext cx="397866" cy="276999"/>
          </a:xfrm>
          <a:prstGeom prst="rect">
            <a:avLst/>
          </a:prstGeom>
        </p:spPr>
        <p:txBody>
          <a:bodyPr wrap="none">
            <a:spAutoFit/>
          </a:bodyPr>
          <a:lstStyle/>
          <a:p>
            <a:r>
              <a:rPr lang="en-US" sz="1200" dirty="0">
                <a:solidFill>
                  <a:schemeClr val="tx2">
                    <a:lumMod val="75000"/>
                  </a:schemeClr>
                </a:solidFill>
              </a:rPr>
              <a:t>5%</a:t>
            </a:r>
            <a:endParaRPr lang="en-US" sz="1200" dirty="0"/>
          </a:p>
        </p:txBody>
      </p:sp>
      <p:sp>
        <p:nvSpPr>
          <p:cNvPr id="43" name="Rectangle 42"/>
          <p:cNvSpPr/>
          <p:nvPr/>
        </p:nvSpPr>
        <p:spPr>
          <a:xfrm>
            <a:off x="1371007" y="3335972"/>
            <a:ext cx="482824" cy="276999"/>
          </a:xfrm>
          <a:prstGeom prst="rect">
            <a:avLst/>
          </a:prstGeom>
        </p:spPr>
        <p:txBody>
          <a:bodyPr wrap="none">
            <a:spAutoFit/>
          </a:bodyPr>
          <a:lstStyle/>
          <a:p>
            <a:r>
              <a:rPr lang="en-US" sz="1200" dirty="0">
                <a:solidFill>
                  <a:schemeClr val="tx2">
                    <a:lumMod val="75000"/>
                  </a:schemeClr>
                </a:solidFill>
              </a:rPr>
              <a:t>24%</a:t>
            </a:r>
            <a:endParaRPr lang="en-US" sz="1200" dirty="0"/>
          </a:p>
        </p:txBody>
      </p:sp>
      <p:sp>
        <p:nvSpPr>
          <p:cNvPr id="44" name="Rectangle 43"/>
          <p:cNvSpPr/>
          <p:nvPr/>
        </p:nvSpPr>
        <p:spPr>
          <a:xfrm>
            <a:off x="1371007" y="4284416"/>
            <a:ext cx="482824" cy="276999"/>
          </a:xfrm>
          <a:prstGeom prst="rect">
            <a:avLst/>
          </a:prstGeom>
        </p:spPr>
        <p:txBody>
          <a:bodyPr wrap="none">
            <a:spAutoFit/>
          </a:bodyPr>
          <a:lstStyle/>
          <a:p>
            <a:r>
              <a:rPr lang="en-US" sz="1200" dirty="0">
                <a:solidFill>
                  <a:schemeClr val="tx2">
                    <a:lumMod val="75000"/>
                  </a:schemeClr>
                </a:solidFill>
              </a:rPr>
              <a:t>30%</a:t>
            </a:r>
            <a:endParaRPr lang="en-US" sz="1200" dirty="0"/>
          </a:p>
        </p:txBody>
      </p:sp>
      <p:sp>
        <p:nvSpPr>
          <p:cNvPr id="45" name="Rectangle 44"/>
          <p:cNvSpPr/>
          <p:nvPr/>
        </p:nvSpPr>
        <p:spPr>
          <a:xfrm>
            <a:off x="446325" y="6425204"/>
            <a:ext cx="9785740" cy="276999"/>
          </a:xfrm>
          <a:prstGeom prst="rect">
            <a:avLst/>
          </a:prstGeom>
        </p:spPr>
        <p:txBody>
          <a:bodyPr wrap="square">
            <a:spAutoFit/>
          </a:bodyPr>
          <a:lstStyle/>
          <a:p>
            <a:r>
              <a:rPr lang="en-US" sz="1200" b="1" dirty="0">
                <a:solidFill>
                  <a:srgbClr val="FF0000"/>
                </a:solidFill>
              </a:rPr>
              <a:t>*</a:t>
            </a:r>
            <a:r>
              <a:rPr lang="en-US" sz="1200" dirty="0">
                <a:solidFill>
                  <a:schemeClr val="tx1">
                    <a:lumMod val="75000"/>
                    <a:lumOff val="25000"/>
                  </a:schemeClr>
                </a:solidFill>
              </a:rPr>
              <a:t>Awareness (derived field) is on a scale of 1-3, where 3 being most aware</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29873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2840716"/>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0"/>
            <a:ext cx="11186662" cy="954107"/>
          </a:xfrm>
          <a:prstGeom prst="rect">
            <a:avLst/>
          </a:prstGeom>
        </p:spPr>
        <p:txBody>
          <a:bodyPr wrap="square">
            <a:spAutoFit/>
          </a:bodyPr>
          <a:lstStyle/>
          <a:p>
            <a:pPr>
              <a:buClr>
                <a:srgbClr val="FF4300"/>
              </a:buClr>
            </a:pPr>
            <a:r>
              <a:rPr lang="en-US" sz="3600" dirty="0">
                <a:solidFill>
                  <a:srgbClr val="332D46"/>
                </a:solidFill>
              </a:rPr>
              <a:t>Tier 2 Universities deserve same amount of focus as Tier1 but recruiter’s focus areas should be different</a:t>
            </a: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61563" y="1368625"/>
            <a:ext cx="11287707" cy="566928"/>
          </a:xfrm>
          <a:prstGeom prst="rect">
            <a:avLst/>
          </a:prstGeom>
          <a:solidFill>
            <a:srgbClr val="E9544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bg1"/>
                </a:solidFill>
              </a:rPr>
              <a:t>Tier 2 – </a:t>
            </a:r>
            <a:r>
              <a:rPr lang="en-US" sz="2400" b="1" i="1" dirty="0">
                <a:solidFill>
                  <a:schemeClr val="bg1"/>
                </a:solidFill>
              </a:rPr>
              <a:t>Challengers (70 universities)</a:t>
            </a:r>
          </a:p>
        </p:txBody>
      </p:sp>
      <p:graphicFrame>
        <p:nvGraphicFramePr>
          <p:cNvPr id="18" name="Chart 17"/>
          <p:cNvGraphicFramePr/>
          <p:nvPr>
            <p:extLst>
              <p:ext uri="{D42A27DB-BD31-4B8C-83A1-F6EECF244321}">
                <p14:modId xmlns:p14="http://schemas.microsoft.com/office/powerpoint/2010/main" val="32624887"/>
              </p:ext>
            </p:extLst>
          </p:nvPr>
        </p:nvGraphicFramePr>
        <p:xfrm>
          <a:off x="696502" y="3288325"/>
          <a:ext cx="997510" cy="880509"/>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643450" y="1997794"/>
            <a:ext cx="1220034" cy="338554"/>
          </a:xfrm>
          <a:prstGeom prst="rect">
            <a:avLst/>
          </a:prstGeom>
        </p:spPr>
        <p:txBody>
          <a:bodyPr wrap="square">
            <a:spAutoFit/>
          </a:bodyPr>
          <a:lstStyle/>
          <a:p>
            <a:pPr algn="ctr"/>
            <a:r>
              <a:rPr lang="en-US" sz="1600" dirty="0">
                <a:solidFill>
                  <a:schemeClr val="tx2">
                    <a:lumMod val="75000"/>
                  </a:schemeClr>
                </a:solidFill>
              </a:rPr>
              <a:t>Contribution</a:t>
            </a:r>
          </a:p>
        </p:txBody>
      </p:sp>
      <p:cxnSp>
        <p:nvCxnSpPr>
          <p:cNvPr id="21" name="Straight Connector 20"/>
          <p:cNvCxnSpPr>
            <a:cxnSpLocks/>
          </p:cNvCxnSpPr>
          <p:nvPr/>
        </p:nvCxnSpPr>
        <p:spPr>
          <a:xfrm>
            <a:off x="2008231" y="2289060"/>
            <a:ext cx="0" cy="3969910"/>
          </a:xfrm>
          <a:prstGeom prst="line">
            <a:avLst/>
          </a:prstGeom>
          <a:ln>
            <a:solidFill>
              <a:srgbClr val="E95441"/>
            </a:solidFill>
          </a:ln>
        </p:spPr>
        <p:style>
          <a:lnRef idx="1">
            <a:schemeClr val="accent1"/>
          </a:lnRef>
          <a:fillRef idx="0">
            <a:schemeClr val="accent1"/>
          </a:fillRef>
          <a:effectRef idx="0">
            <a:schemeClr val="accent1"/>
          </a:effectRef>
          <a:fontRef idx="minor">
            <a:schemeClr val="tx1"/>
          </a:fontRef>
        </p:style>
      </p:cxnSp>
      <p:graphicFrame>
        <p:nvGraphicFramePr>
          <p:cNvPr id="31" name="Chart 30"/>
          <p:cNvGraphicFramePr/>
          <p:nvPr>
            <p:extLst>
              <p:ext uri="{D42A27DB-BD31-4B8C-83A1-F6EECF244321}">
                <p14:modId xmlns:p14="http://schemas.microsoft.com/office/powerpoint/2010/main" val="4075314128"/>
              </p:ext>
            </p:extLst>
          </p:nvPr>
        </p:nvGraphicFramePr>
        <p:xfrm>
          <a:off x="743115" y="4290429"/>
          <a:ext cx="958587" cy="880509"/>
        </p:xfrm>
        <a:graphic>
          <a:graphicData uri="http://schemas.openxmlformats.org/drawingml/2006/chart">
            <c:chart xmlns:c="http://schemas.openxmlformats.org/drawingml/2006/chart" xmlns:r="http://schemas.openxmlformats.org/officeDocument/2006/relationships" r:id="rId4"/>
          </a:graphicData>
        </a:graphic>
      </p:graphicFrame>
      <p:sp>
        <p:nvSpPr>
          <p:cNvPr id="35" name="Rectangle 34"/>
          <p:cNvSpPr/>
          <p:nvPr/>
        </p:nvSpPr>
        <p:spPr>
          <a:xfrm>
            <a:off x="584057" y="3993532"/>
            <a:ext cx="1226618" cy="307777"/>
          </a:xfrm>
          <a:prstGeom prst="rect">
            <a:avLst/>
          </a:prstGeom>
        </p:spPr>
        <p:txBody>
          <a:bodyPr wrap="none">
            <a:spAutoFit/>
          </a:bodyPr>
          <a:lstStyle/>
          <a:p>
            <a:r>
              <a:rPr lang="en-US" sz="1400" dirty="0">
                <a:solidFill>
                  <a:schemeClr val="tx2">
                    <a:lumMod val="75000"/>
                  </a:schemeClr>
                </a:solidFill>
              </a:rPr>
              <a:t># Applications</a:t>
            </a:r>
          </a:p>
        </p:txBody>
      </p:sp>
      <p:sp>
        <p:nvSpPr>
          <p:cNvPr id="36" name="Rectangle 35"/>
          <p:cNvSpPr/>
          <p:nvPr/>
        </p:nvSpPr>
        <p:spPr>
          <a:xfrm>
            <a:off x="683444" y="4995636"/>
            <a:ext cx="1027845" cy="307777"/>
          </a:xfrm>
          <a:prstGeom prst="rect">
            <a:avLst/>
          </a:prstGeom>
        </p:spPr>
        <p:txBody>
          <a:bodyPr wrap="none">
            <a:spAutoFit/>
          </a:bodyPr>
          <a:lstStyle/>
          <a:p>
            <a:r>
              <a:rPr lang="en-US" sz="1400" dirty="0">
                <a:solidFill>
                  <a:schemeClr val="tx2">
                    <a:lumMod val="75000"/>
                  </a:schemeClr>
                </a:solidFill>
              </a:rPr>
              <a:t># Accepted</a:t>
            </a:r>
          </a:p>
        </p:txBody>
      </p:sp>
      <p:sp>
        <p:nvSpPr>
          <p:cNvPr id="30" name="Rectangle 29"/>
          <p:cNvSpPr/>
          <p:nvPr/>
        </p:nvSpPr>
        <p:spPr>
          <a:xfrm>
            <a:off x="633891" y="5482613"/>
            <a:ext cx="659155" cy="523220"/>
          </a:xfrm>
          <a:prstGeom prst="rect">
            <a:avLst/>
          </a:prstGeom>
        </p:spPr>
        <p:txBody>
          <a:bodyPr wrap="none">
            <a:spAutoFit/>
          </a:bodyPr>
          <a:lstStyle/>
          <a:p>
            <a:r>
              <a:rPr lang="en-US" sz="2800" b="1" dirty="0">
                <a:solidFill>
                  <a:srgbClr val="E95441"/>
                </a:solidFill>
              </a:rPr>
              <a:t>4.2</a:t>
            </a:r>
          </a:p>
        </p:txBody>
      </p:sp>
      <p:sp>
        <p:nvSpPr>
          <p:cNvPr id="32" name="Rectangle 31"/>
          <p:cNvSpPr/>
          <p:nvPr/>
        </p:nvSpPr>
        <p:spPr>
          <a:xfrm>
            <a:off x="558080" y="5347524"/>
            <a:ext cx="907621" cy="307777"/>
          </a:xfrm>
          <a:prstGeom prst="rect">
            <a:avLst/>
          </a:prstGeom>
        </p:spPr>
        <p:txBody>
          <a:bodyPr wrap="none">
            <a:spAutoFit/>
          </a:bodyPr>
          <a:lstStyle/>
          <a:p>
            <a:r>
              <a:rPr lang="en-US" sz="1400" dirty="0">
                <a:solidFill>
                  <a:schemeClr val="tx2">
                    <a:lumMod val="75000"/>
                  </a:schemeClr>
                </a:solidFill>
              </a:rPr>
              <a:t>Selectivity</a:t>
            </a:r>
          </a:p>
        </p:txBody>
      </p:sp>
      <p:sp>
        <p:nvSpPr>
          <p:cNvPr id="33" name="Rectangle 32"/>
          <p:cNvSpPr/>
          <p:nvPr/>
        </p:nvSpPr>
        <p:spPr>
          <a:xfrm>
            <a:off x="1073295" y="6108133"/>
            <a:ext cx="934936" cy="307777"/>
          </a:xfrm>
          <a:prstGeom prst="rect">
            <a:avLst/>
          </a:prstGeom>
        </p:spPr>
        <p:txBody>
          <a:bodyPr wrap="none">
            <a:spAutoFit/>
          </a:bodyPr>
          <a:lstStyle/>
          <a:p>
            <a:r>
              <a:rPr lang="en-US" sz="1400" dirty="0">
                <a:solidFill>
                  <a:schemeClr val="tx2">
                    <a:lumMod val="75000"/>
                  </a:schemeClr>
                </a:solidFill>
              </a:rPr>
              <a:t>Awareness</a:t>
            </a:r>
          </a:p>
        </p:txBody>
      </p:sp>
      <p:sp>
        <p:nvSpPr>
          <p:cNvPr id="37" name="Rectangle 36"/>
          <p:cNvSpPr/>
          <p:nvPr/>
        </p:nvSpPr>
        <p:spPr>
          <a:xfrm>
            <a:off x="1176721" y="5745939"/>
            <a:ext cx="728084" cy="523220"/>
          </a:xfrm>
          <a:prstGeom prst="rect">
            <a:avLst/>
          </a:prstGeom>
        </p:spPr>
        <p:txBody>
          <a:bodyPr wrap="square">
            <a:spAutoFit/>
          </a:bodyPr>
          <a:lstStyle/>
          <a:p>
            <a:r>
              <a:rPr lang="en-US" sz="2800" b="1" dirty="0">
                <a:solidFill>
                  <a:srgbClr val="E95441"/>
                </a:solidFill>
              </a:rPr>
              <a:t>2.0</a:t>
            </a:r>
          </a:p>
        </p:txBody>
      </p:sp>
      <p:graphicFrame>
        <p:nvGraphicFramePr>
          <p:cNvPr id="38" name="Chart 37"/>
          <p:cNvGraphicFramePr/>
          <p:nvPr>
            <p:extLst>
              <p:ext uri="{D42A27DB-BD31-4B8C-83A1-F6EECF244321}">
                <p14:modId xmlns:p14="http://schemas.microsoft.com/office/powerpoint/2010/main" val="2515390798"/>
              </p:ext>
            </p:extLst>
          </p:nvPr>
        </p:nvGraphicFramePr>
        <p:xfrm>
          <a:off x="729344" y="2321509"/>
          <a:ext cx="997510" cy="880509"/>
        </p:xfrm>
        <a:graphic>
          <a:graphicData uri="http://schemas.openxmlformats.org/drawingml/2006/chart">
            <c:chart xmlns:c="http://schemas.openxmlformats.org/drawingml/2006/chart" xmlns:r="http://schemas.openxmlformats.org/officeDocument/2006/relationships" r:id="rId5"/>
          </a:graphicData>
        </a:graphic>
      </p:graphicFrame>
      <p:sp>
        <p:nvSpPr>
          <p:cNvPr id="42" name="Rectangle 41"/>
          <p:cNvSpPr/>
          <p:nvPr/>
        </p:nvSpPr>
        <p:spPr>
          <a:xfrm>
            <a:off x="603251" y="3026716"/>
            <a:ext cx="1142877" cy="307777"/>
          </a:xfrm>
          <a:prstGeom prst="rect">
            <a:avLst/>
          </a:prstGeom>
        </p:spPr>
        <p:txBody>
          <a:bodyPr wrap="none">
            <a:spAutoFit/>
          </a:bodyPr>
          <a:lstStyle/>
          <a:p>
            <a:r>
              <a:rPr lang="en-US" sz="1400" dirty="0">
                <a:solidFill>
                  <a:schemeClr val="tx2">
                    <a:lumMod val="75000"/>
                  </a:schemeClr>
                </a:solidFill>
              </a:rPr>
              <a:t># Universities</a:t>
            </a:r>
          </a:p>
        </p:txBody>
      </p:sp>
      <p:sp>
        <p:nvSpPr>
          <p:cNvPr id="55" name="TextBox 54"/>
          <p:cNvSpPr txBox="1"/>
          <p:nvPr/>
        </p:nvSpPr>
        <p:spPr>
          <a:xfrm>
            <a:off x="2152978" y="2020486"/>
            <a:ext cx="961289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75000"/>
                  </a:schemeClr>
                </a:solidFill>
              </a:rPr>
              <a:t>34% (highest) of all the accepted candidates come from these 70 (16%) universities</a:t>
            </a:r>
          </a:p>
        </p:txBody>
      </p:sp>
      <p:sp>
        <p:nvSpPr>
          <p:cNvPr id="56" name="Rectangle 55"/>
          <p:cNvSpPr/>
          <p:nvPr/>
        </p:nvSpPr>
        <p:spPr>
          <a:xfrm>
            <a:off x="2166626" y="2528091"/>
            <a:ext cx="7939314" cy="677108"/>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Average number of applications </a:t>
            </a:r>
            <a:r>
              <a:rPr lang="en-US" sz="2000" b="1" dirty="0">
                <a:solidFill>
                  <a:schemeClr val="tx2">
                    <a:lumMod val="75000"/>
                  </a:schemeClr>
                </a:solidFill>
              </a:rPr>
              <a:t>per</a:t>
            </a:r>
            <a:r>
              <a:rPr lang="en-US" dirty="0">
                <a:solidFill>
                  <a:schemeClr val="tx2">
                    <a:lumMod val="75000"/>
                  </a:schemeClr>
                </a:solidFill>
              </a:rPr>
              <a:t> college from Tier 2 colleges is half compared to Tier 1 colleges</a:t>
            </a:r>
          </a:p>
        </p:txBody>
      </p:sp>
      <p:sp>
        <p:nvSpPr>
          <p:cNvPr id="57" name="Rectangle 56"/>
          <p:cNvSpPr/>
          <p:nvPr/>
        </p:nvSpPr>
        <p:spPr>
          <a:xfrm>
            <a:off x="2152978" y="5721542"/>
            <a:ext cx="9486390" cy="64633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2">
                    <a:lumMod val="75000"/>
                  </a:schemeClr>
                </a:solidFill>
              </a:rPr>
              <a:t>Sourcing more candidates would improve the acceptance rate and improving awareness would increase number of applications</a:t>
            </a:r>
          </a:p>
        </p:txBody>
      </p:sp>
      <p:sp>
        <p:nvSpPr>
          <p:cNvPr id="61" name="Rectangle 60"/>
          <p:cNvSpPr/>
          <p:nvPr/>
        </p:nvSpPr>
        <p:spPr>
          <a:xfrm>
            <a:off x="2166626" y="3293617"/>
            <a:ext cx="9202099"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So, these colleges need lesser number of recruiters per college compared to Tier 1</a:t>
            </a:r>
          </a:p>
        </p:txBody>
      </p:sp>
      <p:sp>
        <p:nvSpPr>
          <p:cNvPr id="62" name="Rectangle 61"/>
          <p:cNvSpPr/>
          <p:nvPr/>
        </p:nvSpPr>
        <p:spPr>
          <a:xfrm>
            <a:off x="2166627" y="4251637"/>
            <a:ext cx="9486390"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Awareness level is lower compared to Tier 1</a:t>
            </a:r>
          </a:p>
        </p:txBody>
      </p:sp>
      <p:graphicFrame>
        <p:nvGraphicFramePr>
          <p:cNvPr id="70" name="Chart 69"/>
          <p:cNvGraphicFramePr/>
          <p:nvPr>
            <p:extLst>
              <p:ext uri="{D42A27DB-BD31-4B8C-83A1-F6EECF244321}">
                <p14:modId xmlns:p14="http://schemas.microsoft.com/office/powerpoint/2010/main" val="3946700807"/>
              </p:ext>
            </p:extLst>
          </p:nvPr>
        </p:nvGraphicFramePr>
        <p:xfrm>
          <a:off x="9657376" y="2489653"/>
          <a:ext cx="2157058" cy="817751"/>
        </p:xfrm>
        <a:graphic>
          <a:graphicData uri="http://schemas.openxmlformats.org/drawingml/2006/chart">
            <c:chart xmlns:c="http://schemas.openxmlformats.org/drawingml/2006/chart" xmlns:r="http://schemas.openxmlformats.org/officeDocument/2006/relationships" r:id="rId6"/>
          </a:graphicData>
        </a:graphic>
      </p:graphicFrame>
      <p:sp>
        <p:nvSpPr>
          <p:cNvPr id="71" name="Rectangle 70"/>
          <p:cNvSpPr/>
          <p:nvPr/>
        </p:nvSpPr>
        <p:spPr>
          <a:xfrm>
            <a:off x="9921753" y="2339627"/>
            <a:ext cx="1614674"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Application per college</a:t>
            </a:r>
          </a:p>
        </p:txBody>
      </p:sp>
      <p:sp>
        <p:nvSpPr>
          <p:cNvPr id="72" name="Rectangle 71"/>
          <p:cNvSpPr/>
          <p:nvPr/>
        </p:nvSpPr>
        <p:spPr>
          <a:xfrm>
            <a:off x="9462540" y="2978278"/>
            <a:ext cx="465192"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Tiers</a:t>
            </a:r>
          </a:p>
        </p:txBody>
      </p:sp>
      <p:pic>
        <p:nvPicPr>
          <p:cNvPr id="74" name="Picture 73"/>
          <p:cNvPicPr>
            <a:picLocks noChangeAspect="1"/>
          </p:cNvPicPr>
          <p:nvPr/>
        </p:nvPicPr>
        <p:blipFill>
          <a:blip r:embed="rId7"/>
          <a:stretch>
            <a:fillRect/>
          </a:stretch>
        </p:blipFill>
        <p:spPr>
          <a:xfrm>
            <a:off x="9124950" y="6556333"/>
            <a:ext cx="3067050" cy="247650"/>
          </a:xfrm>
          <a:prstGeom prst="rect">
            <a:avLst/>
          </a:prstGeom>
        </p:spPr>
      </p:pic>
      <p:sp>
        <p:nvSpPr>
          <p:cNvPr id="51" name="Rectangle: Rounded Corners 50"/>
          <p:cNvSpPr/>
          <p:nvPr/>
        </p:nvSpPr>
        <p:spPr>
          <a:xfrm>
            <a:off x="2260278" y="4871083"/>
            <a:ext cx="3089383" cy="755938"/>
          </a:xfrm>
          <a:prstGeom prst="roundRect">
            <a:avLst/>
          </a:prstGeom>
          <a:solidFill>
            <a:schemeClr val="tx1">
              <a:lumMod val="10000"/>
              <a:lumOff val="9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91440" rtlCol="0" anchor="ctr"/>
          <a:lstStyle/>
          <a:p>
            <a:r>
              <a:rPr lang="en-US" sz="2000" b="1" dirty="0">
                <a:solidFill>
                  <a:schemeClr val="accent4">
                    <a:lumMod val="75000"/>
                  </a:schemeClr>
                </a:solidFill>
              </a:rPr>
              <a:t>Amount of Effort</a:t>
            </a:r>
          </a:p>
        </p:txBody>
      </p:sp>
      <p:sp>
        <p:nvSpPr>
          <p:cNvPr id="52" name="Rectangle: Rounded Corners 51"/>
          <p:cNvSpPr/>
          <p:nvPr/>
        </p:nvSpPr>
        <p:spPr>
          <a:xfrm>
            <a:off x="8679626" y="4871083"/>
            <a:ext cx="2904118" cy="755938"/>
          </a:xfrm>
          <a:prstGeom prst="roundRect">
            <a:avLst/>
          </a:prstGeom>
          <a:solidFill>
            <a:schemeClr val="tx1">
              <a:lumMod val="10000"/>
              <a:lumOff val="9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75000"/>
                  </a:schemeClr>
                </a:solidFill>
              </a:rPr>
              <a:t>Campus Quality</a:t>
            </a:r>
          </a:p>
        </p:txBody>
      </p:sp>
      <p:sp>
        <p:nvSpPr>
          <p:cNvPr id="53" name="Rectangle: Rounded Corners 52"/>
          <p:cNvSpPr/>
          <p:nvPr/>
        </p:nvSpPr>
        <p:spPr>
          <a:xfrm>
            <a:off x="5469040" y="4862088"/>
            <a:ext cx="3089383" cy="755938"/>
          </a:xfrm>
          <a:prstGeom prst="roundRect">
            <a:avLst/>
          </a:prstGeom>
          <a:solidFill>
            <a:schemeClr val="tx1">
              <a:lumMod val="10000"/>
              <a:lumOff val="9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75000"/>
                  </a:schemeClr>
                </a:solidFill>
              </a:rPr>
              <a:t>Effort Type</a:t>
            </a:r>
          </a:p>
        </p:txBody>
      </p:sp>
      <p:pic>
        <p:nvPicPr>
          <p:cNvPr id="54" name="Graphic 53" descr="Ribbon"/>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37809" y="4704683"/>
            <a:ext cx="402013" cy="402013"/>
          </a:xfrm>
          <a:prstGeom prst="rect">
            <a:avLst/>
          </a:prstGeom>
        </p:spPr>
      </p:pic>
      <p:pic>
        <p:nvPicPr>
          <p:cNvPr id="59" name="Graphic 58" descr="Network"/>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95311" y="4616804"/>
            <a:ext cx="437249" cy="437249"/>
          </a:xfrm>
          <a:prstGeom prst="rect">
            <a:avLst/>
          </a:prstGeom>
        </p:spPr>
      </p:pic>
      <p:sp>
        <p:nvSpPr>
          <p:cNvPr id="75" name="Rectangle 74"/>
          <p:cNvSpPr/>
          <p:nvPr/>
        </p:nvSpPr>
        <p:spPr>
          <a:xfrm>
            <a:off x="2158768" y="3775959"/>
            <a:ext cx="9202099"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Compared to Tier 1, a lesser percentage of candidates are sourced by Recruiters </a:t>
            </a:r>
          </a:p>
        </p:txBody>
      </p:sp>
      <p:sp>
        <p:nvSpPr>
          <p:cNvPr id="77" name="Arrow: Up 76"/>
          <p:cNvSpPr/>
          <p:nvPr/>
        </p:nvSpPr>
        <p:spPr>
          <a:xfrm>
            <a:off x="4544897" y="5004629"/>
            <a:ext cx="214174" cy="256805"/>
          </a:xfrm>
          <a:prstGeom prs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4316383" y="5221555"/>
            <a:ext cx="688010" cy="400110"/>
          </a:xfrm>
          <a:prstGeom prst="rect">
            <a:avLst/>
          </a:prstGeom>
        </p:spPr>
        <p:txBody>
          <a:bodyPr wrap="none">
            <a:spAutoFit/>
          </a:bodyPr>
          <a:lstStyle/>
          <a:p>
            <a:pPr algn="ctr"/>
            <a:r>
              <a:rPr lang="en-US" sz="2000" b="1" dirty="0">
                <a:solidFill>
                  <a:schemeClr val="tx2">
                    <a:lumMod val="75000"/>
                  </a:schemeClr>
                </a:solidFill>
              </a:rPr>
              <a:t>High</a:t>
            </a:r>
          </a:p>
        </p:txBody>
      </p:sp>
      <p:sp>
        <p:nvSpPr>
          <p:cNvPr id="79" name="Rectangle 78"/>
          <p:cNvSpPr/>
          <p:nvPr/>
        </p:nvSpPr>
        <p:spPr>
          <a:xfrm>
            <a:off x="7064005" y="4872577"/>
            <a:ext cx="1378006" cy="707886"/>
          </a:xfrm>
          <a:prstGeom prst="rect">
            <a:avLst/>
          </a:prstGeom>
        </p:spPr>
        <p:txBody>
          <a:bodyPr wrap="none">
            <a:spAutoFit/>
          </a:bodyPr>
          <a:lstStyle/>
          <a:p>
            <a:pPr algn="ctr"/>
            <a:r>
              <a:rPr lang="en-US" sz="2000" b="1" dirty="0">
                <a:solidFill>
                  <a:schemeClr val="tx2">
                    <a:lumMod val="75000"/>
                  </a:schemeClr>
                </a:solidFill>
              </a:rPr>
              <a:t>Sourcing +</a:t>
            </a:r>
          </a:p>
          <a:p>
            <a:pPr algn="ctr"/>
            <a:r>
              <a:rPr lang="en-US" sz="2000" b="1" dirty="0">
                <a:solidFill>
                  <a:schemeClr val="tx2">
                    <a:lumMod val="75000"/>
                  </a:schemeClr>
                </a:solidFill>
              </a:rPr>
              <a:t>Awareness</a:t>
            </a:r>
          </a:p>
        </p:txBody>
      </p:sp>
      <p:sp>
        <p:nvSpPr>
          <p:cNvPr id="80" name="Rectangle 79"/>
          <p:cNvSpPr/>
          <p:nvPr/>
        </p:nvSpPr>
        <p:spPr>
          <a:xfrm>
            <a:off x="10606176" y="4959393"/>
            <a:ext cx="997208" cy="523220"/>
          </a:xfrm>
          <a:prstGeom prst="rect">
            <a:avLst/>
          </a:prstGeom>
        </p:spPr>
        <p:txBody>
          <a:bodyPr wrap="square">
            <a:spAutoFit/>
          </a:bodyPr>
          <a:lstStyle/>
          <a:p>
            <a:r>
              <a:rPr lang="en-US" sz="2800" b="1" dirty="0">
                <a:solidFill>
                  <a:schemeClr val="tx2">
                    <a:lumMod val="75000"/>
                  </a:schemeClr>
                </a:solidFill>
              </a:rPr>
              <a:t>Good</a:t>
            </a:r>
          </a:p>
        </p:txBody>
      </p:sp>
      <p:pic>
        <p:nvPicPr>
          <p:cNvPr id="39" name="Graphic 38" descr="Users"/>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33200" y="4616113"/>
            <a:ext cx="451312" cy="451312"/>
          </a:xfrm>
          <a:prstGeom prst="rect">
            <a:avLst/>
          </a:prstGeom>
        </p:spPr>
      </p:pic>
      <p:sp>
        <p:nvSpPr>
          <p:cNvPr id="40" name="Rectangle 39"/>
          <p:cNvSpPr/>
          <p:nvPr/>
        </p:nvSpPr>
        <p:spPr>
          <a:xfrm>
            <a:off x="1413486" y="2289769"/>
            <a:ext cx="482824" cy="276999"/>
          </a:xfrm>
          <a:prstGeom prst="rect">
            <a:avLst/>
          </a:prstGeom>
        </p:spPr>
        <p:txBody>
          <a:bodyPr wrap="none">
            <a:spAutoFit/>
          </a:bodyPr>
          <a:lstStyle/>
          <a:p>
            <a:r>
              <a:rPr lang="en-US" sz="1200" dirty="0">
                <a:solidFill>
                  <a:schemeClr val="tx2">
                    <a:lumMod val="75000"/>
                  </a:schemeClr>
                </a:solidFill>
              </a:rPr>
              <a:t>16%</a:t>
            </a:r>
            <a:endParaRPr lang="en-US" sz="1200" dirty="0"/>
          </a:p>
        </p:txBody>
      </p:sp>
      <p:sp>
        <p:nvSpPr>
          <p:cNvPr id="41" name="Rectangle 40"/>
          <p:cNvSpPr/>
          <p:nvPr/>
        </p:nvSpPr>
        <p:spPr>
          <a:xfrm>
            <a:off x="1371007" y="3335972"/>
            <a:ext cx="482824" cy="276999"/>
          </a:xfrm>
          <a:prstGeom prst="rect">
            <a:avLst/>
          </a:prstGeom>
        </p:spPr>
        <p:txBody>
          <a:bodyPr wrap="none">
            <a:spAutoFit/>
          </a:bodyPr>
          <a:lstStyle/>
          <a:p>
            <a:r>
              <a:rPr lang="en-US" sz="1200" dirty="0">
                <a:solidFill>
                  <a:schemeClr val="tx2">
                    <a:lumMod val="75000"/>
                  </a:schemeClr>
                </a:solidFill>
              </a:rPr>
              <a:t>32%</a:t>
            </a:r>
            <a:endParaRPr lang="en-US" sz="1200" dirty="0"/>
          </a:p>
        </p:txBody>
      </p:sp>
      <p:sp>
        <p:nvSpPr>
          <p:cNvPr id="43" name="Rectangle 42"/>
          <p:cNvSpPr/>
          <p:nvPr/>
        </p:nvSpPr>
        <p:spPr>
          <a:xfrm>
            <a:off x="1371007" y="4284416"/>
            <a:ext cx="482824" cy="276999"/>
          </a:xfrm>
          <a:prstGeom prst="rect">
            <a:avLst/>
          </a:prstGeom>
        </p:spPr>
        <p:txBody>
          <a:bodyPr wrap="none">
            <a:spAutoFit/>
          </a:bodyPr>
          <a:lstStyle/>
          <a:p>
            <a:r>
              <a:rPr lang="en-US" sz="1200" dirty="0">
                <a:solidFill>
                  <a:schemeClr val="tx2">
                    <a:lumMod val="75000"/>
                  </a:schemeClr>
                </a:solidFill>
              </a:rPr>
              <a:t>34%</a:t>
            </a:r>
            <a:endParaRPr lang="en-US" sz="1200" dirty="0"/>
          </a:p>
        </p:txBody>
      </p:sp>
    </p:spTree>
    <p:extLst>
      <p:ext uri="{BB962C8B-B14F-4D97-AF65-F5344CB8AC3E}">
        <p14:creationId xmlns:p14="http://schemas.microsoft.com/office/powerpoint/2010/main" val="21978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2840716"/>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0"/>
            <a:ext cx="11186662" cy="1200329"/>
          </a:xfrm>
          <a:prstGeom prst="rect">
            <a:avLst/>
          </a:prstGeom>
        </p:spPr>
        <p:txBody>
          <a:bodyPr wrap="square">
            <a:spAutoFit/>
          </a:bodyPr>
          <a:lstStyle/>
          <a:p>
            <a:pPr>
              <a:buClr>
                <a:srgbClr val="FF4300"/>
              </a:buClr>
            </a:pPr>
            <a:r>
              <a:rPr lang="en-US" sz="3600" dirty="0">
                <a:solidFill>
                  <a:srgbClr val="332D46"/>
                </a:solidFill>
              </a:rPr>
              <a:t>Recruiters should focus primarily on improving awareness in Tier 3 Universities</a:t>
            </a: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61563" y="1368625"/>
            <a:ext cx="11287707" cy="566928"/>
          </a:xfrm>
          <a:prstGeom prst="rect">
            <a:avLst/>
          </a:prstGeom>
          <a:solidFill>
            <a:srgbClr val="4BC99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bg1"/>
                </a:solidFill>
              </a:rPr>
              <a:t>Tier 3 – </a:t>
            </a:r>
            <a:r>
              <a:rPr lang="en-US" sz="2400" b="1" i="1" dirty="0">
                <a:solidFill>
                  <a:schemeClr val="bg1"/>
                </a:solidFill>
              </a:rPr>
              <a:t>Probables (192 universities)</a:t>
            </a:r>
          </a:p>
        </p:txBody>
      </p:sp>
      <p:graphicFrame>
        <p:nvGraphicFramePr>
          <p:cNvPr id="18" name="Chart 17"/>
          <p:cNvGraphicFramePr/>
          <p:nvPr>
            <p:extLst>
              <p:ext uri="{D42A27DB-BD31-4B8C-83A1-F6EECF244321}">
                <p14:modId xmlns:p14="http://schemas.microsoft.com/office/powerpoint/2010/main" val="4288488025"/>
              </p:ext>
            </p:extLst>
          </p:nvPr>
        </p:nvGraphicFramePr>
        <p:xfrm>
          <a:off x="696502" y="3288325"/>
          <a:ext cx="997510" cy="880509"/>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643450" y="1997794"/>
            <a:ext cx="1220034" cy="338554"/>
          </a:xfrm>
          <a:prstGeom prst="rect">
            <a:avLst/>
          </a:prstGeom>
        </p:spPr>
        <p:txBody>
          <a:bodyPr wrap="square">
            <a:spAutoFit/>
          </a:bodyPr>
          <a:lstStyle/>
          <a:p>
            <a:pPr algn="ctr"/>
            <a:r>
              <a:rPr lang="en-US" sz="1600" dirty="0">
                <a:solidFill>
                  <a:schemeClr val="tx2">
                    <a:lumMod val="75000"/>
                  </a:schemeClr>
                </a:solidFill>
              </a:rPr>
              <a:t>Contribution</a:t>
            </a:r>
          </a:p>
        </p:txBody>
      </p:sp>
      <p:cxnSp>
        <p:nvCxnSpPr>
          <p:cNvPr id="21" name="Straight Connector 20"/>
          <p:cNvCxnSpPr>
            <a:cxnSpLocks/>
          </p:cNvCxnSpPr>
          <p:nvPr/>
        </p:nvCxnSpPr>
        <p:spPr>
          <a:xfrm>
            <a:off x="2008231" y="2289060"/>
            <a:ext cx="0" cy="3969910"/>
          </a:xfrm>
          <a:prstGeom prst="line">
            <a:avLst/>
          </a:prstGeom>
          <a:ln>
            <a:solidFill>
              <a:srgbClr val="4BC999"/>
            </a:solidFill>
          </a:ln>
        </p:spPr>
        <p:style>
          <a:lnRef idx="1">
            <a:schemeClr val="accent1"/>
          </a:lnRef>
          <a:fillRef idx="0">
            <a:schemeClr val="accent1"/>
          </a:fillRef>
          <a:effectRef idx="0">
            <a:schemeClr val="accent1"/>
          </a:effectRef>
          <a:fontRef idx="minor">
            <a:schemeClr val="tx1"/>
          </a:fontRef>
        </p:style>
      </p:cxnSp>
      <p:graphicFrame>
        <p:nvGraphicFramePr>
          <p:cNvPr id="31" name="Chart 30"/>
          <p:cNvGraphicFramePr/>
          <p:nvPr>
            <p:extLst>
              <p:ext uri="{D42A27DB-BD31-4B8C-83A1-F6EECF244321}">
                <p14:modId xmlns:p14="http://schemas.microsoft.com/office/powerpoint/2010/main" val="392633367"/>
              </p:ext>
            </p:extLst>
          </p:nvPr>
        </p:nvGraphicFramePr>
        <p:xfrm>
          <a:off x="743115" y="4290429"/>
          <a:ext cx="958587" cy="880509"/>
        </p:xfrm>
        <a:graphic>
          <a:graphicData uri="http://schemas.openxmlformats.org/drawingml/2006/chart">
            <c:chart xmlns:c="http://schemas.openxmlformats.org/drawingml/2006/chart" xmlns:r="http://schemas.openxmlformats.org/officeDocument/2006/relationships" r:id="rId4"/>
          </a:graphicData>
        </a:graphic>
      </p:graphicFrame>
      <p:sp>
        <p:nvSpPr>
          <p:cNvPr id="35" name="Rectangle 34"/>
          <p:cNvSpPr/>
          <p:nvPr/>
        </p:nvSpPr>
        <p:spPr>
          <a:xfrm>
            <a:off x="584057" y="3993532"/>
            <a:ext cx="1226618" cy="307777"/>
          </a:xfrm>
          <a:prstGeom prst="rect">
            <a:avLst/>
          </a:prstGeom>
        </p:spPr>
        <p:txBody>
          <a:bodyPr wrap="none">
            <a:spAutoFit/>
          </a:bodyPr>
          <a:lstStyle/>
          <a:p>
            <a:r>
              <a:rPr lang="en-US" sz="1400" dirty="0">
                <a:solidFill>
                  <a:schemeClr val="tx2">
                    <a:lumMod val="75000"/>
                  </a:schemeClr>
                </a:solidFill>
              </a:rPr>
              <a:t># Applications</a:t>
            </a:r>
          </a:p>
        </p:txBody>
      </p:sp>
      <p:sp>
        <p:nvSpPr>
          <p:cNvPr id="36" name="Rectangle 35"/>
          <p:cNvSpPr/>
          <p:nvPr/>
        </p:nvSpPr>
        <p:spPr>
          <a:xfrm>
            <a:off x="683444" y="4995636"/>
            <a:ext cx="1027845" cy="307777"/>
          </a:xfrm>
          <a:prstGeom prst="rect">
            <a:avLst/>
          </a:prstGeom>
        </p:spPr>
        <p:txBody>
          <a:bodyPr wrap="none">
            <a:spAutoFit/>
          </a:bodyPr>
          <a:lstStyle/>
          <a:p>
            <a:r>
              <a:rPr lang="en-US" sz="1400" dirty="0">
                <a:solidFill>
                  <a:schemeClr val="tx2">
                    <a:lumMod val="75000"/>
                  </a:schemeClr>
                </a:solidFill>
              </a:rPr>
              <a:t># Accepted</a:t>
            </a:r>
          </a:p>
        </p:txBody>
      </p:sp>
      <p:sp>
        <p:nvSpPr>
          <p:cNvPr id="30" name="Rectangle 29"/>
          <p:cNvSpPr/>
          <p:nvPr/>
        </p:nvSpPr>
        <p:spPr>
          <a:xfrm>
            <a:off x="633891" y="5482613"/>
            <a:ext cx="659155" cy="523220"/>
          </a:xfrm>
          <a:prstGeom prst="rect">
            <a:avLst/>
          </a:prstGeom>
        </p:spPr>
        <p:txBody>
          <a:bodyPr wrap="none">
            <a:spAutoFit/>
          </a:bodyPr>
          <a:lstStyle/>
          <a:p>
            <a:r>
              <a:rPr lang="en-US" sz="2800" b="1" dirty="0">
                <a:solidFill>
                  <a:srgbClr val="4BC999"/>
                </a:solidFill>
              </a:rPr>
              <a:t>4.1</a:t>
            </a:r>
          </a:p>
        </p:txBody>
      </p:sp>
      <p:sp>
        <p:nvSpPr>
          <p:cNvPr id="32" name="Rectangle 31"/>
          <p:cNvSpPr/>
          <p:nvPr/>
        </p:nvSpPr>
        <p:spPr>
          <a:xfrm>
            <a:off x="558080" y="5347524"/>
            <a:ext cx="907621" cy="307777"/>
          </a:xfrm>
          <a:prstGeom prst="rect">
            <a:avLst/>
          </a:prstGeom>
        </p:spPr>
        <p:txBody>
          <a:bodyPr wrap="none">
            <a:spAutoFit/>
          </a:bodyPr>
          <a:lstStyle/>
          <a:p>
            <a:r>
              <a:rPr lang="en-US" sz="1400" dirty="0">
                <a:solidFill>
                  <a:schemeClr val="tx2">
                    <a:lumMod val="75000"/>
                  </a:schemeClr>
                </a:solidFill>
              </a:rPr>
              <a:t>Selectivity</a:t>
            </a:r>
          </a:p>
        </p:txBody>
      </p:sp>
      <p:sp>
        <p:nvSpPr>
          <p:cNvPr id="33" name="Rectangle 32"/>
          <p:cNvSpPr/>
          <p:nvPr/>
        </p:nvSpPr>
        <p:spPr>
          <a:xfrm>
            <a:off x="1073295" y="6108133"/>
            <a:ext cx="934936" cy="307777"/>
          </a:xfrm>
          <a:prstGeom prst="rect">
            <a:avLst/>
          </a:prstGeom>
        </p:spPr>
        <p:txBody>
          <a:bodyPr wrap="none">
            <a:spAutoFit/>
          </a:bodyPr>
          <a:lstStyle/>
          <a:p>
            <a:r>
              <a:rPr lang="en-US" sz="1400" dirty="0">
                <a:solidFill>
                  <a:schemeClr val="tx1">
                    <a:lumMod val="75000"/>
                    <a:lumOff val="25000"/>
                  </a:schemeClr>
                </a:solidFill>
              </a:rPr>
              <a:t>Awareness</a:t>
            </a:r>
            <a:endParaRPr lang="en-US" sz="1400" dirty="0"/>
          </a:p>
        </p:txBody>
      </p:sp>
      <p:sp>
        <p:nvSpPr>
          <p:cNvPr id="37" name="Rectangle 36"/>
          <p:cNvSpPr/>
          <p:nvPr/>
        </p:nvSpPr>
        <p:spPr>
          <a:xfrm>
            <a:off x="1176721" y="5745939"/>
            <a:ext cx="728084" cy="523220"/>
          </a:xfrm>
          <a:prstGeom prst="rect">
            <a:avLst/>
          </a:prstGeom>
        </p:spPr>
        <p:txBody>
          <a:bodyPr wrap="square">
            <a:spAutoFit/>
          </a:bodyPr>
          <a:lstStyle/>
          <a:p>
            <a:r>
              <a:rPr lang="en-US" sz="2800" b="1" dirty="0">
                <a:solidFill>
                  <a:srgbClr val="4BC999"/>
                </a:solidFill>
              </a:rPr>
              <a:t>1.6</a:t>
            </a:r>
          </a:p>
        </p:txBody>
      </p:sp>
      <p:graphicFrame>
        <p:nvGraphicFramePr>
          <p:cNvPr id="38" name="Chart 37"/>
          <p:cNvGraphicFramePr/>
          <p:nvPr>
            <p:extLst>
              <p:ext uri="{D42A27DB-BD31-4B8C-83A1-F6EECF244321}">
                <p14:modId xmlns:p14="http://schemas.microsoft.com/office/powerpoint/2010/main" val="11043112"/>
              </p:ext>
            </p:extLst>
          </p:nvPr>
        </p:nvGraphicFramePr>
        <p:xfrm>
          <a:off x="729344" y="2321509"/>
          <a:ext cx="997510" cy="880509"/>
        </p:xfrm>
        <a:graphic>
          <a:graphicData uri="http://schemas.openxmlformats.org/drawingml/2006/chart">
            <c:chart xmlns:c="http://schemas.openxmlformats.org/drawingml/2006/chart" xmlns:r="http://schemas.openxmlformats.org/officeDocument/2006/relationships" r:id="rId5"/>
          </a:graphicData>
        </a:graphic>
      </p:graphicFrame>
      <p:sp>
        <p:nvSpPr>
          <p:cNvPr id="42" name="Rectangle 41"/>
          <p:cNvSpPr/>
          <p:nvPr/>
        </p:nvSpPr>
        <p:spPr>
          <a:xfrm>
            <a:off x="603251" y="3026716"/>
            <a:ext cx="1142877" cy="307777"/>
          </a:xfrm>
          <a:prstGeom prst="rect">
            <a:avLst/>
          </a:prstGeom>
        </p:spPr>
        <p:txBody>
          <a:bodyPr wrap="none">
            <a:spAutoFit/>
          </a:bodyPr>
          <a:lstStyle/>
          <a:p>
            <a:r>
              <a:rPr lang="en-US" sz="1400" dirty="0">
                <a:solidFill>
                  <a:schemeClr val="tx2">
                    <a:lumMod val="75000"/>
                  </a:schemeClr>
                </a:solidFill>
              </a:rPr>
              <a:t># Universities</a:t>
            </a:r>
          </a:p>
        </p:txBody>
      </p:sp>
      <p:sp>
        <p:nvSpPr>
          <p:cNvPr id="55" name="TextBox 54"/>
          <p:cNvSpPr txBox="1"/>
          <p:nvPr/>
        </p:nvSpPr>
        <p:spPr>
          <a:xfrm>
            <a:off x="2152978" y="2020486"/>
            <a:ext cx="961289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75000"/>
                  </a:schemeClr>
                </a:solidFill>
              </a:rPr>
              <a:t>With 192 (43%) universities, this tier have most number of universities. 28% of the applications and 28% of the accepted candidates come from this tier</a:t>
            </a:r>
          </a:p>
        </p:txBody>
      </p:sp>
      <p:sp>
        <p:nvSpPr>
          <p:cNvPr id="56" name="Rectangle 55"/>
          <p:cNvSpPr/>
          <p:nvPr/>
        </p:nvSpPr>
        <p:spPr>
          <a:xfrm>
            <a:off x="2152978" y="2658491"/>
            <a:ext cx="7596400" cy="677108"/>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Average number of applications </a:t>
            </a:r>
            <a:r>
              <a:rPr lang="en-US" sz="2000" b="1" dirty="0">
                <a:solidFill>
                  <a:schemeClr val="tx2">
                    <a:lumMod val="75000"/>
                  </a:schemeClr>
                </a:solidFill>
              </a:rPr>
              <a:t>per</a:t>
            </a:r>
            <a:r>
              <a:rPr lang="en-US" dirty="0">
                <a:solidFill>
                  <a:schemeClr val="tx2">
                    <a:lumMod val="75000"/>
                  </a:schemeClr>
                </a:solidFill>
              </a:rPr>
              <a:t> college from Tier 3 colleges is only one third compared to Tier 1 colleges</a:t>
            </a:r>
          </a:p>
        </p:txBody>
      </p:sp>
      <p:sp>
        <p:nvSpPr>
          <p:cNvPr id="57" name="Rectangle 56"/>
          <p:cNvSpPr/>
          <p:nvPr/>
        </p:nvSpPr>
        <p:spPr>
          <a:xfrm>
            <a:off x="2166959" y="4064721"/>
            <a:ext cx="719895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rPr>
              <a:t>Awareness level in these colleges is significantly lower compared to Tier 2 and Tier 1 colleges</a:t>
            </a:r>
          </a:p>
        </p:txBody>
      </p:sp>
      <p:sp>
        <p:nvSpPr>
          <p:cNvPr id="61" name="Rectangle 60"/>
          <p:cNvSpPr/>
          <p:nvPr/>
        </p:nvSpPr>
        <p:spPr>
          <a:xfrm>
            <a:off x="2152979" y="3356832"/>
            <a:ext cx="751946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a:t>
            </a:r>
            <a:r>
              <a:rPr lang="en-US" dirty="0">
                <a:solidFill>
                  <a:schemeClr val="tx2">
                    <a:lumMod val="75000"/>
                  </a:schemeClr>
                </a:solidFill>
              </a:rPr>
              <a:t>Acceptance rate for these universities and Selectivity of these colleges is almost same as Tier 2 universities</a:t>
            </a:r>
          </a:p>
        </p:txBody>
      </p:sp>
      <p:graphicFrame>
        <p:nvGraphicFramePr>
          <p:cNvPr id="40" name="Chart 39"/>
          <p:cNvGraphicFramePr/>
          <p:nvPr>
            <p:extLst>
              <p:ext uri="{D42A27DB-BD31-4B8C-83A1-F6EECF244321}">
                <p14:modId xmlns:p14="http://schemas.microsoft.com/office/powerpoint/2010/main" val="4272736084"/>
              </p:ext>
            </p:extLst>
          </p:nvPr>
        </p:nvGraphicFramePr>
        <p:xfrm>
          <a:off x="9643728" y="2855194"/>
          <a:ext cx="2157058" cy="817751"/>
        </p:xfrm>
        <a:graphic>
          <a:graphicData uri="http://schemas.openxmlformats.org/drawingml/2006/chart">
            <c:chart xmlns:c="http://schemas.openxmlformats.org/drawingml/2006/chart" xmlns:r="http://schemas.openxmlformats.org/officeDocument/2006/relationships" r:id="rId6"/>
          </a:graphicData>
        </a:graphic>
      </p:graphicFrame>
      <p:sp>
        <p:nvSpPr>
          <p:cNvPr id="41" name="Rectangle 40"/>
          <p:cNvSpPr/>
          <p:nvPr/>
        </p:nvSpPr>
        <p:spPr>
          <a:xfrm>
            <a:off x="9908105" y="2476569"/>
            <a:ext cx="1614674"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Application per college</a:t>
            </a:r>
          </a:p>
        </p:txBody>
      </p:sp>
      <p:sp>
        <p:nvSpPr>
          <p:cNvPr id="43" name="Rectangle 42"/>
          <p:cNvSpPr/>
          <p:nvPr/>
        </p:nvSpPr>
        <p:spPr>
          <a:xfrm>
            <a:off x="9462540" y="3128861"/>
            <a:ext cx="465192"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Tiers</a:t>
            </a:r>
          </a:p>
        </p:txBody>
      </p:sp>
      <p:sp>
        <p:nvSpPr>
          <p:cNvPr id="44" name="Rectangle 43"/>
          <p:cNvSpPr/>
          <p:nvPr/>
        </p:nvSpPr>
        <p:spPr>
          <a:xfrm>
            <a:off x="558080" y="6479760"/>
            <a:ext cx="5896551" cy="307777"/>
          </a:xfrm>
          <a:prstGeom prst="rect">
            <a:avLst/>
          </a:prstGeom>
        </p:spPr>
        <p:txBody>
          <a:bodyPr wrap="none">
            <a:spAutoFit/>
          </a:bodyPr>
          <a:lstStyle/>
          <a:p>
            <a:r>
              <a:rPr lang="en-US" sz="1400" dirty="0">
                <a:solidFill>
                  <a:srgbClr val="FF0000"/>
                </a:solidFill>
              </a:rPr>
              <a:t>* Acceptance Rate = Total number of acceptances/Total number of Applications</a:t>
            </a:r>
            <a:endParaRPr lang="en-US" sz="1400" dirty="0"/>
          </a:p>
        </p:txBody>
      </p:sp>
      <p:graphicFrame>
        <p:nvGraphicFramePr>
          <p:cNvPr id="45" name="Chart 44"/>
          <p:cNvGraphicFramePr/>
          <p:nvPr>
            <p:extLst>
              <p:ext uri="{D42A27DB-BD31-4B8C-83A1-F6EECF244321}">
                <p14:modId xmlns:p14="http://schemas.microsoft.com/office/powerpoint/2010/main" val="160072942"/>
              </p:ext>
            </p:extLst>
          </p:nvPr>
        </p:nvGraphicFramePr>
        <p:xfrm>
          <a:off x="9672441" y="3860133"/>
          <a:ext cx="2176829" cy="977243"/>
        </p:xfrm>
        <a:graphic>
          <a:graphicData uri="http://schemas.openxmlformats.org/drawingml/2006/chart">
            <c:chart xmlns:c="http://schemas.openxmlformats.org/drawingml/2006/chart" xmlns:r="http://schemas.openxmlformats.org/officeDocument/2006/relationships" r:id="rId7"/>
          </a:graphicData>
        </a:graphic>
      </p:graphicFrame>
      <p:sp>
        <p:nvSpPr>
          <p:cNvPr id="46" name="Rectangle 45"/>
          <p:cNvSpPr/>
          <p:nvPr/>
        </p:nvSpPr>
        <p:spPr>
          <a:xfrm>
            <a:off x="10001943" y="3726630"/>
            <a:ext cx="1180772"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Awareness Level</a:t>
            </a:r>
          </a:p>
        </p:txBody>
      </p:sp>
      <p:sp>
        <p:nvSpPr>
          <p:cNvPr id="47" name="Rectangle 46"/>
          <p:cNvSpPr/>
          <p:nvPr/>
        </p:nvSpPr>
        <p:spPr>
          <a:xfrm rot="16200000">
            <a:off x="9368443" y="4181684"/>
            <a:ext cx="465192" cy="276999"/>
          </a:xfrm>
          <a:prstGeom prst="rect">
            <a:avLst/>
          </a:prstGeom>
        </p:spPr>
        <p:txBody>
          <a:bodyPr wrap="none">
            <a:spAutoFit/>
          </a:bodyPr>
          <a:lstStyle/>
          <a:p>
            <a:pPr algn="ctr">
              <a:defRPr sz="1200" b="0" i="0" u="none" strike="noStrike" kern="1200" spc="0" baseline="0">
                <a:solidFill>
                  <a:srgbClr val="2E2B21">
                    <a:lumMod val="65000"/>
                    <a:lumOff val="35000"/>
                  </a:srgbClr>
                </a:solidFill>
                <a:latin typeface="+mn-lt"/>
                <a:ea typeface="+mn-ea"/>
                <a:cs typeface="+mn-cs"/>
              </a:defRPr>
            </a:pPr>
            <a:r>
              <a:rPr lang="en-US" dirty="0">
                <a:solidFill>
                  <a:schemeClr val="tx2">
                    <a:lumMod val="75000"/>
                  </a:schemeClr>
                </a:solidFill>
              </a:rPr>
              <a:t>Tiers</a:t>
            </a:r>
          </a:p>
        </p:txBody>
      </p:sp>
      <p:pic>
        <p:nvPicPr>
          <p:cNvPr id="48" name="Picture 47"/>
          <p:cNvPicPr>
            <a:picLocks noChangeAspect="1"/>
          </p:cNvPicPr>
          <p:nvPr/>
        </p:nvPicPr>
        <p:blipFill>
          <a:blip r:embed="rId8"/>
          <a:stretch>
            <a:fillRect/>
          </a:stretch>
        </p:blipFill>
        <p:spPr>
          <a:xfrm>
            <a:off x="9124950" y="6556333"/>
            <a:ext cx="3067050" cy="247650"/>
          </a:xfrm>
          <a:prstGeom prst="rect">
            <a:avLst/>
          </a:prstGeom>
        </p:spPr>
      </p:pic>
      <p:sp>
        <p:nvSpPr>
          <p:cNvPr id="39" name="Rectangle: Rounded Corners 38"/>
          <p:cNvSpPr/>
          <p:nvPr/>
        </p:nvSpPr>
        <p:spPr>
          <a:xfrm>
            <a:off x="2260278" y="4871083"/>
            <a:ext cx="3089383" cy="755938"/>
          </a:xfrm>
          <a:prstGeom prst="roundRect">
            <a:avLst/>
          </a:prstGeom>
          <a:solidFill>
            <a:srgbClr val="4BC999">
              <a:alpha val="1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91440" rtlCol="0" anchor="ctr"/>
          <a:lstStyle/>
          <a:p>
            <a:r>
              <a:rPr lang="en-US" sz="2000" b="1" dirty="0">
                <a:solidFill>
                  <a:schemeClr val="accent4">
                    <a:lumMod val="50000"/>
                  </a:schemeClr>
                </a:solidFill>
              </a:rPr>
              <a:t>Amount of Effort</a:t>
            </a:r>
          </a:p>
        </p:txBody>
      </p:sp>
      <p:sp>
        <p:nvSpPr>
          <p:cNvPr id="49" name="Rectangle: Rounded Corners 48"/>
          <p:cNvSpPr/>
          <p:nvPr/>
        </p:nvSpPr>
        <p:spPr>
          <a:xfrm>
            <a:off x="8679626" y="4871083"/>
            <a:ext cx="2904118" cy="755938"/>
          </a:xfrm>
          <a:prstGeom prst="roundRect">
            <a:avLst/>
          </a:prstGeom>
          <a:solidFill>
            <a:srgbClr val="4BC999">
              <a:alpha val="1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Campus Quality</a:t>
            </a:r>
          </a:p>
        </p:txBody>
      </p:sp>
      <p:sp>
        <p:nvSpPr>
          <p:cNvPr id="50" name="Rectangle: Rounded Corners 49"/>
          <p:cNvSpPr/>
          <p:nvPr/>
        </p:nvSpPr>
        <p:spPr>
          <a:xfrm>
            <a:off x="5469040" y="4862088"/>
            <a:ext cx="3089383" cy="755938"/>
          </a:xfrm>
          <a:prstGeom prst="roundRect">
            <a:avLst/>
          </a:prstGeom>
          <a:solidFill>
            <a:srgbClr val="4BC999">
              <a:alpha val="1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Effort Type</a:t>
            </a:r>
          </a:p>
        </p:txBody>
      </p:sp>
      <p:pic>
        <p:nvPicPr>
          <p:cNvPr id="51" name="Graphic 50" descr="Ribbon"/>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37809" y="4704683"/>
            <a:ext cx="402013" cy="402013"/>
          </a:xfrm>
          <a:prstGeom prst="rect">
            <a:avLst/>
          </a:prstGeom>
        </p:spPr>
      </p:pic>
      <p:pic>
        <p:nvPicPr>
          <p:cNvPr id="52" name="Graphic 51" descr="Users"/>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33200" y="4616113"/>
            <a:ext cx="451312" cy="451312"/>
          </a:xfrm>
          <a:prstGeom prst="rect">
            <a:avLst/>
          </a:prstGeom>
        </p:spPr>
      </p:pic>
      <p:pic>
        <p:nvPicPr>
          <p:cNvPr id="53" name="Graphic 52" descr="Network"/>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5311" y="4616804"/>
            <a:ext cx="437249" cy="437249"/>
          </a:xfrm>
          <a:prstGeom prst="rect">
            <a:avLst/>
          </a:prstGeom>
        </p:spPr>
      </p:pic>
      <p:sp>
        <p:nvSpPr>
          <p:cNvPr id="54" name="Arrow: Up 53"/>
          <p:cNvSpPr/>
          <p:nvPr/>
        </p:nvSpPr>
        <p:spPr>
          <a:xfrm rot="10800000">
            <a:off x="4544897" y="5004629"/>
            <a:ext cx="214174" cy="256805"/>
          </a:xfrm>
          <a:prstGeom prst="upArrow">
            <a:avLst/>
          </a:prstGeom>
          <a:solidFill>
            <a:srgbClr val="2E2B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346200" y="5221555"/>
            <a:ext cx="628377" cy="400110"/>
          </a:xfrm>
          <a:prstGeom prst="rect">
            <a:avLst/>
          </a:prstGeom>
        </p:spPr>
        <p:txBody>
          <a:bodyPr wrap="none">
            <a:spAutoFit/>
          </a:bodyPr>
          <a:lstStyle/>
          <a:p>
            <a:pPr algn="ctr"/>
            <a:r>
              <a:rPr lang="en-US" sz="2000" b="1" dirty="0"/>
              <a:t>Low</a:t>
            </a:r>
          </a:p>
        </p:txBody>
      </p:sp>
      <p:sp>
        <p:nvSpPr>
          <p:cNvPr id="59" name="Rectangle 58"/>
          <p:cNvSpPr/>
          <p:nvPr/>
        </p:nvSpPr>
        <p:spPr>
          <a:xfrm>
            <a:off x="6944839" y="4959664"/>
            <a:ext cx="1616340" cy="461665"/>
          </a:xfrm>
          <a:prstGeom prst="rect">
            <a:avLst/>
          </a:prstGeom>
        </p:spPr>
        <p:txBody>
          <a:bodyPr wrap="none">
            <a:spAutoFit/>
          </a:bodyPr>
          <a:lstStyle/>
          <a:p>
            <a:pPr algn="ctr"/>
            <a:r>
              <a:rPr lang="en-US" sz="2400" b="1" dirty="0"/>
              <a:t>Awareness</a:t>
            </a:r>
          </a:p>
        </p:txBody>
      </p:sp>
      <p:sp>
        <p:nvSpPr>
          <p:cNvPr id="62" name="Rectangle 61"/>
          <p:cNvSpPr/>
          <p:nvPr/>
        </p:nvSpPr>
        <p:spPr>
          <a:xfrm>
            <a:off x="2152978" y="5727909"/>
            <a:ext cx="9430766" cy="36933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2">
                    <a:lumMod val="75000"/>
                  </a:schemeClr>
                </a:solidFill>
              </a:rPr>
              <a:t>Recruiters should focus on improving awareness in these universities</a:t>
            </a:r>
          </a:p>
        </p:txBody>
      </p:sp>
      <p:sp>
        <p:nvSpPr>
          <p:cNvPr id="63" name="Rectangle 62"/>
          <p:cNvSpPr/>
          <p:nvPr/>
        </p:nvSpPr>
        <p:spPr>
          <a:xfrm>
            <a:off x="10606176" y="4959393"/>
            <a:ext cx="997208" cy="523220"/>
          </a:xfrm>
          <a:prstGeom prst="rect">
            <a:avLst/>
          </a:prstGeom>
        </p:spPr>
        <p:txBody>
          <a:bodyPr wrap="square">
            <a:spAutoFit/>
          </a:bodyPr>
          <a:lstStyle/>
          <a:p>
            <a:r>
              <a:rPr lang="en-US" sz="2800" b="1" dirty="0">
                <a:solidFill>
                  <a:schemeClr val="tx2">
                    <a:lumMod val="75000"/>
                  </a:schemeClr>
                </a:solidFill>
              </a:rPr>
              <a:t>Good</a:t>
            </a:r>
          </a:p>
        </p:txBody>
      </p:sp>
      <p:sp>
        <p:nvSpPr>
          <p:cNvPr id="60" name="Rectangle 59"/>
          <p:cNvSpPr/>
          <p:nvPr/>
        </p:nvSpPr>
        <p:spPr>
          <a:xfrm>
            <a:off x="1413486" y="2289769"/>
            <a:ext cx="482824" cy="276999"/>
          </a:xfrm>
          <a:prstGeom prst="rect">
            <a:avLst/>
          </a:prstGeom>
        </p:spPr>
        <p:txBody>
          <a:bodyPr wrap="none">
            <a:spAutoFit/>
          </a:bodyPr>
          <a:lstStyle/>
          <a:p>
            <a:r>
              <a:rPr lang="en-US" sz="1200" dirty="0">
                <a:solidFill>
                  <a:schemeClr val="tx2">
                    <a:lumMod val="75000"/>
                  </a:schemeClr>
                </a:solidFill>
              </a:rPr>
              <a:t>43%</a:t>
            </a:r>
            <a:endParaRPr lang="en-US" sz="1200" dirty="0"/>
          </a:p>
        </p:txBody>
      </p:sp>
      <p:sp>
        <p:nvSpPr>
          <p:cNvPr id="64" name="Rectangle 63"/>
          <p:cNvSpPr/>
          <p:nvPr/>
        </p:nvSpPr>
        <p:spPr>
          <a:xfrm>
            <a:off x="1371007" y="3335972"/>
            <a:ext cx="482824" cy="276999"/>
          </a:xfrm>
          <a:prstGeom prst="rect">
            <a:avLst/>
          </a:prstGeom>
        </p:spPr>
        <p:txBody>
          <a:bodyPr wrap="none">
            <a:spAutoFit/>
          </a:bodyPr>
          <a:lstStyle/>
          <a:p>
            <a:r>
              <a:rPr lang="en-US" sz="1200" dirty="0">
                <a:solidFill>
                  <a:schemeClr val="tx2">
                    <a:lumMod val="75000"/>
                  </a:schemeClr>
                </a:solidFill>
              </a:rPr>
              <a:t>28%</a:t>
            </a:r>
            <a:endParaRPr lang="en-US" sz="1200" dirty="0"/>
          </a:p>
        </p:txBody>
      </p:sp>
      <p:sp>
        <p:nvSpPr>
          <p:cNvPr id="65" name="Rectangle 64"/>
          <p:cNvSpPr/>
          <p:nvPr/>
        </p:nvSpPr>
        <p:spPr>
          <a:xfrm>
            <a:off x="1371007" y="4284416"/>
            <a:ext cx="482824" cy="276999"/>
          </a:xfrm>
          <a:prstGeom prst="rect">
            <a:avLst/>
          </a:prstGeom>
        </p:spPr>
        <p:txBody>
          <a:bodyPr wrap="none">
            <a:spAutoFit/>
          </a:bodyPr>
          <a:lstStyle/>
          <a:p>
            <a:r>
              <a:rPr lang="en-US" sz="1200" dirty="0">
                <a:solidFill>
                  <a:schemeClr val="tx2">
                    <a:lumMod val="75000"/>
                  </a:schemeClr>
                </a:solidFill>
              </a:rPr>
              <a:t>28%</a:t>
            </a:r>
            <a:endParaRPr lang="en-US" sz="1200" dirty="0"/>
          </a:p>
        </p:txBody>
      </p:sp>
    </p:spTree>
    <p:extLst>
      <p:ext uri="{BB962C8B-B14F-4D97-AF65-F5344CB8AC3E}">
        <p14:creationId xmlns:p14="http://schemas.microsoft.com/office/powerpoint/2010/main" val="205113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2840716"/>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0"/>
            <a:ext cx="11186662" cy="1200329"/>
          </a:xfrm>
          <a:prstGeom prst="rect">
            <a:avLst/>
          </a:prstGeom>
        </p:spPr>
        <p:txBody>
          <a:bodyPr wrap="square">
            <a:spAutoFit/>
          </a:bodyPr>
          <a:lstStyle/>
          <a:p>
            <a:pPr>
              <a:buClr>
                <a:srgbClr val="FF4300"/>
              </a:buClr>
            </a:pPr>
            <a:r>
              <a:rPr lang="en-US" sz="3600" dirty="0">
                <a:solidFill>
                  <a:srgbClr val="332D46"/>
                </a:solidFill>
              </a:rPr>
              <a:t>Recruiters should focus on improving awareness in Tier 3 Universities</a:t>
            </a: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61563" y="1368625"/>
            <a:ext cx="11287707" cy="566928"/>
          </a:xfrm>
          <a:prstGeom prst="rect">
            <a:avLst/>
          </a:prstGeom>
          <a:solidFill>
            <a:schemeClr val="bg2">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bg1"/>
                </a:solidFill>
              </a:rPr>
              <a:t>Tier 4 – </a:t>
            </a:r>
            <a:r>
              <a:rPr lang="en-US" sz="2400" b="1" i="1" dirty="0">
                <a:solidFill>
                  <a:schemeClr val="bg1"/>
                </a:solidFill>
              </a:rPr>
              <a:t>Laggards (152 universities)</a:t>
            </a:r>
          </a:p>
        </p:txBody>
      </p:sp>
      <p:graphicFrame>
        <p:nvGraphicFramePr>
          <p:cNvPr id="18" name="Chart 17"/>
          <p:cNvGraphicFramePr/>
          <p:nvPr>
            <p:extLst>
              <p:ext uri="{D42A27DB-BD31-4B8C-83A1-F6EECF244321}">
                <p14:modId xmlns:p14="http://schemas.microsoft.com/office/powerpoint/2010/main" val="1771412563"/>
              </p:ext>
            </p:extLst>
          </p:nvPr>
        </p:nvGraphicFramePr>
        <p:xfrm>
          <a:off x="696502" y="3288325"/>
          <a:ext cx="997510" cy="880509"/>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643450" y="1997794"/>
            <a:ext cx="1220034" cy="338554"/>
          </a:xfrm>
          <a:prstGeom prst="rect">
            <a:avLst/>
          </a:prstGeom>
        </p:spPr>
        <p:txBody>
          <a:bodyPr wrap="square">
            <a:spAutoFit/>
          </a:bodyPr>
          <a:lstStyle/>
          <a:p>
            <a:pPr algn="ctr"/>
            <a:r>
              <a:rPr lang="en-US" sz="1600" dirty="0">
                <a:solidFill>
                  <a:schemeClr val="tx2"/>
                </a:solidFill>
              </a:rPr>
              <a:t>Contribution</a:t>
            </a:r>
          </a:p>
        </p:txBody>
      </p:sp>
      <p:cxnSp>
        <p:nvCxnSpPr>
          <p:cNvPr id="21" name="Straight Connector 20"/>
          <p:cNvCxnSpPr>
            <a:cxnSpLocks/>
          </p:cNvCxnSpPr>
          <p:nvPr/>
        </p:nvCxnSpPr>
        <p:spPr>
          <a:xfrm>
            <a:off x="2008231" y="2289060"/>
            <a:ext cx="0" cy="396991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1" name="Chart 30"/>
          <p:cNvGraphicFramePr/>
          <p:nvPr>
            <p:extLst>
              <p:ext uri="{D42A27DB-BD31-4B8C-83A1-F6EECF244321}">
                <p14:modId xmlns:p14="http://schemas.microsoft.com/office/powerpoint/2010/main" val="274222136"/>
              </p:ext>
            </p:extLst>
          </p:nvPr>
        </p:nvGraphicFramePr>
        <p:xfrm>
          <a:off x="743115" y="4290429"/>
          <a:ext cx="958587" cy="880509"/>
        </p:xfrm>
        <a:graphic>
          <a:graphicData uri="http://schemas.openxmlformats.org/drawingml/2006/chart">
            <c:chart xmlns:c="http://schemas.openxmlformats.org/drawingml/2006/chart" xmlns:r="http://schemas.openxmlformats.org/officeDocument/2006/relationships" r:id="rId3"/>
          </a:graphicData>
        </a:graphic>
      </p:graphicFrame>
      <p:sp>
        <p:nvSpPr>
          <p:cNvPr id="35" name="Rectangle 34"/>
          <p:cNvSpPr/>
          <p:nvPr/>
        </p:nvSpPr>
        <p:spPr>
          <a:xfrm>
            <a:off x="584057" y="3993532"/>
            <a:ext cx="1226618" cy="307777"/>
          </a:xfrm>
          <a:prstGeom prst="rect">
            <a:avLst/>
          </a:prstGeom>
        </p:spPr>
        <p:txBody>
          <a:bodyPr wrap="none">
            <a:spAutoFit/>
          </a:bodyPr>
          <a:lstStyle/>
          <a:p>
            <a:r>
              <a:rPr lang="en-US" sz="1400" dirty="0">
                <a:solidFill>
                  <a:schemeClr val="tx1">
                    <a:lumMod val="75000"/>
                    <a:lumOff val="25000"/>
                  </a:schemeClr>
                </a:solidFill>
              </a:rPr>
              <a:t># Applications</a:t>
            </a:r>
            <a:endParaRPr lang="en-US" sz="1400" dirty="0"/>
          </a:p>
        </p:txBody>
      </p:sp>
      <p:sp>
        <p:nvSpPr>
          <p:cNvPr id="36" name="Rectangle 35"/>
          <p:cNvSpPr/>
          <p:nvPr/>
        </p:nvSpPr>
        <p:spPr>
          <a:xfrm>
            <a:off x="683444" y="4995636"/>
            <a:ext cx="1027845" cy="307777"/>
          </a:xfrm>
          <a:prstGeom prst="rect">
            <a:avLst/>
          </a:prstGeom>
        </p:spPr>
        <p:txBody>
          <a:bodyPr wrap="none">
            <a:spAutoFit/>
          </a:bodyPr>
          <a:lstStyle/>
          <a:p>
            <a:r>
              <a:rPr lang="en-US" sz="1400" dirty="0">
                <a:solidFill>
                  <a:schemeClr val="tx1">
                    <a:lumMod val="75000"/>
                    <a:lumOff val="25000"/>
                  </a:schemeClr>
                </a:solidFill>
              </a:rPr>
              <a:t># Accepted</a:t>
            </a:r>
            <a:endParaRPr lang="en-US" sz="1400" dirty="0"/>
          </a:p>
        </p:txBody>
      </p:sp>
      <p:sp>
        <p:nvSpPr>
          <p:cNvPr id="30" name="Rectangle 29"/>
          <p:cNvSpPr/>
          <p:nvPr/>
        </p:nvSpPr>
        <p:spPr>
          <a:xfrm>
            <a:off x="633891" y="5482613"/>
            <a:ext cx="659155" cy="523220"/>
          </a:xfrm>
          <a:prstGeom prst="rect">
            <a:avLst/>
          </a:prstGeom>
        </p:spPr>
        <p:txBody>
          <a:bodyPr wrap="none">
            <a:spAutoFit/>
          </a:bodyPr>
          <a:lstStyle/>
          <a:p>
            <a:r>
              <a:rPr lang="en-US" sz="2800" b="1" dirty="0">
                <a:solidFill>
                  <a:schemeClr val="bg2">
                    <a:lumMod val="50000"/>
                  </a:schemeClr>
                </a:solidFill>
              </a:rPr>
              <a:t>2.7</a:t>
            </a:r>
          </a:p>
        </p:txBody>
      </p:sp>
      <p:sp>
        <p:nvSpPr>
          <p:cNvPr id="32" name="Rectangle 31"/>
          <p:cNvSpPr/>
          <p:nvPr/>
        </p:nvSpPr>
        <p:spPr>
          <a:xfrm>
            <a:off x="558080" y="5347524"/>
            <a:ext cx="907621" cy="307777"/>
          </a:xfrm>
          <a:prstGeom prst="rect">
            <a:avLst/>
          </a:prstGeom>
        </p:spPr>
        <p:txBody>
          <a:bodyPr wrap="none">
            <a:spAutoFit/>
          </a:bodyPr>
          <a:lstStyle/>
          <a:p>
            <a:r>
              <a:rPr lang="en-US" sz="1400" dirty="0">
                <a:solidFill>
                  <a:schemeClr val="tx1">
                    <a:lumMod val="75000"/>
                    <a:lumOff val="25000"/>
                  </a:schemeClr>
                </a:solidFill>
              </a:rPr>
              <a:t>Selectivity</a:t>
            </a:r>
            <a:endParaRPr lang="en-US" sz="1400" dirty="0"/>
          </a:p>
        </p:txBody>
      </p:sp>
      <p:sp>
        <p:nvSpPr>
          <p:cNvPr id="33" name="Rectangle 32"/>
          <p:cNvSpPr/>
          <p:nvPr/>
        </p:nvSpPr>
        <p:spPr>
          <a:xfrm>
            <a:off x="1073295" y="6108133"/>
            <a:ext cx="934936" cy="307777"/>
          </a:xfrm>
          <a:prstGeom prst="rect">
            <a:avLst/>
          </a:prstGeom>
        </p:spPr>
        <p:txBody>
          <a:bodyPr wrap="none">
            <a:spAutoFit/>
          </a:bodyPr>
          <a:lstStyle/>
          <a:p>
            <a:r>
              <a:rPr lang="en-US" sz="1400" dirty="0">
                <a:solidFill>
                  <a:schemeClr val="tx1">
                    <a:lumMod val="75000"/>
                    <a:lumOff val="25000"/>
                  </a:schemeClr>
                </a:solidFill>
              </a:rPr>
              <a:t>Awareness</a:t>
            </a:r>
            <a:endParaRPr lang="en-US" sz="1400" dirty="0"/>
          </a:p>
        </p:txBody>
      </p:sp>
      <p:sp>
        <p:nvSpPr>
          <p:cNvPr id="37" name="Rectangle 36"/>
          <p:cNvSpPr/>
          <p:nvPr/>
        </p:nvSpPr>
        <p:spPr>
          <a:xfrm>
            <a:off x="1176721" y="5745939"/>
            <a:ext cx="728084" cy="523220"/>
          </a:xfrm>
          <a:prstGeom prst="rect">
            <a:avLst/>
          </a:prstGeom>
        </p:spPr>
        <p:txBody>
          <a:bodyPr wrap="square">
            <a:spAutoFit/>
          </a:bodyPr>
          <a:lstStyle/>
          <a:p>
            <a:r>
              <a:rPr lang="en-US" sz="2800" b="1" dirty="0">
                <a:solidFill>
                  <a:schemeClr val="bg2">
                    <a:lumMod val="50000"/>
                  </a:schemeClr>
                </a:solidFill>
              </a:rPr>
              <a:t>1.6</a:t>
            </a:r>
          </a:p>
        </p:txBody>
      </p:sp>
      <p:graphicFrame>
        <p:nvGraphicFramePr>
          <p:cNvPr id="38" name="Chart 37"/>
          <p:cNvGraphicFramePr/>
          <p:nvPr>
            <p:extLst>
              <p:ext uri="{D42A27DB-BD31-4B8C-83A1-F6EECF244321}">
                <p14:modId xmlns:p14="http://schemas.microsoft.com/office/powerpoint/2010/main" val="1663470033"/>
              </p:ext>
            </p:extLst>
          </p:nvPr>
        </p:nvGraphicFramePr>
        <p:xfrm>
          <a:off x="729344" y="2321509"/>
          <a:ext cx="997510" cy="880509"/>
        </p:xfrm>
        <a:graphic>
          <a:graphicData uri="http://schemas.openxmlformats.org/drawingml/2006/chart">
            <c:chart xmlns:c="http://schemas.openxmlformats.org/drawingml/2006/chart" xmlns:r="http://schemas.openxmlformats.org/officeDocument/2006/relationships" r:id="rId4"/>
          </a:graphicData>
        </a:graphic>
      </p:graphicFrame>
      <p:sp>
        <p:nvSpPr>
          <p:cNvPr id="42" name="Rectangle 41"/>
          <p:cNvSpPr/>
          <p:nvPr/>
        </p:nvSpPr>
        <p:spPr>
          <a:xfrm>
            <a:off x="603251" y="3026716"/>
            <a:ext cx="1142877" cy="307777"/>
          </a:xfrm>
          <a:prstGeom prst="rect">
            <a:avLst/>
          </a:prstGeom>
        </p:spPr>
        <p:txBody>
          <a:bodyPr wrap="none">
            <a:spAutoFit/>
          </a:bodyPr>
          <a:lstStyle/>
          <a:p>
            <a:r>
              <a:rPr lang="en-US" sz="1400" dirty="0">
                <a:solidFill>
                  <a:schemeClr val="tx1">
                    <a:lumMod val="75000"/>
                    <a:lumOff val="25000"/>
                  </a:schemeClr>
                </a:solidFill>
              </a:rPr>
              <a:t># Universities</a:t>
            </a:r>
            <a:endParaRPr lang="en-US" sz="1400" dirty="0"/>
          </a:p>
        </p:txBody>
      </p:sp>
      <p:sp>
        <p:nvSpPr>
          <p:cNvPr id="55" name="TextBox 54"/>
          <p:cNvSpPr txBox="1"/>
          <p:nvPr/>
        </p:nvSpPr>
        <p:spPr>
          <a:xfrm>
            <a:off x="2152978" y="2020486"/>
            <a:ext cx="961289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Worst performing universities have been grouped in Tier 4. But with 152 (35%) universities, this tier has substantial number of universities </a:t>
            </a:r>
          </a:p>
        </p:txBody>
      </p:sp>
      <p:sp>
        <p:nvSpPr>
          <p:cNvPr id="56" name="Rectangle 55"/>
          <p:cNvSpPr/>
          <p:nvPr/>
        </p:nvSpPr>
        <p:spPr>
          <a:xfrm>
            <a:off x="2247590" y="3475704"/>
            <a:ext cx="874508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75000"/>
                    <a:lumOff val="25000"/>
                  </a:schemeClr>
                </a:solidFill>
              </a:rPr>
              <a:t>120 (80%) Universities in this tier are those which have not been considered as per 2017 categorization.</a:t>
            </a:r>
          </a:p>
        </p:txBody>
      </p:sp>
      <p:sp>
        <p:nvSpPr>
          <p:cNvPr id="61" name="Rectangle 60"/>
          <p:cNvSpPr/>
          <p:nvPr/>
        </p:nvSpPr>
        <p:spPr>
          <a:xfrm>
            <a:off x="2160593" y="3538421"/>
            <a:ext cx="9369801" cy="369332"/>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1">
                  <a:lumMod val="75000"/>
                  <a:lumOff val="25000"/>
                </a:schemeClr>
              </a:solidFill>
            </a:endParaRPr>
          </a:p>
        </p:txBody>
      </p:sp>
      <p:sp>
        <p:nvSpPr>
          <p:cNvPr id="34" name="TextBox 33"/>
          <p:cNvSpPr txBox="1"/>
          <p:nvPr/>
        </p:nvSpPr>
        <p:spPr>
          <a:xfrm>
            <a:off x="2221124" y="2883743"/>
            <a:ext cx="9149241"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Only 16% of the applications and 8% of the accepted candidates come from this tier</a:t>
            </a:r>
          </a:p>
        </p:txBody>
      </p:sp>
      <p:pic>
        <p:nvPicPr>
          <p:cNvPr id="48" name="Picture 47"/>
          <p:cNvPicPr>
            <a:picLocks noChangeAspect="1"/>
          </p:cNvPicPr>
          <p:nvPr/>
        </p:nvPicPr>
        <p:blipFill>
          <a:blip r:embed="rId5"/>
          <a:stretch>
            <a:fillRect/>
          </a:stretch>
        </p:blipFill>
        <p:spPr>
          <a:xfrm>
            <a:off x="9124950" y="6556333"/>
            <a:ext cx="3067050" cy="247650"/>
          </a:xfrm>
          <a:prstGeom prst="rect">
            <a:avLst/>
          </a:prstGeom>
        </p:spPr>
      </p:pic>
      <p:sp>
        <p:nvSpPr>
          <p:cNvPr id="60" name="Rectangle: Rounded Corners 59"/>
          <p:cNvSpPr/>
          <p:nvPr/>
        </p:nvSpPr>
        <p:spPr>
          <a:xfrm>
            <a:off x="2260396" y="4870581"/>
            <a:ext cx="3089383" cy="755938"/>
          </a:xfrm>
          <a:prstGeom prst="roundRect">
            <a:avLst/>
          </a:prstGeom>
          <a:solidFill>
            <a:schemeClr val="tx1">
              <a:lumMod val="50000"/>
              <a:lumOff val="50000"/>
              <a:alpha val="1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91440" rtlCol="0" anchor="ctr"/>
          <a:lstStyle/>
          <a:p>
            <a:r>
              <a:rPr lang="en-US" sz="2000" b="1" dirty="0">
                <a:solidFill>
                  <a:schemeClr val="accent4">
                    <a:lumMod val="50000"/>
                  </a:schemeClr>
                </a:solidFill>
              </a:rPr>
              <a:t>Amount of Effort</a:t>
            </a:r>
          </a:p>
        </p:txBody>
      </p:sp>
      <p:sp>
        <p:nvSpPr>
          <p:cNvPr id="62" name="Rectangle: Rounded Corners 61"/>
          <p:cNvSpPr/>
          <p:nvPr/>
        </p:nvSpPr>
        <p:spPr>
          <a:xfrm>
            <a:off x="8679744" y="4870581"/>
            <a:ext cx="2904118" cy="755938"/>
          </a:xfrm>
          <a:prstGeom prst="roundRect">
            <a:avLst/>
          </a:prstGeom>
          <a:solidFill>
            <a:schemeClr val="tx1">
              <a:lumMod val="50000"/>
              <a:lumOff val="50000"/>
              <a:alpha val="1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Campus Quality</a:t>
            </a:r>
          </a:p>
        </p:txBody>
      </p:sp>
      <p:sp>
        <p:nvSpPr>
          <p:cNvPr id="63" name="Rectangle: Rounded Corners 62"/>
          <p:cNvSpPr/>
          <p:nvPr/>
        </p:nvSpPr>
        <p:spPr>
          <a:xfrm>
            <a:off x="5469158" y="4861586"/>
            <a:ext cx="3089383" cy="755938"/>
          </a:xfrm>
          <a:prstGeom prst="roundRect">
            <a:avLst/>
          </a:prstGeom>
          <a:solidFill>
            <a:schemeClr val="tx1">
              <a:lumMod val="50000"/>
              <a:lumOff val="50000"/>
              <a:alpha val="1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r>
              <a:rPr lang="en-US" sz="2000" b="1" dirty="0">
                <a:solidFill>
                  <a:schemeClr val="accent4">
                    <a:lumMod val="50000"/>
                  </a:schemeClr>
                </a:solidFill>
              </a:rPr>
              <a:t>Effort Type</a:t>
            </a:r>
          </a:p>
        </p:txBody>
      </p:sp>
      <p:pic>
        <p:nvPicPr>
          <p:cNvPr id="64" name="Graphic 63" descr="Ribbon"/>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7927" y="4704181"/>
            <a:ext cx="402013" cy="402013"/>
          </a:xfrm>
          <a:prstGeom prst="rect">
            <a:avLst/>
          </a:prstGeom>
        </p:spPr>
      </p:pic>
      <p:pic>
        <p:nvPicPr>
          <p:cNvPr id="65" name="Graphic 64" descr="Users"/>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3318" y="4615611"/>
            <a:ext cx="451312" cy="451312"/>
          </a:xfrm>
          <a:prstGeom prst="rect">
            <a:avLst/>
          </a:prstGeom>
        </p:spPr>
      </p:pic>
      <p:pic>
        <p:nvPicPr>
          <p:cNvPr id="66" name="Graphic 65" descr="Network"/>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95429" y="4616302"/>
            <a:ext cx="437249" cy="437249"/>
          </a:xfrm>
          <a:prstGeom prst="rect">
            <a:avLst/>
          </a:prstGeom>
        </p:spPr>
      </p:pic>
      <p:sp>
        <p:nvSpPr>
          <p:cNvPr id="67" name="Arrow: Up 66"/>
          <p:cNvSpPr/>
          <p:nvPr/>
        </p:nvSpPr>
        <p:spPr>
          <a:xfrm rot="10800000">
            <a:off x="4546358" y="4984844"/>
            <a:ext cx="214174" cy="256805"/>
          </a:xfrm>
          <a:prstGeom prst="upArrow">
            <a:avLst/>
          </a:prstGeom>
          <a:solidFill>
            <a:srgbClr val="2E2B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4156094" y="5190807"/>
            <a:ext cx="1076193" cy="461665"/>
          </a:xfrm>
          <a:prstGeom prst="rect">
            <a:avLst/>
          </a:prstGeom>
        </p:spPr>
        <p:txBody>
          <a:bodyPr wrap="none">
            <a:spAutoFit/>
          </a:bodyPr>
          <a:lstStyle/>
          <a:p>
            <a:pPr algn="ctr"/>
            <a:r>
              <a:rPr lang="en-US" sz="2400" b="1" dirty="0"/>
              <a:t>Lowest</a:t>
            </a:r>
            <a:endParaRPr lang="en-US" sz="2000" b="1" dirty="0"/>
          </a:p>
        </p:txBody>
      </p:sp>
      <p:sp>
        <p:nvSpPr>
          <p:cNvPr id="69" name="Rectangle 68"/>
          <p:cNvSpPr/>
          <p:nvPr/>
        </p:nvSpPr>
        <p:spPr>
          <a:xfrm>
            <a:off x="7022037" y="4959659"/>
            <a:ext cx="1223412" cy="461665"/>
          </a:xfrm>
          <a:prstGeom prst="rect">
            <a:avLst/>
          </a:prstGeom>
        </p:spPr>
        <p:txBody>
          <a:bodyPr wrap="none">
            <a:spAutoFit/>
          </a:bodyPr>
          <a:lstStyle/>
          <a:p>
            <a:pPr algn="ctr"/>
            <a:r>
              <a:rPr lang="en-US" sz="2400" b="1" dirty="0"/>
              <a:t>Multiple</a:t>
            </a:r>
          </a:p>
        </p:txBody>
      </p:sp>
      <p:sp>
        <p:nvSpPr>
          <p:cNvPr id="70" name="Rectangle 69"/>
          <p:cNvSpPr/>
          <p:nvPr/>
        </p:nvSpPr>
        <p:spPr>
          <a:xfrm>
            <a:off x="10563799" y="4968953"/>
            <a:ext cx="1457084" cy="523220"/>
          </a:xfrm>
          <a:prstGeom prst="rect">
            <a:avLst/>
          </a:prstGeom>
        </p:spPr>
        <p:txBody>
          <a:bodyPr wrap="square">
            <a:spAutoFit/>
          </a:bodyPr>
          <a:lstStyle/>
          <a:p>
            <a:r>
              <a:rPr lang="en-US" sz="2800" b="1" dirty="0">
                <a:solidFill>
                  <a:schemeClr val="tx2">
                    <a:lumMod val="75000"/>
                  </a:schemeClr>
                </a:solidFill>
              </a:rPr>
              <a:t>Avg.</a:t>
            </a:r>
          </a:p>
        </p:txBody>
      </p:sp>
      <p:sp>
        <p:nvSpPr>
          <p:cNvPr id="39" name="Rectangle 38"/>
          <p:cNvSpPr/>
          <p:nvPr/>
        </p:nvSpPr>
        <p:spPr>
          <a:xfrm>
            <a:off x="1413486" y="2289769"/>
            <a:ext cx="482824" cy="276999"/>
          </a:xfrm>
          <a:prstGeom prst="rect">
            <a:avLst/>
          </a:prstGeom>
        </p:spPr>
        <p:txBody>
          <a:bodyPr wrap="none">
            <a:spAutoFit/>
          </a:bodyPr>
          <a:lstStyle/>
          <a:p>
            <a:r>
              <a:rPr lang="en-US" sz="1200" dirty="0">
                <a:solidFill>
                  <a:schemeClr val="tx2">
                    <a:lumMod val="75000"/>
                  </a:schemeClr>
                </a:solidFill>
              </a:rPr>
              <a:t>35%</a:t>
            </a:r>
            <a:endParaRPr lang="en-US" sz="1200" dirty="0"/>
          </a:p>
        </p:txBody>
      </p:sp>
      <p:sp>
        <p:nvSpPr>
          <p:cNvPr id="45" name="Rectangle 44"/>
          <p:cNvSpPr/>
          <p:nvPr/>
        </p:nvSpPr>
        <p:spPr>
          <a:xfrm>
            <a:off x="1371007" y="3335972"/>
            <a:ext cx="482824" cy="276999"/>
          </a:xfrm>
          <a:prstGeom prst="rect">
            <a:avLst/>
          </a:prstGeom>
        </p:spPr>
        <p:txBody>
          <a:bodyPr wrap="none">
            <a:spAutoFit/>
          </a:bodyPr>
          <a:lstStyle/>
          <a:p>
            <a:r>
              <a:rPr lang="en-US" sz="1200" dirty="0">
                <a:solidFill>
                  <a:schemeClr val="tx2">
                    <a:lumMod val="75000"/>
                  </a:schemeClr>
                </a:solidFill>
              </a:rPr>
              <a:t>16%</a:t>
            </a:r>
            <a:endParaRPr lang="en-US" sz="1200" dirty="0"/>
          </a:p>
        </p:txBody>
      </p:sp>
      <p:sp>
        <p:nvSpPr>
          <p:cNvPr id="46" name="Rectangle 45"/>
          <p:cNvSpPr/>
          <p:nvPr/>
        </p:nvSpPr>
        <p:spPr>
          <a:xfrm>
            <a:off x="1371007" y="4284416"/>
            <a:ext cx="397866" cy="276999"/>
          </a:xfrm>
          <a:prstGeom prst="rect">
            <a:avLst/>
          </a:prstGeom>
        </p:spPr>
        <p:txBody>
          <a:bodyPr wrap="none">
            <a:spAutoFit/>
          </a:bodyPr>
          <a:lstStyle/>
          <a:p>
            <a:r>
              <a:rPr lang="en-US" sz="1200" dirty="0">
                <a:solidFill>
                  <a:schemeClr val="tx2">
                    <a:lumMod val="75000"/>
                  </a:schemeClr>
                </a:solidFill>
              </a:rPr>
              <a:t>8%</a:t>
            </a:r>
            <a:endParaRPr lang="en-US" sz="1200" dirty="0"/>
          </a:p>
        </p:txBody>
      </p:sp>
      <p:sp>
        <p:nvSpPr>
          <p:cNvPr id="3" name="Rectangle 2"/>
          <p:cNvSpPr/>
          <p:nvPr/>
        </p:nvSpPr>
        <p:spPr>
          <a:xfrm>
            <a:off x="2347310" y="5618026"/>
            <a:ext cx="8943541" cy="646331"/>
          </a:xfrm>
          <a:prstGeom prst="rect">
            <a:avLst/>
          </a:prstGeom>
        </p:spPr>
        <p:txBody>
          <a:bodyPr wrap="square">
            <a:spAutoFit/>
          </a:bodyPr>
          <a:lstStyle/>
          <a:p>
            <a:r>
              <a:rPr lang="en-US" b="1" dirty="0">
                <a:solidFill>
                  <a:schemeClr val="tx1">
                    <a:lumMod val="75000"/>
                    <a:lumOff val="25000"/>
                  </a:schemeClr>
                </a:solidFill>
              </a:rPr>
              <a:t>Acceptance rate for these Universities, # Alumni and Selectivity of these colleges is extremely low hence these should be of lowest priority. </a:t>
            </a:r>
          </a:p>
        </p:txBody>
      </p:sp>
      <p:cxnSp>
        <p:nvCxnSpPr>
          <p:cNvPr id="12" name="Straight Connector 11"/>
          <p:cNvCxnSpPr/>
          <p:nvPr/>
        </p:nvCxnSpPr>
        <p:spPr>
          <a:xfrm>
            <a:off x="4516540" y="523056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27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75861" y="232016"/>
            <a:ext cx="11186662" cy="646331"/>
          </a:xfrm>
          <a:prstGeom prst="rect">
            <a:avLst/>
          </a:prstGeom>
        </p:spPr>
        <p:txBody>
          <a:bodyPr wrap="square">
            <a:spAutoFit/>
          </a:bodyPr>
          <a:lstStyle/>
          <a:p>
            <a:pPr>
              <a:buClr>
                <a:srgbClr val="FF4300"/>
              </a:buClr>
            </a:pPr>
            <a:r>
              <a:rPr lang="en-US" sz="3600" dirty="0">
                <a:solidFill>
                  <a:srgbClr val="332D46"/>
                </a:solidFill>
              </a:rPr>
              <a:t>Executive Summary</a:t>
            </a:r>
          </a:p>
        </p:txBody>
      </p:sp>
      <p:pic>
        <p:nvPicPr>
          <p:cNvPr id="4" name="Picture 3"/>
          <p:cNvPicPr>
            <a:picLocks noChangeAspect="1"/>
          </p:cNvPicPr>
          <p:nvPr/>
        </p:nvPicPr>
        <p:blipFill>
          <a:blip r:embed="rId2"/>
          <a:stretch>
            <a:fillRect/>
          </a:stretch>
        </p:blipFill>
        <p:spPr>
          <a:xfrm>
            <a:off x="9124950" y="6556333"/>
            <a:ext cx="3067050" cy="247650"/>
          </a:xfrm>
          <a:prstGeom prst="rect">
            <a:avLst/>
          </a:prstGeom>
        </p:spPr>
      </p:pic>
      <p:sp>
        <p:nvSpPr>
          <p:cNvPr id="5" name="Rectangle 4"/>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rgbClr val="332D46"/>
                </a:solidFill>
              </a:rPr>
              <a:t>Optimal resourcing strategy can be achieved by grouping universities based on</a:t>
            </a:r>
            <a:r>
              <a:rPr lang="en-US" sz="2000" dirty="0">
                <a:solidFill>
                  <a:srgbClr val="E95441"/>
                </a:solidFill>
              </a:rPr>
              <a:t> amount of recruitment effort, type of recruitment effort and quality of institution</a:t>
            </a:r>
          </a:p>
          <a:p>
            <a:pPr marL="285750" indent="-285750">
              <a:buFont typeface="Arial" panose="020B0604020202020204" pitchFamily="34" charset="0"/>
              <a:buChar char="•"/>
            </a:pPr>
            <a:r>
              <a:rPr lang="en-US" sz="2000" dirty="0">
                <a:solidFill>
                  <a:srgbClr val="332D46"/>
                </a:solidFill>
              </a:rPr>
              <a:t>Based on above parameters, it was identified that the </a:t>
            </a:r>
            <a:r>
              <a:rPr lang="en-US" sz="2000" dirty="0">
                <a:solidFill>
                  <a:srgbClr val="E95441"/>
                </a:solidFill>
              </a:rPr>
              <a:t>2017 tiers were not homogenous </a:t>
            </a:r>
            <a:endParaRPr lang="en-US" sz="2000" dirty="0">
              <a:solidFill>
                <a:srgbClr val="332D46"/>
              </a:solidFill>
            </a:endParaRPr>
          </a:p>
          <a:p>
            <a:pPr marL="285750" indent="-285750">
              <a:buFont typeface="Arial" panose="020B0604020202020204" pitchFamily="34" charset="0"/>
              <a:buChar char="•"/>
            </a:pPr>
            <a:r>
              <a:rPr lang="en-US" sz="2000" dirty="0">
                <a:solidFill>
                  <a:srgbClr val="332D46"/>
                </a:solidFill>
              </a:rPr>
              <a:t>Using </a:t>
            </a:r>
            <a:r>
              <a:rPr lang="en-US" sz="2000" dirty="0">
                <a:solidFill>
                  <a:srgbClr val="E95441"/>
                </a:solidFill>
              </a:rPr>
              <a:t>unsupervised machine learning technique </a:t>
            </a:r>
            <a:r>
              <a:rPr lang="en-US" sz="2000" dirty="0">
                <a:solidFill>
                  <a:srgbClr val="332D46"/>
                </a:solidFill>
              </a:rPr>
              <a:t>(k-means clustering) it was identified that </a:t>
            </a:r>
            <a:r>
              <a:rPr lang="en-US" sz="2000" dirty="0">
                <a:solidFill>
                  <a:srgbClr val="E95441"/>
                </a:solidFill>
              </a:rPr>
              <a:t>4 distinct tiers </a:t>
            </a:r>
            <a:r>
              <a:rPr lang="en-US" sz="2000" dirty="0">
                <a:solidFill>
                  <a:srgbClr val="332D46"/>
                </a:solidFill>
              </a:rPr>
              <a:t>should be formed</a:t>
            </a:r>
          </a:p>
          <a:p>
            <a:pPr marL="285750" indent="-285750">
              <a:buFont typeface="Arial" panose="020B0604020202020204" pitchFamily="34" charset="0"/>
              <a:buChar char="•"/>
            </a:pPr>
            <a:r>
              <a:rPr lang="en-US" sz="2000" dirty="0">
                <a:solidFill>
                  <a:srgbClr val="332D46"/>
                </a:solidFill>
              </a:rPr>
              <a:t>Tier 1 consists of outperforming universities with </a:t>
            </a:r>
            <a:r>
              <a:rPr lang="en-US" sz="2000" dirty="0">
                <a:solidFill>
                  <a:srgbClr val="E95441"/>
                </a:solidFill>
              </a:rPr>
              <a:t>very high accepted candidates per college</a:t>
            </a:r>
            <a:r>
              <a:rPr lang="en-US" sz="2000" dirty="0">
                <a:solidFill>
                  <a:srgbClr val="332D46"/>
                </a:solidFill>
              </a:rPr>
              <a:t> and </a:t>
            </a:r>
            <a:r>
              <a:rPr lang="en-US" sz="2000" dirty="0">
                <a:solidFill>
                  <a:srgbClr val="E95441"/>
                </a:solidFill>
              </a:rPr>
              <a:t>highest selectivity </a:t>
            </a:r>
          </a:p>
          <a:p>
            <a:pPr marL="742950" lvl="1" indent="-285750">
              <a:buFont typeface="Arial" panose="020B0604020202020204" pitchFamily="34" charset="0"/>
              <a:buChar char="•"/>
            </a:pPr>
            <a:r>
              <a:rPr lang="en-US" dirty="0">
                <a:solidFill>
                  <a:srgbClr val="332D46"/>
                </a:solidFill>
              </a:rPr>
              <a:t>There are only </a:t>
            </a:r>
            <a:r>
              <a:rPr lang="en-US" dirty="0">
                <a:solidFill>
                  <a:srgbClr val="E95441"/>
                </a:solidFill>
              </a:rPr>
              <a:t>5% universities </a:t>
            </a:r>
            <a:r>
              <a:rPr lang="en-US" dirty="0">
                <a:solidFill>
                  <a:srgbClr val="332D46"/>
                </a:solidFill>
              </a:rPr>
              <a:t>in this tier but they contribute to </a:t>
            </a:r>
            <a:r>
              <a:rPr lang="en-US" dirty="0">
                <a:solidFill>
                  <a:srgbClr val="E95441"/>
                </a:solidFill>
              </a:rPr>
              <a:t>30% of accepted candidates</a:t>
            </a:r>
            <a:endParaRPr lang="en-US" dirty="0">
              <a:solidFill>
                <a:srgbClr val="332D46"/>
              </a:solidFill>
            </a:endParaRPr>
          </a:p>
          <a:p>
            <a:pPr marL="742950" lvl="1" indent="-285750">
              <a:buFont typeface="Arial" panose="020B0604020202020204" pitchFamily="34" charset="0"/>
              <a:buChar char="•"/>
            </a:pPr>
            <a:r>
              <a:rPr lang="en-US" dirty="0">
                <a:solidFill>
                  <a:srgbClr val="E95441"/>
                </a:solidFill>
              </a:rPr>
              <a:t>These universities should be primary focus of the recruiters</a:t>
            </a:r>
          </a:p>
          <a:p>
            <a:pPr marL="285750" indent="-285750">
              <a:buFont typeface="Arial" panose="020B0604020202020204" pitchFamily="34" charset="0"/>
              <a:buChar char="•"/>
            </a:pPr>
            <a:r>
              <a:rPr lang="en-US" sz="2000" dirty="0">
                <a:solidFill>
                  <a:srgbClr val="332D46"/>
                </a:solidFill>
              </a:rPr>
              <a:t>Tier 2 colleges (15% of the colleges) account for </a:t>
            </a:r>
            <a:r>
              <a:rPr lang="en-US" sz="2000" dirty="0">
                <a:solidFill>
                  <a:srgbClr val="E95441"/>
                </a:solidFill>
              </a:rPr>
              <a:t>34% of the accepted candidates </a:t>
            </a:r>
            <a:r>
              <a:rPr lang="en-US" sz="2000" dirty="0">
                <a:solidFill>
                  <a:srgbClr val="332D46"/>
                </a:solidFill>
              </a:rPr>
              <a:t>(highest amongst all the tiers). So Tier 2 universities deserves </a:t>
            </a:r>
            <a:r>
              <a:rPr lang="en-US" sz="2000" dirty="0">
                <a:solidFill>
                  <a:srgbClr val="E95441"/>
                </a:solidFill>
              </a:rPr>
              <a:t>same amount of focus as Tier 1 </a:t>
            </a:r>
            <a:r>
              <a:rPr lang="en-US" sz="2000" dirty="0">
                <a:solidFill>
                  <a:srgbClr val="332D46"/>
                </a:solidFill>
              </a:rPr>
              <a:t>but can that be achieved by </a:t>
            </a:r>
            <a:r>
              <a:rPr lang="en-US" sz="2000" dirty="0">
                <a:solidFill>
                  <a:srgbClr val="E95441"/>
                </a:solidFill>
              </a:rPr>
              <a:t>employing a lesser number of recruiters per university</a:t>
            </a:r>
            <a:r>
              <a:rPr lang="en-US" sz="2000" dirty="0">
                <a:solidFill>
                  <a:srgbClr val="332D46"/>
                </a:solidFill>
              </a:rPr>
              <a:t> </a:t>
            </a:r>
          </a:p>
          <a:p>
            <a:pPr marL="285750" indent="-285750">
              <a:buFont typeface="Arial" panose="020B0604020202020204" pitchFamily="34" charset="0"/>
              <a:buChar char="•"/>
            </a:pPr>
            <a:r>
              <a:rPr lang="en-US" sz="2000" dirty="0">
                <a:solidFill>
                  <a:srgbClr val="332D46"/>
                </a:solidFill>
              </a:rPr>
              <a:t>With 192 universities, Tier 3 is the largest cluster. But average number of applications and awareness for these universities is very low. So </a:t>
            </a:r>
            <a:r>
              <a:rPr lang="en-US" sz="2000" dirty="0">
                <a:solidFill>
                  <a:srgbClr val="E95441"/>
                </a:solidFill>
              </a:rPr>
              <a:t>recruiters should focus on improving awareness in these universities</a:t>
            </a:r>
          </a:p>
          <a:p>
            <a:pPr marL="285750" indent="-285750">
              <a:buFont typeface="Arial" panose="020B0604020202020204" pitchFamily="34" charset="0"/>
              <a:buChar char="•"/>
            </a:pPr>
            <a:r>
              <a:rPr lang="en-US" sz="2000" dirty="0">
                <a:solidFill>
                  <a:srgbClr val="E95441"/>
                </a:solidFill>
              </a:rPr>
              <a:t>Worst performing universities have been grouped in Tier 4</a:t>
            </a:r>
            <a:r>
              <a:rPr lang="en-US" sz="2000" dirty="0">
                <a:solidFill>
                  <a:srgbClr val="332D46"/>
                </a:solidFill>
              </a:rPr>
              <a:t>. Most of the colleges if this Tier were not even part of recruitment strategy for 2017. With only 8% of the accepted candidates, </a:t>
            </a:r>
            <a:r>
              <a:rPr lang="en-US" sz="2000" dirty="0">
                <a:solidFill>
                  <a:srgbClr val="E95441"/>
                </a:solidFill>
              </a:rPr>
              <a:t>these should be lowest on the priority list of the recruiters </a:t>
            </a:r>
          </a:p>
          <a:p>
            <a:pPr lvl="1"/>
            <a:endParaRPr lang="en-US" sz="2400" dirty="0">
              <a:solidFill>
                <a:srgbClr val="332D46"/>
              </a:solidFill>
            </a:endParaRPr>
          </a:p>
        </p:txBody>
      </p:sp>
    </p:spTree>
    <p:extLst>
      <p:ext uri="{BB962C8B-B14F-4D97-AF65-F5344CB8AC3E}">
        <p14:creationId xmlns:p14="http://schemas.microsoft.com/office/powerpoint/2010/main" val="230344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7" y="2930564"/>
            <a:ext cx="8611273" cy="769441"/>
          </a:xfrm>
          <a:prstGeom prst="rect">
            <a:avLst/>
          </a:prstGeom>
        </p:spPr>
        <p:txBody>
          <a:bodyPr wrap="square">
            <a:spAutoFit/>
          </a:bodyPr>
          <a:lstStyle/>
          <a:p>
            <a:pPr>
              <a:buClr>
                <a:srgbClr val="FF4300"/>
              </a:buClr>
            </a:pPr>
            <a:r>
              <a:rPr lang="en-US" sz="4400" dirty="0">
                <a:solidFill>
                  <a:schemeClr val="bg1"/>
                </a:solidFill>
              </a:rPr>
              <a:t>SUMMARY</a:t>
            </a:r>
          </a:p>
        </p:txBody>
      </p:sp>
    </p:spTree>
    <p:extLst>
      <p:ext uri="{BB962C8B-B14F-4D97-AF65-F5344CB8AC3E}">
        <p14:creationId xmlns:p14="http://schemas.microsoft.com/office/powerpoint/2010/main" val="233825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75861" y="232016"/>
            <a:ext cx="11186662" cy="646331"/>
          </a:xfrm>
          <a:prstGeom prst="rect">
            <a:avLst/>
          </a:prstGeom>
        </p:spPr>
        <p:txBody>
          <a:bodyPr wrap="square">
            <a:spAutoFit/>
          </a:bodyPr>
          <a:lstStyle/>
          <a:p>
            <a:pPr>
              <a:buClr>
                <a:srgbClr val="FF4300"/>
              </a:buClr>
            </a:pPr>
            <a:r>
              <a:rPr lang="en-US" sz="3600" dirty="0">
                <a:solidFill>
                  <a:srgbClr val="332D46"/>
                </a:solidFill>
              </a:rPr>
              <a:t>Executive Summary</a:t>
            </a:r>
          </a:p>
        </p:txBody>
      </p:sp>
      <p:pic>
        <p:nvPicPr>
          <p:cNvPr id="4" name="Picture 3"/>
          <p:cNvPicPr>
            <a:picLocks noChangeAspect="1"/>
          </p:cNvPicPr>
          <p:nvPr/>
        </p:nvPicPr>
        <p:blipFill>
          <a:blip r:embed="rId2"/>
          <a:stretch>
            <a:fillRect/>
          </a:stretch>
        </p:blipFill>
        <p:spPr>
          <a:xfrm>
            <a:off x="9124950" y="6556333"/>
            <a:ext cx="3067050" cy="247650"/>
          </a:xfrm>
          <a:prstGeom prst="rect">
            <a:avLst/>
          </a:prstGeom>
        </p:spPr>
      </p:pic>
      <p:sp>
        <p:nvSpPr>
          <p:cNvPr id="5" name="Rectangle 4"/>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rgbClr val="332D46"/>
                </a:solidFill>
              </a:rPr>
              <a:t>Optimal resourcing strategy can be achieved by grouping universities based on</a:t>
            </a:r>
            <a:r>
              <a:rPr lang="en-US" sz="2000" dirty="0">
                <a:solidFill>
                  <a:srgbClr val="E95441"/>
                </a:solidFill>
              </a:rPr>
              <a:t> amount of recruitment effort, type of recruitment effort and quality of institution</a:t>
            </a:r>
          </a:p>
          <a:p>
            <a:pPr marL="285750" indent="-285750">
              <a:buFont typeface="Arial" panose="020B0604020202020204" pitchFamily="34" charset="0"/>
              <a:buChar char="•"/>
            </a:pPr>
            <a:r>
              <a:rPr lang="en-US" sz="2000" dirty="0">
                <a:solidFill>
                  <a:srgbClr val="332D46"/>
                </a:solidFill>
              </a:rPr>
              <a:t>Based on above parameters, it was identified that the </a:t>
            </a:r>
            <a:r>
              <a:rPr lang="en-US" sz="2000" dirty="0">
                <a:solidFill>
                  <a:srgbClr val="E95441"/>
                </a:solidFill>
              </a:rPr>
              <a:t>2017 tiers were not homogenous </a:t>
            </a:r>
            <a:endParaRPr lang="en-US" sz="2000" dirty="0">
              <a:solidFill>
                <a:srgbClr val="332D46"/>
              </a:solidFill>
            </a:endParaRPr>
          </a:p>
          <a:p>
            <a:pPr marL="285750" indent="-285750">
              <a:buFont typeface="Arial" panose="020B0604020202020204" pitchFamily="34" charset="0"/>
              <a:buChar char="•"/>
            </a:pPr>
            <a:r>
              <a:rPr lang="en-US" sz="2000" dirty="0">
                <a:solidFill>
                  <a:srgbClr val="332D46"/>
                </a:solidFill>
              </a:rPr>
              <a:t>Using </a:t>
            </a:r>
            <a:r>
              <a:rPr lang="en-US" sz="2000" dirty="0">
                <a:solidFill>
                  <a:srgbClr val="E95441"/>
                </a:solidFill>
              </a:rPr>
              <a:t>unsupervised machine learning technique </a:t>
            </a:r>
            <a:r>
              <a:rPr lang="en-US" sz="2000" dirty="0">
                <a:solidFill>
                  <a:srgbClr val="332D46"/>
                </a:solidFill>
              </a:rPr>
              <a:t>(k-means clustering) it was identified that </a:t>
            </a:r>
            <a:r>
              <a:rPr lang="en-US" sz="2000" dirty="0">
                <a:solidFill>
                  <a:srgbClr val="E95441"/>
                </a:solidFill>
              </a:rPr>
              <a:t>4 distinct tiers </a:t>
            </a:r>
            <a:r>
              <a:rPr lang="en-US" sz="2000" dirty="0">
                <a:solidFill>
                  <a:srgbClr val="332D46"/>
                </a:solidFill>
              </a:rPr>
              <a:t>should be formed</a:t>
            </a:r>
          </a:p>
          <a:p>
            <a:pPr marL="285750" indent="-285750">
              <a:buFont typeface="Arial" panose="020B0604020202020204" pitchFamily="34" charset="0"/>
              <a:buChar char="•"/>
            </a:pPr>
            <a:r>
              <a:rPr lang="en-US" sz="2000" dirty="0">
                <a:solidFill>
                  <a:srgbClr val="332D46"/>
                </a:solidFill>
              </a:rPr>
              <a:t>Tier 1 consists of outperforming universities with </a:t>
            </a:r>
            <a:r>
              <a:rPr lang="en-US" sz="2000" dirty="0">
                <a:solidFill>
                  <a:srgbClr val="E95441"/>
                </a:solidFill>
              </a:rPr>
              <a:t>very high accepted candidates per college</a:t>
            </a:r>
            <a:r>
              <a:rPr lang="en-US" sz="2000" dirty="0">
                <a:solidFill>
                  <a:srgbClr val="332D46"/>
                </a:solidFill>
              </a:rPr>
              <a:t> and </a:t>
            </a:r>
            <a:r>
              <a:rPr lang="en-US" sz="2000" dirty="0">
                <a:solidFill>
                  <a:srgbClr val="E95441"/>
                </a:solidFill>
              </a:rPr>
              <a:t>highest selectivity </a:t>
            </a:r>
          </a:p>
          <a:p>
            <a:pPr marL="742950" lvl="1" indent="-285750">
              <a:buFont typeface="Arial" panose="020B0604020202020204" pitchFamily="34" charset="0"/>
              <a:buChar char="•"/>
            </a:pPr>
            <a:r>
              <a:rPr lang="en-US" dirty="0">
                <a:solidFill>
                  <a:srgbClr val="332D46"/>
                </a:solidFill>
              </a:rPr>
              <a:t>There are only </a:t>
            </a:r>
            <a:r>
              <a:rPr lang="en-US" dirty="0">
                <a:solidFill>
                  <a:srgbClr val="E95441"/>
                </a:solidFill>
              </a:rPr>
              <a:t>5% universities </a:t>
            </a:r>
            <a:r>
              <a:rPr lang="en-US" dirty="0">
                <a:solidFill>
                  <a:srgbClr val="332D46"/>
                </a:solidFill>
              </a:rPr>
              <a:t>in this tier but they contribute to </a:t>
            </a:r>
            <a:r>
              <a:rPr lang="en-US" dirty="0">
                <a:solidFill>
                  <a:srgbClr val="E95441"/>
                </a:solidFill>
              </a:rPr>
              <a:t>30% of accepted candidates</a:t>
            </a:r>
            <a:endParaRPr lang="en-US" dirty="0">
              <a:solidFill>
                <a:srgbClr val="332D46"/>
              </a:solidFill>
            </a:endParaRPr>
          </a:p>
          <a:p>
            <a:pPr marL="742950" lvl="1" indent="-285750">
              <a:buFont typeface="Arial" panose="020B0604020202020204" pitchFamily="34" charset="0"/>
              <a:buChar char="•"/>
            </a:pPr>
            <a:r>
              <a:rPr lang="en-US" dirty="0">
                <a:solidFill>
                  <a:srgbClr val="E95441"/>
                </a:solidFill>
              </a:rPr>
              <a:t>These universities should be primary focus of the recruiters</a:t>
            </a:r>
          </a:p>
          <a:p>
            <a:pPr marL="285750" indent="-285750">
              <a:buFont typeface="Arial" panose="020B0604020202020204" pitchFamily="34" charset="0"/>
              <a:buChar char="•"/>
            </a:pPr>
            <a:r>
              <a:rPr lang="en-US" sz="2000" dirty="0">
                <a:solidFill>
                  <a:srgbClr val="332D46"/>
                </a:solidFill>
              </a:rPr>
              <a:t>Tier 2 colleges (15% of the colleges) account for </a:t>
            </a:r>
            <a:r>
              <a:rPr lang="en-US" sz="2000" dirty="0">
                <a:solidFill>
                  <a:srgbClr val="E95441"/>
                </a:solidFill>
              </a:rPr>
              <a:t>34% of the accepted candidates </a:t>
            </a:r>
            <a:r>
              <a:rPr lang="en-US" sz="2000" dirty="0">
                <a:solidFill>
                  <a:srgbClr val="332D46"/>
                </a:solidFill>
              </a:rPr>
              <a:t>(highest amongst all the tiers). So Tier 2 universities deserves </a:t>
            </a:r>
            <a:r>
              <a:rPr lang="en-US" sz="2000" dirty="0">
                <a:solidFill>
                  <a:srgbClr val="E95441"/>
                </a:solidFill>
              </a:rPr>
              <a:t>same amount of focus as Tier 1 </a:t>
            </a:r>
            <a:r>
              <a:rPr lang="en-US" sz="2000" dirty="0">
                <a:solidFill>
                  <a:srgbClr val="332D46"/>
                </a:solidFill>
              </a:rPr>
              <a:t>but can that be achieved by </a:t>
            </a:r>
            <a:r>
              <a:rPr lang="en-US" sz="2000" dirty="0">
                <a:solidFill>
                  <a:srgbClr val="E95441"/>
                </a:solidFill>
              </a:rPr>
              <a:t>employing a lesser number of recruiters per university</a:t>
            </a:r>
            <a:r>
              <a:rPr lang="en-US" sz="2000" dirty="0">
                <a:solidFill>
                  <a:srgbClr val="332D46"/>
                </a:solidFill>
              </a:rPr>
              <a:t> </a:t>
            </a:r>
          </a:p>
          <a:p>
            <a:pPr marL="285750" indent="-285750">
              <a:buFont typeface="Arial" panose="020B0604020202020204" pitchFamily="34" charset="0"/>
              <a:buChar char="•"/>
            </a:pPr>
            <a:r>
              <a:rPr lang="en-US" sz="2000" dirty="0">
                <a:solidFill>
                  <a:srgbClr val="332D46"/>
                </a:solidFill>
              </a:rPr>
              <a:t>With 192 universities, Tier 3 is the largest cluster. But average number of applications and awareness for these universities is very low. So </a:t>
            </a:r>
            <a:r>
              <a:rPr lang="en-US" sz="2000" dirty="0">
                <a:solidFill>
                  <a:srgbClr val="E95441"/>
                </a:solidFill>
              </a:rPr>
              <a:t>recruiters should focus on improving awareness in these universities</a:t>
            </a:r>
          </a:p>
          <a:p>
            <a:pPr marL="285750" indent="-285750">
              <a:buFont typeface="Arial" panose="020B0604020202020204" pitchFamily="34" charset="0"/>
              <a:buChar char="•"/>
            </a:pPr>
            <a:r>
              <a:rPr lang="en-US" sz="2000" dirty="0">
                <a:solidFill>
                  <a:srgbClr val="E95441"/>
                </a:solidFill>
              </a:rPr>
              <a:t>Worst performing universities have been grouped in Tier 4</a:t>
            </a:r>
            <a:r>
              <a:rPr lang="en-US" sz="2000" dirty="0">
                <a:solidFill>
                  <a:srgbClr val="332D46"/>
                </a:solidFill>
              </a:rPr>
              <a:t>. Most of the colleges if this Tier were not even part of recruitment strategy for 2017. With only 8% of the accepted candidates, </a:t>
            </a:r>
            <a:r>
              <a:rPr lang="en-US" sz="2000" dirty="0">
                <a:solidFill>
                  <a:srgbClr val="E95441"/>
                </a:solidFill>
              </a:rPr>
              <a:t>these should be lowest on the priority list of the recruiters </a:t>
            </a:r>
          </a:p>
          <a:p>
            <a:pPr lvl="1"/>
            <a:endParaRPr lang="en-US" sz="2400" dirty="0">
              <a:solidFill>
                <a:srgbClr val="332D46"/>
              </a:solidFill>
            </a:endParaRPr>
          </a:p>
        </p:txBody>
      </p:sp>
    </p:spTree>
    <p:extLst>
      <p:ext uri="{BB962C8B-B14F-4D97-AF65-F5344CB8AC3E}">
        <p14:creationId xmlns:p14="http://schemas.microsoft.com/office/powerpoint/2010/main" val="228240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5527984" cy="923330"/>
          </a:xfrm>
          <a:prstGeom prst="rect">
            <a:avLst/>
          </a:prstGeom>
        </p:spPr>
        <p:txBody>
          <a:bodyPr wrap="square">
            <a:spAutoFit/>
          </a:bodyPr>
          <a:lstStyle/>
          <a:p>
            <a:pPr>
              <a:buClr>
                <a:srgbClr val="FF4300"/>
              </a:buClr>
            </a:pPr>
            <a:r>
              <a:rPr lang="en-US" sz="5400" dirty="0">
                <a:solidFill>
                  <a:schemeClr val="bg1"/>
                </a:solidFill>
              </a:rPr>
              <a:t>Executive Summary</a:t>
            </a:r>
          </a:p>
        </p:txBody>
      </p:sp>
      <p:sp>
        <p:nvSpPr>
          <p:cNvPr id="2" name="Rectangle 1"/>
          <p:cNvSpPr/>
          <p:nvPr/>
        </p:nvSpPr>
        <p:spPr>
          <a:xfrm>
            <a:off x="0" y="-1"/>
            <a:ext cx="12192000" cy="4387065"/>
          </a:xfrm>
          <a:prstGeom prst="rect">
            <a:avLst/>
          </a:prstGeom>
          <a:solidFill>
            <a:srgbClr val="E95441"/>
          </a:solidFill>
          <a:ln>
            <a:solidFill>
              <a:srgbClr val="E9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4300"/>
              </a:buClr>
            </a:pPr>
            <a:r>
              <a:rPr lang="en-US" sz="6000" dirty="0">
                <a:solidFill>
                  <a:schemeClr val="bg1"/>
                </a:solidFill>
              </a:rPr>
              <a:t>									THANK YOU </a:t>
            </a:r>
          </a:p>
        </p:txBody>
      </p:sp>
      <p:sp>
        <p:nvSpPr>
          <p:cNvPr id="3" name="Rectangle 2"/>
          <p:cNvSpPr/>
          <p:nvPr/>
        </p:nvSpPr>
        <p:spPr>
          <a:xfrm>
            <a:off x="721330" y="5946361"/>
            <a:ext cx="6096000" cy="646331"/>
          </a:xfrm>
          <a:prstGeom prst="rect">
            <a:avLst/>
          </a:prstGeom>
        </p:spPr>
        <p:txBody>
          <a:bodyPr>
            <a:spAutoFit/>
          </a:bodyPr>
          <a:lstStyle/>
          <a:p>
            <a:pPr>
              <a:buClr>
                <a:srgbClr val="FF4300"/>
              </a:buClr>
            </a:pPr>
            <a:r>
              <a:rPr lang="en-US" b="1" dirty="0">
                <a:solidFill>
                  <a:srgbClr val="E95441"/>
                </a:solidFill>
              </a:rPr>
              <a:t>GoHuskies915</a:t>
            </a:r>
          </a:p>
          <a:p>
            <a:pPr>
              <a:buClr>
                <a:srgbClr val="FF4300"/>
              </a:buClr>
            </a:pPr>
            <a:endParaRPr lang="en-US" b="1" dirty="0">
              <a:solidFill>
                <a:srgbClr val="E95441"/>
              </a:solidFill>
            </a:endParaRPr>
          </a:p>
        </p:txBody>
      </p:sp>
      <p:pic>
        <p:nvPicPr>
          <p:cNvPr id="6" name="Picture 5"/>
          <p:cNvPicPr>
            <a:picLocks noChangeAspect="1"/>
          </p:cNvPicPr>
          <p:nvPr/>
        </p:nvPicPr>
        <p:blipFill>
          <a:blip r:embed="rId2"/>
          <a:stretch>
            <a:fillRect/>
          </a:stretch>
        </p:blipFill>
        <p:spPr>
          <a:xfrm>
            <a:off x="9124950" y="6556333"/>
            <a:ext cx="3067050" cy="247650"/>
          </a:xfrm>
          <a:prstGeom prst="rect">
            <a:avLst/>
          </a:prstGeom>
        </p:spPr>
      </p:pic>
      <p:sp>
        <p:nvSpPr>
          <p:cNvPr id="9" name="Rectangle 8"/>
          <p:cNvSpPr/>
          <p:nvPr/>
        </p:nvSpPr>
        <p:spPr>
          <a:xfrm>
            <a:off x="721330" y="5861129"/>
            <a:ext cx="6096000" cy="646331"/>
          </a:xfrm>
          <a:prstGeom prst="rect">
            <a:avLst/>
          </a:prstGeom>
        </p:spPr>
        <p:txBody>
          <a:bodyPr>
            <a:spAutoFit/>
          </a:bodyPr>
          <a:lstStyle/>
          <a:p>
            <a:pPr>
              <a:buClr>
                <a:srgbClr val="FF4300"/>
              </a:buClr>
            </a:pPr>
            <a:endParaRPr lang="en-US" b="1" dirty="0">
              <a:solidFill>
                <a:srgbClr val="E95441"/>
              </a:solidFill>
            </a:endParaRPr>
          </a:p>
          <a:p>
            <a:pPr>
              <a:buClr>
                <a:srgbClr val="FF4300"/>
              </a:buClr>
            </a:pPr>
            <a:endParaRPr lang="en-US" b="1" dirty="0">
              <a:solidFill>
                <a:srgbClr val="E95441"/>
              </a:solidFill>
            </a:endParaRPr>
          </a:p>
        </p:txBody>
      </p:sp>
      <p:pic>
        <p:nvPicPr>
          <p:cNvPr id="10" name="Picture 2" descr="http://uconn-today.universityofconn.netdna-cdn.com/wp-content/uploads/2013/06/dog-full-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94" y="4413918"/>
            <a:ext cx="1316654" cy="115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0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5527984" cy="923330"/>
          </a:xfrm>
          <a:prstGeom prst="rect">
            <a:avLst/>
          </a:prstGeom>
        </p:spPr>
        <p:txBody>
          <a:bodyPr wrap="square">
            <a:spAutoFit/>
          </a:bodyPr>
          <a:lstStyle/>
          <a:p>
            <a:pPr>
              <a:buClr>
                <a:srgbClr val="FF4300"/>
              </a:buClr>
            </a:pPr>
            <a:r>
              <a:rPr lang="en-US" sz="5400" dirty="0">
                <a:solidFill>
                  <a:schemeClr val="bg1"/>
                </a:solidFill>
              </a:rPr>
              <a:t>Executive Summary</a:t>
            </a:r>
          </a:p>
        </p:txBody>
      </p:sp>
      <p:sp>
        <p:nvSpPr>
          <p:cNvPr id="2" name="Rectangle 1"/>
          <p:cNvSpPr/>
          <p:nvPr/>
        </p:nvSpPr>
        <p:spPr>
          <a:xfrm>
            <a:off x="0" y="-1"/>
            <a:ext cx="12192000" cy="6858001"/>
          </a:xfrm>
          <a:prstGeom prst="rect">
            <a:avLst/>
          </a:prstGeom>
          <a:solidFill>
            <a:srgbClr val="E95441"/>
          </a:solidFill>
          <a:ln>
            <a:solidFill>
              <a:srgbClr val="E9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4300"/>
              </a:buClr>
            </a:pPr>
            <a:r>
              <a:rPr lang="en-US" sz="6000" dirty="0">
                <a:solidFill>
                  <a:schemeClr val="bg1"/>
                </a:solidFill>
              </a:rPr>
              <a:t>									</a:t>
            </a:r>
          </a:p>
        </p:txBody>
      </p:sp>
      <p:cxnSp>
        <p:nvCxnSpPr>
          <p:cNvPr id="10" name="Straight Connector 9"/>
          <p:cNvCxnSpPr/>
          <p:nvPr/>
        </p:nvCxnSpPr>
        <p:spPr>
          <a:xfrm>
            <a:off x="891041" y="3049416"/>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5337" y="3065685"/>
            <a:ext cx="8611273" cy="769441"/>
          </a:xfrm>
          <a:prstGeom prst="rect">
            <a:avLst/>
          </a:prstGeom>
        </p:spPr>
        <p:txBody>
          <a:bodyPr wrap="square">
            <a:spAutoFit/>
          </a:bodyPr>
          <a:lstStyle/>
          <a:p>
            <a:pPr>
              <a:buClr>
                <a:srgbClr val="FF4300"/>
              </a:buClr>
            </a:pPr>
            <a:r>
              <a:rPr lang="en-US" sz="4400" dirty="0">
                <a:solidFill>
                  <a:schemeClr val="bg1"/>
                </a:solidFill>
              </a:rPr>
              <a:t>Q &amp; A</a:t>
            </a:r>
          </a:p>
        </p:txBody>
      </p:sp>
    </p:spTree>
    <p:extLst>
      <p:ext uri="{BB962C8B-B14F-4D97-AF65-F5344CB8AC3E}">
        <p14:creationId xmlns:p14="http://schemas.microsoft.com/office/powerpoint/2010/main" val="316361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5527984" cy="923330"/>
          </a:xfrm>
          <a:prstGeom prst="rect">
            <a:avLst/>
          </a:prstGeom>
        </p:spPr>
        <p:txBody>
          <a:bodyPr wrap="square">
            <a:spAutoFit/>
          </a:bodyPr>
          <a:lstStyle/>
          <a:p>
            <a:pPr>
              <a:buClr>
                <a:srgbClr val="FF4300"/>
              </a:buClr>
            </a:pPr>
            <a:r>
              <a:rPr lang="en-US" sz="5400" dirty="0">
                <a:solidFill>
                  <a:schemeClr val="bg1"/>
                </a:solidFill>
              </a:rPr>
              <a:t>Executive Summary</a:t>
            </a:r>
          </a:p>
        </p:txBody>
      </p:sp>
      <p:sp>
        <p:nvSpPr>
          <p:cNvPr id="2" name="Rectangle 1"/>
          <p:cNvSpPr/>
          <p:nvPr/>
        </p:nvSpPr>
        <p:spPr>
          <a:xfrm>
            <a:off x="0" y="-1"/>
            <a:ext cx="12192000" cy="6858001"/>
          </a:xfrm>
          <a:prstGeom prst="rect">
            <a:avLst/>
          </a:prstGeom>
          <a:solidFill>
            <a:srgbClr val="E95441"/>
          </a:solidFill>
          <a:ln>
            <a:solidFill>
              <a:srgbClr val="E95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4300"/>
              </a:buClr>
            </a:pPr>
            <a:r>
              <a:rPr lang="en-US" sz="6000" dirty="0">
                <a:solidFill>
                  <a:schemeClr val="bg1"/>
                </a:solidFill>
              </a:rPr>
              <a:t>									</a:t>
            </a:r>
          </a:p>
        </p:txBody>
      </p:sp>
      <p:cxnSp>
        <p:nvCxnSpPr>
          <p:cNvPr id="10" name="Straight Connector 9"/>
          <p:cNvCxnSpPr/>
          <p:nvPr/>
        </p:nvCxnSpPr>
        <p:spPr>
          <a:xfrm>
            <a:off x="891041" y="3049416"/>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5337" y="3065685"/>
            <a:ext cx="8611273" cy="769441"/>
          </a:xfrm>
          <a:prstGeom prst="rect">
            <a:avLst/>
          </a:prstGeom>
        </p:spPr>
        <p:txBody>
          <a:bodyPr wrap="square">
            <a:spAutoFit/>
          </a:bodyPr>
          <a:lstStyle/>
          <a:p>
            <a:pPr>
              <a:buClr>
                <a:srgbClr val="FF4300"/>
              </a:buClr>
            </a:pPr>
            <a:r>
              <a:rPr lang="en-US" sz="4400" dirty="0">
                <a:solidFill>
                  <a:schemeClr val="bg1"/>
                </a:solidFill>
              </a:rPr>
              <a:t>APPENDIX</a:t>
            </a:r>
          </a:p>
        </p:txBody>
      </p:sp>
    </p:spTree>
    <p:extLst>
      <p:ext uri="{BB962C8B-B14F-4D97-AF65-F5344CB8AC3E}">
        <p14:creationId xmlns:p14="http://schemas.microsoft.com/office/powerpoint/2010/main" val="21184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0"/>
            <a:ext cx="11186662"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
                <a:srgbClr val="FF4300"/>
              </a:buClr>
              <a:buSzTx/>
              <a:buFontTx/>
              <a:buNone/>
              <a:tabLst/>
              <a:defRPr/>
            </a:pPr>
            <a:r>
              <a:rPr kumimoji="0" lang="en-US" sz="3600" b="0" i="0" u="none" strike="noStrike" kern="1200" cap="none" spc="0" normalizeH="0" baseline="0" noProof="0" dirty="0">
                <a:ln>
                  <a:noFill/>
                </a:ln>
                <a:solidFill>
                  <a:srgbClr val="332D46"/>
                </a:solidFill>
                <a:effectLst/>
                <a:uLnTx/>
                <a:uFillTx/>
                <a:latin typeface="Tw Cen MT" panose="020B0602020104020603"/>
                <a:ea typeface="+mn-ea"/>
                <a:cs typeface="+mn-cs"/>
              </a:rPr>
              <a:t>Insights</a:t>
            </a: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w Cen MT" panose="020B0602020104020603"/>
              <a:ea typeface="+mn-ea"/>
              <a:cs typeface="+mn-cs"/>
            </a:endParaRPr>
          </a:p>
        </p:txBody>
      </p:sp>
      <p:graphicFrame>
        <p:nvGraphicFramePr>
          <p:cNvPr id="18" name="Chart 17"/>
          <p:cNvGraphicFramePr/>
          <p:nvPr>
            <p:extLst/>
          </p:nvPr>
        </p:nvGraphicFramePr>
        <p:xfrm>
          <a:off x="696502" y="3452101"/>
          <a:ext cx="997510" cy="8805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p:cNvGraphicFramePr/>
          <p:nvPr>
            <p:extLst/>
          </p:nvPr>
        </p:nvGraphicFramePr>
        <p:xfrm>
          <a:off x="743115" y="4454205"/>
          <a:ext cx="958587" cy="8805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p:cNvGraphicFramePr>
            <a:graphicFrameLocks noGrp="1"/>
          </p:cNvGraphicFramePr>
          <p:nvPr>
            <p:extLst/>
          </p:nvPr>
        </p:nvGraphicFramePr>
        <p:xfrm>
          <a:off x="891041" y="1773501"/>
          <a:ext cx="2775986" cy="818871"/>
        </p:xfrm>
        <a:graphic>
          <a:graphicData uri="http://schemas.openxmlformats.org/drawingml/2006/table">
            <a:tbl>
              <a:tblPr/>
              <a:tblGrid>
                <a:gridCol w="1189708">
                  <a:extLst>
                    <a:ext uri="{9D8B030D-6E8A-4147-A177-3AD203B41FA5}">
                      <a16:colId xmlns:a16="http://schemas.microsoft.com/office/drawing/2014/main" val="2068256858"/>
                    </a:ext>
                  </a:extLst>
                </a:gridCol>
                <a:gridCol w="951767">
                  <a:extLst>
                    <a:ext uri="{9D8B030D-6E8A-4147-A177-3AD203B41FA5}">
                      <a16:colId xmlns:a16="http://schemas.microsoft.com/office/drawing/2014/main" val="2606631803"/>
                    </a:ext>
                  </a:extLst>
                </a:gridCol>
                <a:gridCol w="634511">
                  <a:extLst>
                    <a:ext uri="{9D8B030D-6E8A-4147-A177-3AD203B41FA5}">
                      <a16:colId xmlns:a16="http://schemas.microsoft.com/office/drawing/2014/main" val="1740186809"/>
                    </a:ext>
                  </a:extLst>
                </a:gridCol>
              </a:tblGrid>
              <a:tr h="209967">
                <a:tc>
                  <a:txBody>
                    <a:bodyPr/>
                    <a:lstStyle/>
                    <a:p>
                      <a:pPr algn="l" fontAlgn="ctr"/>
                      <a:r>
                        <a:rPr lang="en-US" sz="1100" b="0" i="0" u="none" strike="noStrike">
                          <a:solidFill>
                            <a:srgbClr val="000000"/>
                          </a:solidFill>
                          <a:effectLst/>
                          <a:latin typeface="Calibri" panose="020F0502020204030204" pitchFamily="34" charset="0"/>
                        </a:rPr>
                        <a:t>Candiates Sourced</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l" fontAlgn="ctr"/>
                      <a:r>
                        <a:rPr lang="en-US" sz="1100" b="0" i="0" u="none" strike="noStrike">
                          <a:solidFill>
                            <a:srgbClr val="000000"/>
                          </a:solidFill>
                          <a:effectLst/>
                          <a:latin typeface="Calibri" panose="020F0502020204030204" pitchFamily="34" charset="0"/>
                        </a:rPr>
                        <a:t>ACCEPTED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l" fontAlgn="ctr"/>
                      <a:r>
                        <a:rPr lang="en-US" sz="1100" b="0" i="0" u="none" strike="noStrike">
                          <a:solidFill>
                            <a:srgbClr val="000000"/>
                          </a:solidFill>
                          <a:effectLst/>
                          <a:latin typeface="Calibri" panose="020F0502020204030204" pitchFamily="34" charset="0"/>
                        </a:rPr>
                        <a:t>REJECTED</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extLst>
                  <a:ext uri="{0D108BD9-81ED-4DB2-BD59-A6C34878D82A}">
                    <a16:rowId xmlns:a16="http://schemas.microsoft.com/office/drawing/2014/main" val="194468833"/>
                  </a:ext>
                </a:extLst>
              </a:tr>
              <a:tr h="202968">
                <a:tc>
                  <a:txBody>
                    <a:bodyPr/>
                    <a:lstStyle/>
                    <a:p>
                      <a:pPr algn="l" fontAlgn="ctr"/>
                      <a:r>
                        <a:rPr lang="en-US" sz="1100" b="0" i="0" u="none" strike="noStrike">
                          <a:solidFill>
                            <a:srgbClr val="000000"/>
                          </a:solidFill>
                          <a:effectLst/>
                          <a:latin typeface="Calibri" panose="020F0502020204030204" pitchFamily="34" charset="0"/>
                        </a:rPr>
                        <a:t>Self Sign Ups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2752018"/>
                  </a:ext>
                </a:extLst>
              </a:tr>
              <a:tr h="202968">
                <a:tc>
                  <a:txBody>
                    <a:bodyPr/>
                    <a:lstStyle/>
                    <a:p>
                      <a:pPr algn="l" fontAlgn="ctr"/>
                      <a:r>
                        <a:rPr lang="en-US" sz="1100" b="0" i="0" u="none" strike="noStrike">
                          <a:solidFill>
                            <a:srgbClr val="000000"/>
                          </a:solidFill>
                          <a:effectLst/>
                          <a:latin typeface="Calibri" panose="020F0502020204030204" pitchFamily="34" charset="0"/>
                        </a:rPr>
                        <a:t>Sourced by 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119889"/>
                  </a:ext>
                </a:extLst>
              </a:tr>
              <a:tr h="202968">
                <a:tc>
                  <a:txBody>
                    <a:bodyPr/>
                    <a:lstStyle/>
                    <a:p>
                      <a:pPr algn="l" fontAlgn="ctr"/>
                      <a:r>
                        <a:rPr lang="en-US" sz="1100" b="0" i="0" u="none" strike="noStrik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354126"/>
                  </a:ext>
                </a:extLst>
              </a:tr>
            </a:tbl>
          </a:graphicData>
        </a:graphic>
      </p:graphicFrame>
      <p:sp>
        <p:nvSpPr>
          <p:cNvPr id="14" name="TextBox 13"/>
          <p:cNvSpPr txBox="1"/>
          <p:nvPr/>
        </p:nvSpPr>
        <p:spPr>
          <a:xfrm>
            <a:off x="1390661" y="1451728"/>
            <a:ext cx="182387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E2B21"/>
                </a:solidFill>
                <a:effectLst/>
                <a:uLnTx/>
                <a:uFillTx/>
                <a:latin typeface="Tw Cen MT" panose="020B0602020104020603"/>
                <a:ea typeface="+mn-ea"/>
                <a:cs typeface="+mn-cs"/>
              </a:rPr>
              <a:t>Candidates Sourced</a:t>
            </a:r>
          </a:p>
        </p:txBody>
      </p:sp>
      <p:graphicFrame>
        <p:nvGraphicFramePr>
          <p:cNvPr id="16" name="Table 15"/>
          <p:cNvGraphicFramePr>
            <a:graphicFrameLocks noGrp="1"/>
          </p:cNvGraphicFramePr>
          <p:nvPr>
            <p:extLst/>
          </p:nvPr>
        </p:nvGraphicFramePr>
        <p:xfrm>
          <a:off x="8170462" y="1782927"/>
          <a:ext cx="2774058" cy="818871"/>
        </p:xfrm>
        <a:graphic>
          <a:graphicData uri="http://schemas.openxmlformats.org/drawingml/2006/table">
            <a:tbl>
              <a:tblPr/>
              <a:tblGrid>
                <a:gridCol w="1188882">
                  <a:extLst>
                    <a:ext uri="{9D8B030D-6E8A-4147-A177-3AD203B41FA5}">
                      <a16:colId xmlns:a16="http://schemas.microsoft.com/office/drawing/2014/main" val="3760239550"/>
                    </a:ext>
                  </a:extLst>
                </a:gridCol>
                <a:gridCol w="951106">
                  <a:extLst>
                    <a:ext uri="{9D8B030D-6E8A-4147-A177-3AD203B41FA5}">
                      <a16:colId xmlns:a16="http://schemas.microsoft.com/office/drawing/2014/main" val="3441819734"/>
                    </a:ext>
                  </a:extLst>
                </a:gridCol>
                <a:gridCol w="634070">
                  <a:extLst>
                    <a:ext uri="{9D8B030D-6E8A-4147-A177-3AD203B41FA5}">
                      <a16:colId xmlns:a16="http://schemas.microsoft.com/office/drawing/2014/main" val="1035832126"/>
                    </a:ext>
                  </a:extLst>
                </a:gridCol>
              </a:tblGrid>
              <a:tr h="209967">
                <a:tc>
                  <a:txBody>
                    <a:bodyPr/>
                    <a:lstStyle/>
                    <a:p>
                      <a:pPr algn="l" fontAlgn="ctr"/>
                      <a:r>
                        <a:rPr lang="en-US" sz="1100" b="0" i="0" u="none" strike="noStrike">
                          <a:solidFill>
                            <a:srgbClr val="000000"/>
                          </a:solidFill>
                          <a:effectLst/>
                          <a:latin typeface="Calibri" panose="020F0502020204030204" pitchFamily="34" charset="0"/>
                        </a:rPr>
                        <a:t>Multiple Majors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l" fontAlgn="ctr"/>
                      <a:r>
                        <a:rPr lang="en-US" sz="1100" b="0" i="0" u="none" strike="noStrike">
                          <a:solidFill>
                            <a:srgbClr val="000000"/>
                          </a:solidFill>
                          <a:effectLst/>
                          <a:latin typeface="Calibri" panose="020F0502020204030204" pitchFamily="34" charset="0"/>
                        </a:rPr>
                        <a:t>ACCEPTED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ctr" fontAlgn="ctr"/>
                      <a:r>
                        <a:rPr lang="en-US" sz="1100" b="0" i="0" u="none" strike="noStrike">
                          <a:solidFill>
                            <a:srgbClr val="000000"/>
                          </a:solidFill>
                          <a:effectLst/>
                          <a:latin typeface="Calibri" panose="020F0502020204030204" pitchFamily="34" charset="0"/>
                        </a:rPr>
                        <a:t>REJECTED</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extLst>
                  <a:ext uri="{0D108BD9-81ED-4DB2-BD59-A6C34878D82A}">
                    <a16:rowId xmlns:a16="http://schemas.microsoft.com/office/drawing/2014/main" val="2015894729"/>
                  </a:ext>
                </a:extLst>
              </a:tr>
              <a:tr h="202968">
                <a:tc>
                  <a:txBody>
                    <a:bodyPr/>
                    <a:lstStyle/>
                    <a:p>
                      <a:pPr algn="l" fontAlgn="b"/>
                      <a:r>
                        <a:rPr lang="en-US" sz="11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027971"/>
                  </a:ext>
                </a:extLst>
              </a:tr>
              <a:tr h="202968">
                <a:tc>
                  <a:txBody>
                    <a:bodyPr/>
                    <a:lstStyle/>
                    <a:p>
                      <a:pPr algn="l" fontAlgn="b"/>
                      <a:r>
                        <a:rPr lang="en-US" sz="11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92358"/>
                  </a:ext>
                </a:extLst>
              </a:tr>
              <a:tr h="202968">
                <a:tc>
                  <a:txBody>
                    <a:bodyPr/>
                    <a:lstStyle/>
                    <a:p>
                      <a:pPr algn="l" fontAlgn="b"/>
                      <a:r>
                        <a:rPr lang="en-US" sz="1100" b="0" i="0" u="none" strike="noStrike">
                          <a:solidFill>
                            <a:srgbClr val="000000"/>
                          </a:solidFill>
                          <a:effectLst/>
                          <a:latin typeface="Calibri" panose="020F0502020204030204" pitchFamily="34" charset="0"/>
                        </a:rPr>
                        <a:t>Grand 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141718"/>
                  </a:ext>
                </a:extLst>
              </a:tr>
            </a:tbl>
          </a:graphicData>
        </a:graphic>
      </p:graphicFrame>
      <p:sp>
        <p:nvSpPr>
          <p:cNvPr id="34" name="TextBox 33"/>
          <p:cNvSpPr txBox="1"/>
          <p:nvPr/>
        </p:nvSpPr>
        <p:spPr>
          <a:xfrm>
            <a:off x="8943102" y="1462800"/>
            <a:ext cx="182387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E2B21"/>
                </a:solidFill>
                <a:effectLst/>
                <a:uLnTx/>
                <a:uFillTx/>
                <a:latin typeface="Tw Cen MT" panose="020B0602020104020603"/>
                <a:ea typeface="+mn-ea"/>
                <a:cs typeface="+mn-cs"/>
              </a:rPr>
              <a:t>Multiple Majors</a:t>
            </a:r>
          </a:p>
        </p:txBody>
      </p:sp>
      <p:sp>
        <p:nvSpPr>
          <p:cNvPr id="20" name="Arrow: Right 19"/>
          <p:cNvSpPr/>
          <p:nvPr/>
        </p:nvSpPr>
        <p:spPr>
          <a:xfrm>
            <a:off x="3789575" y="2064470"/>
            <a:ext cx="41148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w Cen MT" panose="020B0602020104020603"/>
              <a:ea typeface="+mn-ea"/>
              <a:cs typeface="+mn-cs"/>
            </a:endParaRPr>
          </a:p>
        </p:txBody>
      </p:sp>
      <p:sp>
        <p:nvSpPr>
          <p:cNvPr id="22" name="Arrow: Left 21"/>
          <p:cNvSpPr/>
          <p:nvPr/>
        </p:nvSpPr>
        <p:spPr>
          <a:xfrm>
            <a:off x="7604854" y="2088668"/>
            <a:ext cx="411480" cy="2743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w Cen MT" panose="020B0602020104020603"/>
              <a:ea typeface="+mn-ea"/>
              <a:cs typeface="+mn-cs"/>
            </a:endParaRPr>
          </a:p>
        </p:txBody>
      </p:sp>
      <p:sp>
        <p:nvSpPr>
          <p:cNvPr id="23" name="TextBox 22"/>
          <p:cNvSpPr txBox="1"/>
          <p:nvPr/>
        </p:nvSpPr>
        <p:spPr>
          <a:xfrm>
            <a:off x="4722829" y="1716938"/>
            <a:ext cx="2630078"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2E2B21"/>
                </a:solidFill>
                <a:effectLst/>
                <a:uLnTx/>
                <a:uFillTx/>
                <a:latin typeface="Tw Cen MT" panose="020B0602020104020603"/>
                <a:ea typeface="+mn-ea"/>
                <a:cs typeface="+mn-cs"/>
              </a:rPr>
              <a:t>Significantly higher acceptance rates are observed for candidates sourced by RT and Candidates with multiple majors</a:t>
            </a:r>
          </a:p>
        </p:txBody>
      </p:sp>
      <p:graphicFrame>
        <p:nvGraphicFramePr>
          <p:cNvPr id="24" name="Table 23"/>
          <p:cNvGraphicFramePr>
            <a:graphicFrameLocks noGrp="1"/>
          </p:cNvGraphicFramePr>
          <p:nvPr>
            <p:extLst/>
          </p:nvPr>
        </p:nvGraphicFramePr>
        <p:xfrm>
          <a:off x="914397" y="3120333"/>
          <a:ext cx="2752630" cy="836590"/>
        </p:xfrm>
        <a:graphic>
          <a:graphicData uri="http://schemas.openxmlformats.org/drawingml/2006/table">
            <a:tbl>
              <a:tblPr/>
              <a:tblGrid>
                <a:gridCol w="1331918">
                  <a:extLst>
                    <a:ext uri="{9D8B030D-6E8A-4147-A177-3AD203B41FA5}">
                      <a16:colId xmlns:a16="http://schemas.microsoft.com/office/drawing/2014/main" val="4230863367"/>
                    </a:ext>
                  </a:extLst>
                </a:gridCol>
                <a:gridCol w="1420712">
                  <a:extLst>
                    <a:ext uri="{9D8B030D-6E8A-4147-A177-3AD203B41FA5}">
                      <a16:colId xmlns:a16="http://schemas.microsoft.com/office/drawing/2014/main" val="4234937799"/>
                    </a:ext>
                  </a:extLst>
                </a:gridCol>
              </a:tblGrid>
              <a:tr h="212692">
                <a:tc>
                  <a:txBody>
                    <a:bodyPr/>
                    <a:lstStyle/>
                    <a:p>
                      <a:pPr algn="l" fontAlgn="ctr"/>
                      <a:r>
                        <a:rPr lang="en-US" sz="1100" b="0" i="0" u="none" strike="noStrike">
                          <a:solidFill>
                            <a:srgbClr val="000000"/>
                          </a:solidFill>
                          <a:effectLst/>
                          <a:latin typeface="Calibri" panose="020F0502020204030204" pitchFamily="34" charset="0"/>
                        </a:rPr>
                        <a:t>Univ Type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l" fontAlgn="ctr"/>
                      <a:r>
                        <a:rPr lang="en-US" sz="1100" b="0" i="0" u="none" strike="noStrike">
                          <a:solidFill>
                            <a:srgbClr val="000000"/>
                          </a:solidFill>
                          <a:effectLst/>
                          <a:latin typeface="Calibri" panose="020F0502020204030204" pitchFamily="34" charset="0"/>
                        </a:rPr>
                        <a:t># Applications (Avg)</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extLst>
                  <a:ext uri="{0D108BD9-81ED-4DB2-BD59-A6C34878D82A}">
                    <a16:rowId xmlns:a16="http://schemas.microsoft.com/office/drawing/2014/main" val="1860393836"/>
                  </a:ext>
                </a:extLst>
              </a:tr>
              <a:tr h="205603">
                <a:tc>
                  <a:txBody>
                    <a:bodyPr/>
                    <a:lstStyle/>
                    <a:p>
                      <a:pPr algn="l" fontAlgn="b"/>
                      <a:r>
                        <a:rPr lang="en-US" sz="1100" b="0" i="0" u="none" strike="noStrike">
                          <a:solidFill>
                            <a:srgbClr val="000000"/>
                          </a:solidFill>
                          <a:effectLst/>
                          <a:latin typeface="Calibri" panose="020F0502020204030204" pitchFamily="34" charset="0"/>
                        </a:rPr>
                        <a:t>Private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673889"/>
                  </a:ext>
                </a:extLst>
              </a:tr>
              <a:tr h="205603">
                <a:tc>
                  <a:txBody>
                    <a:bodyPr/>
                    <a:lstStyle/>
                    <a:p>
                      <a:pPr algn="l" fontAlgn="b"/>
                      <a:r>
                        <a:rPr lang="en-US" sz="1100" b="0" i="0" u="none" strike="noStrike">
                          <a:solidFill>
                            <a:srgbClr val="000000"/>
                          </a:solidFill>
                          <a:effectLst/>
                          <a:latin typeface="Calibri" panose="020F0502020204030204" pitchFamily="34" charset="0"/>
                        </a:rPr>
                        <a:t>Public</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16606479"/>
                  </a:ext>
                </a:extLst>
              </a:tr>
              <a:tr h="212692">
                <a:tc>
                  <a:txBody>
                    <a:bodyPr/>
                    <a:lstStyle/>
                    <a:p>
                      <a:pPr algn="l" fontAlgn="b"/>
                      <a:r>
                        <a:rPr lang="en-US" sz="1100" b="0" i="0" u="none" strike="noStrike">
                          <a:solidFill>
                            <a:srgbClr val="000000"/>
                          </a:solidFill>
                          <a:effectLst/>
                          <a:latin typeface="Calibri" panose="020F0502020204030204" pitchFamily="34" charset="0"/>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776424"/>
                  </a:ext>
                </a:extLst>
              </a:tr>
            </a:tbl>
          </a:graphicData>
        </a:graphic>
      </p:graphicFrame>
      <p:sp>
        <p:nvSpPr>
          <p:cNvPr id="40" name="TextBox 39"/>
          <p:cNvSpPr txBox="1"/>
          <p:nvPr/>
        </p:nvSpPr>
        <p:spPr>
          <a:xfrm>
            <a:off x="843907" y="2800206"/>
            <a:ext cx="29456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E2B21"/>
                </a:solidFill>
                <a:effectLst/>
                <a:uLnTx/>
                <a:uFillTx/>
                <a:latin typeface="Tw Cen MT" panose="020B0602020104020603"/>
                <a:ea typeface="+mn-ea"/>
                <a:cs typeface="+mn-cs"/>
              </a:rPr>
              <a:t>Public vs Private - # Applications</a:t>
            </a:r>
            <a:endParaRPr kumimoji="0" lang="en-US" sz="1400" b="0" i="0" u="none" strike="noStrike" kern="1200" cap="none" spc="0" normalizeH="0" baseline="0" noProof="0" dirty="0">
              <a:ln>
                <a:noFill/>
              </a:ln>
              <a:solidFill>
                <a:srgbClr val="2E2B21"/>
              </a:solidFill>
              <a:effectLst/>
              <a:uLnTx/>
              <a:uFillTx/>
              <a:latin typeface="Tw Cen MT" panose="020B0602020104020603"/>
              <a:ea typeface="+mn-ea"/>
              <a:cs typeface="+mn-cs"/>
            </a:endParaRPr>
          </a:p>
        </p:txBody>
      </p:sp>
      <p:sp>
        <p:nvSpPr>
          <p:cNvPr id="41" name="TextBox 40"/>
          <p:cNvSpPr txBox="1"/>
          <p:nvPr/>
        </p:nvSpPr>
        <p:spPr>
          <a:xfrm>
            <a:off x="4715864" y="2807401"/>
            <a:ext cx="266532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E2B21"/>
                </a:solidFill>
                <a:effectLst/>
                <a:uLnTx/>
                <a:uFillTx/>
                <a:latin typeface="Tw Cen MT" panose="020B0602020104020603"/>
                <a:ea typeface="+mn-ea"/>
                <a:cs typeface="+mn-cs"/>
              </a:rPr>
              <a:t>Public vs Private - # Alumni</a:t>
            </a:r>
            <a:endParaRPr kumimoji="0" lang="en-US" sz="1400" b="0" i="0" u="none" strike="noStrike" kern="1200" cap="none" spc="0" normalizeH="0" baseline="0" noProof="0" dirty="0">
              <a:ln>
                <a:noFill/>
              </a:ln>
              <a:solidFill>
                <a:srgbClr val="2E2B21"/>
              </a:solidFill>
              <a:effectLst/>
              <a:uLnTx/>
              <a:uFillTx/>
              <a:latin typeface="Tw Cen MT" panose="020B0602020104020603"/>
              <a:ea typeface="+mn-ea"/>
              <a:cs typeface="+mn-cs"/>
            </a:endParaRPr>
          </a:p>
        </p:txBody>
      </p:sp>
      <p:sp>
        <p:nvSpPr>
          <p:cNvPr id="43" name="TextBox 42"/>
          <p:cNvSpPr txBox="1"/>
          <p:nvPr/>
        </p:nvSpPr>
        <p:spPr>
          <a:xfrm>
            <a:off x="834481" y="4010757"/>
            <a:ext cx="2832545"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2E2B21"/>
                </a:solidFill>
                <a:effectLst/>
                <a:uLnTx/>
                <a:uFillTx/>
                <a:latin typeface="Tw Cen MT" panose="020B0602020104020603"/>
                <a:ea typeface="+mn-ea"/>
                <a:cs typeface="+mn-cs"/>
              </a:rPr>
              <a:t>Average no of applications from Public universities are almost double as compared to private ones</a:t>
            </a:r>
          </a:p>
        </p:txBody>
      </p:sp>
      <p:graphicFrame>
        <p:nvGraphicFramePr>
          <p:cNvPr id="29" name="Table 28"/>
          <p:cNvGraphicFramePr>
            <a:graphicFrameLocks noGrp="1"/>
          </p:cNvGraphicFramePr>
          <p:nvPr>
            <p:extLst/>
          </p:nvPr>
        </p:nvGraphicFramePr>
        <p:xfrm>
          <a:off x="4715863" y="3145955"/>
          <a:ext cx="2637043" cy="810968"/>
        </p:xfrm>
        <a:graphic>
          <a:graphicData uri="http://schemas.openxmlformats.org/drawingml/2006/table">
            <a:tbl>
              <a:tblPr/>
              <a:tblGrid>
                <a:gridCol w="1174920">
                  <a:extLst>
                    <a:ext uri="{9D8B030D-6E8A-4147-A177-3AD203B41FA5}">
                      <a16:colId xmlns:a16="http://schemas.microsoft.com/office/drawing/2014/main" val="3626370709"/>
                    </a:ext>
                  </a:extLst>
                </a:gridCol>
                <a:gridCol w="1462123">
                  <a:extLst>
                    <a:ext uri="{9D8B030D-6E8A-4147-A177-3AD203B41FA5}">
                      <a16:colId xmlns:a16="http://schemas.microsoft.com/office/drawing/2014/main" val="3792294967"/>
                    </a:ext>
                  </a:extLst>
                </a:gridCol>
              </a:tblGrid>
              <a:tr h="206178">
                <a:tc>
                  <a:txBody>
                    <a:bodyPr/>
                    <a:lstStyle/>
                    <a:p>
                      <a:pPr algn="l" fontAlgn="ctr"/>
                      <a:r>
                        <a:rPr lang="en-US" sz="1100" b="0" i="0" u="none" strike="noStrike" dirty="0" err="1">
                          <a:solidFill>
                            <a:srgbClr val="000000"/>
                          </a:solidFill>
                          <a:effectLst/>
                          <a:latin typeface="Calibri" panose="020F0502020204030204" pitchFamily="34" charset="0"/>
                        </a:rPr>
                        <a:t>Univ</a:t>
                      </a:r>
                      <a:r>
                        <a:rPr lang="en-US" sz="1100" b="0" i="0" u="none" strike="noStrike" dirty="0">
                          <a:solidFill>
                            <a:srgbClr val="000000"/>
                          </a:solidFill>
                          <a:effectLst/>
                          <a:latin typeface="Calibri" panose="020F0502020204030204" pitchFamily="34" charset="0"/>
                        </a:rPr>
                        <a:t> Type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ctr" fontAlgn="ctr"/>
                      <a:r>
                        <a:rPr lang="en-US" sz="1100" b="0" i="0" u="none" strike="noStrike">
                          <a:solidFill>
                            <a:srgbClr val="000000"/>
                          </a:solidFill>
                          <a:effectLst/>
                          <a:latin typeface="Calibri" panose="020F0502020204030204" pitchFamily="34" charset="0"/>
                        </a:rPr>
                        <a:t># Alumni (Avg)</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extLst>
                  <a:ext uri="{0D108BD9-81ED-4DB2-BD59-A6C34878D82A}">
                    <a16:rowId xmlns:a16="http://schemas.microsoft.com/office/drawing/2014/main" val="1310299072"/>
                  </a:ext>
                </a:extLst>
              </a:tr>
              <a:tr h="199306">
                <a:tc>
                  <a:txBody>
                    <a:bodyPr/>
                    <a:lstStyle/>
                    <a:p>
                      <a:pPr algn="l" fontAlgn="b"/>
                      <a:r>
                        <a:rPr lang="en-US" sz="1100" b="0" i="0" u="none" strike="noStrike">
                          <a:solidFill>
                            <a:srgbClr val="000000"/>
                          </a:solidFill>
                          <a:effectLst/>
                          <a:latin typeface="Calibri" panose="020F0502020204030204" pitchFamily="34" charset="0"/>
                        </a:rPr>
                        <a:t>Private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107</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5979465"/>
                  </a:ext>
                </a:extLst>
              </a:tr>
              <a:tr h="199306">
                <a:tc>
                  <a:txBody>
                    <a:bodyPr/>
                    <a:lstStyle/>
                    <a:p>
                      <a:pPr algn="l" fontAlgn="b"/>
                      <a:r>
                        <a:rPr lang="en-US" sz="1100" b="0" i="0" u="none" strike="noStrike">
                          <a:solidFill>
                            <a:srgbClr val="000000"/>
                          </a:solidFill>
                          <a:effectLst/>
                          <a:latin typeface="Calibri" panose="020F0502020204030204" pitchFamily="34" charset="0"/>
                        </a:rPr>
                        <a:t>Public</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4343427"/>
                  </a:ext>
                </a:extLst>
              </a:tr>
              <a:tr h="206178">
                <a:tc>
                  <a:txBody>
                    <a:bodyPr/>
                    <a:lstStyle/>
                    <a:p>
                      <a:pPr algn="l" fontAlgn="b"/>
                      <a:r>
                        <a:rPr lang="en-US" sz="1100" b="0" i="0" u="none" strike="noStrike">
                          <a:solidFill>
                            <a:srgbClr val="000000"/>
                          </a:solidFill>
                          <a:effectLst/>
                          <a:latin typeface="Calibri" panose="020F0502020204030204" pitchFamily="34" charset="0"/>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20306972"/>
                  </a:ext>
                </a:extLst>
              </a:tr>
            </a:tbl>
          </a:graphicData>
        </a:graphic>
      </p:graphicFrame>
      <p:graphicFrame>
        <p:nvGraphicFramePr>
          <p:cNvPr id="44" name="Table 43"/>
          <p:cNvGraphicFramePr>
            <a:graphicFrameLocks noGrp="1"/>
          </p:cNvGraphicFramePr>
          <p:nvPr>
            <p:extLst/>
          </p:nvPr>
        </p:nvGraphicFramePr>
        <p:xfrm>
          <a:off x="8170462" y="3120333"/>
          <a:ext cx="2774058" cy="836590"/>
        </p:xfrm>
        <a:graphic>
          <a:graphicData uri="http://schemas.openxmlformats.org/drawingml/2006/table">
            <a:tbl>
              <a:tblPr/>
              <a:tblGrid>
                <a:gridCol w="1235966">
                  <a:extLst>
                    <a:ext uri="{9D8B030D-6E8A-4147-A177-3AD203B41FA5}">
                      <a16:colId xmlns:a16="http://schemas.microsoft.com/office/drawing/2014/main" val="1237761835"/>
                    </a:ext>
                  </a:extLst>
                </a:gridCol>
                <a:gridCol w="1538092">
                  <a:extLst>
                    <a:ext uri="{9D8B030D-6E8A-4147-A177-3AD203B41FA5}">
                      <a16:colId xmlns:a16="http://schemas.microsoft.com/office/drawing/2014/main" val="3341075424"/>
                    </a:ext>
                  </a:extLst>
                </a:gridCol>
              </a:tblGrid>
              <a:tr h="212692">
                <a:tc>
                  <a:txBody>
                    <a:bodyPr/>
                    <a:lstStyle/>
                    <a:p>
                      <a:pPr algn="l" fontAlgn="ctr"/>
                      <a:r>
                        <a:rPr lang="en-US" sz="1100" b="0" i="0" u="none" strike="noStrike">
                          <a:solidFill>
                            <a:srgbClr val="000000"/>
                          </a:solidFill>
                          <a:effectLst/>
                          <a:latin typeface="Calibri" panose="020F0502020204030204" pitchFamily="34" charset="0"/>
                        </a:rPr>
                        <a:t>Univ Type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tc>
                  <a:txBody>
                    <a:bodyPr/>
                    <a:lstStyle/>
                    <a:p>
                      <a:pPr algn="ctr" fontAlgn="ctr"/>
                      <a:r>
                        <a:rPr lang="en-US" sz="1100" b="0" i="0" u="none" strike="noStrike">
                          <a:solidFill>
                            <a:srgbClr val="000000"/>
                          </a:solidFill>
                          <a:effectLst/>
                          <a:latin typeface="Calibri" panose="020F0502020204030204" pitchFamily="34" charset="0"/>
                        </a:rPr>
                        <a:t># Current Alumini (Avg)</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41"/>
                    </a:solidFill>
                  </a:tcPr>
                </a:tc>
                <a:extLst>
                  <a:ext uri="{0D108BD9-81ED-4DB2-BD59-A6C34878D82A}">
                    <a16:rowId xmlns:a16="http://schemas.microsoft.com/office/drawing/2014/main" val="3298147691"/>
                  </a:ext>
                </a:extLst>
              </a:tr>
              <a:tr h="205603">
                <a:tc>
                  <a:txBody>
                    <a:bodyPr/>
                    <a:lstStyle/>
                    <a:p>
                      <a:pPr algn="l" fontAlgn="b"/>
                      <a:r>
                        <a:rPr lang="en-US" sz="1100" b="0" i="0" u="none" strike="noStrike">
                          <a:solidFill>
                            <a:srgbClr val="000000"/>
                          </a:solidFill>
                          <a:effectLst/>
                          <a:latin typeface="Calibri" panose="020F0502020204030204" pitchFamily="34" charset="0"/>
                        </a:rPr>
                        <a:t>Private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7563350"/>
                  </a:ext>
                </a:extLst>
              </a:tr>
              <a:tr h="205603">
                <a:tc>
                  <a:txBody>
                    <a:bodyPr/>
                    <a:lstStyle/>
                    <a:p>
                      <a:pPr algn="l" fontAlgn="b"/>
                      <a:r>
                        <a:rPr lang="en-US" sz="1100" b="0" i="0" u="none" strike="noStrike">
                          <a:solidFill>
                            <a:srgbClr val="000000"/>
                          </a:solidFill>
                          <a:effectLst/>
                          <a:latin typeface="Calibri" panose="020F0502020204030204" pitchFamily="34" charset="0"/>
                        </a:rPr>
                        <a:t>Public</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23</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721899121"/>
                  </a:ext>
                </a:extLst>
              </a:tr>
              <a:tr h="212692">
                <a:tc>
                  <a:txBody>
                    <a:bodyPr/>
                    <a:lstStyle/>
                    <a:p>
                      <a:pPr algn="l" fontAlgn="b"/>
                      <a:r>
                        <a:rPr lang="en-US" sz="1100" b="0" i="0" u="none" strike="noStrike">
                          <a:solidFill>
                            <a:srgbClr val="000000"/>
                          </a:solidFill>
                          <a:effectLst/>
                          <a:latin typeface="Calibri" panose="020F0502020204030204" pitchFamily="34" charset="0"/>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02659147"/>
                  </a:ext>
                </a:extLst>
              </a:tr>
            </a:tbl>
          </a:graphicData>
        </a:graphic>
      </p:graphicFrame>
      <p:sp>
        <p:nvSpPr>
          <p:cNvPr id="45" name="TextBox 44"/>
          <p:cNvSpPr txBox="1"/>
          <p:nvPr/>
        </p:nvSpPr>
        <p:spPr>
          <a:xfrm>
            <a:off x="8101656" y="2800206"/>
            <a:ext cx="284286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E2B21"/>
                </a:solidFill>
                <a:effectLst/>
                <a:uLnTx/>
                <a:uFillTx/>
                <a:latin typeface="Tw Cen MT" panose="020B0602020104020603"/>
                <a:ea typeface="+mn-ea"/>
                <a:cs typeface="+mn-cs"/>
              </a:rPr>
              <a:t>Public vs Private - # Curr Alumni</a:t>
            </a:r>
            <a:endParaRPr kumimoji="0" lang="en-US" sz="1400" b="0" i="0" u="none" strike="noStrike" kern="1200" cap="none" spc="0" normalizeH="0" baseline="0" noProof="0" dirty="0">
              <a:ln>
                <a:noFill/>
              </a:ln>
              <a:solidFill>
                <a:srgbClr val="2E2B21"/>
              </a:solidFill>
              <a:effectLst/>
              <a:uLnTx/>
              <a:uFillTx/>
              <a:latin typeface="Tw Cen MT" panose="020B0602020104020603"/>
              <a:ea typeface="+mn-ea"/>
              <a:cs typeface="+mn-cs"/>
            </a:endParaRPr>
          </a:p>
        </p:txBody>
      </p:sp>
      <p:sp>
        <p:nvSpPr>
          <p:cNvPr id="46" name="Arrow: Right 45"/>
          <p:cNvSpPr/>
          <p:nvPr/>
        </p:nvSpPr>
        <p:spPr>
          <a:xfrm>
            <a:off x="7604854" y="3452101"/>
            <a:ext cx="41148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w Cen MT" panose="020B0602020104020603"/>
              <a:ea typeface="+mn-ea"/>
              <a:cs typeface="+mn-cs"/>
            </a:endParaRPr>
          </a:p>
        </p:txBody>
      </p:sp>
      <p:sp>
        <p:nvSpPr>
          <p:cNvPr id="48" name="TextBox 47"/>
          <p:cNvSpPr txBox="1"/>
          <p:nvPr/>
        </p:nvSpPr>
        <p:spPr>
          <a:xfrm>
            <a:off x="4618111" y="4000773"/>
            <a:ext cx="63264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2E2B21"/>
                </a:solidFill>
                <a:effectLst/>
                <a:uLnTx/>
                <a:uFillTx/>
                <a:latin typeface="Tw Cen MT" panose="020B0602020104020603"/>
                <a:ea typeface="+mn-ea"/>
                <a:cs typeface="+mn-cs"/>
              </a:rPr>
              <a:t>We observe a higher attrition among recruits from Private universities as even though historically, the average no of alumni from public and private universities are the same, currently, more people from Public universities are associated with TFA</a:t>
            </a:r>
          </a:p>
        </p:txBody>
      </p:sp>
      <p:graphicFrame>
        <p:nvGraphicFramePr>
          <p:cNvPr id="51" name="Table 50"/>
          <p:cNvGraphicFramePr>
            <a:graphicFrameLocks noGrp="1"/>
          </p:cNvGraphicFramePr>
          <p:nvPr>
            <p:extLst/>
          </p:nvPr>
        </p:nvGraphicFramePr>
        <p:xfrm>
          <a:off x="891040" y="5051122"/>
          <a:ext cx="3727072" cy="802951"/>
        </p:xfrm>
        <a:graphic>
          <a:graphicData uri="http://schemas.openxmlformats.org/drawingml/2006/table">
            <a:tbl>
              <a:tblPr/>
              <a:tblGrid>
                <a:gridCol w="1418012">
                  <a:extLst>
                    <a:ext uri="{9D8B030D-6E8A-4147-A177-3AD203B41FA5}">
                      <a16:colId xmlns:a16="http://schemas.microsoft.com/office/drawing/2014/main" val="161211381"/>
                    </a:ext>
                  </a:extLst>
                </a:gridCol>
                <a:gridCol w="1082672">
                  <a:extLst>
                    <a:ext uri="{9D8B030D-6E8A-4147-A177-3AD203B41FA5}">
                      <a16:colId xmlns:a16="http://schemas.microsoft.com/office/drawing/2014/main" val="1750910339"/>
                    </a:ext>
                  </a:extLst>
                </a:gridCol>
                <a:gridCol w="613194">
                  <a:extLst>
                    <a:ext uri="{9D8B030D-6E8A-4147-A177-3AD203B41FA5}">
                      <a16:colId xmlns:a16="http://schemas.microsoft.com/office/drawing/2014/main" val="2653761783"/>
                    </a:ext>
                  </a:extLst>
                </a:gridCol>
                <a:gridCol w="613194">
                  <a:extLst>
                    <a:ext uri="{9D8B030D-6E8A-4147-A177-3AD203B41FA5}">
                      <a16:colId xmlns:a16="http://schemas.microsoft.com/office/drawing/2014/main" val="4261241258"/>
                    </a:ext>
                  </a:extLst>
                </a:gridCol>
              </a:tblGrid>
              <a:tr h="2058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dirty="0">
                          <a:solidFill>
                            <a:srgbClr val="000000"/>
                          </a:solidFill>
                          <a:effectLst/>
                          <a:latin typeface="Calibri" panose="020F0502020204030204" pitchFamily="34" charset="0"/>
                        </a:rPr>
                        <a:t>Awareness Levels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543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0641362"/>
                  </a:ext>
                </a:extLst>
              </a:tr>
              <a:tr h="199022">
                <a:tc>
                  <a:txBody>
                    <a:bodyPr/>
                    <a:lstStyle/>
                    <a:p>
                      <a:pPr algn="l" fontAlgn="b"/>
                      <a:r>
                        <a:rPr lang="en-US" sz="1100" b="0" i="0" u="none" strike="noStrike">
                          <a:solidFill>
                            <a:srgbClr val="000000"/>
                          </a:solidFill>
                          <a:effectLst/>
                          <a:latin typeface="Calibri" panose="020F0502020204030204" pitchFamily="34" charset="0"/>
                        </a:rPr>
                        <a:t>Selectivity level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543F"/>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543F"/>
                    </a:solidFill>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543F"/>
                    </a:solidFill>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543F"/>
                    </a:solidFill>
                  </a:tcPr>
                </a:tc>
                <a:extLst>
                  <a:ext uri="{0D108BD9-81ED-4DB2-BD59-A6C34878D82A}">
                    <a16:rowId xmlns:a16="http://schemas.microsoft.com/office/drawing/2014/main" val="2435739948"/>
                  </a:ext>
                </a:extLst>
              </a:tr>
              <a:tr h="199022">
                <a:tc>
                  <a:txBody>
                    <a:bodyPr/>
                    <a:lstStyle/>
                    <a:p>
                      <a:pPr algn="l" fontAlgn="ctr"/>
                      <a:r>
                        <a:rPr lang="en-US" sz="1100" b="0" i="0" u="none" strike="noStrike">
                          <a:solidFill>
                            <a:srgbClr val="000000"/>
                          </a:solidFill>
                          <a:effectLst/>
                          <a:latin typeface="Calibri" panose="020F0502020204030204" pitchFamily="34" charset="0"/>
                        </a:rPr>
                        <a:t>0</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541309"/>
                  </a:ext>
                </a:extLst>
              </a:tr>
              <a:tr h="199022">
                <a:tc>
                  <a:txBody>
                    <a:bodyPr/>
                    <a:lstStyle/>
                    <a:p>
                      <a:pPr algn="l" fontAlgn="ctr"/>
                      <a:r>
                        <a:rPr lang="en-US" sz="11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0" i="0" u="none" strike="noStrike">
                          <a:solidFill>
                            <a:srgbClr val="000000"/>
                          </a:solidFill>
                          <a:effectLst/>
                          <a:latin typeface="Calibri" panose="020F0502020204030204" pitchFamily="34" charset="0"/>
                        </a:rPr>
                        <a:t>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2592981"/>
                  </a:ext>
                </a:extLst>
              </a:tr>
            </a:tbl>
          </a:graphicData>
        </a:graphic>
      </p:graphicFrame>
      <p:sp>
        <p:nvSpPr>
          <p:cNvPr id="52" name="TextBox 51"/>
          <p:cNvSpPr txBox="1"/>
          <p:nvPr/>
        </p:nvSpPr>
        <p:spPr>
          <a:xfrm>
            <a:off x="4618111" y="5050855"/>
            <a:ext cx="63264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2E2B21"/>
                </a:solidFill>
                <a:effectLst/>
                <a:uLnTx/>
                <a:uFillTx/>
                <a:latin typeface="Tw Cen MT" panose="020B0602020104020603"/>
                <a:ea typeface="+mn-ea"/>
                <a:cs typeface="+mn-cs"/>
              </a:rPr>
              <a:t>In universities with higher selectivity, awareness plays an important role in driving the no of applications. TFA should create awareness in more/most selective universities (selectivity level =1).  This would increase the no of applications significantly</a:t>
            </a:r>
          </a:p>
        </p:txBody>
      </p:sp>
    </p:spTree>
    <p:extLst>
      <p:ext uri="{BB962C8B-B14F-4D97-AF65-F5344CB8AC3E}">
        <p14:creationId xmlns:p14="http://schemas.microsoft.com/office/powerpoint/2010/main" val="35448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0832" y="232016"/>
            <a:ext cx="11186662" cy="646331"/>
          </a:xfrm>
          <a:prstGeom prst="rect">
            <a:avLst/>
          </a:prstGeom>
        </p:spPr>
        <p:txBody>
          <a:bodyPr wrap="square">
            <a:spAutoFit/>
          </a:bodyPr>
          <a:lstStyle/>
          <a:p>
            <a:pPr>
              <a:buClr>
                <a:srgbClr val="FF4300"/>
              </a:buClr>
            </a:pPr>
            <a:r>
              <a:rPr lang="en-US" sz="3600" dirty="0">
                <a:solidFill>
                  <a:srgbClr val="332D46"/>
                </a:solidFill>
              </a:rPr>
              <a:t>Tiers: Distribution </a:t>
            </a:r>
            <a:endParaRPr lang="en-US" sz="4400" dirty="0">
              <a:solidFill>
                <a:srgbClr val="332D46"/>
              </a:solidFill>
            </a:endParaRPr>
          </a:p>
        </p:txBody>
      </p:sp>
      <p:sp>
        <p:nvSpPr>
          <p:cNvPr id="6" name="Rectangle 5"/>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3"/>
          <p:cNvPicPr>
            <a:picLocks noChangeAspect="1"/>
          </p:cNvPicPr>
          <p:nvPr/>
        </p:nvPicPr>
        <p:blipFill>
          <a:blip r:embed="rId2"/>
          <a:stretch>
            <a:fillRect/>
          </a:stretch>
        </p:blipFill>
        <p:spPr>
          <a:xfrm>
            <a:off x="9124950" y="6556333"/>
            <a:ext cx="3067050" cy="247650"/>
          </a:xfrm>
          <a:prstGeom prst="rect">
            <a:avLst/>
          </a:prstGeom>
        </p:spPr>
      </p:pic>
      <p:graphicFrame>
        <p:nvGraphicFramePr>
          <p:cNvPr id="8" name="Chart 7"/>
          <p:cNvGraphicFramePr/>
          <p:nvPr>
            <p:extLst/>
          </p:nvPr>
        </p:nvGraphicFramePr>
        <p:xfrm>
          <a:off x="680831" y="2081941"/>
          <a:ext cx="2226142" cy="2007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1237475" y="1465067"/>
          <a:ext cx="3657600" cy="15544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p:cNvGraphicFramePr/>
          <p:nvPr/>
        </p:nvGraphicFramePr>
        <p:xfrm>
          <a:off x="1237475" y="3141054"/>
          <a:ext cx="3657600" cy="15544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p:nvPr/>
        </p:nvGraphicFramePr>
        <p:xfrm>
          <a:off x="6883178" y="3141054"/>
          <a:ext cx="3657600" cy="15544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p:nvPr/>
        </p:nvGraphicFramePr>
        <p:xfrm>
          <a:off x="6883178" y="1465067"/>
          <a:ext cx="3657600" cy="15544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p:cNvGraphicFramePr/>
          <p:nvPr/>
        </p:nvGraphicFramePr>
        <p:xfrm>
          <a:off x="6883178" y="4747629"/>
          <a:ext cx="3657600" cy="15544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p:cNvGraphicFramePr/>
          <p:nvPr/>
        </p:nvGraphicFramePr>
        <p:xfrm>
          <a:off x="1237475" y="4747629"/>
          <a:ext cx="3657600" cy="155448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1995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1564" y="18178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61564" y="0"/>
            <a:ext cx="11186662" cy="1200329"/>
          </a:xfrm>
          <a:prstGeom prst="rect">
            <a:avLst/>
          </a:prstGeom>
        </p:spPr>
        <p:txBody>
          <a:bodyPr wrap="square">
            <a:spAutoFit/>
          </a:bodyPr>
          <a:lstStyle/>
          <a:p>
            <a:pPr>
              <a:buClr>
                <a:srgbClr val="FF4300"/>
              </a:buClr>
            </a:pPr>
            <a:r>
              <a:rPr lang="en-US" sz="3600" dirty="0">
                <a:solidFill>
                  <a:srgbClr val="332D46"/>
                </a:solidFill>
              </a:rPr>
              <a:t>Exploratory analysis supports the observations of Silhouette plot that there is mix bag of colleges in 2017 Tiers</a:t>
            </a:r>
          </a:p>
        </p:txBody>
      </p:sp>
      <p:sp>
        <p:nvSpPr>
          <p:cNvPr id="8" name="Rectangle 7"/>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74852978"/>
              </p:ext>
            </p:extLst>
          </p:nvPr>
        </p:nvGraphicFramePr>
        <p:xfrm>
          <a:off x="821733" y="1696446"/>
          <a:ext cx="10800426" cy="2159063"/>
        </p:xfrm>
        <a:graphic>
          <a:graphicData uri="http://schemas.openxmlformats.org/drawingml/2006/table">
            <a:tbl>
              <a:tblPr/>
              <a:tblGrid>
                <a:gridCol w="1542918">
                  <a:extLst>
                    <a:ext uri="{9D8B030D-6E8A-4147-A177-3AD203B41FA5}">
                      <a16:colId xmlns:a16="http://schemas.microsoft.com/office/drawing/2014/main" val="1048671975"/>
                    </a:ext>
                  </a:extLst>
                </a:gridCol>
                <a:gridCol w="1542918">
                  <a:extLst>
                    <a:ext uri="{9D8B030D-6E8A-4147-A177-3AD203B41FA5}">
                      <a16:colId xmlns:a16="http://schemas.microsoft.com/office/drawing/2014/main" val="1724864756"/>
                    </a:ext>
                  </a:extLst>
                </a:gridCol>
                <a:gridCol w="1542918">
                  <a:extLst>
                    <a:ext uri="{9D8B030D-6E8A-4147-A177-3AD203B41FA5}">
                      <a16:colId xmlns:a16="http://schemas.microsoft.com/office/drawing/2014/main" val="2660785980"/>
                    </a:ext>
                  </a:extLst>
                </a:gridCol>
                <a:gridCol w="1374383">
                  <a:extLst>
                    <a:ext uri="{9D8B030D-6E8A-4147-A177-3AD203B41FA5}">
                      <a16:colId xmlns:a16="http://schemas.microsoft.com/office/drawing/2014/main" val="302601493"/>
                    </a:ext>
                  </a:extLst>
                </a:gridCol>
                <a:gridCol w="1510747">
                  <a:extLst>
                    <a:ext uri="{9D8B030D-6E8A-4147-A177-3AD203B41FA5}">
                      <a16:colId xmlns:a16="http://schemas.microsoft.com/office/drawing/2014/main" val="4270119788"/>
                    </a:ext>
                  </a:extLst>
                </a:gridCol>
                <a:gridCol w="1743624">
                  <a:extLst>
                    <a:ext uri="{9D8B030D-6E8A-4147-A177-3AD203B41FA5}">
                      <a16:colId xmlns:a16="http://schemas.microsoft.com/office/drawing/2014/main" val="1439339425"/>
                    </a:ext>
                  </a:extLst>
                </a:gridCol>
                <a:gridCol w="1542918">
                  <a:extLst>
                    <a:ext uri="{9D8B030D-6E8A-4147-A177-3AD203B41FA5}">
                      <a16:colId xmlns:a16="http://schemas.microsoft.com/office/drawing/2014/main" val="3449281079"/>
                    </a:ext>
                  </a:extLst>
                </a:gridCol>
              </a:tblGrid>
              <a:tr h="247363">
                <a:tc rowSpan="2">
                  <a:txBody>
                    <a:bodyPr/>
                    <a:lstStyle/>
                    <a:p>
                      <a:pPr algn="ctr" fontAlgn="b"/>
                      <a:r>
                        <a:rPr lang="en-US" sz="1800" b="1" kern="1200" dirty="0">
                          <a:solidFill>
                            <a:schemeClr val="tx1"/>
                          </a:solidFill>
                          <a:latin typeface="+mn-lt"/>
                          <a:ea typeface="+mn-ea"/>
                          <a:cs typeface="+mn-cs"/>
                        </a:rPr>
                        <a:t>Tiers</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gridSpan="6">
                  <a:txBody>
                    <a:bodyPr/>
                    <a:lstStyle/>
                    <a:p>
                      <a:pPr algn="ctr" fontAlgn="b"/>
                      <a:r>
                        <a:rPr lang="en-US" sz="1800" b="1" kern="1200" dirty="0">
                          <a:solidFill>
                            <a:schemeClr val="tx1"/>
                          </a:solidFill>
                          <a:latin typeface="+mn-lt"/>
                          <a:ea typeface="+mn-ea"/>
                          <a:cs typeface="+mn-cs"/>
                        </a:rPr>
                        <a:t>Variance</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a:txBody>
                    <a:bodyPr/>
                    <a:lstStyle/>
                    <a:p>
                      <a:pPr algn="ctr" fontAlgn="b"/>
                      <a:endParaRPr lang="en-US" sz="180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80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80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80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80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200807"/>
                  </a:ext>
                </a:extLst>
              </a:tr>
              <a:tr h="247363">
                <a:tc vMerge="1">
                  <a:txBody>
                    <a:bodyPr/>
                    <a:lstStyle/>
                    <a:p>
                      <a:endParaRPr lang="en-US"/>
                    </a:p>
                  </a:txBody>
                  <a:tcPr/>
                </a:tc>
                <a:tc>
                  <a:txBody>
                    <a:bodyPr/>
                    <a:lstStyle/>
                    <a:p>
                      <a:pPr algn="ctr" fontAlgn="b"/>
                      <a:r>
                        <a:rPr lang="en-US" sz="1800" b="1" kern="1200" dirty="0">
                          <a:solidFill>
                            <a:schemeClr val="tx1"/>
                          </a:solidFill>
                          <a:latin typeface="+mn-lt"/>
                          <a:ea typeface="+mn-ea"/>
                          <a:cs typeface="+mn-cs"/>
                        </a:rPr>
                        <a:t>#Applications</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800" b="1" kern="1200" dirty="0">
                          <a:solidFill>
                            <a:schemeClr val="tx1"/>
                          </a:solidFill>
                          <a:latin typeface="+mn-lt"/>
                          <a:ea typeface="+mn-ea"/>
                          <a:cs typeface="+mn-cs"/>
                        </a:rPr>
                        <a:t>#Alumni</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800" b="1" kern="1200" dirty="0">
                          <a:solidFill>
                            <a:schemeClr val="tx1"/>
                          </a:solidFill>
                          <a:latin typeface="+mn-lt"/>
                          <a:ea typeface="+mn-ea"/>
                          <a:cs typeface="+mn-cs"/>
                        </a:rPr>
                        <a:t>#Accepted</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800" b="1" kern="1200" dirty="0">
                          <a:solidFill>
                            <a:schemeClr val="tx1"/>
                          </a:solidFill>
                          <a:latin typeface="+mn-lt"/>
                          <a:ea typeface="+mn-ea"/>
                          <a:cs typeface="+mn-cs"/>
                        </a:rPr>
                        <a:t>#Withdrawn</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800" b="1" kern="1200" dirty="0">
                          <a:solidFill>
                            <a:schemeClr val="tx1"/>
                          </a:solidFill>
                          <a:latin typeface="+mn-lt"/>
                          <a:ea typeface="+mn-ea"/>
                          <a:cs typeface="+mn-cs"/>
                        </a:rPr>
                        <a:t>#Candidates Met</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800" b="1" kern="1200" dirty="0">
                          <a:solidFill>
                            <a:schemeClr val="tx1"/>
                          </a:solidFill>
                          <a:latin typeface="+mn-lt"/>
                          <a:ea typeface="+mn-ea"/>
                          <a:cs typeface="+mn-cs"/>
                        </a:rPr>
                        <a:t>#SourcedbyRT</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35782116"/>
                  </a:ext>
                </a:extLst>
              </a:tr>
              <a:tr h="334073">
                <a:tc>
                  <a:txBody>
                    <a:bodyPr/>
                    <a:lstStyle/>
                    <a:p>
                      <a:pPr algn="ctr" fontAlgn="b"/>
                      <a:r>
                        <a:rPr lang="en-US" sz="1600" kern="1200" dirty="0">
                          <a:solidFill>
                            <a:schemeClr val="tx1"/>
                          </a:solidFill>
                          <a:latin typeface="+mn-lt"/>
                          <a:ea typeface="+mn-ea"/>
                          <a:cs typeface="+mn-cs"/>
                        </a:rPr>
                        <a:t>All 2017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1178</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23936</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102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59</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355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240</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3244278"/>
                  </a:ext>
                </a:extLst>
              </a:tr>
              <a:tr h="251584">
                <a:tc>
                  <a:txBody>
                    <a:bodyPr/>
                    <a:lstStyle/>
                    <a:p>
                      <a:pPr algn="ctr" fontAlgn="b"/>
                      <a:r>
                        <a:rPr lang="en-US" sz="1600" kern="1200" dirty="0">
                          <a:solidFill>
                            <a:schemeClr val="tx1"/>
                          </a:solidFill>
                          <a:latin typeface="+mn-lt"/>
                          <a:ea typeface="+mn-ea"/>
                          <a:cs typeface="+mn-cs"/>
                        </a:rPr>
                        <a:t>Tier 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2266</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43031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204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114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652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447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24435011"/>
                  </a:ext>
                </a:extLst>
              </a:tr>
              <a:tr h="251584">
                <a:tc>
                  <a:txBody>
                    <a:bodyPr/>
                    <a:lstStyle/>
                    <a:p>
                      <a:pPr algn="ctr" fontAlgn="b"/>
                      <a:r>
                        <a:rPr lang="en-US" sz="1600" kern="1200" dirty="0">
                          <a:solidFill>
                            <a:schemeClr val="tx1"/>
                          </a:solidFill>
                          <a:latin typeface="+mn-lt"/>
                          <a:ea typeface="+mn-ea"/>
                          <a:cs typeface="+mn-cs"/>
                        </a:rPr>
                        <a:t>Tier 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513</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5565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18</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105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105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09286905"/>
                  </a:ext>
                </a:extLst>
              </a:tr>
              <a:tr h="251584">
                <a:tc>
                  <a:txBody>
                    <a:bodyPr/>
                    <a:lstStyle/>
                    <a:p>
                      <a:pPr algn="ctr" fontAlgn="b"/>
                      <a:r>
                        <a:rPr lang="en-US" sz="1600" kern="1200" dirty="0">
                          <a:solidFill>
                            <a:schemeClr val="tx1"/>
                          </a:solidFill>
                          <a:latin typeface="+mn-lt"/>
                          <a:ea typeface="+mn-ea"/>
                          <a:cs typeface="+mn-cs"/>
                        </a:rPr>
                        <a:t>Tier 3</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150</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767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b"/>
                      <a:r>
                        <a:rPr lang="en-US" sz="1600" kern="1200" dirty="0">
                          <a:solidFill>
                            <a:schemeClr val="tx1"/>
                          </a:solidFill>
                          <a:latin typeface="+mn-lt"/>
                          <a:ea typeface="+mn-ea"/>
                          <a:cs typeface="+mn-cs"/>
                        </a:rPr>
                        <a:t>21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15652175"/>
                  </a:ext>
                </a:extLst>
              </a:tr>
              <a:tr h="251584">
                <a:tc>
                  <a:txBody>
                    <a:bodyPr/>
                    <a:lstStyle/>
                    <a:p>
                      <a:pPr algn="ctr" fontAlgn="b"/>
                      <a:r>
                        <a:rPr lang="en-US" sz="1600" b="1" kern="1200" dirty="0">
                          <a:solidFill>
                            <a:schemeClr val="tx1"/>
                          </a:solidFill>
                          <a:latin typeface="+mn-lt"/>
                          <a:ea typeface="+mn-ea"/>
                          <a:cs typeface="+mn-cs"/>
                        </a:rPr>
                        <a:t>*Difference in Variance</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-1751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-25427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-128</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-77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-427</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ctr" defTabSz="914398" rtl="0" eaLnBrk="1" fontAlgn="b" latinLnBrk="0" hangingPunct="1"/>
                      <a:r>
                        <a:rPr lang="en-US" sz="1600" b="1" kern="1200" dirty="0">
                          <a:solidFill>
                            <a:schemeClr val="tx1"/>
                          </a:solidFill>
                          <a:latin typeface="+mn-lt"/>
                          <a:ea typeface="+mn-ea"/>
                          <a:cs typeface="+mn-cs"/>
                        </a:rPr>
                        <a:t>-332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08335121"/>
                  </a:ext>
                </a:extLst>
              </a:tr>
            </a:tbl>
          </a:graphicData>
        </a:graphic>
      </p:graphicFrame>
      <p:sp>
        <p:nvSpPr>
          <p:cNvPr id="10" name="TextBox 9"/>
          <p:cNvSpPr txBox="1"/>
          <p:nvPr/>
        </p:nvSpPr>
        <p:spPr>
          <a:xfrm>
            <a:off x="773596" y="1269832"/>
            <a:ext cx="10204498" cy="400110"/>
          </a:xfrm>
          <a:prstGeom prst="rect">
            <a:avLst/>
          </a:prstGeom>
          <a:noFill/>
        </p:spPr>
        <p:txBody>
          <a:bodyPr wrap="square" rtlCol="0">
            <a:spAutoFit/>
          </a:bodyPr>
          <a:lstStyle/>
          <a:p>
            <a:r>
              <a:rPr lang="en-US" sz="2000" b="1" dirty="0">
                <a:solidFill>
                  <a:srgbClr val="E95441"/>
                </a:solidFill>
                <a:latin typeface="Tw Cen MT" panose="020B0602020104020603"/>
              </a:rPr>
              <a:t>Variance Comparison – </a:t>
            </a:r>
            <a:r>
              <a:rPr lang="en-US" sz="2000" b="1" i="1" dirty="0">
                <a:solidFill>
                  <a:srgbClr val="E95441"/>
                </a:solidFill>
                <a:latin typeface="Tw Cen MT" panose="020B0602020104020603"/>
              </a:rPr>
              <a:t>Variance of Overall Data vs. Combined Variance of Tiers</a:t>
            </a:r>
          </a:p>
        </p:txBody>
      </p:sp>
      <p:sp>
        <p:nvSpPr>
          <p:cNvPr id="11" name="Rectangle 10"/>
          <p:cNvSpPr/>
          <p:nvPr/>
        </p:nvSpPr>
        <p:spPr>
          <a:xfrm>
            <a:off x="291645" y="3880509"/>
            <a:ext cx="10177573" cy="307777"/>
          </a:xfrm>
          <a:prstGeom prst="rect">
            <a:avLst/>
          </a:prstGeom>
        </p:spPr>
        <p:txBody>
          <a:bodyPr wrap="square">
            <a:spAutoFit/>
          </a:bodyPr>
          <a:lstStyle/>
          <a:p>
            <a:pPr lvl="1"/>
            <a:r>
              <a:rPr lang="en-US" sz="1400" dirty="0"/>
              <a:t>*Difference in Variance = Variance of “All 2017” – SUM (Variance of Tier1, Tier2, Tier3) </a:t>
            </a:r>
          </a:p>
        </p:txBody>
      </p:sp>
      <p:graphicFrame>
        <p:nvGraphicFramePr>
          <p:cNvPr id="15" name="Table 14"/>
          <p:cNvGraphicFramePr>
            <a:graphicFrameLocks noGrp="1"/>
          </p:cNvGraphicFramePr>
          <p:nvPr>
            <p:extLst>
              <p:ext uri="{D42A27DB-BD31-4B8C-83A1-F6EECF244321}">
                <p14:modId xmlns:p14="http://schemas.microsoft.com/office/powerpoint/2010/main" val="3678046936"/>
              </p:ext>
            </p:extLst>
          </p:nvPr>
        </p:nvGraphicFramePr>
        <p:xfrm>
          <a:off x="821733" y="1698699"/>
          <a:ext cx="10800426" cy="2173357"/>
        </p:xfrm>
        <a:graphic>
          <a:graphicData uri="http://schemas.openxmlformats.org/drawingml/2006/table">
            <a:tbl>
              <a:tblPr/>
              <a:tblGrid>
                <a:gridCol w="10800426">
                  <a:extLst>
                    <a:ext uri="{9D8B030D-6E8A-4147-A177-3AD203B41FA5}">
                      <a16:colId xmlns:a16="http://schemas.microsoft.com/office/drawing/2014/main" val="1291085603"/>
                    </a:ext>
                  </a:extLst>
                </a:gridCol>
              </a:tblGrid>
              <a:tr h="2173357">
                <a:tc>
                  <a:txBody>
                    <a:bodyPr/>
                    <a:lstStyle/>
                    <a:p>
                      <a:endParaRPr lang="en-US" dirty="0"/>
                    </a:p>
                  </a:txBody>
                  <a:tcPr>
                    <a:lnL w="19050" cmpd="sng">
                      <a:solidFill>
                        <a:schemeClr val="bg1">
                          <a:lumMod val="50000"/>
                        </a:schemeClr>
                      </a:solidFill>
                      <a:prstDash val="solid"/>
                    </a:lnL>
                    <a:lnR w="19050" cmpd="sng">
                      <a:solidFill>
                        <a:schemeClr val="bg1">
                          <a:lumMod val="50000"/>
                        </a:schemeClr>
                      </a:solidFill>
                      <a:prstDash val="solid"/>
                    </a:lnR>
                    <a:lnT w="19050" cmpd="sng">
                      <a:solidFill>
                        <a:schemeClr val="bg1">
                          <a:lumMod val="50000"/>
                        </a:schemeClr>
                      </a:solidFill>
                      <a:prstDash val="solid"/>
                    </a:lnT>
                    <a:lnB w="19050" cmpd="sng">
                      <a:solidFill>
                        <a:schemeClr val="bg1">
                          <a:lumMod val="50000"/>
                        </a:schemeClr>
                      </a:solidFill>
                      <a:prstDash val="solid"/>
                    </a:lnB>
                  </a:tcPr>
                </a:tc>
                <a:extLst>
                  <a:ext uri="{0D108BD9-81ED-4DB2-BD59-A6C34878D82A}">
                    <a16:rowId xmlns:a16="http://schemas.microsoft.com/office/drawing/2014/main" val="4042950797"/>
                  </a:ext>
                </a:extLst>
              </a:tr>
            </a:tbl>
          </a:graphicData>
        </a:graphic>
      </p:graphicFrame>
      <p:sp>
        <p:nvSpPr>
          <p:cNvPr id="16" name="TextBox 15"/>
          <p:cNvSpPr txBox="1"/>
          <p:nvPr/>
        </p:nvSpPr>
        <p:spPr>
          <a:xfrm>
            <a:off x="773596" y="4113766"/>
            <a:ext cx="10974629" cy="2077492"/>
          </a:xfrm>
          <a:prstGeom prst="rect">
            <a:avLst/>
          </a:prstGeom>
          <a:noFill/>
        </p:spPr>
        <p:txBody>
          <a:bodyPr wrap="square" rtlCol="0">
            <a:spAutoFit/>
          </a:bodyPr>
          <a:lstStyle/>
          <a:p>
            <a:pPr marL="285750" indent="-285750">
              <a:buFont typeface="Arial" panose="020B0604020202020204" pitchFamily="34" charset="0"/>
              <a:buChar char="•"/>
            </a:pPr>
            <a:r>
              <a:rPr lang="en-US" dirty="0"/>
              <a:t>Across al the variables the combined variance of the three 2017 Tiers is more than the overall variance of data. This indicates that the highly dissimilar universities have been grouped together</a:t>
            </a:r>
          </a:p>
          <a:p>
            <a:endParaRPr lang="en-US" sz="900" dirty="0"/>
          </a:p>
          <a:p>
            <a:r>
              <a:rPr lang="en-US" b="1" dirty="0">
                <a:solidFill>
                  <a:srgbClr val="E95441"/>
                </a:solidFill>
              </a:rPr>
              <a:t>Additional Observation - </a:t>
            </a:r>
            <a:r>
              <a:rPr lang="en-US" dirty="0"/>
              <a:t>We also observed that 21% of the universities of Tier1 have values lower than the mean values of Tier 2 across all the variables</a:t>
            </a:r>
          </a:p>
          <a:p>
            <a:endParaRPr lang="en-US" sz="800" dirty="0"/>
          </a:p>
          <a:p>
            <a:r>
              <a:rPr lang="en-US" sz="2000" b="1" dirty="0">
                <a:solidFill>
                  <a:srgbClr val="E95441"/>
                </a:solidFill>
              </a:rPr>
              <a:t>So all of these observations suggest that there is ample scope of refining the tiers so that similar campuses can be grouped together for more effective recruitment strategy</a:t>
            </a:r>
          </a:p>
        </p:txBody>
      </p:sp>
      <p:pic>
        <p:nvPicPr>
          <p:cNvPr id="18" name="Picture 17"/>
          <p:cNvPicPr>
            <a:picLocks noChangeAspect="1"/>
          </p:cNvPicPr>
          <p:nvPr/>
        </p:nvPicPr>
        <p:blipFill>
          <a:blip r:embed="rId2"/>
          <a:stretch>
            <a:fillRect/>
          </a:stretch>
        </p:blipFill>
        <p:spPr>
          <a:xfrm>
            <a:off x="9124950" y="6556333"/>
            <a:ext cx="3067050" cy="247650"/>
          </a:xfrm>
          <a:prstGeom prst="rect">
            <a:avLst/>
          </a:prstGeom>
        </p:spPr>
      </p:pic>
    </p:spTree>
    <p:extLst>
      <p:ext uri="{BB962C8B-B14F-4D97-AF65-F5344CB8AC3E}">
        <p14:creationId xmlns:p14="http://schemas.microsoft.com/office/powerpoint/2010/main" val="34967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5527984" cy="923330"/>
          </a:xfrm>
          <a:prstGeom prst="rect">
            <a:avLst/>
          </a:prstGeom>
        </p:spPr>
        <p:txBody>
          <a:bodyPr wrap="square">
            <a:spAutoFit/>
          </a:bodyPr>
          <a:lstStyle/>
          <a:p>
            <a:pPr>
              <a:buClr>
                <a:srgbClr val="FF4300"/>
              </a:buClr>
            </a:pPr>
            <a:r>
              <a:rPr lang="en-US" sz="5400" dirty="0">
                <a:solidFill>
                  <a:schemeClr val="bg1"/>
                </a:solidFill>
              </a:rPr>
              <a:t>Problem Statement</a:t>
            </a:r>
          </a:p>
        </p:txBody>
      </p:sp>
    </p:spTree>
    <p:extLst>
      <p:ext uri="{BB962C8B-B14F-4D97-AF65-F5344CB8AC3E}">
        <p14:creationId xmlns:p14="http://schemas.microsoft.com/office/powerpoint/2010/main" val="28583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428" y="1303032"/>
            <a:ext cx="11129112" cy="5344976"/>
            <a:chOff x="539428" y="1303032"/>
            <a:chExt cx="11129112" cy="5344976"/>
          </a:xfrm>
        </p:grpSpPr>
        <p:sp>
          <p:nvSpPr>
            <p:cNvPr id="22" name="Rectangle 21"/>
            <p:cNvSpPr/>
            <p:nvPr/>
          </p:nvSpPr>
          <p:spPr>
            <a:xfrm>
              <a:off x="539428" y="2315685"/>
              <a:ext cx="3466636" cy="3372942"/>
            </a:xfrm>
            <a:prstGeom prst="rect">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137304" y="1303032"/>
              <a:ext cx="3919928" cy="1972297"/>
            </a:xfrm>
            <a:prstGeom prst="rect">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539428" y="2358888"/>
              <a:ext cx="3466636" cy="361254"/>
            </a:xfrm>
            <a:prstGeom prst="rect">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State</a:t>
              </a:r>
            </a:p>
          </p:txBody>
        </p:sp>
        <p:sp>
          <p:nvSpPr>
            <p:cNvPr id="28" name="Rectangle 27"/>
            <p:cNvSpPr/>
            <p:nvPr/>
          </p:nvSpPr>
          <p:spPr>
            <a:xfrm>
              <a:off x="8201904" y="2315685"/>
              <a:ext cx="3466636" cy="3372942"/>
            </a:xfrm>
            <a:prstGeom prst="rect">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p:cNvSpPr/>
            <p:nvPr/>
          </p:nvSpPr>
          <p:spPr>
            <a:xfrm>
              <a:off x="8201904" y="2358888"/>
              <a:ext cx="3466636" cy="361254"/>
            </a:xfrm>
            <a:prstGeom prst="rect">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 Desired State</a:t>
              </a:r>
            </a:p>
          </p:txBody>
        </p:sp>
        <p:sp>
          <p:nvSpPr>
            <p:cNvPr id="30" name="Rectangle 29"/>
            <p:cNvSpPr/>
            <p:nvPr/>
          </p:nvSpPr>
          <p:spPr>
            <a:xfrm>
              <a:off x="4137304" y="1355857"/>
              <a:ext cx="3919838" cy="361254"/>
            </a:xfrm>
            <a:prstGeom prst="rect">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Gaps</a:t>
              </a:r>
            </a:p>
          </p:txBody>
        </p:sp>
        <p:sp>
          <p:nvSpPr>
            <p:cNvPr id="31" name="Rectangle 30"/>
            <p:cNvSpPr/>
            <p:nvPr/>
          </p:nvSpPr>
          <p:spPr>
            <a:xfrm>
              <a:off x="4137214" y="4675711"/>
              <a:ext cx="3919928" cy="1972297"/>
            </a:xfrm>
            <a:prstGeom prst="rect">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137214" y="4728536"/>
              <a:ext cx="3919838" cy="361254"/>
            </a:xfrm>
            <a:prstGeom prst="rect">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Questions</a:t>
              </a:r>
            </a:p>
          </p:txBody>
        </p:sp>
        <p:pic>
          <p:nvPicPr>
            <p:cNvPr id="33" name="Picture 32"/>
            <p:cNvPicPr>
              <a:picLocks noChangeAspect="1"/>
            </p:cNvPicPr>
            <p:nvPr/>
          </p:nvPicPr>
          <p:blipFill>
            <a:blip r:embed="rId3"/>
            <a:stretch>
              <a:fillRect/>
            </a:stretch>
          </p:blipFill>
          <p:spPr>
            <a:xfrm>
              <a:off x="4057702" y="3285597"/>
              <a:ext cx="4064690" cy="1390114"/>
            </a:xfrm>
            <a:prstGeom prst="rect">
              <a:avLst/>
            </a:prstGeom>
          </p:spPr>
        </p:pic>
        <p:sp>
          <p:nvSpPr>
            <p:cNvPr id="34" name="Isosceles Triangle 33"/>
            <p:cNvSpPr/>
            <p:nvPr/>
          </p:nvSpPr>
          <p:spPr>
            <a:xfrm rot="10800000">
              <a:off x="5446884" y="3318873"/>
              <a:ext cx="1300497" cy="213781"/>
            </a:xfrm>
            <a:prstGeom prst="triangle">
              <a:avLst/>
            </a:prstGeom>
            <a:solidFill>
              <a:srgbClr val="C8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p:cNvSpPr/>
            <p:nvPr/>
          </p:nvSpPr>
          <p:spPr>
            <a:xfrm rot="5400000">
              <a:off x="3514343" y="3901935"/>
              <a:ext cx="1300497" cy="213781"/>
            </a:xfrm>
            <a:prstGeom prst="triangle">
              <a:avLst/>
            </a:prstGeom>
            <a:solidFill>
              <a:srgbClr val="C8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p:cNvPicPr>
              <a:picLocks noChangeAspect="1"/>
            </p:cNvPicPr>
            <p:nvPr/>
          </p:nvPicPr>
          <p:blipFill>
            <a:blip r:embed="rId4"/>
            <a:stretch>
              <a:fillRect/>
            </a:stretch>
          </p:blipFill>
          <p:spPr>
            <a:xfrm>
              <a:off x="4593049" y="3655791"/>
              <a:ext cx="2955094" cy="634883"/>
            </a:xfrm>
            <a:prstGeom prst="rect">
              <a:avLst/>
            </a:prstGeom>
          </p:spPr>
        </p:pic>
        <p:sp>
          <p:nvSpPr>
            <p:cNvPr id="39" name="TextBox 38"/>
            <p:cNvSpPr txBox="1"/>
            <p:nvPr/>
          </p:nvSpPr>
          <p:spPr>
            <a:xfrm>
              <a:off x="571915" y="3143718"/>
              <a:ext cx="3382744" cy="224676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2 and 3 tiers for 2016 &amp; 2017 respectively</a:t>
              </a:r>
            </a:p>
            <a:p>
              <a:pPr marL="285750" indent="-285750">
                <a:buFont typeface="Arial" panose="020B0604020202020204" pitchFamily="34" charset="0"/>
                <a:buChar char="•"/>
              </a:pPr>
              <a:r>
                <a:rPr lang="en-US" sz="2400" dirty="0">
                  <a:solidFill>
                    <a:schemeClr val="bg1"/>
                  </a:solidFill>
                </a:rPr>
                <a:t>TFA wants to know:</a:t>
              </a:r>
            </a:p>
            <a:p>
              <a:pPr marL="742950" lvl="1" indent="-285750">
                <a:buFont typeface="Arial" panose="020B0604020202020204" pitchFamily="34" charset="0"/>
                <a:buChar char="•"/>
              </a:pPr>
              <a:r>
                <a:rPr lang="en-US" sz="2000" dirty="0">
                  <a:solidFill>
                    <a:schemeClr val="bg1"/>
                  </a:solidFill>
                </a:rPr>
                <a:t>Number of tiers</a:t>
              </a:r>
            </a:p>
            <a:p>
              <a:pPr marL="742950" lvl="1" indent="-285750">
                <a:buFont typeface="Arial" panose="020B0604020202020204" pitchFamily="34" charset="0"/>
                <a:buChar char="•"/>
              </a:pPr>
              <a:r>
                <a:rPr lang="en-US" sz="2000" dirty="0">
                  <a:solidFill>
                    <a:schemeClr val="bg1"/>
                  </a:solidFill>
                </a:rPr>
                <a:t>University tier mapping</a:t>
              </a:r>
              <a:endParaRPr lang="en-US" sz="2400" dirty="0">
                <a:solidFill>
                  <a:schemeClr val="bg1"/>
                </a:solidFill>
              </a:endParaRPr>
            </a:p>
            <a:p>
              <a:pPr marL="457200" indent="-457200">
                <a:buFont typeface="Arial" panose="020B0604020202020204" pitchFamily="34" charset="0"/>
                <a:buChar char="•"/>
              </a:pPr>
              <a:endParaRPr lang="en-US" sz="2800" dirty="0">
                <a:solidFill>
                  <a:schemeClr val="bg1"/>
                </a:solidFill>
              </a:endParaRPr>
            </a:p>
          </p:txBody>
        </p:sp>
        <p:sp>
          <p:nvSpPr>
            <p:cNvPr id="40" name="TextBox 39"/>
            <p:cNvSpPr txBox="1"/>
            <p:nvPr/>
          </p:nvSpPr>
          <p:spPr>
            <a:xfrm>
              <a:off x="8168822" y="2744631"/>
              <a:ext cx="343368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new tiering framework</a:t>
              </a:r>
            </a:p>
            <a:p>
              <a:pPr marL="742950" lvl="1" indent="-285750">
                <a:buFont typeface="Arial" panose="020B0604020202020204" pitchFamily="34" charset="0"/>
                <a:buChar char="•"/>
              </a:pPr>
              <a:r>
                <a:rPr lang="en-US" sz="2400" dirty="0">
                  <a:solidFill>
                    <a:schemeClr val="bg1"/>
                  </a:solidFill>
                </a:rPr>
                <a:t>Recruitment Effort</a:t>
              </a:r>
            </a:p>
            <a:p>
              <a:pPr marL="742950" lvl="1" indent="-285750">
                <a:buFont typeface="Arial" panose="020B0604020202020204" pitchFamily="34" charset="0"/>
                <a:buChar char="•"/>
              </a:pPr>
              <a:r>
                <a:rPr lang="en-US" sz="2400" dirty="0">
                  <a:solidFill>
                    <a:schemeClr val="bg1"/>
                  </a:solidFill>
                </a:rPr>
                <a:t>Effort Type</a:t>
              </a:r>
            </a:p>
            <a:p>
              <a:pPr marL="742950" lvl="1" indent="-285750">
                <a:buFont typeface="Arial" panose="020B0604020202020204" pitchFamily="34" charset="0"/>
                <a:buChar char="•"/>
              </a:pPr>
              <a:r>
                <a:rPr lang="en-US" sz="2400" dirty="0">
                  <a:solidFill>
                    <a:schemeClr val="bg1"/>
                  </a:solidFill>
                </a:rPr>
                <a:t>Quality of Institute </a:t>
              </a:r>
            </a:p>
            <a:p>
              <a:pPr marL="285750" indent="-285750">
                <a:buFont typeface="Arial" panose="020B0604020202020204" pitchFamily="34" charset="0"/>
                <a:buChar char="•"/>
              </a:pPr>
              <a:r>
                <a:rPr lang="en-US" sz="2400" dirty="0">
                  <a:solidFill>
                    <a:schemeClr val="bg1"/>
                  </a:solidFill>
                </a:rPr>
                <a:t>Optimum tiers identified</a:t>
              </a:r>
              <a:endParaRPr lang="en-US" sz="2400" b="1" dirty="0">
                <a:solidFill>
                  <a:schemeClr val="bg1"/>
                </a:solidFill>
              </a:endParaRPr>
            </a:p>
          </p:txBody>
        </p:sp>
        <p:sp>
          <p:nvSpPr>
            <p:cNvPr id="41" name="TextBox 40"/>
            <p:cNvSpPr txBox="1"/>
            <p:nvPr/>
          </p:nvSpPr>
          <p:spPr>
            <a:xfrm>
              <a:off x="4137214" y="5110867"/>
              <a:ext cx="420008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What are the key variables?</a:t>
              </a:r>
            </a:p>
            <a:p>
              <a:pPr marL="285750" indent="-285750">
                <a:buFont typeface="Arial" panose="020B0604020202020204" pitchFamily="34" charset="0"/>
                <a:buChar char="•"/>
              </a:pPr>
              <a:r>
                <a:rPr lang="en-US" sz="2400" dirty="0">
                  <a:solidFill>
                    <a:schemeClr val="bg1"/>
                  </a:solidFill>
                </a:rPr>
                <a:t>How to cluster universities together?</a:t>
              </a:r>
            </a:p>
          </p:txBody>
        </p:sp>
        <p:sp>
          <p:nvSpPr>
            <p:cNvPr id="42" name="TextBox 41"/>
            <p:cNvSpPr txBox="1"/>
            <p:nvPr/>
          </p:nvSpPr>
          <p:spPr>
            <a:xfrm>
              <a:off x="4593049" y="1933446"/>
              <a:ext cx="379364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Lack of analytical framework</a:t>
              </a:r>
            </a:p>
            <a:p>
              <a:r>
                <a:rPr lang="en-US" sz="2400" dirty="0">
                  <a:solidFill>
                    <a:schemeClr val="bg1"/>
                  </a:solidFill>
                </a:rPr>
                <a:t> </a:t>
              </a:r>
            </a:p>
          </p:txBody>
        </p:sp>
        <p:sp>
          <p:nvSpPr>
            <p:cNvPr id="43" name="Isosceles Triangle 42"/>
            <p:cNvSpPr/>
            <p:nvPr/>
          </p:nvSpPr>
          <p:spPr>
            <a:xfrm rot="5400000">
              <a:off x="7398268" y="3873763"/>
              <a:ext cx="1300497" cy="213781"/>
            </a:xfrm>
            <a:prstGeom prst="triangle">
              <a:avLst/>
            </a:prstGeom>
            <a:solidFill>
              <a:srgbClr val="C8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5439797" y="4437489"/>
              <a:ext cx="1300497" cy="213781"/>
            </a:xfrm>
            <a:prstGeom prst="triangle">
              <a:avLst/>
            </a:prstGeom>
            <a:solidFill>
              <a:srgbClr val="C8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916684" y="2703676"/>
              <a:ext cx="184731" cy="646331"/>
            </a:xfrm>
            <a:prstGeom prst="rect">
              <a:avLst/>
            </a:prstGeom>
          </p:spPr>
          <p:txBody>
            <a:bodyPr wrap="none">
              <a:spAutoFit/>
            </a:bodyPr>
            <a:lstStyle/>
            <a:p>
              <a:endParaRPr lang="en-US" sz="3600" dirty="0">
                <a:solidFill>
                  <a:srgbClr val="E95441"/>
                </a:solidFill>
              </a:endParaRPr>
            </a:p>
          </p:txBody>
        </p:sp>
      </p:grpSp>
      <p:pic>
        <p:nvPicPr>
          <p:cNvPr id="4" name="Picture 3"/>
          <p:cNvPicPr>
            <a:picLocks noChangeAspect="1"/>
          </p:cNvPicPr>
          <p:nvPr/>
        </p:nvPicPr>
        <p:blipFill>
          <a:blip r:embed="rId5"/>
          <a:stretch>
            <a:fillRect/>
          </a:stretch>
        </p:blipFill>
        <p:spPr>
          <a:xfrm>
            <a:off x="9124950" y="6556333"/>
            <a:ext cx="3067050" cy="247650"/>
          </a:xfrm>
          <a:prstGeom prst="rect">
            <a:avLst/>
          </a:prstGeom>
        </p:spPr>
      </p:pic>
      <p:cxnSp>
        <p:nvCxnSpPr>
          <p:cNvPr id="24" name="Straight Connector 23"/>
          <p:cNvCxnSpPr/>
          <p:nvPr/>
        </p:nvCxnSpPr>
        <p:spPr>
          <a:xfrm>
            <a:off x="561564" y="24804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5861" y="208284"/>
            <a:ext cx="0" cy="802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a:stretch>
            <a:fillRect/>
          </a:stretch>
        </p:blipFill>
        <p:spPr>
          <a:xfrm>
            <a:off x="655812" y="769098"/>
            <a:ext cx="364605" cy="1059702"/>
          </a:xfrm>
          <a:prstGeom prst="rect">
            <a:avLst/>
          </a:prstGeom>
        </p:spPr>
      </p:pic>
      <p:cxnSp>
        <p:nvCxnSpPr>
          <p:cNvPr id="38" name="Straight Connector 37"/>
          <p:cNvCxnSpPr/>
          <p:nvPr/>
        </p:nvCxnSpPr>
        <p:spPr>
          <a:xfrm>
            <a:off x="561564" y="24804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5"/>
          <a:stretch>
            <a:fillRect/>
          </a:stretch>
        </p:blipFill>
        <p:spPr>
          <a:xfrm>
            <a:off x="9124950" y="6556333"/>
            <a:ext cx="3067050" cy="247650"/>
          </a:xfrm>
          <a:prstGeom prst="rect">
            <a:avLst/>
          </a:prstGeom>
        </p:spPr>
      </p:pic>
      <p:sp>
        <p:nvSpPr>
          <p:cNvPr id="47" name="Rectangle 46"/>
          <p:cNvSpPr/>
          <p:nvPr/>
        </p:nvSpPr>
        <p:spPr>
          <a:xfrm>
            <a:off x="675861" y="66260"/>
            <a:ext cx="11186662" cy="1200329"/>
          </a:xfrm>
          <a:prstGeom prst="rect">
            <a:avLst/>
          </a:prstGeom>
        </p:spPr>
        <p:txBody>
          <a:bodyPr wrap="square">
            <a:spAutoFit/>
          </a:bodyPr>
          <a:lstStyle/>
          <a:p>
            <a:pPr>
              <a:buClr>
                <a:srgbClr val="FF4300"/>
              </a:buClr>
            </a:pPr>
            <a:r>
              <a:rPr lang="en-US" sz="3600" dirty="0">
                <a:solidFill>
                  <a:srgbClr val="332D46"/>
                </a:solidFill>
              </a:rPr>
              <a:t>TFA wants to improve its recruitment strategy by optimizing the University Tiers</a:t>
            </a:r>
          </a:p>
        </p:txBody>
      </p:sp>
    </p:spTree>
    <p:extLst>
      <p:ext uri="{BB962C8B-B14F-4D97-AF65-F5344CB8AC3E}">
        <p14:creationId xmlns:p14="http://schemas.microsoft.com/office/powerpoint/2010/main" val="241392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7661584" cy="923330"/>
          </a:xfrm>
          <a:prstGeom prst="rect">
            <a:avLst/>
          </a:prstGeom>
        </p:spPr>
        <p:txBody>
          <a:bodyPr wrap="square">
            <a:spAutoFit/>
          </a:bodyPr>
          <a:lstStyle/>
          <a:p>
            <a:pPr>
              <a:buClr>
                <a:srgbClr val="FF4300"/>
              </a:buClr>
            </a:pPr>
            <a:r>
              <a:rPr lang="en-US" sz="5400" dirty="0">
                <a:solidFill>
                  <a:schemeClr val="bg1"/>
                </a:solidFill>
              </a:rPr>
              <a:t>Methodology</a:t>
            </a:r>
          </a:p>
        </p:txBody>
      </p:sp>
    </p:spTree>
    <p:extLst>
      <p:ext uri="{BB962C8B-B14F-4D97-AF65-F5344CB8AC3E}">
        <p14:creationId xmlns:p14="http://schemas.microsoft.com/office/powerpoint/2010/main" val="364700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24950" y="6556333"/>
            <a:ext cx="3067050" cy="247650"/>
          </a:xfrm>
          <a:prstGeom prst="rect">
            <a:avLst/>
          </a:prstGeom>
        </p:spPr>
      </p:pic>
      <p:graphicFrame>
        <p:nvGraphicFramePr>
          <p:cNvPr id="10" name="Diagram 9"/>
          <p:cNvGraphicFramePr/>
          <p:nvPr>
            <p:extLst/>
          </p:nvPr>
        </p:nvGraphicFramePr>
        <p:xfrm>
          <a:off x="896953" y="1522383"/>
          <a:ext cx="10717973" cy="6458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9375310" y="2865947"/>
            <a:ext cx="2173356" cy="1077218"/>
          </a:xfrm>
          <a:prstGeom prst="rect">
            <a:avLst/>
          </a:prstGeom>
          <a:noFill/>
        </p:spPr>
        <p:txBody>
          <a:bodyPr wrap="square" rtlCol="0">
            <a:spAutoFit/>
          </a:bodyPr>
          <a:lstStyle/>
          <a:p>
            <a:r>
              <a:rPr lang="en-US" sz="3200" dirty="0">
                <a:solidFill>
                  <a:schemeClr val="bg1">
                    <a:lumMod val="50000"/>
                  </a:schemeClr>
                </a:solidFill>
                <a:latin typeface="Tw Cen MT" panose="020B0602020104020603"/>
              </a:rPr>
              <a:t>Results And Insights</a:t>
            </a:r>
          </a:p>
        </p:txBody>
      </p:sp>
      <p:sp>
        <p:nvSpPr>
          <p:cNvPr id="12" name="TextBox 11"/>
          <p:cNvSpPr txBox="1"/>
          <p:nvPr/>
        </p:nvSpPr>
        <p:spPr>
          <a:xfrm>
            <a:off x="910205" y="3102437"/>
            <a:ext cx="2233873" cy="1569660"/>
          </a:xfrm>
          <a:prstGeom prst="rect">
            <a:avLst/>
          </a:prstGeom>
          <a:noFill/>
        </p:spPr>
        <p:txBody>
          <a:bodyPr wrap="square" rtlCol="0">
            <a:spAutoFit/>
          </a:bodyPr>
          <a:lstStyle/>
          <a:p>
            <a:r>
              <a:rPr lang="en-US" sz="1600" dirty="0">
                <a:solidFill>
                  <a:srgbClr val="274B59"/>
                </a:solidFill>
                <a:latin typeface="Tw Cen MT" panose="020B0602020104020603"/>
              </a:rPr>
              <a:t>Identify the variables which can be used to gauge quality of an  institution and the type and amount of the recruitment effort</a:t>
            </a:r>
          </a:p>
        </p:txBody>
      </p:sp>
      <p:sp>
        <p:nvSpPr>
          <p:cNvPr id="13" name="TextBox 12"/>
          <p:cNvSpPr txBox="1"/>
          <p:nvPr/>
        </p:nvSpPr>
        <p:spPr>
          <a:xfrm>
            <a:off x="3662444" y="2646229"/>
            <a:ext cx="2144421" cy="1323439"/>
          </a:xfrm>
          <a:prstGeom prst="rect">
            <a:avLst/>
          </a:prstGeom>
          <a:noFill/>
        </p:spPr>
        <p:txBody>
          <a:bodyPr wrap="square" rtlCol="0">
            <a:spAutoFit/>
          </a:bodyPr>
          <a:lstStyle/>
          <a:p>
            <a:r>
              <a:rPr lang="en-US" sz="1600" dirty="0">
                <a:solidFill>
                  <a:srgbClr val="274B59"/>
                </a:solidFill>
                <a:latin typeface="Tw Cen MT" panose="020B0602020104020603"/>
              </a:rPr>
              <a:t>Based on the variables identified in step 1, understand the possible issues with the current tiers</a:t>
            </a:r>
          </a:p>
        </p:txBody>
      </p:sp>
      <p:sp>
        <p:nvSpPr>
          <p:cNvPr id="14" name="TextBox 13"/>
          <p:cNvSpPr txBox="1"/>
          <p:nvPr/>
        </p:nvSpPr>
        <p:spPr>
          <a:xfrm>
            <a:off x="6411651" y="2226500"/>
            <a:ext cx="2144421" cy="1077218"/>
          </a:xfrm>
          <a:prstGeom prst="rect">
            <a:avLst/>
          </a:prstGeom>
          <a:noFill/>
        </p:spPr>
        <p:txBody>
          <a:bodyPr wrap="square" rtlCol="0">
            <a:spAutoFit/>
          </a:bodyPr>
          <a:lstStyle/>
          <a:p>
            <a:r>
              <a:rPr lang="en-US" sz="1600" dirty="0">
                <a:solidFill>
                  <a:srgbClr val="274B59"/>
                </a:solidFill>
                <a:latin typeface="Tw Cen MT" panose="020B0602020104020603"/>
              </a:rPr>
              <a:t>Design a framework to create new tiers which can solve the problems identified in Step 2</a:t>
            </a:r>
          </a:p>
        </p:txBody>
      </p:sp>
      <p:sp>
        <p:nvSpPr>
          <p:cNvPr id="16" name="TextBox 15"/>
          <p:cNvSpPr txBox="1"/>
          <p:nvPr/>
        </p:nvSpPr>
        <p:spPr>
          <a:xfrm>
            <a:off x="9140495" y="1777581"/>
            <a:ext cx="214442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74B59"/>
                </a:solidFill>
                <a:latin typeface="Tw Cen MT" panose="020B0602020104020603"/>
              </a:rPr>
              <a:t>Profiling of the tiers</a:t>
            </a:r>
          </a:p>
          <a:p>
            <a:pPr marL="285750" indent="-285750">
              <a:buFont typeface="Arial" panose="020B0604020202020204" pitchFamily="34" charset="0"/>
              <a:buChar char="•"/>
            </a:pPr>
            <a:r>
              <a:rPr lang="en-US" sz="1600" dirty="0">
                <a:solidFill>
                  <a:srgbClr val="274B59"/>
                </a:solidFill>
                <a:latin typeface="Tw Cen MT" panose="020B0602020104020603"/>
              </a:rPr>
              <a:t>Provide recommendations</a:t>
            </a:r>
          </a:p>
        </p:txBody>
      </p:sp>
      <p:sp>
        <p:nvSpPr>
          <p:cNvPr id="17" name="TextBox 16"/>
          <p:cNvSpPr txBox="1"/>
          <p:nvPr/>
        </p:nvSpPr>
        <p:spPr>
          <a:xfrm>
            <a:off x="986405" y="2645012"/>
            <a:ext cx="2144421" cy="400110"/>
          </a:xfrm>
          <a:prstGeom prst="rect">
            <a:avLst/>
          </a:prstGeom>
          <a:noFill/>
        </p:spPr>
        <p:txBody>
          <a:bodyPr wrap="square" rtlCol="0">
            <a:spAutoFit/>
          </a:bodyPr>
          <a:lstStyle/>
          <a:p>
            <a:pPr algn="ctr"/>
            <a:r>
              <a:rPr lang="en-US" sz="2000" b="1" dirty="0">
                <a:solidFill>
                  <a:srgbClr val="274B59"/>
                </a:solidFill>
                <a:latin typeface="Tw Cen MT" panose="020B0602020104020603"/>
              </a:rPr>
              <a:t>Step 1</a:t>
            </a:r>
          </a:p>
        </p:txBody>
      </p:sp>
      <p:sp>
        <p:nvSpPr>
          <p:cNvPr id="18" name="TextBox 17"/>
          <p:cNvSpPr txBox="1"/>
          <p:nvPr/>
        </p:nvSpPr>
        <p:spPr>
          <a:xfrm>
            <a:off x="3582932" y="2195216"/>
            <a:ext cx="2144421" cy="400110"/>
          </a:xfrm>
          <a:prstGeom prst="rect">
            <a:avLst/>
          </a:prstGeom>
          <a:noFill/>
        </p:spPr>
        <p:txBody>
          <a:bodyPr wrap="square" rtlCol="0">
            <a:spAutoFit/>
          </a:bodyPr>
          <a:lstStyle/>
          <a:p>
            <a:pPr algn="ctr"/>
            <a:r>
              <a:rPr lang="en-US" sz="2000" b="1" dirty="0">
                <a:solidFill>
                  <a:srgbClr val="274B59"/>
                </a:solidFill>
                <a:latin typeface="Tw Cen MT" panose="020B0602020104020603"/>
              </a:rPr>
              <a:t>Step 2</a:t>
            </a:r>
          </a:p>
        </p:txBody>
      </p:sp>
      <p:sp>
        <p:nvSpPr>
          <p:cNvPr id="19" name="TextBox 18"/>
          <p:cNvSpPr txBox="1"/>
          <p:nvPr/>
        </p:nvSpPr>
        <p:spPr>
          <a:xfrm>
            <a:off x="6345391" y="1756306"/>
            <a:ext cx="2144421" cy="400110"/>
          </a:xfrm>
          <a:prstGeom prst="rect">
            <a:avLst/>
          </a:prstGeom>
          <a:noFill/>
        </p:spPr>
        <p:txBody>
          <a:bodyPr wrap="square" rtlCol="0">
            <a:spAutoFit/>
          </a:bodyPr>
          <a:lstStyle/>
          <a:p>
            <a:pPr algn="ctr"/>
            <a:r>
              <a:rPr lang="en-US" sz="2000" b="1" dirty="0">
                <a:solidFill>
                  <a:srgbClr val="274B59"/>
                </a:solidFill>
                <a:latin typeface="Tw Cen MT" panose="020B0602020104020603"/>
              </a:rPr>
              <a:t>Step 3</a:t>
            </a:r>
          </a:p>
        </p:txBody>
      </p:sp>
      <p:sp>
        <p:nvSpPr>
          <p:cNvPr id="20" name="TextBox 19"/>
          <p:cNvSpPr txBox="1"/>
          <p:nvPr/>
        </p:nvSpPr>
        <p:spPr>
          <a:xfrm>
            <a:off x="9060982" y="1390493"/>
            <a:ext cx="2144421" cy="400110"/>
          </a:xfrm>
          <a:prstGeom prst="rect">
            <a:avLst/>
          </a:prstGeom>
          <a:noFill/>
        </p:spPr>
        <p:txBody>
          <a:bodyPr wrap="square" rtlCol="0">
            <a:spAutoFit/>
          </a:bodyPr>
          <a:lstStyle/>
          <a:p>
            <a:pPr algn="ctr"/>
            <a:r>
              <a:rPr lang="en-US" sz="2000" b="1" dirty="0">
                <a:solidFill>
                  <a:srgbClr val="274B59"/>
                </a:solidFill>
                <a:latin typeface="Tw Cen MT" panose="020B0602020104020603"/>
              </a:rPr>
              <a:t>Step 4</a:t>
            </a:r>
          </a:p>
        </p:txBody>
      </p:sp>
      <p:sp>
        <p:nvSpPr>
          <p:cNvPr id="21" name="Rectangle 20"/>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a:off x="561564" y="24804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5861" y="66260"/>
            <a:ext cx="11186662" cy="1200329"/>
          </a:xfrm>
          <a:prstGeom prst="rect">
            <a:avLst/>
          </a:prstGeom>
        </p:spPr>
        <p:txBody>
          <a:bodyPr wrap="square">
            <a:spAutoFit/>
          </a:bodyPr>
          <a:lstStyle/>
          <a:p>
            <a:pPr>
              <a:buClr>
                <a:srgbClr val="FF4300"/>
              </a:buClr>
            </a:pPr>
            <a:r>
              <a:rPr lang="en-US" sz="3600" dirty="0">
                <a:solidFill>
                  <a:srgbClr val="274B59"/>
                </a:solidFill>
              </a:rPr>
              <a:t>We have taken a 4 step approach to identify the optimal number of tiers</a:t>
            </a:r>
          </a:p>
        </p:txBody>
      </p:sp>
    </p:spTree>
    <p:extLst>
      <p:ext uri="{BB962C8B-B14F-4D97-AF65-F5344CB8AC3E}">
        <p14:creationId xmlns:p14="http://schemas.microsoft.com/office/powerpoint/2010/main" val="71662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7661584" cy="923330"/>
          </a:xfrm>
          <a:prstGeom prst="rect">
            <a:avLst/>
          </a:prstGeom>
        </p:spPr>
        <p:txBody>
          <a:bodyPr wrap="square">
            <a:spAutoFit/>
          </a:bodyPr>
          <a:lstStyle/>
          <a:p>
            <a:pPr>
              <a:buClr>
                <a:srgbClr val="FF4300"/>
              </a:buClr>
            </a:pPr>
            <a:r>
              <a:rPr lang="en-US" sz="5400" dirty="0">
                <a:solidFill>
                  <a:schemeClr val="bg1"/>
                </a:solidFill>
              </a:rPr>
              <a:t>Variable Identification</a:t>
            </a:r>
          </a:p>
        </p:txBody>
      </p:sp>
    </p:spTree>
    <p:extLst>
      <p:ext uri="{BB962C8B-B14F-4D97-AF65-F5344CB8AC3E}">
        <p14:creationId xmlns:p14="http://schemas.microsoft.com/office/powerpoint/2010/main" val="263120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hought Bubble: Cloud 32"/>
          <p:cNvSpPr/>
          <p:nvPr/>
        </p:nvSpPr>
        <p:spPr>
          <a:xfrm>
            <a:off x="2915220" y="1753703"/>
            <a:ext cx="2323049" cy="1305868"/>
          </a:xfrm>
          <a:prstGeom prst="cloudCallout">
            <a:avLst>
              <a:gd name="adj1" fmla="val 68162"/>
              <a:gd name="adj2" fmla="val 127524"/>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95441"/>
              </a:solidFill>
            </a:endParaRPr>
          </a:p>
        </p:txBody>
      </p:sp>
      <p:pic>
        <p:nvPicPr>
          <p:cNvPr id="4" name="Picture 3"/>
          <p:cNvPicPr>
            <a:picLocks noChangeAspect="1"/>
          </p:cNvPicPr>
          <p:nvPr/>
        </p:nvPicPr>
        <p:blipFill>
          <a:blip r:embed="rId3"/>
          <a:stretch>
            <a:fillRect/>
          </a:stretch>
        </p:blipFill>
        <p:spPr>
          <a:xfrm>
            <a:off x="9124950" y="6556333"/>
            <a:ext cx="3067050" cy="247650"/>
          </a:xfrm>
          <a:prstGeom prst="rect">
            <a:avLst/>
          </a:prstGeom>
        </p:spPr>
      </p:pic>
      <p:cxnSp>
        <p:nvCxnSpPr>
          <p:cNvPr id="24" name="Straight Connector 23"/>
          <p:cNvCxnSpPr/>
          <p:nvPr/>
        </p:nvCxnSpPr>
        <p:spPr>
          <a:xfrm>
            <a:off x="561564" y="248040"/>
            <a:ext cx="0" cy="801979"/>
          </a:xfrm>
          <a:prstGeom prst="line">
            <a:avLst/>
          </a:prstGeom>
          <a:ln>
            <a:solidFill>
              <a:srgbClr val="332D4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5861" y="66260"/>
            <a:ext cx="11186662" cy="1200329"/>
          </a:xfrm>
          <a:prstGeom prst="rect">
            <a:avLst/>
          </a:prstGeom>
        </p:spPr>
        <p:txBody>
          <a:bodyPr wrap="square">
            <a:spAutoFit/>
          </a:bodyPr>
          <a:lstStyle/>
          <a:p>
            <a:pPr>
              <a:buClr>
                <a:srgbClr val="FF4300"/>
              </a:buClr>
            </a:pPr>
            <a:r>
              <a:rPr lang="en-US" sz="3600" dirty="0">
                <a:solidFill>
                  <a:srgbClr val="332D46"/>
                </a:solidFill>
              </a:rPr>
              <a:t>We have identified the variables that can be used to gauge recruitment effort and quality of the institution</a:t>
            </a:r>
          </a:p>
        </p:txBody>
      </p:sp>
      <p:pic>
        <p:nvPicPr>
          <p:cNvPr id="1026" name="Picture 2" descr="https://d30y9cdsu7xlg0.cloudfront.net/png/847950-200.png"/>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5143837" y="4069238"/>
            <a:ext cx="1736929" cy="1736929"/>
          </a:xfrm>
          <a:prstGeom prst="rect">
            <a:avLst/>
          </a:prstGeom>
          <a:noFill/>
          <a:extLst>
            <a:ext uri="{909E8E84-426E-40DD-AFC4-6F175D3DCCD1}">
              <a14:hiddenFill xmlns:a14="http://schemas.microsoft.com/office/drawing/2010/main">
                <a:solidFill>
                  <a:srgbClr val="FFFFFF"/>
                </a:solidFill>
              </a14:hiddenFill>
            </a:ext>
          </a:extLst>
        </p:spPr>
      </p:pic>
      <p:sp>
        <p:nvSpPr>
          <p:cNvPr id="2" name="Thought Bubble: Cloud 1"/>
          <p:cNvSpPr/>
          <p:nvPr/>
        </p:nvSpPr>
        <p:spPr>
          <a:xfrm>
            <a:off x="7673136" y="3598799"/>
            <a:ext cx="2326876" cy="1483652"/>
          </a:xfrm>
          <a:prstGeom prst="cloudCallout">
            <a:avLst>
              <a:gd name="adj1" fmla="val -94214"/>
              <a:gd name="adj2" fmla="val 17069"/>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95441"/>
              </a:solidFill>
            </a:endParaRPr>
          </a:p>
        </p:txBody>
      </p:sp>
      <p:sp>
        <p:nvSpPr>
          <p:cNvPr id="26" name="Thought Bubble: Cloud 25"/>
          <p:cNvSpPr/>
          <p:nvPr/>
        </p:nvSpPr>
        <p:spPr>
          <a:xfrm>
            <a:off x="5459830" y="2194295"/>
            <a:ext cx="2182238" cy="1370109"/>
          </a:xfrm>
          <a:prstGeom prst="cloudCallout">
            <a:avLst>
              <a:gd name="adj1" fmla="val -13003"/>
              <a:gd name="adj2" fmla="val 85270"/>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95441"/>
              </a:solidFill>
            </a:endParaRPr>
          </a:p>
        </p:txBody>
      </p:sp>
      <p:sp>
        <p:nvSpPr>
          <p:cNvPr id="27" name="Rectangle 26"/>
          <p:cNvSpPr/>
          <p:nvPr/>
        </p:nvSpPr>
        <p:spPr>
          <a:xfrm>
            <a:off x="7826682" y="3766706"/>
            <a:ext cx="2019783" cy="1292662"/>
          </a:xfrm>
          <a:prstGeom prst="rect">
            <a:avLst/>
          </a:prstGeom>
        </p:spPr>
        <p:txBody>
          <a:bodyPr wrap="square">
            <a:spAutoFit/>
          </a:bodyPr>
          <a:lstStyle/>
          <a:p>
            <a:pPr algn="ctr"/>
            <a:r>
              <a:rPr lang="en-US" sz="2000" b="1" dirty="0">
                <a:solidFill>
                  <a:schemeClr val="bg1"/>
                </a:solidFill>
              </a:rPr>
              <a:t>Going through the application and Processing </a:t>
            </a:r>
            <a:r>
              <a:rPr lang="en-US" dirty="0">
                <a:solidFill>
                  <a:schemeClr val="bg1"/>
                </a:solidFill>
              </a:rPr>
              <a:t>them</a:t>
            </a:r>
            <a:endParaRPr lang="en-US" sz="1600" dirty="0">
              <a:solidFill>
                <a:schemeClr val="bg1"/>
              </a:solidFill>
            </a:endParaRPr>
          </a:p>
        </p:txBody>
      </p:sp>
      <p:sp>
        <p:nvSpPr>
          <p:cNvPr id="29" name="TextBox 28"/>
          <p:cNvSpPr txBox="1"/>
          <p:nvPr/>
        </p:nvSpPr>
        <p:spPr>
          <a:xfrm>
            <a:off x="9435261" y="4821190"/>
            <a:ext cx="2404883" cy="461665"/>
          </a:xfrm>
          <a:prstGeom prst="rect">
            <a:avLst/>
          </a:prstGeom>
          <a:noFill/>
        </p:spPr>
        <p:txBody>
          <a:bodyPr wrap="square" rtlCol="0">
            <a:spAutoFit/>
          </a:bodyPr>
          <a:lstStyle>
            <a:defPPr>
              <a:defRPr lang="en-US"/>
            </a:defPPr>
            <a:lvl1pPr algn="ctr">
              <a:defRPr sz="2400" b="1">
                <a:solidFill>
                  <a:srgbClr val="E95441"/>
                </a:solidFill>
                <a:latin typeface="Tw Cen MT" panose="020B0602020104020603"/>
              </a:defRPr>
            </a:lvl1pPr>
          </a:lstStyle>
          <a:p>
            <a:r>
              <a:rPr lang="en-US" dirty="0">
                <a:solidFill>
                  <a:srgbClr val="274B59"/>
                </a:solidFill>
              </a:rPr>
              <a:t># Applications</a:t>
            </a:r>
          </a:p>
        </p:txBody>
      </p:sp>
      <p:sp>
        <p:nvSpPr>
          <p:cNvPr id="30" name="TextBox 29"/>
          <p:cNvSpPr txBox="1"/>
          <p:nvPr/>
        </p:nvSpPr>
        <p:spPr>
          <a:xfrm>
            <a:off x="9426135" y="4389954"/>
            <a:ext cx="2404883" cy="461665"/>
          </a:xfrm>
          <a:prstGeom prst="rect">
            <a:avLst/>
          </a:prstGeom>
          <a:noFill/>
        </p:spPr>
        <p:txBody>
          <a:bodyPr wrap="square" rtlCol="0">
            <a:spAutoFit/>
          </a:bodyPr>
          <a:lstStyle>
            <a:defPPr>
              <a:defRPr lang="en-US"/>
            </a:defPPr>
            <a:lvl1pPr algn="ctr">
              <a:defRPr sz="2400" b="1">
                <a:solidFill>
                  <a:srgbClr val="E95441"/>
                </a:solidFill>
                <a:latin typeface="Tw Cen MT" panose="020B0602020104020603"/>
              </a:defRPr>
            </a:lvl1pPr>
          </a:lstStyle>
          <a:p>
            <a:r>
              <a:rPr lang="en-US" dirty="0">
                <a:solidFill>
                  <a:srgbClr val="274B59"/>
                </a:solidFill>
              </a:rPr>
              <a:t># Accepted</a:t>
            </a:r>
          </a:p>
        </p:txBody>
      </p:sp>
      <p:sp>
        <p:nvSpPr>
          <p:cNvPr id="32" name="Rectangle 31"/>
          <p:cNvSpPr/>
          <p:nvPr/>
        </p:nvSpPr>
        <p:spPr>
          <a:xfrm>
            <a:off x="3044322" y="2019657"/>
            <a:ext cx="2144551" cy="738664"/>
          </a:xfrm>
          <a:prstGeom prst="rect">
            <a:avLst/>
          </a:prstGeom>
        </p:spPr>
        <p:txBody>
          <a:bodyPr wrap="square">
            <a:spAutoFit/>
          </a:bodyPr>
          <a:lstStyle/>
          <a:p>
            <a:pPr algn="ctr"/>
            <a:r>
              <a:rPr lang="en-US" sz="2400" b="1" dirty="0">
                <a:solidFill>
                  <a:schemeClr val="bg1"/>
                </a:solidFill>
              </a:rPr>
              <a:t>Meet</a:t>
            </a:r>
            <a:r>
              <a:rPr lang="en-US" sz="2000" b="1" dirty="0">
                <a:solidFill>
                  <a:schemeClr val="bg1"/>
                </a:solidFill>
              </a:rPr>
              <a:t> </a:t>
            </a:r>
            <a:r>
              <a:rPr lang="en-US" dirty="0">
                <a:solidFill>
                  <a:schemeClr val="bg1"/>
                </a:solidFill>
              </a:rPr>
              <a:t>candidates </a:t>
            </a:r>
          </a:p>
          <a:p>
            <a:pPr algn="ctr"/>
            <a:r>
              <a:rPr lang="en-US" dirty="0">
                <a:solidFill>
                  <a:schemeClr val="bg1"/>
                </a:solidFill>
              </a:rPr>
              <a:t>on Campus</a:t>
            </a:r>
            <a:endParaRPr lang="en-US" sz="2000" dirty="0">
              <a:solidFill>
                <a:schemeClr val="bg1"/>
              </a:solidFill>
            </a:endParaRPr>
          </a:p>
        </p:txBody>
      </p:sp>
      <p:sp>
        <p:nvSpPr>
          <p:cNvPr id="34" name="Thought Bubble: Cloud 33"/>
          <p:cNvSpPr/>
          <p:nvPr/>
        </p:nvSpPr>
        <p:spPr>
          <a:xfrm>
            <a:off x="1746166" y="3294586"/>
            <a:ext cx="2416780" cy="1430341"/>
          </a:xfrm>
          <a:prstGeom prst="cloudCallout">
            <a:avLst>
              <a:gd name="adj1" fmla="val 100143"/>
              <a:gd name="adj2" fmla="val 30915"/>
            </a:avLst>
          </a:prstGeom>
          <a:solidFill>
            <a:srgbClr val="27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95441"/>
              </a:solidFill>
            </a:endParaRPr>
          </a:p>
        </p:txBody>
      </p:sp>
      <p:sp>
        <p:nvSpPr>
          <p:cNvPr id="35" name="TextBox 34"/>
          <p:cNvSpPr txBox="1"/>
          <p:nvPr/>
        </p:nvSpPr>
        <p:spPr>
          <a:xfrm>
            <a:off x="952877" y="1690121"/>
            <a:ext cx="2315583" cy="830997"/>
          </a:xfrm>
          <a:prstGeom prst="rect">
            <a:avLst/>
          </a:prstGeom>
          <a:noFill/>
        </p:spPr>
        <p:txBody>
          <a:bodyPr wrap="square" rtlCol="0">
            <a:spAutoFit/>
          </a:bodyPr>
          <a:lstStyle/>
          <a:p>
            <a:pPr algn="ctr"/>
            <a:r>
              <a:rPr lang="en-US" sz="2400" b="1" dirty="0">
                <a:solidFill>
                  <a:srgbClr val="E95441"/>
                </a:solidFill>
                <a:latin typeface="Tw Cen MT" panose="020B0602020104020603"/>
              </a:rPr>
              <a:t># Candidates</a:t>
            </a:r>
          </a:p>
          <a:p>
            <a:pPr algn="ctr"/>
            <a:r>
              <a:rPr lang="en-US" sz="2400" b="1" dirty="0">
                <a:solidFill>
                  <a:srgbClr val="E95441"/>
                </a:solidFill>
                <a:latin typeface="Tw Cen MT" panose="020B0602020104020603"/>
              </a:rPr>
              <a:t> Met</a:t>
            </a:r>
          </a:p>
        </p:txBody>
      </p:sp>
      <p:sp>
        <p:nvSpPr>
          <p:cNvPr id="36" name="Rectangle 35"/>
          <p:cNvSpPr/>
          <p:nvPr/>
        </p:nvSpPr>
        <p:spPr>
          <a:xfrm>
            <a:off x="5525704" y="2293327"/>
            <a:ext cx="2170832" cy="1015663"/>
          </a:xfrm>
          <a:prstGeom prst="rect">
            <a:avLst/>
          </a:prstGeom>
        </p:spPr>
        <p:txBody>
          <a:bodyPr wrap="square">
            <a:spAutoFit/>
          </a:bodyPr>
          <a:lstStyle/>
          <a:p>
            <a:pPr algn="ctr"/>
            <a:r>
              <a:rPr lang="en-US" dirty="0">
                <a:solidFill>
                  <a:schemeClr val="bg1"/>
                </a:solidFill>
              </a:rPr>
              <a:t>Create</a:t>
            </a:r>
            <a:r>
              <a:rPr lang="en-US" b="1" dirty="0">
                <a:solidFill>
                  <a:schemeClr val="bg1"/>
                </a:solidFill>
              </a:rPr>
              <a:t> </a:t>
            </a:r>
            <a:r>
              <a:rPr lang="en-US" sz="2400" b="1" dirty="0">
                <a:solidFill>
                  <a:schemeClr val="bg1"/>
                </a:solidFill>
              </a:rPr>
              <a:t>awareness</a:t>
            </a:r>
            <a:r>
              <a:rPr lang="en-US" b="1" dirty="0">
                <a:solidFill>
                  <a:schemeClr val="bg1"/>
                </a:solidFill>
              </a:rPr>
              <a:t> </a:t>
            </a:r>
            <a:r>
              <a:rPr lang="en-US" dirty="0">
                <a:solidFill>
                  <a:schemeClr val="bg1"/>
                </a:solidFill>
              </a:rPr>
              <a:t>on Campus</a:t>
            </a:r>
            <a:endParaRPr lang="en-US" sz="2000" dirty="0">
              <a:solidFill>
                <a:schemeClr val="bg1"/>
              </a:solidFill>
            </a:endParaRPr>
          </a:p>
        </p:txBody>
      </p:sp>
      <p:sp>
        <p:nvSpPr>
          <p:cNvPr id="37" name="Rectangle 36"/>
          <p:cNvSpPr/>
          <p:nvPr/>
        </p:nvSpPr>
        <p:spPr>
          <a:xfrm>
            <a:off x="561564" y="1285460"/>
            <a:ext cx="11287707" cy="516834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5408678" y="1655458"/>
            <a:ext cx="2404883" cy="461665"/>
          </a:xfrm>
          <a:prstGeom prst="rect">
            <a:avLst/>
          </a:prstGeom>
          <a:noFill/>
        </p:spPr>
        <p:txBody>
          <a:bodyPr wrap="square" rtlCol="0">
            <a:spAutoFit/>
          </a:bodyPr>
          <a:lstStyle>
            <a:defPPr>
              <a:defRPr lang="en-US"/>
            </a:defPPr>
            <a:lvl1pPr algn="ctr">
              <a:defRPr sz="2400" b="1">
                <a:solidFill>
                  <a:srgbClr val="E95441"/>
                </a:solidFill>
                <a:latin typeface="Tw Cen MT" panose="020B0602020104020603"/>
              </a:defRPr>
            </a:lvl1pPr>
          </a:lstStyle>
          <a:p>
            <a:r>
              <a:rPr lang="en-US" dirty="0">
                <a:solidFill>
                  <a:srgbClr val="274B59"/>
                </a:solidFill>
              </a:rPr>
              <a:t>Awareness Level</a:t>
            </a:r>
          </a:p>
        </p:txBody>
      </p:sp>
      <p:sp>
        <p:nvSpPr>
          <p:cNvPr id="40" name="Thought Bubble: Cloud 39"/>
          <p:cNvSpPr/>
          <p:nvPr/>
        </p:nvSpPr>
        <p:spPr>
          <a:xfrm>
            <a:off x="7909653" y="1724980"/>
            <a:ext cx="2323049" cy="1305868"/>
          </a:xfrm>
          <a:prstGeom prst="cloudCallout">
            <a:avLst>
              <a:gd name="adj1" fmla="val -101557"/>
              <a:gd name="adj2" fmla="val 130562"/>
            </a:avLst>
          </a:prstGeom>
          <a:solidFill>
            <a:srgbClr val="E95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95441"/>
              </a:solidFill>
            </a:endParaRPr>
          </a:p>
        </p:txBody>
      </p:sp>
      <p:sp>
        <p:nvSpPr>
          <p:cNvPr id="41" name="Rectangle 40"/>
          <p:cNvSpPr/>
          <p:nvPr/>
        </p:nvSpPr>
        <p:spPr>
          <a:xfrm>
            <a:off x="8036836" y="1948484"/>
            <a:ext cx="2144551" cy="738664"/>
          </a:xfrm>
          <a:prstGeom prst="rect">
            <a:avLst/>
          </a:prstGeom>
        </p:spPr>
        <p:txBody>
          <a:bodyPr wrap="square">
            <a:spAutoFit/>
          </a:bodyPr>
          <a:lstStyle/>
          <a:p>
            <a:pPr algn="ctr"/>
            <a:r>
              <a:rPr lang="en-US" sz="2400" b="1" dirty="0">
                <a:solidFill>
                  <a:schemeClr val="bg1"/>
                </a:solidFill>
              </a:rPr>
              <a:t>Sourcing </a:t>
            </a:r>
            <a:r>
              <a:rPr lang="en-US" dirty="0">
                <a:solidFill>
                  <a:schemeClr val="bg1"/>
                </a:solidFill>
              </a:rPr>
              <a:t>candidates</a:t>
            </a:r>
            <a:endParaRPr lang="en-US" sz="2800" dirty="0">
              <a:solidFill>
                <a:schemeClr val="bg1"/>
              </a:solidFill>
            </a:endParaRPr>
          </a:p>
        </p:txBody>
      </p:sp>
      <p:sp>
        <p:nvSpPr>
          <p:cNvPr id="42" name="TextBox 41"/>
          <p:cNvSpPr txBox="1"/>
          <p:nvPr/>
        </p:nvSpPr>
        <p:spPr>
          <a:xfrm>
            <a:off x="8068302" y="2982791"/>
            <a:ext cx="2590173" cy="461665"/>
          </a:xfrm>
          <a:prstGeom prst="rect">
            <a:avLst/>
          </a:prstGeom>
          <a:noFill/>
        </p:spPr>
        <p:txBody>
          <a:bodyPr wrap="square" rtlCol="0">
            <a:spAutoFit/>
          </a:bodyPr>
          <a:lstStyle>
            <a:defPPr>
              <a:defRPr lang="en-US"/>
            </a:defPPr>
            <a:lvl1pPr algn="ctr">
              <a:defRPr sz="2800" b="1">
                <a:solidFill>
                  <a:srgbClr val="E95441"/>
                </a:solidFill>
                <a:latin typeface="Tw Cen MT" panose="020B0602020104020603"/>
              </a:defRPr>
            </a:lvl1pPr>
          </a:lstStyle>
          <a:p>
            <a:r>
              <a:rPr lang="en-US" sz="2400" dirty="0"/>
              <a:t># Sourced by RT</a:t>
            </a:r>
          </a:p>
        </p:txBody>
      </p:sp>
      <p:sp>
        <p:nvSpPr>
          <p:cNvPr id="22" name="Rectangle 21"/>
          <p:cNvSpPr/>
          <p:nvPr/>
        </p:nvSpPr>
        <p:spPr>
          <a:xfrm>
            <a:off x="1999929" y="3594854"/>
            <a:ext cx="1909254" cy="769441"/>
          </a:xfrm>
          <a:prstGeom prst="rect">
            <a:avLst/>
          </a:prstGeom>
        </p:spPr>
        <p:txBody>
          <a:bodyPr wrap="square">
            <a:spAutoFit/>
          </a:bodyPr>
          <a:lstStyle/>
          <a:p>
            <a:pPr algn="ctr"/>
            <a:r>
              <a:rPr lang="en-US" sz="2000" dirty="0">
                <a:solidFill>
                  <a:schemeClr val="bg1"/>
                </a:solidFill>
              </a:rPr>
              <a:t>How </a:t>
            </a:r>
            <a:r>
              <a:rPr lang="en-US" sz="2400" b="1" dirty="0">
                <a:solidFill>
                  <a:schemeClr val="bg1"/>
                </a:solidFill>
              </a:rPr>
              <a:t>good </a:t>
            </a:r>
            <a:r>
              <a:rPr lang="en-US" sz="2000" dirty="0">
                <a:solidFill>
                  <a:schemeClr val="bg1"/>
                </a:solidFill>
              </a:rPr>
              <a:t>is the university?</a:t>
            </a:r>
          </a:p>
        </p:txBody>
      </p:sp>
      <p:sp>
        <p:nvSpPr>
          <p:cNvPr id="23" name="TextBox 22"/>
          <p:cNvSpPr txBox="1"/>
          <p:nvPr/>
        </p:nvSpPr>
        <p:spPr>
          <a:xfrm>
            <a:off x="4919172" y="5778050"/>
            <a:ext cx="2186257" cy="461665"/>
          </a:xfrm>
          <a:prstGeom prst="rect">
            <a:avLst/>
          </a:prstGeom>
          <a:noFill/>
        </p:spPr>
        <p:txBody>
          <a:bodyPr wrap="square" rtlCol="0">
            <a:spAutoFit/>
          </a:bodyPr>
          <a:lstStyle>
            <a:defPPr>
              <a:defRPr lang="en-US"/>
            </a:defPPr>
            <a:lvl1pPr algn="ctr">
              <a:defRPr sz="2400" b="1">
                <a:solidFill>
                  <a:srgbClr val="E95441"/>
                </a:solidFill>
                <a:latin typeface="Tw Cen MT" panose="020B0602020104020603"/>
              </a:defRPr>
            </a:lvl1pPr>
          </a:lstStyle>
          <a:p>
            <a:r>
              <a:rPr lang="en-US" b="0" dirty="0">
                <a:solidFill>
                  <a:srgbClr val="274B59"/>
                </a:solidFill>
              </a:rPr>
              <a:t>TFA </a:t>
            </a:r>
            <a:r>
              <a:rPr lang="en-US" b="0" dirty="0">
                <a:solidFill>
                  <a:schemeClr val="tx1"/>
                </a:solidFill>
              </a:rPr>
              <a:t>Recruiter</a:t>
            </a:r>
          </a:p>
        </p:txBody>
      </p:sp>
      <p:sp>
        <p:nvSpPr>
          <p:cNvPr id="28" name="TextBox 27"/>
          <p:cNvSpPr txBox="1"/>
          <p:nvPr/>
        </p:nvSpPr>
        <p:spPr>
          <a:xfrm>
            <a:off x="1711714" y="4743798"/>
            <a:ext cx="2404883" cy="461665"/>
          </a:xfrm>
          <a:prstGeom prst="rect">
            <a:avLst/>
          </a:prstGeom>
          <a:noFill/>
        </p:spPr>
        <p:txBody>
          <a:bodyPr wrap="square" rtlCol="0">
            <a:spAutoFit/>
          </a:bodyPr>
          <a:lstStyle>
            <a:defPPr>
              <a:defRPr lang="en-US"/>
            </a:defPPr>
            <a:lvl1pPr algn="ctr">
              <a:defRPr sz="2400" b="1">
                <a:solidFill>
                  <a:srgbClr val="E95441"/>
                </a:solidFill>
                <a:latin typeface="Tw Cen MT" panose="020B0602020104020603"/>
              </a:defRPr>
            </a:lvl1pPr>
          </a:lstStyle>
          <a:p>
            <a:r>
              <a:rPr lang="en-US" dirty="0">
                <a:solidFill>
                  <a:srgbClr val="274B59"/>
                </a:solidFill>
              </a:rPr>
              <a:t>Selectivity</a:t>
            </a:r>
          </a:p>
        </p:txBody>
      </p:sp>
    </p:spTree>
    <p:extLst>
      <p:ext uri="{BB962C8B-B14F-4D97-AF65-F5344CB8AC3E}">
        <p14:creationId xmlns:p14="http://schemas.microsoft.com/office/powerpoint/2010/main" val="102935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544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891041" y="3004492"/>
            <a:ext cx="0" cy="801979"/>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5338" y="2930564"/>
            <a:ext cx="7661584" cy="923330"/>
          </a:xfrm>
          <a:prstGeom prst="rect">
            <a:avLst/>
          </a:prstGeom>
        </p:spPr>
        <p:txBody>
          <a:bodyPr wrap="square">
            <a:spAutoFit/>
          </a:bodyPr>
          <a:lstStyle/>
          <a:p>
            <a:pPr>
              <a:buClr>
                <a:srgbClr val="FF4300"/>
              </a:buClr>
            </a:pPr>
            <a:r>
              <a:rPr lang="en-US" sz="5400" dirty="0">
                <a:solidFill>
                  <a:schemeClr val="bg1"/>
                </a:solidFill>
              </a:rPr>
              <a:t>Evaluating Current Tiers</a:t>
            </a:r>
          </a:p>
        </p:txBody>
      </p:sp>
    </p:spTree>
    <p:extLst>
      <p:ext uri="{BB962C8B-B14F-4D97-AF65-F5344CB8AC3E}">
        <p14:creationId xmlns:p14="http://schemas.microsoft.com/office/powerpoint/2010/main" val="385174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6071</TotalTime>
  <Words>2696</Words>
  <Application>Microsoft Office PowerPoint</Application>
  <PresentationFormat>Widescreen</PresentationFormat>
  <Paragraphs>455</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Sood</dc:creator>
  <cp:lastModifiedBy>Rahul Manchanda</cp:lastModifiedBy>
  <cp:revision>330</cp:revision>
  <dcterms:created xsi:type="dcterms:W3CDTF">2016-11-24T15:57:05Z</dcterms:created>
  <dcterms:modified xsi:type="dcterms:W3CDTF">2017-03-24T00:29:54Z</dcterms:modified>
</cp:coreProperties>
</file>