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1" r:id="rId4"/>
    <p:sldId id="265" r:id="rId5"/>
    <p:sldId id="297" r:id="rId6"/>
    <p:sldId id="274" r:id="rId7"/>
    <p:sldId id="275" r:id="rId8"/>
    <p:sldId id="277" r:id="rId9"/>
    <p:sldId id="278" r:id="rId10"/>
    <p:sldId id="279" r:id="rId11"/>
    <p:sldId id="291" r:id="rId12"/>
    <p:sldId id="305" r:id="rId13"/>
    <p:sldId id="287" r:id="rId14"/>
    <p:sldId id="288" r:id="rId15"/>
    <p:sldId id="289" r:id="rId16"/>
    <p:sldId id="286" r:id="rId17"/>
    <p:sldId id="299" r:id="rId18"/>
    <p:sldId id="298" r:id="rId19"/>
  </p:sldIdLst>
  <p:sldSz cx="18288000" cy="10287000"/>
  <p:notesSz cx="6858000" cy="9144000"/>
  <p:embeddedFontLst>
    <p:embeddedFont>
      <p:font typeface="Canva Sans" panose="020B0604020202020204" charset="0"/>
      <p:regular r:id="rId20"/>
    </p:embeddedFont>
    <p:embeddedFont>
      <p:font typeface="Century Gothic Paneuropean" panose="020B0604020202020204" charset="0"/>
      <p:regular r:id="rId21"/>
    </p:embeddedFont>
    <p:embeddedFont>
      <p:font typeface="Century Gothic Paneuropean Bold" panose="020B0604020202020204" charset="0"/>
      <p:regular r:id="rId22"/>
    </p:embeddedFont>
    <p:embeddedFont>
      <p:font typeface="Century Gothic Paneuropean Italics" panose="020B0604020202020204" charset="0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22" autoAdjust="0"/>
  </p:normalViewPr>
  <p:slideViewPr>
    <p:cSldViewPr>
      <p:cViewPr varScale="1">
        <p:scale>
          <a:sx n="54" d="100"/>
          <a:sy n="54" d="100"/>
        </p:scale>
        <p:origin x="77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upload.wikimedia.org/wikipedia/commons/thumb/9/9b/Dow_Chemical_Company_logo.svg/1200px-Dow_Chemical_Company_logo.svg.png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/imgres?q=johnson%20%26%20johnson&amp;imgurl=https%3A%2F%2Fmedia.freemalaysiatoday.com%2Fwp-content%2Fuploads%2F2023%2F09%2F2460bafd-ap23256553796489.jpg&amp;imgrefurl=https%3A%2F%2Fwww.freemalaysiatoday.com%2Fcategory%2Fbusiness%2F2023%2F09%2F16%2Fjj-unveils-new-logo-after-135-years%2F&amp;docid=kgUhxROQZVrECM&amp;tbnid=IpvPbo_Xj5PssM&amp;vet=12ahUKEwjhrYKegaeMAxV1yjgGHakkIpgQM3oECGoQAA..i&amp;w=1024&amp;h=683&amp;hcb=2&amp;ved=2ahUKEwjhrYKegaeMAxV1yjgGHakkIpgQM3oECGoQAA" TargetMode="External"/><Relationship Id="rId5" Type="http://schemas.openxmlformats.org/officeDocument/2006/relationships/hyperlink" Target="https://www.google.com/imgres?q=dr.reddys&amp;imgurl=https%3A%2F%2Fupload.wikimedia.org%2Fwikipedia%2Fcommons%2Fc%2Fcc%2FDr_reddys_logo_%25281%2529.jpg&amp;imgrefurl=https%3A%2F%2Fcommons.wikimedia.org%2Fwiki%2FFile%3ADr_reddys_logo_(1).jpg&amp;docid=r5eo2u2BzsQlCM&amp;tbnid=4pOPUdZBYqDYIM&amp;vet=12ahUKEwi8l8zCgKeMAxWWzjgGHcT-Hs4QM3oECBcQAA..i&amp;w=812&amp;h=250&amp;hcb=2&amp;ved=2ahUKEwi8l8zCgKeMAxWWzjgGHcT-Hs4QM3oECBcQAA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s://upload.wikimedia.org/wikipedia/commons/a/a0/BASF_Chemetall_logo_portrait_white_on_blue_bg_RGB.jpg" TargetMode="Externa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q=biosensor&amp;imgurl=https%3A%2F%2Fupload.wikimedia.org%2Fwikipedia%2Fcommons%2Fa%2Fad%2FGlucose_biosensor_implant.png&amp;imgrefurl=https%3A%2F%2Fcommons.wikimedia.org%2Fwiki%2FFile%3AGlucose_biosensor_implant.png&amp;docid=fBAGwOkpQqTQXM&amp;tbnid=wf80ydKKw8HlfM&amp;vet=12ahUKEwi3svT3iqeMAxVZTGcHHQcdM-IQM3oECCcQAA..i&amp;w=295&amp;h=217&amp;hcb=2&amp;itg=1&amp;ved=2ahUKEwi3svT3iqeMAxVZTGcHHQcdM-IQM3oECCcQAA" TargetMode="External"/><Relationship Id="rId3" Type="http://schemas.openxmlformats.org/officeDocument/2006/relationships/image" Target="../media/image21.jpeg"/><Relationship Id="rId7" Type="http://schemas.openxmlformats.org/officeDocument/2006/relationships/hyperlink" Target="https://www.google.com/url?sa=i&amp;url=https%3A%2F%2Fedmc.in%2Fspecialities%2F&amp;psig=AOvVaw1n4Gx9Rl2Z7cl51Bx1kF3E&amp;ust=1743055698132000&amp;source=images&amp;cd=vfe&amp;opi=89978449&amp;ved=0CBQQjRxqFwoTCMiFmrCMp4wDFQAAAAAdAAAAABA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10" Type="http://schemas.openxmlformats.org/officeDocument/2006/relationships/hyperlink" Target="https://www.flickr.com/photos/adafruit/52143051082" TargetMode="External"/><Relationship Id="rId4" Type="http://schemas.openxmlformats.org/officeDocument/2006/relationships/image" Target="../media/image22.jpeg"/><Relationship Id="rId9" Type="http://schemas.openxmlformats.org/officeDocument/2006/relationships/hyperlink" Target="https://www.google.com/imgres?q=biodegrable%20polymer%20tissue%20engineering&amp;imgurl=https%3A%2F%2Fspecialtyfabricsreview.com%2Fwp-content%2Fuploads%2Fsites%2F28%2F2023%2F12%2F53173442373_3e4da05861_o.jpg&amp;imgrefurl=https%3A%2F%2Fspecialtyfabricsreview.com%2F2024%2F01%2F01%2F3d-printed-seaweed-polymer-cleans-up-wastewater-pollutants%2F&amp;docid=SMEs6bhtqkh3DM&amp;tbnid=bpn6d5jjMRY8GM&amp;vet=12ahUKEwiW7u2Vi6eMAxWKR2wGHcC4I58QM3oECGsQAA..i&amp;w=1500&amp;h=1000&amp;hcb=2&amp;ved=2ahUKEwiW7u2Vi6eMAxWKR2wGHcC4I58QM3oECGsQA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dkit.org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upload.wikimedia.org/wikipedia/commons/thumb/3/34/Microsoft_Office_Excel_%282019%E2%80%93present%29.svg/1200px-Microsoft_Office_Excel_%282019%E2%80%93present%29.svg.png" TargetMode="External"/><Relationship Id="rId12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hyperlink" Target="https://miro.medium.com/v2/resize:fit:720/format:webp/1*0G5zu7CnXdMT9pGbYUTQLQ.png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upload.wikimedia.org/wikipedia/commons/9/94/MERN-logo.png?20200328184328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blogger.googleusercontent.com/img/b/R29vZ2xl/AVvXsEi-CQ1Zlqe0YAH6FMgIhNEjFdwfMdk9qleFdcgxeDRjLc2xezP7VcLIEG0NuTZn6sp1bSLgY2jVJvRU7y0_ptzB8bUMimZ7AxDvin-adTWtgvugzK3_ilf1iSHyzYWqJd4WcOb3oM4COTg/s1600/tensorflowkeras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2259" y="481573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5" y="0"/>
                </a:lnTo>
                <a:lnTo>
                  <a:pt x="1666025" y="1094254"/>
                </a:lnTo>
                <a:lnTo>
                  <a:pt x="0" y="10942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34753" y="2997107"/>
            <a:ext cx="13018493" cy="2130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sz="12492" b="1" dirty="0" err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PolyVerse</a:t>
            </a:r>
            <a:endParaRPr lang="en-US" sz="12492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0" y="4851071"/>
            <a:ext cx="5435929" cy="5435929"/>
          </a:xfrm>
          <a:custGeom>
            <a:avLst/>
            <a:gdLst/>
            <a:ahLst/>
            <a:cxnLst/>
            <a:rect l="l" t="t" r="r" b="b"/>
            <a:pathLst>
              <a:path w="5435929" h="5435929">
                <a:moveTo>
                  <a:pt x="0" y="0"/>
                </a:moveTo>
                <a:lnTo>
                  <a:pt x="5435929" y="0"/>
                </a:lnTo>
                <a:lnTo>
                  <a:pt x="5435929" y="5435929"/>
                </a:lnTo>
                <a:lnTo>
                  <a:pt x="0" y="54359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717965" y="649734"/>
            <a:ext cx="11301259" cy="988860"/>
          </a:xfrm>
          <a:custGeom>
            <a:avLst/>
            <a:gdLst/>
            <a:ahLst/>
            <a:cxnLst/>
            <a:rect l="l" t="t" r="r" b="b"/>
            <a:pathLst>
              <a:path w="11301259" h="988860">
                <a:moveTo>
                  <a:pt x="0" y="0"/>
                </a:moveTo>
                <a:lnTo>
                  <a:pt x="11301259" y="0"/>
                </a:lnTo>
                <a:lnTo>
                  <a:pt x="11301259" y="988860"/>
                </a:lnTo>
                <a:lnTo>
                  <a:pt x="0" y="9888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041277" y="5404370"/>
            <a:ext cx="14205446" cy="5030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i="1" dirty="0">
                <a:solidFill>
                  <a:srgbClr val="000000"/>
                </a:solidFill>
                <a:latin typeface="Century Gothic Paneuropean Italics"/>
                <a:ea typeface="Century Gothic Paneuropean Italics"/>
                <a:cs typeface="Century Gothic Paneuropean Italics"/>
                <a:sym typeface="Century Gothic Paneuropean Italics"/>
              </a:rPr>
              <a:t>A Deep-learning Neural Network model for polymer properties prediction.</a:t>
            </a:r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819E5B8C-D411-E09D-200A-2D5A7F67D5A0}"/>
              </a:ext>
            </a:extLst>
          </p:cNvPr>
          <p:cNvGrpSpPr/>
          <p:nvPr/>
        </p:nvGrpSpPr>
        <p:grpSpPr>
          <a:xfrm>
            <a:off x="3429000" y="-489245"/>
            <a:ext cx="19346704" cy="821917"/>
            <a:chOff x="0" y="0"/>
            <a:chExt cx="5095428" cy="216472"/>
          </a:xfrm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9E4E3361-0B9A-3B3F-96B3-302138106FF8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A4E47BBC-CBC0-8883-C9D1-40AF224F26CD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5687" y="224521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6" y="0"/>
                </a:lnTo>
                <a:lnTo>
                  <a:pt x="1666026" y="1094253"/>
                </a:lnTo>
                <a:lnTo>
                  <a:pt x="0" y="1094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51594" y="1154857"/>
            <a:ext cx="15067160" cy="7168635"/>
          </a:xfrm>
          <a:custGeom>
            <a:avLst/>
            <a:gdLst/>
            <a:ahLst/>
            <a:cxnLst/>
            <a:rect l="l" t="t" r="r" b="b"/>
            <a:pathLst>
              <a:path w="15067160" h="7168635">
                <a:moveTo>
                  <a:pt x="0" y="0"/>
                </a:moveTo>
                <a:lnTo>
                  <a:pt x="15067160" y="0"/>
                </a:lnTo>
                <a:lnTo>
                  <a:pt x="15067160" y="7168635"/>
                </a:lnTo>
                <a:lnTo>
                  <a:pt x="0" y="71686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50" r="-1767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6448434" y="8529638"/>
            <a:ext cx="6805117" cy="38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Fig 5: Interface of PolyVerse SMILES and uses page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D1FFA-324B-5EAA-5FCD-DD2D4102B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7E84F32-AC4B-8F39-9F98-60C327A51375}"/>
              </a:ext>
            </a:extLst>
          </p:cNvPr>
          <p:cNvSpPr/>
          <p:nvPr/>
        </p:nvSpPr>
        <p:spPr>
          <a:xfrm>
            <a:off x="195687" y="224521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6" y="0"/>
                </a:lnTo>
                <a:lnTo>
                  <a:pt x="1666026" y="1094253"/>
                </a:lnTo>
                <a:lnTo>
                  <a:pt x="0" y="1094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03A9A4C8-8900-7D82-EAE6-ADC53B298463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67B45B-5F40-9E7E-5B06-8B090292AFA1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61036E48-00C7-BD31-0355-11F4D32F9DAF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E9977AB8-0FC8-659D-0F91-8121F66B0A45}"/>
              </a:ext>
            </a:extLst>
          </p:cNvPr>
          <p:cNvSpPr txBox="1"/>
          <p:nvPr/>
        </p:nvSpPr>
        <p:spPr>
          <a:xfrm>
            <a:off x="2133600" y="2702259"/>
            <a:ext cx="9914175" cy="2723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9683" lvl="1" indent="-414841" algn="just">
              <a:lnSpc>
                <a:spcPts val="5380"/>
              </a:lnSpc>
              <a:buFont typeface="Arial"/>
              <a:buChar char="•"/>
            </a:pPr>
            <a:r>
              <a:rPr lang="en-US" sz="3842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Material Science Researchers </a:t>
            </a:r>
          </a:p>
          <a:p>
            <a:pPr marL="829683" lvl="1" indent="-414841" algn="just">
              <a:lnSpc>
                <a:spcPts val="5380"/>
              </a:lnSpc>
              <a:buFont typeface="Arial"/>
              <a:buChar char="•"/>
            </a:pPr>
            <a:r>
              <a:rPr lang="en-US" sz="3842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Chemical and Polymer Manufacturers</a:t>
            </a:r>
          </a:p>
          <a:p>
            <a:pPr marL="829683" lvl="1" indent="-414841" algn="just">
              <a:lnSpc>
                <a:spcPts val="5380"/>
              </a:lnSpc>
              <a:buFont typeface="Arial"/>
              <a:buChar char="•"/>
            </a:pPr>
            <a:r>
              <a:rPr lang="en-US" sz="3842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Pharmaceutical Companies</a:t>
            </a:r>
          </a:p>
          <a:p>
            <a:pPr marL="829683" lvl="1" indent="-414841" algn="just">
              <a:lnSpc>
                <a:spcPts val="5380"/>
              </a:lnSpc>
              <a:buFont typeface="Arial"/>
              <a:buChar char="•"/>
            </a:pPr>
            <a:r>
              <a:rPr lang="en-US" sz="3842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Life Sciences Companies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6839575-8ECF-4F45-78D2-06236945F3DB}"/>
              </a:ext>
            </a:extLst>
          </p:cNvPr>
          <p:cNvSpPr txBox="1"/>
          <p:nvPr/>
        </p:nvSpPr>
        <p:spPr>
          <a:xfrm>
            <a:off x="4003052" y="254948"/>
            <a:ext cx="10281895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TARGET AUDIENCE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F9EE1D7F-726A-1587-BF4B-F08BD5F6F954}"/>
              </a:ext>
            </a:extLst>
          </p:cNvPr>
          <p:cNvSpPr txBox="1"/>
          <p:nvPr/>
        </p:nvSpPr>
        <p:spPr>
          <a:xfrm>
            <a:off x="11506201" y="9220200"/>
            <a:ext cx="6294518" cy="325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Sources: </a:t>
            </a:r>
            <a:r>
              <a:rPr lang="en-US" sz="1899" u="sng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  <a:hlinkClick r:id="rId3" tooltip="https://upload.wikimedia.org/wikipedia/commons/thumb/9/9b/Dow_Chemical_Company_logo.svg/1200px-Dow_Chemical_Company_logo.svg.png"/>
              </a:rPr>
              <a:t>Dow</a:t>
            </a:r>
            <a:r>
              <a:rPr lang="en-US" sz="18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</a:t>
            </a:r>
            <a:r>
              <a:rPr lang="en-US" sz="1899" u="sng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  <a:hlinkClick r:id="rId4" tooltip="https://upload.wikimedia.org/wikipedia/commons/a/a0/BASF_Chemetall_logo_portrait_white_on_blue_bg_RGB.jpg"/>
              </a:rPr>
              <a:t>BASF</a:t>
            </a:r>
            <a:r>
              <a:rPr lang="en-US" sz="1899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entury Gothic Paneuropean" panose="020B0604020202020204" charset="0"/>
                <a:ea typeface="Century Gothic Paneuropean"/>
                <a:cs typeface="Century Gothic Paneuropean" panose="020B0604020202020204" charset="0"/>
                <a:sym typeface="Century Gothic Paneuropean"/>
                <a:hlinkClick r:id="rId5"/>
              </a:rPr>
              <a:t>Dr.Reddy’s</a:t>
            </a:r>
            <a:r>
              <a:rPr lang="en-US" sz="2000" dirty="0" err="1">
                <a:solidFill>
                  <a:srgbClr val="000000"/>
                </a:solidFill>
                <a:latin typeface="Century Gothic Paneuropean" panose="020B0604020202020204" charset="0"/>
                <a:ea typeface="Century Gothic Paneuropean"/>
                <a:cs typeface="Century Gothic Paneuropean" panose="020B0604020202020204" charset="0"/>
                <a:sym typeface="Century Gothic Paneuropean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entury Gothic Paneuropean" panose="020B0604020202020204" charset="0"/>
                <a:ea typeface="Century Gothic Paneuropean"/>
                <a:cs typeface="Century Gothic Paneuropean" panose="020B0604020202020204" charset="0"/>
                <a:sym typeface="Century Gothic Paneuropean"/>
                <a:hlinkClick r:id="rId6"/>
              </a:rPr>
              <a:t>Johnson&amp;Johnson</a:t>
            </a:r>
            <a:endParaRPr lang="en-US" sz="1899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pic>
        <p:nvPicPr>
          <p:cNvPr id="1028" name="Picture 4" descr="J&amp;J unveils new logo after 135 years | FMT">
            <a:extLst>
              <a:ext uri="{FF2B5EF4-FFF2-40B4-BE49-F238E27FC236}">
                <a16:creationId xmlns:a16="http://schemas.microsoft.com/office/drawing/2014/main" id="{D6F737EA-3100-D35A-092D-8551FFCC4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600" y="641090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6C2C2-73FD-25C3-B59F-97D8E512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6688189"/>
            <a:ext cx="38576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10">
            <a:extLst>
              <a:ext uri="{FF2B5EF4-FFF2-40B4-BE49-F238E27FC236}">
                <a16:creationId xmlns:a16="http://schemas.microsoft.com/office/drawing/2014/main" id="{45D682D3-D7EB-3281-6CD7-EF600456D466}"/>
              </a:ext>
            </a:extLst>
          </p:cNvPr>
          <p:cNvSpPr/>
          <p:nvPr/>
        </p:nvSpPr>
        <p:spPr>
          <a:xfrm>
            <a:off x="6843533" y="6159246"/>
            <a:ext cx="1977609" cy="1977609"/>
          </a:xfrm>
          <a:custGeom>
            <a:avLst/>
            <a:gdLst/>
            <a:ahLst/>
            <a:cxnLst/>
            <a:rect l="l" t="t" r="r" b="b"/>
            <a:pathLst>
              <a:path w="1977609" h="1977609">
                <a:moveTo>
                  <a:pt x="0" y="0"/>
                </a:moveTo>
                <a:lnTo>
                  <a:pt x="1977608" y="0"/>
                </a:lnTo>
                <a:lnTo>
                  <a:pt x="1977608" y="1977608"/>
                </a:lnTo>
                <a:lnTo>
                  <a:pt x="0" y="197760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D6EEFE2B-B8F3-598A-9BB4-1913D099898E}"/>
              </a:ext>
            </a:extLst>
          </p:cNvPr>
          <p:cNvSpPr/>
          <p:nvPr/>
        </p:nvSpPr>
        <p:spPr>
          <a:xfrm>
            <a:off x="1447800" y="5815836"/>
            <a:ext cx="4271253" cy="2610451"/>
          </a:xfrm>
          <a:custGeom>
            <a:avLst/>
            <a:gdLst/>
            <a:ahLst/>
            <a:cxnLst/>
            <a:rect l="l" t="t" r="r" b="b"/>
            <a:pathLst>
              <a:path w="4271253" h="1500278">
                <a:moveTo>
                  <a:pt x="0" y="0"/>
                </a:moveTo>
                <a:lnTo>
                  <a:pt x="4271254" y="0"/>
                </a:lnTo>
                <a:lnTo>
                  <a:pt x="4271254" y="1500277"/>
                </a:lnTo>
                <a:lnTo>
                  <a:pt x="0" y="150027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3726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DECF9-5047-F4FA-2E3F-AAE189E03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A62E615-5A81-7D8C-D6F1-8E749E177AE0}"/>
              </a:ext>
            </a:extLst>
          </p:cNvPr>
          <p:cNvSpPr txBox="1"/>
          <p:nvPr/>
        </p:nvSpPr>
        <p:spPr>
          <a:xfrm>
            <a:off x="2594123" y="260167"/>
            <a:ext cx="13641189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IN" sz="8800" b="1" dirty="0"/>
              <a:t>Applications in Life Sciences</a:t>
            </a:r>
            <a:endParaRPr lang="en-IN" sz="8800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F8B97F9-0216-59C5-EC94-17DFB5C7C54D}"/>
              </a:ext>
            </a:extLst>
          </p:cNvPr>
          <p:cNvSpPr txBox="1"/>
          <p:nvPr/>
        </p:nvSpPr>
        <p:spPr>
          <a:xfrm>
            <a:off x="1185117" y="3009900"/>
            <a:ext cx="1645920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4800" b="1" dirty="0"/>
              <a:t>Drug Delivery Systems</a:t>
            </a:r>
            <a:r>
              <a:rPr lang="en-IN" sz="4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800" b="1" dirty="0"/>
              <a:t>Biodegradable Polymers</a:t>
            </a:r>
            <a:endParaRPr lang="en-IN" sz="4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4800" b="1" dirty="0"/>
              <a:t>Polymer-Based Biosensors</a:t>
            </a:r>
            <a:r>
              <a:rPr lang="en-IN" sz="4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800" b="1" dirty="0"/>
              <a:t>Conductive Polymers</a:t>
            </a:r>
            <a:r>
              <a:rPr lang="en-IN" sz="4800" dirty="0"/>
              <a:t> 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07DD43E-C9EC-FC48-28D7-D68CCCFA4902}"/>
              </a:ext>
            </a:extLst>
          </p:cNvPr>
          <p:cNvSpPr/>
          <p:nvPr/>
        </p:nvSpPr>
        <p:spPr>
          <a:xfrm>
            <a:off x="195687" y="224521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6" y="0"/>
                </a:lnTo>
                <a:lnTo>
                  <a:pt x="1666026" y="1094253"/>
                </a:lnTo>
                <a:lnTo>
                  <a:pt x="0" y="1094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B6D56AFF-9012-3940-678A-30CDDE282CFF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FE3E524-796A-D5D5-9A5F-85EDC68AAB28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C671C344-0F99-D0E0-6C74-6CCA7287266D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028" name="Picture 4" descr="Specialities – Best Hospital in Shahdara | East Delhi Medical Centre">
            <a:extLst>
              <a:ext uri="{FF2B5EF4-FFF2-40B4-BE49-F238E27FC236}">
                <a16:creationId xmlns:a16="http://schemas.microsoft.com/office/drawing/2014/main" id="{F4943786-9F35-7191-D709-17F110C28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00" y="2400300"/>
            <a:ext cx="4299195" cy="245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1530FB6-0170-357C-7DF0-8EF595F8C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437183"/>
            <a:ext cx="3124200" cy="228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3D-printed seaweed polymer cleans up ...">
            <a:extLst>
              <a:ext uri="{FF2B5EF4-FFF2-40B4-BE49-F238E27FC236}">
                <a16:creationId xmlns:a16="http://schemas.microsoft.com/office/drawing/2014/main" id="{EF31346F-9409-E63D-5025-5C5DD377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0" y="6284123"/>
            <a:ext cx="3733800" cy="24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thium Ion Polymer Battery - 3.7v ...">
            <a:extLst>
              <a:ext uri="{FF2B5EF4-FFF2-40B4-BE49-F238E27FC236}">
                <a16:creationId xmlns:a16="http://schemas.microsoft.com/office/drawing/2014/main" id="{94F913C3-3A37-64C7-466A-9CB75AFAA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453596"/>
            <a:ext cx="3124200" cy="240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57B762-DD19-FAA4-51B2-6F5963641627}"/>
              </a:ext>
            </a:extLst>
          </p:cNvPr>
          <p:cNvSpPr txBox="1"/>
          <p:nvPr/>
        </p:nvSpPr>
        <p:spPr>
          <a:xfrm>
            <a:off x="10058400" y="9156965"/>
            <a:ext cx="9710928" cy="411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Sources: </a:t>
            </a:r>
            <a:r>
              <a:rPr lang="en-US" sz="18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  <a:hlinkClick r:id="rId7"/>
              </a:rPr>
              <a:t>IMG1</a:t>
            </a:r>
            <a:r>
              <a:rPr lang="en-US" sz="18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, </a:t>
            </a:r>
            <a:r>
              <a:rPr lang="en-US" sz="18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  <a:hlinkClick r:id="rId8"/>
              </a:rPr>
              <a:t>IMG2</a:t>
            </a:r>
            <a:r>
              <a:rPr lang="en-US" sz="18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  <a:hlinkClick r:id="rId9"/>
              </a:rPr>
              <a:t>IMG3</a:t>
            </a:r>
            <a:r>
              <a:rPr lang="en-US" sz="18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  <a:hlinkClick r:id="rId10"/>
              </a:rPr>
              <a:t>IMG4</a:t>
            </a:r>
            <a:endParaRPr lang="en-US" sz="18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  <p:extLst>
      <p:ext uri="{BB962C8B-B14F-4D97-AF65-F5344CB8AC3E}">
        <p14:creationId xmlns:p14="http://schemas.microsoft.com/office/powerpoint/2010/main" val="181514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254948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00376" y="3050072"/>
            <a:ext cx="14182624" cy="3969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60"/>
              </a:lnSpc>
            </a:pPr>
            <a:r>
              <a:rPr lang="en-US" sz="4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Developed a chemically aware polymer tokenizer  using libraries and deep learning framework to accurately predict polymer properties, bridging computational models with experimental approaches and accelerating novel material design.</a:t>
            </a:r>
          </a:p>
        </p:txBody>
      </p:sp>
      <p:sp>
        <p:nvSpPr>
          <p:cNvPr id="4" name="Freeform 4"/>
          <p:cNvSpPr/>
          <p:nvPr/>
        </p:nvSpPr>
        <p:spPr>
          <a:xfrm>
            <a:off x="195687" y="224521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6" y="0"/>
                </a:lnTo>
                <a:lnTo>
                  <a:pt x="1666026" y="1094253"/>
                </a:lnTo>
                <a:lnTo>
                  <a:pt x="0" y="1094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92485" y="4013348"/>
            <a:ext cx="12387037" cy="20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95687" y="224521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6" y="0"/>
                </a:lnTo>
                <a:lnTo>
                  <a:pt x="1666026" y="1094253"/>
                </a:lnTo>
                <a:lnTo>
                  <a:pt x="0" y="1094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1359186" y="0"/>
            <a:ext cx="6928814" cy="6928814"/>
          </a:xfrm>
          <a:custGeom>
            <a:avLst/>
            <a:gdLst/>
            <a:ahLst/>
            <a:cxnLst/>
            <a:rect l="l" t="t" r="r" b="b"/>
            <a:pathLst>
              <a:path w="6928814" h="6928814">
                <a:moveTo>
                  <a:pt x="0" y="0"/>
                </a:moveTo>
                <a:lnTo>
                  <a:pt x="6928814" y="0"/>
                </a:lnTo>
                <a:lnTo>
                  <a:pt x="6928814" y="6928814"/>
                </a:lnTo>
                <a:lnTo>
                  <a:pt x="0" y="69288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328774" y="4451839"/>
            <a:ext cx="2050748" cy="1383323"/>
          </a:xfrm>
          <a:custGeom>
            <a:avLst/>
            <a:gdLst/>
            <a:ahLst/>
            <a:cxnLst/>
            <a:rect l="l" t="t" r="r" b="b"/>
            <a:pathLst>
              <a:path w="2050748" h="1383323">
                <a:moveTo>
                  <a:pt x="0" y="0"/>
                </a:moveTo>
                <a:lnTo>
                  <a:pt x="2050748" y="0"/>
                </a:lnTo>
                <a:lnTo>
                  <a:pt x="2050748" y="1383322"/>
                </a:lnTo>
                <a:lnTo>
                  <a:pt x="0" y="1383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38877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5687" y="224521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6" y="0"/>
                </a:lnTo>
                <a:lnTo>
                  <a:pt x="1666026" y="1094253"/>
                </a:lnTo>
                <a:lnTo>
                  <a:pt x="0" y="1094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992350" y="-688270"/>
            <a:ext cx="1080715" cy="2552219"/>
            <a:chOff x="0" y="0"/>
            <a:chExt cx="284633" cy="6721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4633" cy="672189"/>
            </a:xfrm>
            <a:custGeom>
              <a:avLst/>
              <a:gdLst/>
              <a:ahLst/>
              <a:cxnLst/>
              <a:rect l="l" t="t" r="r" b="b"/>
              <a:pathLst>
                <a:path w="284633" h="672189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529873"/>
                  </a:lnTo>
                  <a:cubicBezTo>
                    <a:pt x="284633" y="608472"/>
                    <a:pt x="220916" y="672189"/>
                    <a:pt x="142316" y="672189"/>
                  </a:cubicBezTo>
                  <a:lnTo>
                    <a:pt x="142316" y="672189"/>
                  </a:lnTo>
                  <a:cubicBezTo>
                    <a:pt x="63717" y="672189"/>
                    <a:pt x="0" y="608472"/>
                    <a:pt x="0" y="529873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284633" cy="738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249140" y="1839708"/>
            <a:ext cx="4569064" cy="6356958"/>
          </a:xfrm>
          <a:custGeom>
            <a:avLst/>
            <a:gdLst/>
            <a:ahLst/>
            <a:cxnLst/>
            <a:rect l="l" t="t" r="r" b="b"/>
            <a:pathLst>
              <a:path w="4569064" h="6356958">
                <a:moveTo>
                  <a:pt x="0" y="0"/>
                </a:moveTo>
                <a:lnTo>
                  <a:pt x="4569064" y="0"/>
                </a:lnTo>
                <a:lnTo>
                  <a:pt x="4569064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51810" y="688062"/>
            <a:ext cx="7081862" cy="60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39"/>
              </a:lnSpc>
            </a:pPr>
            <a:r>
              <a:rPr lang="en-US" sz="352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 Architectural Diagram: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00939" y="8777691"/>
            <a:ext cx="6253255" cy="40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</a:pPr>
            <a:r>
              <a:rPr lang="en-US" sz="24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1: Architectural Diagram Of PolyVerse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5687" y="224521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6" y="0"/>
                </a:lnTo>
                <a:lnTo>
                  <a:pt x="1666026" y="1094253"/>
                </a:lnTo>
                <a:lnTo>
                  <a:pt x="0" y="1094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61713" y="2573741"/>
            <a:ext cx="14677991" cy="5614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6290" lvl="1" indent="-428145" algn="just">
              <a:lnSpc>
                <a:spcPts val="5552"/>
              </a:lnSpc>
              <a:buFont typeface="Arial"/>
              <a:buChar char="•"/>
            </a:pPr>
            <a:r>
              <a:rPr lang="en-US" sz="3966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Custom polymer design: </a:t>
            </a:r>
            <a:r>
              <a:rPr lang="en-US" sz="396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Custom polymer can be created from existing polymers by combining desired polymers to obtain the desired properties.</a:t>
            </a:r>
          </a:p>
          <a:p>
            <a:pPr marL="856290" lvl="1" indent="-428145" algn="just">
              <a:lnSpc>
                <a:spcPts val="5552"/>
              </a:lnSpc>
              <a:buFont typeface="Arial"/>
              <a:buChar char="•"/>
            </a:pPr>
            <a:r>
              <a:rPr lang="en-US" sz="3966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Sustainable polymer suggestions: </a:t>
            </a:r>
            <a:r>
              <a:rPr lang="en-US" sz="396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suggestions for biodegradable polymers to maintain environmental balance.</a:t>
            </a:r>
          </a:p>
          <a:p>
            <a:pPr marL="856280" lvl="1" indent="-428140" algn="just">
              <a:lnSpc>
                <a:spcPts val="5552"/>
              </a:lnSpc>
              <a:buFont typeface="Arial"/>
              <a:buChar char="•"/>
            </a:pPr>
            <a:r>
              <a:rPr lang="en-US" sz="3966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Product design: </a:t>
            </a:r>
            <a:r>
              <a:rPr lang="en-US" sz="396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design of a specific properties where certain polymers can be used are predicted.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03052" y="254948"/>
            <a:ext cx="10281895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FUTURE SCOPE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BBD1A-0466-1523-ABE3-C3DB2F54B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73DBB90-9AB6-71FA-55D2-E9AC1751EAA5}"/>
              </a:ext>
            </a:extLst>
          </p:cNvPr>
          <p:cNvSpPr txBox="1"/>
          <p:nvPr/>
        </p:nvSpPr>
        <p:spPr>
          <a:xfrm>
            <a:off x="4875411" y="254948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FNN MODEL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A769971-C225-6816-F833-2DBFE322BD0A}"/>
              </a:ext>
            </a:extLst>
          </p:cNvPr>
          <p:cNvSpPr/>
          <p:nvPr/>
        </p:nvSpPr>
        <p:spPr>
          <a:xfrm>
            <a:off x="195687" y="224521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6" y="0"/>
                </a:lnTo>
                <a:lnTo>
                  <a:pt x="1666026" y="1094253"/>
                </a:lnTo>
                <a:lnTo>
                  <a:pt x="0" y="1094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E78044FC-24ED-24D1-328B-57C15EA2487E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11E97DC-554C-4107-D22F-8D5B41266D51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C4184D7-BF80-8CC5-3E37-71E55DF51921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2050" name="Picture 2" descr="Back-propagation artificial neural network (BP-ANN) architecture for flow stress prediction (supervised learning).">
            <a:extLst>
              <a:ext uri="{FF2B5EF4-FFF2-40B4-BE49-F238E27FC236}">
                <a16:creationId xmlns:a16="http://schemas.microsoft.com/office/drawing/2014/main" id="{3877761A-5468-9C2E-4535-81E4E5C3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28900"/>
            <a:ext cx="11106150" cy="620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70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AA705-BEAC-B120-3863-8B3B569A9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450C8D1-4C12-A4BD-B54F-AF76D6B13F07}"/>
              </a:ext>
            </a:extLst>
          </p:cNvPr>
          <p:cNvSpPr txBox="1"/>
          <p:nvPr/>
        </p:nvSpPr>
        <p:spPr>
          <a:xfrm>
            <a:off x="4875411" y="254948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TRANSFORMER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560E7A3-B580-3565-C964-E482A24C9254}"/>
              </a:ext>
            </a:extLst>
          </p:cNvPr>
          <p:cNvSpPr/>
          <p:nvPr/>
        </p:nvSpPr>
        <p:spPr>
          <a:xfrm>
            <a:off x="195687" y="224521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6" y="0"/>
                </a:lnTo>
                <a:lnTo>
                  <a:pt x="1666026" y="1094253"/>
                </a:lnTo>
                <a:lnTo>
                  <a:pt x="0" y="1094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EE22BFF8-DA5B-F7EA-F184-EABFE7FF79DE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D362DC5-3E9F-53D6-3C32-E052A52012A9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0807165-E8BB-9C86-6B2F-9126B215CCFD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7349434-78AD-72C6-DA52-1027417AE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592305"/>
            <a:ext cx="6324600" cy="77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3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03052" y="254948"/>
            <a:ext cx="10281895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67000" y="3571403"/>
            <a:ext cx="11887200" cy="3144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404"/>
              </a:lnSpc>
            </a:pPr>
            <a:r>
              <a:rPr lang="en-US" sz="55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Design and development of deep learning based model for material properties prediction.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92350" y="-941427"/>
            <a:ext cx="1080715" cy="280537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endParaRPr lang="en-US" sz="36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28AC3360-B9A0-3935-F731-7385169DE2F4}"/>
              </a:ext>
            </a:extLst>
          </p:cNvPr>
          <p:cNvSpPr/>
          <p:nvPr/>
        </p:nvSpPr>
        <p:spPr>
          <a:xfrm>
            <a:off x="195687" y="224521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6" y="0"/>
                </a:lnTo>
                <a:lnTo>
                  <a:pt x="1666026" y="1094253"/>
                </a:lnTo>
                <a:lnTo>
                  <a:pt x="0" y="10942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pic>
        <p:nvPicPr>
          <p:cNvPr id="4" name="WhatsApp Video 2025-02-17 at 11.08.49_d8fc4a74">
            <a:hlinkClick r:id="" action="ppaction://media"/>
            <a:extLst>
              <a:ext uri="{FF2B5EF4-FFF2-40B4-BE49-F238E27FC236}">
                <a16:creationId xmlns:a16="http://schemas.microsoft.com/office/drawing/2014/main" id="{E73C50FA-C7CB-71A0-4C76-375C086C1D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584280" y="6144159"/>
            <a:ext cx="3006637" cy="3144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003052" y="254948"/>
            <a:ext cx="10281895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BUSINESS CASES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58962" y="2941550"/>
            <a:ext cx="14170076" cy="5551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2948" lvl="1" indent="-346474" algn="just">
              <a:lnSpc>
                <a:spcPts val="4011"/>
              </a:lnSpc>
              <a:buFont typeface="Arial"/>
              <a:buChar char="•"/>
            </a:pPr>
            <a:r>
              <a:rPr lang="en-US" sz="320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Quality control and property verification for polymer manufacturer: </a:t>
            </a:r>
            <a:r>
              <a:rPr lang="en-US" sz="320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Manufacturers can cross-check polymer properties before mass production.</a:t>
            </a:r>
          </a:p>
          <a:p>
            <a:pPr algn="just">
              <a:lnSpc>
                <a:spcPts val="4011"/>
              </a:lnSpc>
            </a:pPr>
            <a:endParaRPr lang="en-US" sz="3209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692948" lvl="1" indent="-346474" algn="just">
              <a:lnSpc>
                <a:spcPts val="4011"/>
              </a:lnSpc>
              <a:buFont typeface="Arial"/>
              <a:buChar char="•"/>
            </a:pPr>
            <a:r>
              <a:rPr lang="en-US" sz="320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Predicting polymer applications for industries: </a:t>
            </a:r>
          </a:p>
          <a:p>
            <a:pPr algn="just">
              <a:lnSpc>
                <a:spcPts val="4011"/>
              </a:lnSpc>
            </a:pPr>
            <a:r>
              <a:rPr lang="en-US" sz="320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     </a:t>
            </a:r>
            <a:r>
              <a:rPr lang="en-US" sz="320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Suggests potential applications for a given polymer.</a:t>
            </a:r>
          </a:p>
          <a:p>
            <a:pPr algn="just">
              <a:lnSpc>
                <a:spcPts val="4011"/>
              </a:lnSpc>
            </a:pPr>
            <a:endParaRPr lang="en-US" sz="3209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692948" lvl="1" indent="-346474" algn="just">
              <a:lnSpc>
                <a:spcPts val="4011"/>
              </a:lnSpc>
              <a:buFont typeface="Arial"/>
              <a:buChar char="•"/>
            </a:pPr>
            <a:r>
              <a:rPr lang="en-US" sz="320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Predicting key properties for high-performance polymers (such as Aerospace, Electronics): </a:t>
            </a:r>
            <a:r>
              <a:rPr lang="en-US" sz="3209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PolyVerse</a:t>
            </a:r>
            <a:r>
              <a:rPr lang="en-US" sz="320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provides critical polymer properties like tensile strength, ionization energy, electron affinity, </a:t>
            </a:r>
            <a:r>
              <a:rPr lang="en-US" sz="3209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LogP</a:t>
            </a:r>
            <a:r>
              <a:rPr lang="en-US" sz="320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and refractive index.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671DBF1-0075-5515-F81C-8FB1B0D37FE4}"/>
              </a:ext>
            </a:extLst>
          </p:cNvPr>
          <p:cNvSpPr/>
          <p:nvPr/>
        </p:nvSpPr>
        <p:spPr>
          <a:xfrm>
            <a:off x="195687" y="224521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6" y="0"/>
                </a:lnTo>
                <a:lnTo>
                  <a:pt x="1666026" y="1094253"/>
                </a:lnTo>
                <a:lnTo>
                  <a:pt x="0" y="1094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8700" y="6712923"/>
            <a:ext cx="2167052" cy="2012686"/>
          </a:xfrm>
          <a:custGeom>
            <a:avLst/>
            <a:gdLst/>
            <a:ahLst/>
            <a:cxnLst/>
            <a:rect l="l" t="t" r="r" b="b"/>
            <a:pathLst>
              <a:path w="2167052" h="2012686">
                <a:moveTo>
                  <a:pt x="0" y="0"/>
                </a:moveTo>
                <a:lnTo>
                  <a:pt x="2167052" y="0"/>
                </a:lnTo>
                <a:lnTo>
                  <a:pt x="2167052" y="2012687"/>
                </a:lnTo>
                <a:lnTo>
                  <a:pt x="0" y="2012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661164" y="6653086"/>
            <a:ext cx="2072523" cy="2072523"/>
          </a:xfrm>
          <a:custGeom>
            <a:avLst/>
            <a:gdLst/>
            <a:ahLst/>
            <a:cxnLst/>
            <a:rect l="l" t="t" r="r" b="b"/>
            <a:pathLst>
              <a:path w="2072523" h="2072523">
                <a:moveTo>
                  <a:pt x="0" y="0"/>
                </a:moveTo>
                <a:lnTo>
                  <a:pt x="2072523" y="0"/>
                </a:lnTo>
                <a:lnTo>
                  <a:pt x="2072523" y="2072524"/>
                </a:lnTo>
                <a:lnTo>
                  <a:pt x="0" y="20725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751856" y="6784497"/>
            <a:ext cx="4289136" cy="1809702"/>
          </a:xfrm>
          <a:custGeom>
            <a:avLst/>
            <a:gdLst/>
            <a:ahLst/>
            <a:cxnLst/>
            <a:rect l="l" t="t" r="r" b="b"/>
            <a:pathLst>
              <a:path w="4289136" h="1809702">
                <a:moveTo>
                  <a:pt x="0" y="0"/>
                </a:moveTo>
                <a:lnTo>
                  <a:pt x="4289136" y="0"/>
                </a:lnTo>
                <a:lnTo>
                  <a:pt x="4289136" y="1809702"/>
                </a:lnTo>
                <a:lnTo>
                  <a:pt x="0" y="18097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732138" y="6892877"/>
            <a:ext cx="4260212" cy="1640859"/>
          </a:xfrm>
          <a:custGeom>
            <a:avLst/>
            <a:gdLst/>
            <a:ahLst/>
            <a:cxnLst/>
            <a:rect l="l" t="t" r="r" b="b"/>
            <a:pathLst>
              <a:path w="4260212" h="1640859">
                <a:moveTo>
                  <a:pt x="0" y="0"/>
                </a:moveTo>
                <a:lnTo>
                  <a:pt x="4260212" y="0"/>
                </a:lnTo>
                <a:lnTo>
                  <a:pt x="4260212" y="1640859"/>
                </a:lnTo>
                <a:lnTo>
                  <a:pt x="0" y="16408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504639" y="3608330"/>
            <a:ext cx="2754661" cy="1540168"/>
          </a:xfrm>
          <a:custGeom>
            <a:avLst/>
            <a:gdLst/>
            <a:ahLst/>
            <a:cxnLst/>
            <a:rect l="l" t="t" r="r" b="b"/>
            <a:pathLst>
              <a:path w="2754661" h="1540168">
                <a:moveTo>
                  <a:pt x="0" y="0"/>
                </a:moveTo>
                <a:lnTo>
                  <a:pt x="2754661" y="0"/>
                </a:lnTo>
                <a:lnTo>
                  <a:pt x="2754661" y="1540167"/>
                </a:lnTo>
                <a:lnTo>
                  <a:pt x="0" y="15401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791602" y="2775284"/>
            <a:ext cx="13922703" cy="285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89" lvl="1" indent="-442594" algn="just">
              <a:lnSpc>
                <a:spcPts val="5739"/>
              </a:lnSpc>
              <a:buFont typeface="Arial"/>
              <a:buChar char="•"/>
            </a:pPr>
            <a:r>
              <a:rPr lang="en-US" sz="40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Full Stack:</a:t>
            </a:r>
            <a:r>
              <a:rPr lang="en-US" sz="40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MERN, Flask API</a:t>
            </a:r>
          </a:p>
          <a:p>
            <a:pPr marL="885189" lvl="1" indent="-442594" algn="just">
              <a:lnSpc>
                <a:spcPts val="5739"/>
              </a:lnSpc>
              <a:buFont typeface="Arial"/>
              <a:buChar char="•"/>
            </a:pPr>
            <a:r>
              <a:rPr lang="en-US" sz="40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ML Frameworks:</a:t>
            </a:r>
            <a:r>
              <a:rPr lang="en-US" sz="40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TensorFlow, </a:t>
            </a:r>
            <a:r>
              <a:rPr lang="en-US" sz="4099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Keras</a:t>
            </a:r>
            <a:r>
              <a:rPr lang="en-US" sz="40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Pickle</a:t>
            </a:r>
          </a:p>
          <a:p>
            <a:pPr marL="885189" lvl="1" indent="-442594" algn="just">
              <a:lnSpc>
                <a:spcPts val="5739"/>
              </a:lnSpc>
              <a:buFont typeface="Arial"/>
              <a:buChar char="•"/>
            </a:pPr>
            <a:r>
              <a:rPr lang="en-US" sz="40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Processing Tools:</a:t>
            </a:r>
            <a:r>
              <a:rPr lang="en-US" sz="40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  <a:r>
              <a:rPr lang="en-US" sz="4099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RDKit</a:t>
            </a:r>
            <a:r>
              <a:rPr lang="en-US" sz="40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Pandas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Storage Solutions: </a:t>
            </a:r>
            <a:r>
              <a:rPr lang="en-US" sz="39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Excel, MongoDB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003052" y="254948"/>
            <a:ext cx="10281895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TECH STACK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110069" y="9162105"/>
            <a:ext cx="7543800" cy="3224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Sources: </a:t>
            </a:r>
            <a:r>
              <a:rPr lang="en-US" sz="1899" u="sng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  <a:hlinkClick r:id="rId7" tooltip="https://upload.wikimedia.org/wikipedia/commons/thumb/3/34/Microsoft_Office_Excel_%282019%E2%80%93present%29.svg/1200px-Microsoft_Office_Excel_%282019%E2%80%93present%29.svg.png"/>
              </a:rPr>
              <a:t>Excel</a:t>
            </a:r>
            <a:r>
              <a:rPr lang="en-US" sz="18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</a:t>
            </a:r>
            <a:r>
              <a:rPr lang="en-US" sz="1899" u="sng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  <a:hlinkClick r:id="rId8" tooltip="https://www.rdkit.org"/>
              </a:rPr>
              <a:t>RDKit</a:t>
            </a:r>
            <a:r>
              <a:rPr lang="en-US" sz="18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</a:t>
            </a:r>
            <a:r>
              <a:rPr lang="en-US" sz="1899" u="sng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  <a:hlinkClick r:id="rId9" tooltip="https://blogger.googleusercontent.com/img/b/R29vZ2xl/AVvXsEi-CQ1Zlqe0YAH6FMgIhNEjFdwfMdk9qleFdcgxeDRjLc2xezP7VcLIEG0NuTZn6sp1bSLgY2jVJvRU7y0_ptzB8bUMimZ7AxDvin-adTWtgvugzK3_ilf1iSHyzYWqJd4WcOb3oM4COTg/s1600/tensorflowkeras.jpg"/>
              </a:rPr>
              <a:t>TensorFlow,Keras</a:t>
            </a:r>
            <a:r>
              <a:rPr lang="en-US" sz="18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</a:t>
            </a:r>
            <a:r>
              <a:rPr lang="en-US" sz="1899" u="sng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  <a:hlinkClick r:id="rId10" tooltip="https://upload.wikimedia.org/wikipedia/commons/9/94/MERN-logo.png?20200328184328"/>
              </a:rPr>
              <a:t>MERN</a:t>
            </a:r>
            <a:r>
              <a:rPr lang="en-US" sz="18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</a:t>
            </a:r>
            <a:r>
              <a:rPr lang="en-US" sz="1899" u="sng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  <a:hlinkClick r:id="rId11" tooltip="https://miro.medium.com/v2/resize:fit:720/format:webp/1*0G5zu7CnXdMT9pGbYUTQLQ.png"/>
              </a:rPr>
              <a:t>Flask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D6421464-E8B4-05A3-3B62-ECE4A884AD77}"/>
              </a:ext>
            </a:extLst>
          </p:cNvPr>
          <p:cNvSpPr/>
          <p:nvPr/>
        </p:nvSpPr>
        <p:spPr>
          <a:xfrm>
            <a:off x="195687" y="224521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6" y="0"/>
                </a:lnTo>
                <a:lnTo>
                  <a:pt x="1666026" y="1094253"/>
                </a:lnTo>
                <a:lnTo>
                  <a:pt x="0" y="10942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1F1C2-5C0B-8946-F464-B4BF9253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2224A2DD-D437-988C-26F3-F13E96EB7AC4}"/>
              </a:ext>
            </a:extLst>
          </p:cNvPr>
          <p:cNvSpPr txBox="1"/>
          <p:nvPr/>
        </p:nvSpPr>
        <p:spPr>
          <a:xfrm>
            <a:off x="1028700" y="2467407"/>
            <a:ext cx="16514182" cy="627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29"/>
              </a:lnSpc>
            </a:pPr>
            <a:r>
              <a:rPr lang="en-US" sz="294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</a:t>
            </a:r>
            <a:r>
              <a:rPr lang="en-US" sz="294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is it?</a:t>
            </a:r>
          </a:p>
          <a:p>
            <a:pPr algn="just">
              <a:lnSpc>
                <a:spcPts val="4129"/>
              </a:lnSpc>
            </a:pPr>
            <a:r>
              <a:rPr lang="en-US" sz="294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Simplified Molecular Input Line Entry System.</a:t>
            </a:r>
          </a:p>
          <a:p>
            <a:pPr algn="just">
              <a:lnSpc>
                <a:spcPts val="4129"/>
              </a:lnSpc>
            </a:pPr>
            <a:r>
              <a:rPr lang="en-US" sz="294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</a:t>
            </a:r>
            <a:r>
              <a:rPr lang="en-US" sz="294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does it mean?</a:t>
            </a:r>
          </a:p>
          <a:p>
            <a:pPr algn="just">
              <a:lnSpc>
                <a:spcPts val="4129"/>
              </a:lnSpc>
            </a:pPr>
            <a:r>
              <a:rPr lang="en-US" sz="294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A text-based representation of molecular structures.</a:t>
            </a:r>
          </a:p>
          <a:p>
            <a:pPr algn="just">
              <a:lnSpc>
                <a:spcPts val="4129"/>
              </a:lnSpc>
            </a:pPr>
            <a:r>
              <a:rPr lang="en-US" sz="294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</a:t>
            </a:r>
            <a:r>
              <a:rPr lang="en-US" sz="294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How it works?</a:t>
            </a:r>
          </a:p>
          <a:p>
            <a:pPr algn="just">
              <a:lnSpc>
                <a:spcPts val="4129"/>
              </a:lnSpc>
            </a:pPr>
            <a:r>
              <a:rPr lang="en-US" sz="294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Atoms are represented by element symbols (C, O, N, H, etc.).</a:t>
            </a:r>
          </a:p>
          <a:p>
            <a:pPr algn="just">
              <a:lnSpc>
                <a:spcPts val="4129"/>
              </a:lnSpc>
            </a:pPr>
            <a:r>
              <a:rPr lang="en-US" sz="294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Bonds are denoted by symbols (-, =, # for single, double, triple).</a:t>
            </a:r>
          </a:p>
          <a:p>
            <a:pPr algn="just">
              <a:lnSpc>
                <a:spcPts val="4129"/>
              </a:lnSpc>
            </a:pPr>
            <a:r>
              <a:rPr lang="en-US" sz="294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Numbers and parentheses indicate rings and branches.</a:t>
            </a:r>
          </a:p>
          <a:p>
            <a:pPr algn="just">
              <a:lnSpc>
                <a:spcPts val="4129"/>
              </a:lnSpc>
            </a:pPr>
            <a:r>
              <a:rPr lang="en-US" sz="294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</a:t>
            </a:r>
            <a:r>
              <a:rPr lang="en-US" sz="294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For example: </a:t>
            </a:r>
          </a:p>
          <a:p>
            <a:pPr algn="just">
              <a:lnSpc>
                <a:spcPts val="4129"/>
              </a:lnSpc>
            </a:pPr>
            <a:r>
              <a:rPr lang="en-US" sz="294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Polymer name: Polyacrylonitrile                           Structure: </a:t>
            </a:r>
          </a:p>
          <a:p>
            <a:pPr algn="just">
              <a:lnSpc>
                <a:spcPts val="4129"/>
              </a:lnSpc>
            </a:pPr>
            <a:r>
              <a:rPr lang="en-US" sz="294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Molecular formula: </a:t>
            </a:r>
            <a:r>
              <a:rPr lang="en-IN" sz="2950" kern="100" dirty="0">
                <a:effectLst/>
                <a:latin typeface="Century Gothic Paneuropean" panose="020B0604020202020204" charset="0"/>
                <a:ea typeface="Calibri" panose="020F0502020204030204" pitchFamily="34" charset="0"/>
                <a:cs typeface="Century Gothic Paneuropean" panose="020B0604020202020204" charset="0"/>
              </a:rPr>
              <a:t>(C</a:t>
            </a:r>
            <a:r>
              <a:rPr lang="en-IN" sz="2950" kern="100" baseline="-25000" dirty="0">
                <a:effectLst/>
                <a:latin typeface="Century Gothic Paneuropean" panose="020B0604020202020204" charset="0"/>
                <a:ea typeface="Calibri" panose="020F0502020204030204" pitchFamily="34" charset="0"/>
                <a:cs typeface="Century Gothic Paneuropean" panose="020B0604020202020204" charset="0"/>
              </a:rPr>
              <a:t>3</a:t>
            </a:r>
            <a:r>
              <a:rPr lang="en-IN" sz="2950" kern="100" dirty="0">
                <a:effectLst/>
                <a:latin typeface="Century Gothic Paneuropean" panose="020B0604020202020204" charset="0"/>
                <a:ea typeface="Calibri" panose="020F0502020204030204" pitchFamily="34" charset="0"/>
                <a:cs typeface="Century Gothic Paneuropean" panose="020B0604020202020204" charset="0"/>
              </a:rPr>
              <a:t>H</a:t>
            </a:r>
            <a:r>
              <a:rPr lang="en-IN" sz="2950" kern="100" baseline="-25000" dirty="0">
                <a:effectLst/>
                <a:latin typeface="Century Gothic Paneuropean" panose="020B0604020202020204" charset="0"/>
                <a:ea typeface="Calibri" panose="020F0502020204030204" pitchFamily="34" charset="0"/>
                <a:cs typeface="Century Gothic Paneuropean" panose="020B0604020202020204" charset="0"/>
              </a:rPr>
              <a:t>3</a:t>
            </a:r>
            <a:r>
              <a:rPr lang="en-IN" sz="2950" kern="100" dirty="0">
                <a:effectLst/>
                <a:latin typeface="Century Gothic Paneuropean" panose="020B0604020202020204" charset="0"/>
                <a:ea typeface="Calibri" panose="020F0502020204030204" pitchFamily="34" charset="0"/>
                <a:cs typeface="Century Gothic Paneuropean" panose="020B0604020202020204" charset="0"/>
              </a:rPr>
              <a:t>N)</a:t>
            </a:r>
            <a:r>
              <a:rPr lang="en-IN" sz="2950" kern="100" baseline="-25000" dirty="0">
                <a:effectLst/>
                <a:latin typeface="Century Gothic Paneuropean" panose="020B0604020202020204" charset="0"/>
                <a:ea typeface="Calibri" panose="020F0502020204030204" pitchFamily="34" charset="0"/>
                <a:cs typeface="Century Gothic Paneuropean" panose="020B0604020202020204" charset="0"/>
              </a:rPr>
              <a:t>n</a:t>
            </a:r>
            <a:endParaRPr lang="en-IN" sz="2950" kern="100" baseline="-25000" dirty="0">
              <a:latin typeface="Century Gothic Paneuropean" panose="020B0604020202020204" charset="0"/>
              <a:ea typeface="Calibri" panose="020F0502020204030204" pitchFamily="34" charset="0"/>
              <a:cs typeface="Century Gothic Paneuropean" panose="020B0604020202020204" charset="0"/>
            </a:endParaRPr>
          </a:p>
          <a:p>
            <a:pPr algn="just">
              <a:lnSpc>
                <a:spcPts val="4129"/>
              </a:lnSpc>
            </a:pPr>
            <a:r>
              <a:rPr lang="en-IN" sz="2949" kern="1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entury Gothic Paneuropean"/>
              </a:rPr>
              <a:t>            </a:t>
            </a:r>
            <a:r>
              <a:rPr lang="en-US" sz="294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SMILES Notation: </a:t>
            </a:r>
            <a:r>
              <a:rPr lang="en-US" sz="2949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C=CC#N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30FB908-F330-65CB-1553-70492C62B6C6}"/>
              </a:ext>
            </a:extLst>
          </p:cNvPr>
          <p:cNvSpPr txBox="1"/>
          <p:nvPr/>
        </p:nvSpPr>
        <p:spPr>
          <a:xfrm>
            <a:off x="3611167" y="254948"/>
            <a:ext cx="10281895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SMILES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B37C644C-57FE-70C8-6C07-93D681FB561F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0D42B71-8CEB-5E36-58DF-0CA7D5A28C83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5BF47BF-32B4-8A15-A838-15BD2DFCE51D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FF0B0B82-BF87-248A-CDF5-53A66667BE63}"/>
              </a:ext>
            </a:extLst>
          </p:cNvPr>
          <p:cNvSpPr/>
          <p:nvPr/>
        </p:nvSpPr>
        <p:spPr>
          <a:xfrm>
            <a:off x="195687" y="224521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6" y="0"/>
                </a:lnTo>
                <a:lnTo>
                  <a:pt x="1666026" y="1094253"/>
                </a:lnTo>
                <a:lnTo>
                  <a:pt x="0" y="1094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4098" name="Picture 2" descr="Polyacrylonitrile PAN">
            <a:extLst>
              <a:ext uri="{FF2B5EF4-FFF2-40B4-BE49-F238E27FC236}">
                <a16:creationId xmlns:a16="http://schemas.microsoft.com/office/drawing/2014/main" id="{F5A40278-2327-9024-C154-B7F6FE916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6581244"/>
            <a:ext cx="4114800" cy="24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7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634645" y="192713"/>
            <a:ext cx="10281895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DATASET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72249" y="8592202"/>
            <a:ext cx="6743502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Fig 1: Infographic of dataset 108 rows × 9 columns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715114-1F14-E363-743C-37EDB9231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81" y="2292771"/>
            <a:ext cx="15532269" cy="59969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9D88C2C5-B54F-4E0C-1ABA-76E384ADC3D6}"/>
              </a:ext>
            </a:extLst>
          </p:cNvPr>
          <p:cNvSpPr/>
          <p:nvPr/>
        </p:nvSpPr>
        <p:spPr>
          <a:xfrm>
            <a:off x="195687" y="224521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6" y="0"/>
                </a:lnTo>
                <a:lnTo>
                  <a:pt x="1666026" y="1094253"/>
                </a:lnTo>
                <a:lnTo>
                  <a:pt x="0" y="10942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5687" y="224521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6" y="0"/>
                </a:lnTo>
                <a:lnTo>
                  <a:pt x="1666026" y="1094253"/>
                </a:lnTo>
                <a:lnTo>
                  <a:pt x="0" y="1094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306562" y="1650098"/>
            <a:ext cx="9674877" cy="6986804"/>
          </a:xfrm>
          <a:custGeom>
            <a:avLst/>
            <a:gdLst/>
            <a:ahLst/>
            <a:cxnLst/>
            <a:rect l="l" t="t" r="r" b="b"/>
            <a:pathLst>
              <a:path w="9674877" h="6986804">
                <a:moveTo>
                  <a:pt x="0" y="0"/>
                </a:moveTo>
                <a:lnTo>
                  <a:pt x="9674876" y="0"/>
                </a:lnTo>
                <a:lnTo>
                  <a:pt x="9674876" y="6986804"/>
                </a:lnTo>
                <a:lnTo>
                  <a:pt x="0" y="69868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70" b="-570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540401" y="8876030"/>
            <a:ext cx="5207198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Fig 2: Dataflow diagram of </a:t>
            </a:r>
            <a:r>
              <a:rPr lang="en-US" sz="2199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PolyVerse</a:t>
            </a:r>
            <a:endParaRPr lang="en-US" sz="2199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541403" y="191138"/>
            <a:ext cx="11771257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DATAFLOW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5687" y="224521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6" y="0"/>
                </a:lnTo>
                <a:lnTo>
                  <a:pt x="1666026" y="1094253"/>
                </a:lnTo>
                <a:lnTo>
                  <a:pt x="0" y="1094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878041" y="2820463"/>
            <a:ext cx="14462485" cy="4646073"/>
          </a:xfrm>
          <a:custGeom>
            <a:avLst/>
            <a:gdLst/>
            <a:ahLst/>
            <a:cxnLst/>
            <a:rect l="l" t="t" r="r" b="b"/>
            <a:pathLst>
              <a:path w="14462485" h="4646073">
                <a:moveTo>
                  <a:pt x="0" y="0"/>
                </a:moveTo>
                <a:lnTo>
                  <a:pt x="14462484" y="0"/>
                </a:lnTo>
                <a:lnTo>
                  <a:pt x="14462484" y="4646073"/>
                </a:lnTo>
                <a:lnTo>
                  <a:pt x="0" y="46460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4194273" y="7967684"/>
            <a:ext cx="10063460" cy="38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Table 1: Comparison of different models for polymer properties prediction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03052" y="254948"/>
            <a:ext cx="10281895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RESULTS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5687" y="224521"/>
            <a:ext cx="1666025" cy="1094253"/>
          </a:xfrm>
          <a:custGeom>
            <a:avLst/>
            <a:gdLst/>
            <a:ahLst/>
            <a:cxnLst/>
            <a:rect l="l" t="t" r="r" b="b"/>
            <a:pathLst>
              <a:path w="1666025" h="1094253">
                <a:moveTo>
                  <a:pt x="0" y="0"/>
                </a:moveTo>
                <a:lnTo>
                  <a:pt x="1666026" y="0"/>
                </a:lnTo>
                <a:lnTo>
                  <a:pt x="1666026" y="1094253"/>
                </a:lnTo>
                <a:lnTo>
                  <a:pt x="0" y="1094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78075" y="1112184"/>
            <a:ext cx="15144977" cy="7112571"/>
          </a:xfrm>
          <a:custGeom>
            <a:avLst/>
            <a:gdLst/>
            <a:ahLst/>
            <a:cxnLst/>
            <a:rect l="l" t="t" r="r" b="b"/>
            <a:pathLst>
              <a:path w="15144977" h="7112571">
                <a:moveTo>
                  <a:pt x="0" y="0"/>
                </a:moveTo>
                <a:lnTo>
                  <a:pt x="15144978" y="0"/>
                </a:lnTo>
                <a:lnTo>
                  <a:pt x="15144978" y="7112570"/>
                </a:lnTo>
                <a:lnTo>
                  <a:pt x="0" y="71125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542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5762491" y="8424009"/>
            <a:ext cx="7872115" cy="38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Fig 4: Interface of PolyVerse polymer properties prediction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447</Words>
  <Application>Microsoft Office PowerPoint</Application>
  <PresentationFormat>Custom</PresentationFormat>
  <Paragraphs>61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Century Gothic Paneuropean Bold</vt:lpstr>
      <vt:lpstr>Open Sans</vt:lpstr>
      <vt:lpstr>Canva Sans</vt:lpstr>
      <vt:lpstr>Century Gothic Paneuropean Italics</vt:lpstr>
      <vt:lpstr>Arial</vt:lpstr>
      <vt:lpstr>Century Gothic Paneuropean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POLYVERSE_PPT</dc:title>
  <dc:creator>P.Ramgopal</dc:creator>
  <cp:lastModifiedBy>THATIKONDA RASHIKA</cp:lastModifiedBy>
  <cp:revision>19</cp:revision>
  <dcterms:created xsi:type="dcterms:W3CDTF">2006-08-16T00:00:00Z</dcterms:created>
  <dcterms:modified xsi:type="dcterms:W3CDTF">2025-06-12T14:32:29Z</dcterms:modified>
  <dc:identifier>DAGe_1Jtewg</dc:identifier>
</cp:coreProperties>
</file>