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391885" marR="0" indent="-39188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36385" marR="0" indent="-39188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280885" marR="0" indent="-39188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25385" marR="0" indent="-39188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169885" marR="0" indent="-39188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14385" marR="0" indent="-39188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058885" marR="0" indent="-39188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03385" marR="0" indent="-39188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3947885" marR="0" indent="-39188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usicGe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MusicGen</a:t>
            </a:r>
          </a:p>
        </p:txBody>
      </p:sp>
      <p:sp>
        <p:nvSpPr>
          <p:cNvPr id="120" name="Music Generation using LSTM"/>
          <p:cNvSpPr txBox="1"/>
          <p:nvPr>
            <p:ph type="subTitle" sz="quarter" idx="1"/>
          </p:nvPr>
        </p:nvSpPr>
        <p:spPr>
          <a:xfrm>
            <a:off x="1270000" y="5041900"/>
            <a:ext cx="10464800" cy="660192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Music Generation using LSTM</a:t>
            </a:r>
          </a:p>
        </p:txBody>
      </p:sp>
      <p:sp>
        <p:nvSpPr>
          <p:cNvPr id="121" name="Rahul Manusmare (18120005)"/>
          <p:cNvSpPr txBox="1"/>
          <p:nvPr/>
        </p:nvSpPr>
        <p:spPr>
          <a:xfrm>
            <a:off x="1269999" y="5803691"/>
            <a:ext cx="10464801" cy="472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b="0" sz="22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Rahul Manusmare (18120005)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-Oxford Dictionary"/>
          <p:cNvSpPr txBox="1"/>
          <p:nvPr>
            <p:ph type="body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/>
          <a:lstStyle>
            <a:lvl1pPr>
              <a:defRPr i="0" sz="20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-Oxford Dictionary</a:t>
            </a:r>
          </a:p>
        </p:txBody>
      </p:sp>
      <p:sp>
        <p:nvSpPr>
          <p:cNvPr id="124" name="Music is Instrumental sounds combined in such a way as to produce beauty of form, harmony, and expression of emotion"/>
          <p:cNvSpPr txBox="1"/>
          <p:nvPr>
            <p:ph type="body" idx="14"/>
          </p:nvPr>
        </p:nvSpPr>
        <p:spPr>
          <a:xfrm>
            <a:off x="1270000" y="3746412"/>
            <a:ext cx="10464800" cy="16511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Music is Instrumental sounds combined in such a way as to produce beauty of form, harmony, and expression of emotion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al World Problem"/>
          <p:cNvSpPr txBox="1"/>
          <p:nvPr>
            <p:ph type="body" idx="14"/>
          </p:nvPr>
        </p:nvSpPr>
        <p:spPr>
          <a:xfrm>
            <a:off x="1050992" y="1354736"/>
            <a:ext cx="10464801" cy="85470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/>
          <a:lstStyle>
            <a:lvl1pPr>
              <a:defRPr sz="50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Real World Problem</a:t>
            </a:r>
          </a:p>
        </p:txBody>
      </p:sp>
      <p:sp>
        <p:nvSpPr>
          <p:cNvPr id="127" name="Creating music…"/>
          <p:cNvSpPr txBox="1"/>
          <p:nvPr/>
        </p:nvSpPr>
        <p:spPr>
          <a:xfrm>
            <a:off x="1270000" y="4051212"/>
            <a:ext cx="10464800" cy="165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 sz="34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Creating music</a:t>
            </a:r>
          </a:p>
          <a:p>
            <a:pPr>
              <a:defRPr b="0" sz="34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Requires skills and imagination</a:t>
            </a:r>
          </a:p>
          <a:p>
            <a:pPr>
              <a:defRPr b="0" sz="34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Takes 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S Problem"/>
          <p:cNvSpPr txBox="1"/>
          <p:nvPr>
            <p:ph type="body" idx="14"/>
          </p:nvPr>
        </p:nvSpPr>
        <p:spPr>
          <a:xfrm>
            <a:off x="1050992" y="1354736"/>
            <a:ext cx="10464801" cy="85470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/>
          <a:lstStyle>
            <a:lvl1pPr>
              <a:defRPr sz="50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CS Problem</a:t>
            </a:r>
          </a:p>
        </p:txBody>
      </p:sp>
      <p:sp>
        <p:nvSpPr>
          <p:cNvPr id="130" name="Creating music…"/>
          <p:cNvSpPr txBox="1"/>
          <p:nvPr/>
        </p:nvSpPr>
        <p:spPr>
          <a:xfrm>
            <a:off x="1270000" y="3209686"/>
            <a:ext cx="10464800" cy="425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 sz="34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Creating music</a:t>
            </a:r>
          </a:p>
          <a:p>
            <a:pPr>
              <a:defRPr b="0" sz="34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Large Files</a:t>
            </a:r>
          </a:p>
          <a:p>
            <a:pPr>
              <a:defRPr b="0" sz="34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Discrete Time Values</a:t>
            </a:r>
          </a:p>
          <a:p>
            <a:pPr>
              <a:defRPr b="0" sz="34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Sings similar to existing ones, but, with some differences, can be made</a:t>
            </a:r>
          </a:p>
          <a:p>
            <a:pPr>
              <a:defRPr b="0" sz="34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New variations</a:t>
            </a:r>
          </a:p>
          <a:p>
            <a:pPr>
              <a:defRPr b="0" sz="34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Combinations of songs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Dataset"/>
          <p:cNvSpPr txBox="1"/>
          <p:nvPr>
            <p:ph type="body" idx="14"/>
          </p:nvPr>
        </p:nvSpPr>
        <p:spPr>
          <a:xfrm>
            <a:off x="1050992" y="1354736"/>
            <a:ext cx="10464801" cy="85470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/>
          <a:lstStyle>
            <a:lvl1pPr>
              <a:defRPr sz="50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Dataset</a:t>
            </a:r>
          </a:p>
        </p:txBody>
      </p:sp>
      <p:sp>
        <p:nvSpPr>
          <p:cNvPr id="133" name="DataSet is in the form of MIDI files.…"/>
          <p:cNvSpPr txBox="1"/>
          <p:nvPr/>
        </p:nvSpPr>
        <p:spPr>
          <a:xfrm>
            <a:off x="1269999" y="3530512"/>
            <a:ext cx="10464801" cy="2692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 sz="34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DataSet is in the form of MIDI files.</a:t>
            </a:r>
          </a:p>
          <a:p>
            <a:pPr>
              <a:defRPr b="0" sz="34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All the MIDI files collected are having single Piano Track Music. </a:t>
            </a:r>
          </a:p>
          <a:p>
            <a:pPr>
              <a:defRPr b="0" sz="34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Around 100 MIDI Piano Track are used to train the model of one genre.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pproach"/>
          <p:cNvSpPr txBox="1"/>
          <p:nvPr/>
        </p:nvSpPr>
        <p:spPr>
          <a:xfrm>
            <a:off x="2719664" y="726055"/>
            <a:ext cx="7565472" cy="787139"/>
          </a:xfrm>
          <a:prstGeom prst="rect">
            <a:avLst/>
          </a:prstGeom>
          <a:ln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7845" tIns="47845" rIns="47845" bIns="47845" anchor="ctr">
            <a:spAutoFit/>
          </a:bodyPr>
          <a:lstStyle>
            <a:lvl1pPr>
              <a:defRPr b="0" sz="45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Approach</a:t>
            </a:r>
          </a:p>
        </p:txBody>
      </p:sp>
      <p:sp>
        <p:nvSpPr>
          <p:cNvPr id="136" name="Line"/>
          <p:cNvSpPr/>
          <p:nvPr/>
        </p:nvSpPr>
        <p:spPr>
          <a:xfrm>
            <a:off x="9217714" y="2656616"/>
            <a:ext cx="526122" cy="1"/>
          </a:xfrm>
          <a:prstGeom prst="line">
            <a:avLst/>
          </a:prstGeom>
          <a:ln w="12700">
            <a:solidFill>
              <a:srgbClr val="000000">
                <a:alpha val="50000"/>
              </a:srgbClr>
            </a:solidFill>
            <a:miter lim="400000"/>
            <a:tailEnd type="triangle"/>
          </a:ln>
        </p:spPr>
        <p:txBody>
          <a:bodyPr lIns="47845" tIns="47845" rIns="47845" bIns="47845" anchor="ctr"/>
          <a:lstStyle/>
          <a:p>
            <a:pPr>
              <a:defRPr b="0"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37" name="Screenshot 2019-04-21 at 12.37.09 PM.png" descr="Screenshot 2019-04-21 at 12.37.0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76234" y="2175824"/>
            <a:ext cx="1776166" cy="1080570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Step II  : Encoded music file into notes"/>
          <p:cNvSpPr txBox="1"/>
          <p:nvPr/>
        </p:nvSpPr>
        <p:spPr>
          <a:xfrm>
            <a:off x="1063622" y="3947183"/>
            <a:ext cx="5081500" cy="999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7845" tIns="47845" rIns="47845" bIns="47845" anchor="ctr">
            <a:spAutoFit/>
          </a:bodyPr>
          <a:lstStyle/>
          <a:p>
            <a:pPr lvl="2" indent="0" algn="l">
              <a:defRPr b="0" sz="30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>
                <a:latin typeface="Helvetica Neue Light"/>
                <a:ea typeface="Helvetica Neue Light"/>
                <a:cs typeface="Helvetica Neue Light"/>
                <a:sym typeface="Helvetica Neue Light"/>
              </a:rPr>
              <a:t>Step II  :</a:t>
            </a:r>
            <a:r>
              <a:t> Encoded music file into notes</a:t>
            </a:r>
          </a:p>
        </p:txBody>
      </p:sp>
      <p:pic>
        <p:nvPicPr>
          <p:cNvPr id="139" name="Screenshot 2019-04-21 at 12.38.40 PM.png" descr="Screenshot 2019-04-21 at 12.38.40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09151" y="2168111"/>
            <a:ext cx="1776166" cy="977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Screenshot 2019-04-21 at 12.40.08 PM.png" descr="Screenshot 2019-04-21 at 12.40.08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86981" y="5456113"/>
            <a:ext cx="2179743" cy="1635954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tep III : Trained model with generated notes"/>
          <p:cNvSpPr txBox="1"/>
          <p:nvPr/>
        </p:nvSpPr>
        <p:spPr>
          <a:xfrm>
            <a:off x="1063622" y="5582040"/>
            <a:ext cx="5081499" cy="999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7845" tIns="47845" rIns="47845" bIns="47845" anchor="ctr">
            <a:spAutoFit/>
          </a:bodyPr>
          <a:lstStyle/>
          <a:p>
            <a:pPr algn="l">
              <a:defRPr b="0" sz="30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>
                <a:latin typeface="Helvetica Neue Light"/>
                <a:ea typeface="Helvetica Neue Light"/>
                <a:cs typeface="Helvetica Neue Light"/>
                <a:sym typeface="Helvetica Neue Light"/>
              </a:rPr>
              <a:t>Step III :</a:t>
            </a:r>
            <a:r>
              <a:t> Trained model with generated notes</a:t>
            </a:r>
          </a:p>
        </p:txBody>
      </p:sp>
      <p:sp>
        <p:nvSpPr>
          <p:cNvPr id="142" name="Step IV : Generate music with trained model"/>
          <p:cNvSpPr txBox="1"/>
          <p:nvPr/>
        </p:nvSpPr>
        <p:spPr>
          <a:xfrm>
            <a:off x="1063622" y="7216896"/>
            <a:ext cx="5081499" cy="999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7845" tIns="47845" rIns="47845" bIns="47845" anchor="ctr">
            <a:spAutoFit/>
          </a:bodyPr>
          <a:lstStyle/>
          <a:p>
            <a:pPr algn="l">
              <a:defRPr b="0" sz="30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>
                <a:latin typeface="Helvetica Neue Light"/>
                <a:ea typeface="Helvetica Neue Light"/>
                <a:cs typeface="Helvetica Neue Light"/>
                <a:sym typeface="Helvetica Neue Light"/>
              </a:rPr>
              <a:t>Step IV :</a:t>
            </a:r>
            <a:r>
              <a:t> Generate music with trained model</a:t>
            </a:r>
          </a:p>
        </p:txBody>
      </p:sp>
      <p:pic>
        <p:nvPicPr>
          <p:cNvPr id="143" name="Screenshot 2019-04-21 at 12.45.48 PM.png" descr="Screenshot 2019-04-21 at 12.45.48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91841" y="3850771"/>
            <a:ext cx="471333" cy="9867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Screenshot 2019-04-21 at 12.46.14 PM.png" descr="Screenshot 2019-04-21 at 12.46.14 P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236437" y="3850771"/>
            <a:ext cx="680831" cy="961586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Line"/>
          <p:cNvSpPr/>
          <p:nvPr/>
        </p:nvSpPr>
        <p:spPr>
          <a:xfrm>
            <a:off x="8486746" y="4285593"/>
            <a:ext cx="526121" cy="1"/>
          </a:xfrm>
          <a:prstGeom prst="line">
            <a:avLst/>
          </a:prstGeom>
          <a:ln w="12700">
            <a:solidFill>
              <a:srgbClr val="000000">
                <a:alpha val="50000"/>
              </a:srgbClr>
            </a:solidFill>
            <a:miter lim="400000"/>
            <a:tailEnd type="triangle"/>
          </a:ln>
        </p:spPr>
        <p:txBody>
          <a:bodyPr lIns="47845" tIns="47845" rIns="47845" bIns="47845" anchor="ctr"/>
          <a:lstStyle/>
          <a:p>
            <a:pPr>
              <a:defRPr b="0"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6" name="Line"/>
          <p:cNvSpPr/>
          <p:nvPr/>
        </p:nvSpPr>
        <p:spPr>
          <a:xfrm>
            <a:off x="10142229" y="4285593"/>
            <a:ext cx="526121" cy="1"/>
          </a:xfrm>
          <a:prstGeom prst="line">
            <a:avLst/>
          </a:prstGeom>
          <a:ln w="12700">
            <a:solidFill>
              <a:srgbClr val="000000">
                <a:alpha val="50000"/>
              </a:srgbClr>
            </a:solidFill>
            <a:miter lim="400000"/>
            <a:tailEnd type="triangle"/>
          </a:ln>
        </p:spPr>
        <p:txBody>
          <a:bodyPr lIns="47845" tIns="47845" rIns="47845" bIns="47845" anchor="ctr"/>
          <a:lstStyle/>
          <a:p>
            <a:pPr>
              <a:defRPr b="0"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47" name="Screenshot 2019-04-21 at 12.51.09 PM.png" descr="Screenshot 2019-04-21 at 12.51.09 PM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893311" y="3804801"/>
            <a:ext cx="276398" cy="9615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Screenshot 2019-04-21 at 1.04.27 PM.png" descr="Screenshot 2019-04-21 at 1.04.27 PM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592436" y="7450167"/>
            <a:ext cx="3968833" cy="1835866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tep I   : Input music files"/>
          <p:cNvSpPr txBox="1"/>
          <p:nvPr/>
        </p:nvSpPr>
        <p:spPr>
          <a:xfrm>
            <a:off x="1066551" y="2763616"/>
            <a:ext cx="5081499" cy="547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indent="0" algn="l">
              <a:defRPr b="0"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Step I   : </a:t>
            </a:r>
            <a:r>
              <a:rPr>
                <a:latin typeface="Helvetica Neue Thin"/>
                <a:ea typeface="Helvetica Neue Thin"/>
                <a:cs typeface="Helvetica Neue Thin"/>
                <a:sym typeface="Helvetica Neue Thin"/>
              </a:rPr>
              <a:t>Input music files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Music generation is an ‘ART’.…"/>
          <p:cNvSpPr txBox="1"/>
          <p:nvPr>
            <p:ph type="body" idx="14"/>
          </p:nvPr>
        </p:nvSpPr>
        <p:spPr>
          <a:xfrm>
            <a:off x="1270000" y="3746412"/>
            <a:ext cx="10464800" cy="1651176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Music generation is an ‘ART’.</a:t>
            </a:r>
          </a:p>
          <a:p>
            <a: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We no longer have to wonder how Mozart and Frédéric Chopin created their compositions.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creenshot 2019-04-23 at 4.12.08 PM.png" descr="Screenshot 2019-04-23 at 4.12.08 P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6415" t="0" r="6415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54" name="SoundCloud Response"/>
          <p:cNvSpPr txBox="1"/>
          <p:nvPr>
            <p:ph type="title"/>
          </p:nvPr>
        </p:nvSpPr>
        <p:spPr>
          <a:xfrm>
            <a:off x="1270000" y="7162800"/>
            <a:ext cx="10464800" cy="14224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SoundCloud Response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hank you"/>
          <p:cNvSpPr txBox="1"/>
          <p:nvPr>
            <p:ph type="body" idx="14"/>
          </p:nvPr>
        </p:nvSpPr>
        <p:spPr>
          <a:xfrm>
            <a:off x="1270000" y="4105880"/>
            <a:ext cx="10464800" cy="932240"/>
          </a:xfrm>
          <a:prstGeom prst="rect">
            <a:avLst/>
          </a:prstGeom>
        </p:spPr>
        <p:txBody>
          <a:bodyPr/>
          <a:lstStyle>
            <a:lvl1pPr>
              <a:defRPr sz="55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