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7" r:id="rId2"/>
    <p:sldId id="294" r:id="rId3"/>
    <p:sldId id="295" r:id="rId4"/>
    <p:sldId id="282" r:id="rId5"/>
    <p:sldId id="303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7" r:id="rId14"/>
    <p:sldId id="316" r:id="rId15"/>
    <p:sldId id="318" r:id="rId16"/>
    <p:sldId id="319" r:id="rId17"/>
    <p:sldId id="322" r:id="rId18"/>
    <p:sldId id="321" r:id="rId19"/>
    <p:sldId id="278" r:id="rId20"/>
    <p:sldId id="304" r:id="rId21"/>
    <p:sldId id="305" r:id="rId22"/>
    <p:sldId id="306" r:id="rId23"/>
    <p:sldId id="307" r:id="rId24"/>
    <p:sldId id="308" r:id="rId25"/>
    <p:sldId id="290" r:id="rId26"/>
    <p:sldId id="281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B40898-2DF1-4D8F-AE17-39A1D6984F24}" type="doc">
      <dgm:prSet loTypeId="urn:microsoft.com/office/officeart/2011/layout/Circle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7245CC-C513-4418-88A9-FE3B1E65B2E6}">
      <dgm:prSet phldrT="[Text]"/>
      <dgm:spPr/>
      <dgm:t>
        <a:bodyPr/>
        <a:lstStyle/>
        <a:p>
          <a:endParaRPr lang="en-US" dirty="0"/>
        </a:p>
        <a:p>
          <a:r>
            <a:rPr lang="en-US" dirty="0"/>
            <a:t>Scarping information the relevant apps</a:t>
          </a:r>
        </a:p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BA82D20F-7643-4561-9DFF-B2172D0A7A78}" type="parTrans" cxnId="{CBF9B2FB-7EBD-4075-AC6F-60BF21993DF6}">
      <dgm:prSet/>
      <dgm:spPr/>
      <dgm:t>
        <a:bodyPr/>
        <a:lstStyle/>
        <a:p>
          <a:endParaRPr lang="en-US"/>
        </a:p>
      </dgm:t>
    </dgm:pt>
    <dgm:pt modelId="{7D16FFE3-4DF9-4DB4-B6EC-52A5CA8D5039}" type="sibTrans" cxnId="{CBF9B2FB-7EBD-4075-AC6F-60BF21993DF6}">
      <dgm:prSet/>
      <dgm:spPr/>
      <dgm:t>
        <a:bodyPr/>
        <a:lstStyle/>
        <a:p>
          <a:endParaRPr lang="en-US"/>
        </a:p>
      </dgm:t>
    </dgm:pt>
    <dgm:pt modelId="{BC0472DC-64F1-48AD-8B64-6FA9C7403D15}">
      <dgm:prSet phldrT="[Text]"/>
      <dgm:spPr/>
      <dgm:t>
        <a:bodyPr/>
        <a:lstStyle/>
        <a:p>
          <a:r>
            <a:rPr lang="en-US" dirty="0"/>
            <a:t>Text Preprocessing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747A26ED-D681-4448-8E66-C46D18B93DE8}" type="parTrans" cxnId="{AF2A78B8-ADAE-4E5C-940F-9F8888F132C2}">
      <dgm:prSet/>
      <dgm:spPr/>
      <dgm:t>
        <a:bodyPr/>
        <a:lstStyle/>
        <a:p>
          <a:endParaRPr lang="en-US"/>
        </a:p>
      </dgm:t>
    </dgm:pt>
    <dgm:pt modelId="{944A1DDB-8321-49E9-AA97-0278D35B80B5}" type="sibTrans" cxnId="{AF2A78B8-ADAE-4E5C-940F-9F8888F132C2}">
      <dgm:prSet/>
      <dgm:spPr/>
      <dgm:t>
        <a:bodyPr/>
        <a:lstStyle/>
        <a:p>
          <a:endParaRPr lang="en-US"/>
        </a:p>
      </dgm:t>
    </dgm:pt>
    <dgm:pt modelId="{E138944A-4179-4983-ADA0-EABCDA1B1D3D}">
      <dgm:prSet phldrT="[Text]"/>
      <dgm:spPr/>
      <dgm:t>
        <a:bodyPr/>
        <a:lstStyle/>
        <a:p>
          <a:r>
            <a:rPr lang="en-US" dirty="0"/>
            <a:t>Model Building</a:t>
          </a:r>
        </a:p>
      </dgm:t>
      <dgm:extLst>
        <a:ext uri="{E40237B7-FDA0-4F09-8148-C483321AD2D9}">
          <dgm14:cNvPr xmlns:dgm14="http://schemas.microsoft.com/office/drawing/2010/diagram" id="0" name="" title="Goal title"/>
        </a:ext>
      </dgm:extLst>
    </dgm:pt>
    <dgm:pt modelId="{2F15AFBD-D808-4B65-BEF5-A3CCA43CE73A}" type="parTrans" cxnId="{7274F5F6-0E9F-47D5-A7FF-FF717BAEE432}">
      <dgm:prSet/>
      <dgm:spPr/>
      <dgm:t>
        <a:bodyPr/>
        <a:lstStyle/>
        <a:p>
          <a:endParaRPr lang="en-US"/>
        </a:p>
      </dgm:t>
    </dgm:pt>
    <dgm:pt modelId="{6A330ACE-8DB4-42AF-93AF-6033E358A2E3}" type="sibTrans" cxnId="{7274F5F6-0E9F-47D5-A7FF-FF717BAEE432}">
      <dgm:prSet/>
      <dgm:spPr/>
      <dgm:t>
        <a:bodyPr/>
        <a:lstStyle/>
        <a:p>
          <a:endParaRPr lang="en-US"/>
        </a:p>
      </dgm:t>
    </dgm:pt>
    <dgm:pt modelId="{CF6E6004-78F0-445A-A697-4EDC1F48D32A}">
      <dgm:prSet phldrT="[Text]"/>
      <dgm:spPr/>
      <dgm:t>
        <a:bodyPr/>
        <a:lstStyle/>
        <a:p>
          <a:r>
            <a:rPr lang="en-US" dirty="0"/>
            <a:t>Text Transformation 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A3AE831C-9645-44C3-9593-C9424BC45D10}" type="sibTrans" cxnId="{F8DFA268-3894-493C-915E-3002EEF74AD1}">
      <dgm:prSet/>
      <dgm:spPr/>
      <dgm:t>
        <a:bodyPr/>
        <a:lstStyle/>
        <a:p>
          <a:endParaRPr lang="en-US"/>
        </a:p>
      </dgm:t>
    </dgm:pt>
    <dgm:pt modelId="{17322A47-2893-414B-9F99-CB9689E299F6}" type="parTrans" cxnId="{F8DFA268-3894-493C-915E-3002EEF74AD1}">
      <dgm:prSet/>
      <dgm:spPr/>
      <dgm:t>
        <a:bodyPr/>
        <a:lstStyle/>
        <a:p>
          <a:endParaRPr lang="en-US"/>
        </a:p>
      </dgm:t>
    </dgm:pt>
    <dgm:pt modelId="{E010BD30-8283-4B20-B3BD-BCB9105B8E51}">
      <dgm:prSet phldrT="[Text]"/>
      <dgm:spPr/>
      <dgm:t>
        <a:bodyPr/>
        <a:lstStyle/>
        <a:p>
          <a:r>
            <a:rPr lang="en-US" dirty="0"/>
            <a:t>Evaluate Model</a:t>
          </a:r>
        </a:p>
      </dgm:t>
      <dgm:extLst>
        <a:ext uri="{E40237B7-FDA0-4F09-8148-C483321AD2D9}">
          <dgm14:cNvPr xmlns:dgm14="http://schemas.microsoft.com/office/drawing/2010/diagram" id="0" name="" title="Goal title"/>
        </a:ext>
      </dgm:extLst>
    </dgm:pt>
    <dgm:pt modelId="{0D166D8F-C5CC-490A-AE8F-FA445C9585ED}" type="parTrans" cxnId="{26015C64-EECA-4D03-898B-5DED93E14BAA}">
      <dgm:prSet/>
      <dgm:spPr/>
      <dgm:t>
        <a:bodyPr/>
        <a:lstStyle/>
        <a:p>
          <a:endParaRPr lang="en-IN"/>
        </a:p>
      </dgm:t>
    </dgm:pt>
    <dgm:pt modelId="{CE89D9D3-1D17-45EB-9813-E5D3F03E3658}" type="sibTrans" cxnId="{26015C64-EECA-4D03-898B-5DED93E14BAA}">
      <dgm:prSet/>
      <dgm:spPr/>
      <dgm:t>
        <a:bodyPr/>
        <a:lstStyle/>
        <a:p>
          <a:endParaRPr lang="en-IN"/>
        </a:p>
      </dgm:t>
    </dgm:pt>
    <dgm:pt modelId="{47C1526E-EC50-4716-8E16-40A4E419B52C}">
      <dgm:prSet phldrT="[Text]"/>
      <dgm:spPr/>
      <dgm:t>
        <a:bodyPr/>
        <a:lstStyle/>
        <a:p>
          <a:r>
            <a:rPr lang="en-US" dirty="0"/>
            <a:t>Re-iterate, if Goal is not met</a:t>
          </a:r>
        </a:p>
      </dgm:t>
      <dgm:extLst>
        <a:ext uri="{E40237B7-FDA0-4F09-8148-C483321AD2D9}">
          <dgm14:cNvPr xmlns:dgm14="http://schemas.microsoft.com/office/drawing/2010/diagram" id="0" name="" title="Goal title"/>
        </a:ext>
      </dgm:extLst>
    </dgm:pt>
    <dgm:pt modelId="{42C4FEDB-E6A7-4DA4-B363-D898B7D3134D}" type="parTrans" cxnId="{29B185D3-5B7E-406F-BFA7-E1D5279708F5}">
      <dgm:prSet/>
      <dgm:spPr/>
      <dgm:t>
        <a:bodyPr/>
        <a:lstStyle/>
        <a:p>
          <a:endParaRPr lang="en-IN"/>
        </a:p>
      </dgm:t>
    </dgm:pt>
    <dgm:pt modelId="{75F80ED2-0958-46B2-90C3-E4EB086DE010}" type="sibTrans" cxnId="{29B185D3-5B7E-406F-BFA7-E1D5279708F5}">
      <dgm:prSet/>
      <dgm:spPr/>
      <dgm:t>
        <a:bodyPr/>
        <a:lstStyle/>
        <a:p>
          <a:endParaRPr lang="en-IN"/>
        </a:p>
      </dgm:t>
    </dgm:pt>
    <dgm:pt modelId="{B020A65E-B079-4161-BC60-7CB39D01EA02}" type="pres">
      <dgm:prSet presAssocID="{03B40898-2DF1-4D8F-AE17-39A1D6984F24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209DAE4-DA00-4EB5-8102-D4F6FF369A0D}" type="pres">
      <dgm:prSet presAssocID="{47C1526E-EC50-4716-8E16-40A4E419B52C}" presName="Accent6" presStyleCnt="0"/>
      <dgm:spPr/>
    </dgm:pt>
    <dgm:pt modelId="{155BBAF6-6D64-4D74-B6BD-E3F00A968840}" type="pres">
      <dgm:prSet presAssocID="{47C1526E-EC50-4716-8E16-40A4E419B52C}" presName="Accent" presStyleLbl="node1" presStyleIdx="0" presStyleCnt="6"/>
      <dgm:spPr/>
    </dgm:pt>
    <dgm:pt modelId="{B51B7AF2-CBCA-4075-BA15-00B5C91F36D4}" type="pres">
      <dgm:prSet presAssocID="{47C1526E-EC50-4716-8E16-40A4E419B52C}" presName="ParentBackground6" presStyleCnt="0"/>
      <dgm:spPr/>
    </dgm:pt>
    <dgm:pt modelId="{021837CF-AEA6-4E21-9B54-566AB237F825}" type="pres">
      <dgm:prSet presAssocID="{47C1526E-EC50-4716-8E16-40A4E419B52C}" presName="ParentBackground" presStyleLbl="fgAcc1" presStyleIdx="0" presStyleCnt="6"/>
      <dgm:spPr/>
    </dgm:pt>
    <dgm:pt modelId="{FB4C3B72-6E9E-4189-A79F-051C72D45A63}" type="pres">
      <dgm:prSet presAssocID="{47C1526E-EC50-4716-8E16-40A4E419B52C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71895EC-55A2-4795-B341-3B9AB3E38D78}" type="pres">
      <dgm:prSet presAssocID="{E010BD30-8283-4B20-B3BD-BCB9105B8E51}" presName="Accent5" presStyleCnt="0"/>
      <dgm:spPr/>
    </dgm:pt>
    <dgm:pt modelId="{1E2D3E0D-7032-4872-80F6-45C77E631616}" type="pres">
      <dgm:prSet presAssocID="{E010BD30-8283-4B20-B3BD-BCB9105B8E51}" presName="Accent" presStyleLbl="node1" presStyleIdx="1" presStyleCnt="6"/>
      <dgm:spPr/>
    </dgm:pt>
    <dgm:pt modelId="{028E5C98-8F6D-46DB-91D0-9D200BCD6812}" type="pres">
      <dgm:prSet presAssocID="{E010BD30-8283-4B20-B3BD-BCB9105B8E51}" presName="ParentBackground5" presStyleCnt="0"/>
      <dgm:spPr/>
    </dgm:pt>
    <dgm:pt modelId="{5BC93833-1429-4ADA-A029-80880C849A3A}" type="pres">
      <dgm:prSet presAssocID="{E010BD30-8283-4B20-B3BD-BCB9105B8E51}" presName="ParentBackground" presStyleLbl="fgAcc1" presStyleIdx="1" presStyleCnt="6"/>
      <dgm:spPr/>
    </dgm:pt>
    <dgm:pt modelId="{9B616B28-DEDA-4856-BC3B-CEF7A30355E9}" type="pres">
      <dgm:prSet presAssocID="{E010BD30-8283-4B20-B3BD-BCB9105B8E51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DB0C30D-27D6-4280-8D30-2A51C2CFE49D}" type="pres">
      <dgm:prSet presAssocID="{E138944A-4179-4983-ADA0-EABCDA1B1D3D}" presName="Accent4" presStyleCnt="0"/>
      <dgm:spPr/>
    </dgm:pt>
    <dgm:pt modelId="{F3767E4F-914A-4140-AD77-A937B8D311E9}" type="pres">
      <dgm:prSet presAssocID="{E138944A-4179-4983-ADA0-EABCDA1B1D3D}" presName="Accent" presStyleLbl="node1" presStyleIdx="2" presStyleCnt="6"/>
      <dgm:spPr/>
      <dgm:extLst>
        <a:ext uri="{E40237B7-FDA0-4F09-8148-C483321AD2D9}">
          <dgm14:cNvPr xmlns:dgm14="http://schemas.microsoft.com/office/drawing/2010/diagram" id="0" name="" title="Goal"/>
        </a:ext>
      </dgm:extLst>
    </dgm:pt>
    <dgm:pt modelId="{C4877015-3BE1-486D-A97C-380AAB250A70}" type="pres">
      <dgm:prSet presAssocID="{E138944A-4179-4983-ADA0-EABCDA1B1D3D}" presName="ParentBackground4" presStyleCnt="0"/>
      <dgm:spPr/>
    </dgm:pt>
    <dgm:pt modelId="{5EECE4C0-CECB-4CFB-86FA-3F2BBED664DB}" type="pres">
      <dgm:prSet presAssocID="{E138944A-4179-4983-ADA0-EABCDA1B1D3D}" presName="ParentBackground" presStyleLbl="fgAcc1" presStyleIdx="2" presStyleCnt="6" custLinFactNeighborX="1288"/>
      <dgm:spPr/>
    </dgm:pt>
    <dgm:pt modelId="{B266C890-0B94-4216-B176-F190A9A0F4C8}" type="pres">
      <dgm:prSet presAssocID="{E138944A-4179-4983-ADA0-EABCDA1B1D3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EEB5750-047B-4129-8A8C-27675B2EAD1A}" type="pres">
      <dgm:prSet presAssocID="{CF6E6004-78F0-445A-A697-4EDC1F48D32A}" presName="Accent3" presStyleCnt="0"/>
      <dgm:spPr/>
    </dgm:pt>
    <dgm:pt modelId="{ADA68266-43A2-4162-8656-770027A69C6D}" type="pres">
      <dgm:prSet presAssocID="{CF6E6004-78F0-445A-A697-4EDC1F48D32A}" presName="Accent" presStyleLbl="node1" presStyleIdx="3" presStyleCnt="6"/>
      <dgm:spPr/>
      <dgm:extLst>
        <a:ext uri="{E40237B7-FDA0-4F09-8148-C483321AD2D9}">
          <dgm14:cNvPr xmlns:dgm14="http://schemas.microsoft.com/office/drawing/2010/diagram" id="0" name="" title="Step 3"/>
        </a:ext>
      </dgm:extLst>
    </dgm:pt>
    <dgm:pt modelId="{C25AFD6A-F27D-47C2-A0FE-DFE233813BB9}" type="pres">
      <dgm:prSet presAssocID="{CF6E6004-78F0-445A-A697-4EDC1F48D32A}" presName="ParentBackground3" presStyleCnt="0"/>
      <dgm:spPr/>
    </dgm:pt>
    <dgm:pt modelId="{2158F33F-2D59-43F2-B8C0-0695200D86C9}" type="pres">
      <dgm:prSet presAssocID="{CF6E6004-78F0-445A-A697-4EDC1F48D32A}" presName="ParentBackground" presStyleLbl="fgAcc1" presStyleIdx="3" presStyleCnt="6"/>
      <dgm:spPr/>
    </dgm:pt>
    <dgm:pt modelId="{43C25370-2B38-4B61-8D35-E713A8976DA2}" type="pres">
      <dgm:prSet presAssocID="{CF6E6004-78F0-445A-A697-4EDC1F48D32A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AB91CC7-FEB9-42B7-AF5D-494EA7F3AA07}" type="pres">
      <dgm:prSet presAssocID="{BC0472DC-64F1-48AD-8B64-6FA9C7403D15}" presName="Accent2" presStyleCnt="0"/>
      <dgm:spPr/>
    </dgm:pt>
    <dgm:pt modelId="{C379AA93-2720-4CC0-9330-8B6D0455F70D}" type="pres">
      <dgm:prSet presAssocID="{BC0472DC-64F1-48AD-8B64-6FA9C7403D15}" presName="Accent" presStyleLbl="node1" presStyleIdx="4" presStyleCnt="6"/>
      <dgm:spPr/>
      <dgm:extLst>
        <a:ext uri="{E40237B7-FDA0-4F09-8148-C483321AD2D9}">
          <dgm14:cNvPr xmlns:dgm14="http://schemas.microsoft.com/office/drawing/2010/diagram" id="0" name="" title="Step 2"/>
        </a:ext>
      </dgm:extLst>
    </dgm:pt>
    <dgm:pt modelId="{D56CF3C4-3211-4FF2-B367-28A9BEF09B6F}" type="pres">
      <dgm:prSet presAssocID="{BC0472DC-64F1-48AD-8B64-6FA9C7403D15}" presName="ParentBackground2" presStyleCnt="0"/>
      <dgm:spPr/>
    </dgm:pt>
    <dgm:pt modelId="{004DC993-F2C1-4790-8586-A66007742F75}" type="pres">
      <dgm:prSet presAssocID="{BC0472DC-64F1-48AD-8B64-6FA9C7403D15}" presName="ParentBackground" presStyleLbl="fgAcc1" presStyleIdx="4" presStyleCnt="6"/>
      <dgm:spPr/>
    </dgm:pt>
    <dgm:pt modelId="{90A5D1C6-45D6-4303-AEE2-C16A1D353D9C}" type="pres">
      <dgm:prSet presAssocID="{BC0472DC-64F1-48AD-8B64-6FA9C7403D1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CA543E7-913A-416C-BB57-6399E851BA99}" type="pres">
      <dgm:prSet presAssocID="{9D7245CC-C513-4418-88A9-FE3B1E65B2E6}" presName="Accent1" presStyleCnt="0"/>
      <dgm:spPr/>
    </dgm:pt>
    <dgm:pt modelId="{A7BDFE11-381D-45B7-A64F-6ED6DD450B3D}" type="pres">
      <dgm:prSet presAssocID="{9D7245CC-C513-4418-88A9-FE3B1E65B2E6}" presName="Accent" presStyleLbl="node1" presStyleIdx="5" presStyleCnt="6"/>
      <dgm:spPr/>
      <dgm:extLst>
        <a:ext uri="{E40237B7-FDA0-4F09-8148-C483321AD2D9}">
          <dgm14:cNvPr xmlns:dgm14="http://schemas.microsoft.com/office/drawing/2010/diagram" id="0" name="" title="Step 1"/>
        </a:ext>
      </dgm:extLst>
    </dgm:pt>
    <dgm:pt modelId="{7FC43490-7B5C-423E-88E5-F0BD772B0354}" type="pres">
      <dgm:prSet presAssocID="{9D7245CC-C513-4418-88A9-FE3B1E65B2E6}" presName="ParentBackground1" presStyleCnt="0"/>
      <dgm:spPr/>
    </dgm:pt>
    <dgm:pt modelId="{7C1BFCD5-31A4-458C-91DB-01F38695A7B5}" type="pres">
      <dgm:prSet presAssocID="{9D7245CC-C513-4418-88A9-FE3B1E65B2E6}" presName="ParentBackground" presStyleLbl="fgAcc1" presStyleIdx="5" presStyleCnt="6"/>
      <dgm:spPr/>
    </dgm:pt>
    <dgm:pt modelId="{BB1BE69F-E91E-49BD-A1C1-053AAF462A8F}" type="pres">
      <dgm:prSet presAssocID="{9D7245CC-C513-4418-88A9-FE3B1E65B2E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7508300-C3D5-4AC2-BB72-3E837641FAEF}" type="presOf" srcId="{CF6E6004-78F0-445A-A697-4EDC1F48D32A}" destId="{43C25370-2B38-4B61-8D35-E713A8976DA2}" srcOrd="1" destOrd="0" presId="urn:microsoft.com/office/officeart/2011/layout/CircleProcess"/>
    <dgm:cxn modelId="{F8753608-B9F1-485F-90CD-638B492A87E6}" type="presOf" srcId="{47C1526E-EC50-4716-8E16-40A4E419B52C}" destId="{FB4C3B72-6E9E-4189-A79F-051C72D45A63}" srcOrd="1" destOrd="0" presId="urn:microsoft.com/office/officeart/2011/layout/CircleProcess"/>
    <dgm:cxn modelId="{10DC250D-B04A-4BDA-B22F-4EA9474E5CDC}" type="presOf" srcId="{BC0472DC-64F1-48AD-8B64-6FA9C7403D15}" destId="{90A5D1C6-45D6-4303-AEE2-C16A1D353D9C}" srcOrd="1" destOrd="0" presId="urn:microsoft.com/office/officeart/2011/layout/CircleProcess"/>
    <dgm:cxn modelId="{04DF9218-B2CA-4901-B073-DEE4ECDBF465}" type="presOf" srcId="{47C1526E-EC50-4716-8E16-40A4E419B52C}" destId="{021837CF-AEA6-4E21-9B54-566AB237F825}" srcOrd="0" destOrd="0" presId="urn:microsoft.com/office/officeart/2011/layout/CircleProcess"/>
    <dgm:cxn modelId="{22F8EC19-4B9E-4F31-87CD-ED0646876B96}" type="presOf" srcId="{E010BD30-8283-4B20-B3BD-BCB9105B8E51}" destId="{5BC93833-1429-4ADA-A029-80880C849A3A}" srcOrd="0" destOrd="0" presId="urn:microsoft.com/office/officeart/2011/layout/CircleProcess"/>
    <dgm:cxn modelId="{086DC425-6ED3-4C72-AB11-5BEFA5B9C457}" type="presOf" srcId="{E138944A-4179-4983-ADA0-EABCDA1B1D3D}" destId="{B266C890-0B94-4216-B176-F190A9A0F4C8}" srcOrd="1" destOrd="0" presId="urn:microsoft.com/office/officeart/2011/layout/CircleProcess"/>
    <dgm:cxn modelId="{4AC00460-8C20-4323-8CE1-09E9809062BD}" type="presOf" srcId="{BC0472DC-64F1-48AD-8B64-6FA9C7403D15}" destId="{004DC993-F2C1-4790-8586-A66007742F75}" srcOrd="0" destOrd="0" presId="urn:microsoft.com/office/officeart/2011/layout/CircleProcess"/>
    <dgm:cxn modelId="{26015C64-EECA-4D03-898B-5DED93E14BAA}" srcId="{03B40898-2DF1-4D8F-AE17-39A1D6984F24}" destId="{E010BD30-8283-4B20-B3BD-BCB9105B8E51}" srcOrd="4" destOrd="0" parTransId="{0D166D8F-C5CC-490A-AE8F-FA445C9585ED}" sibTransId="{CE89D9D3-1D17-45EB-9813-E5D3F03E3658}"/>
    <dgm:cxn modelId="{F8DFA268-3894-493C-915E-3002EEF74AD1}" srcId="{03B40898-2DF1-4D8F-AE17-39A1D6984F24}" destId="{CF6E6004-78F0-445A-A697-4EDC1F48D32A}" srcOrd="2" destOrd="0" parTransId="{17322A47-2893-414B-9F99-CB9689E299F6}" sibTransId="{A3AE831C-9645-44C3-9593-C9424BC45D10}"/>
    <dgm:cxn modelId="{FC14C669-8321-4C42-8722-209BB7FC3C85}" type="presOf" srcId="{E010BD30-8283-4B20-B3BD-BCB9105B8E51}" destId="{9B616B28-DEDA-4856-BC3B-CEF7A30355E9}" srcOrd="1" destOrd="0" presId="urn:microsoft.com/office/officeart/2011/layout/CircleProcess"/>
    <dgm:cxn modelId="{1A3CAA57-D575-4A65-8D29-E6C974BD0298}" type="presOf" srcId="{CF6E6004-78F0-445A-A697-4EDC1F48D32A}" destId="{2158F33F-2D59-43F2-B8C0-0695200D86C9}" srcOrd="0" destOrd="0" presId="urn:microsoft.com/office/officeart/2011/layout/CircleProcess"/>
    <dgm:cxn modelId="{7A7EB182-51AC-441A-AB61-AB86BBB7743F}" type="presOf" srcId="{9D7245CC-C513-4418-88A9-FE3B1E65B2E6}" destId="{7C1BFCD5-31A4-458C-91DB-01F38695A7B5}" srcOrd="0" destOrd="0" presId="urn:microsoft.com/office/officeart/2011/layout/CircleProcess"/>
    <dgm:cxn modelId="{B4805884-C3DD-4765-B868-A196AB6776DD}" type="presOf" srcId="{E138944A-4179-4983-ADA0-EABCDA1B1D3D}" destId="{5EECE4C0-CECB-4CFB-86FA-3F2BBED664DB}" srcOrd="0" destOrd="0" presId="urn:microsoft.com/office/officeart/2011/layout/CircleProcess"/>
    <dgm:cxn modelId="{AF2A78B8-ADAE-4E5C-940F-9F8888F132C2}" srcId="{03B40898-2DF1-4D8F-AE17-39A1D6984F24}" destId="{BC0472DC-64F1-48AD-8B64-6FA9C7403D15}" srcOrd="1" destOrd="0" parTransId="{747A26ED-D681-4448-8E66-C46D18B93DE8}" sibTransId="{944A1DDB-8321-49E9-AA97-0278D35B80B5}"/>
    <dgm:cxn modelId="{6E89DCCA-737E-45D0-BB45-94BDE05A3856}" type="presOf" srcId="{9D7245CC-C513-4418-88A9-FE3B1E65B2E6}" destId="{BB1BE69F-E91E-49BD-A1C1-053AAF462A8F}" srcOrd="1" destOrd="0" presId="urn:microsoft.com/office/officeart/2011/layout/CircleProcess"/>
    <dgm:cxn modelId="{29B185D3-5B7E-406F-BFA7-E1D5279708F5}" srcId="{03B40898-2DF1-4D8F-AE17-39A1D6984F24}" destId="{47C1526E-EC50-4716-8E16-40A4E419B52C}" srcOrd="5" destOrd="0" parTransId="{42C4FEDB-E6A7-4DA4-B363-D898B7D3134D}" sibTransId="{75F80ED2-0958-46B2-90C3-E4EB086DE010}"/>
    <dgm:cxn modelId="{37B4F4EA-97FB-4FDE-9390-9942BD6E1799}" type="presOf" srcId="{03B40898-2DF1-4D8F-AE17-39A1D6984F24}" destId="{B020A65E-B079-4161-BC60-7CB39D01EA02}" srcOrd="0" destOrd="0" presId="urn:microsoft.com/office/officeart/2011/layout/CircleProcess"/>
    <dgm:cxn modelId="{7274F5F6-0E9F-47D5-A7FF-FF717BAEE432}" srcId="{03B40898-2DF1-4D8F-AE17-39A1D6984F24}" destId="{E138944A-4179-4983-ADA0-EABCDA1B1D3D}" srcOrd="3" destOrd="0" parTransId="{2F15AFBD-D808-4B65-BEF5-A3CCA43CE73A}" sibTransId="{6A330ACE-8DB4-42AF-93AF-6033E358A2E3}"/>
    <dgm:cxn modelId="{CBF9B2FB-7EBD-4075-AC6F-60BF21993DF6}" srcId="{03B40898-2DF1-4D8F-AE17-39A1D6984F24}" destId="{9D7245CC-C513-4418-88A9-FE3B1E65B2E6}" srcOrd="0" destOrd="0" parTransId="{BA82D20F-7643-4561-9DFF-B2172D0A7A78}" sibTransId="{7D16FFE3-4DF9-4DB4-B6EC-52A5CA8D5039}"/>
    <dgm:cxn modelId="{B65AAE14-5151-4685-A437-D3C34B6284D5}" type="presParOf" srcId="{B020A65E-B079-4161-BC60-7CB39D01EA02}" destId="{A209DAE4-DA00-4EB5-8102-D4F6FF369A0D}" srcOrd="0" destOrd="0" presId="urn:microsoft.com/office/officeart/2011/layout/CircleProcess"/>
    <dgm:cxn modelId="{61C660F9-ECC7-498F-90C9-DB6485C59940}" type="presParOf" srcId="{A209DAE4-DA00-4EB5-8102-D4F6FF369A0D}" destId="{155BBAF6-6D64-4D74-B6BD-E3F00A968840}" srcOrd="0" destOrd="0" presId="urn:microsoft.com/office/officeart/2011/layout/CircleProcess"/>
    <dgm:cxn modelId="{DAE01517-8A82-493D-B94E-838B3E38F1EB}" type="presParOf" srcId="{B020A65E-B079-4161-BC60-7CB39D01EA02}" destId="{B51B7AF2-CBCA-4075-BA15-00B5C91F36D4}" srcOrd="1" destOrd="0" presId="urn:microsoft.com/office/officeart/2011/layout/CircleProcess"/>
    <dgm:cxn modelId="{52590EE7-8F1B-45B3-BC99-5DE58F068D5F}" type="presParOf" srcId="{B51B7AF2-CBCA-4075-BA15-00B5C91F36D4}" destId="{021837CF-AEA6-4E21-9B54-566AB237F825}" srcOrd="0" destOrd="0" presId="urn:microsoft.com/office/officeart/2011/layout/CircleProcess"/>
    <dgm:cxn modelId="{6058B568-E181-4A16-9F5B-011C2D2CD984}" type="presParOf" srcId="{B020A65E-B079-4161-BC60-7CB39D01EA02}" destId="{FB4C3B72-6E9E-4189-A79F-051C72D45A63}" srcOrd="2" destOrd="0" presId="urn:microsoft.com/office/officeart/2011/layout/CircleProcess"/>
    <dgm:cxn modelId="{13D7FF24-639C-41EF-B660-C7FAEBABEAC3}" type="presParOf" srcId="{B020A65E-B079-4161-BC60-7CB39D01EA02}" destId="{171895EC-55A2-4795-B341-3B9AB3E38D78}" srcOrd="3" destOrd="0" presId="urn:microsoft.com/office/officeart/2011/layout/CircleProcess"/>
    <dgm:cxn modelId="{7468B093-5ACF-407D-850E-93C1EDB1E35C}" type="presParOf" srcId="{171895EC-55A2-4795-B341-3B9AB3E38D78}" destId="{1E2D3E0D-7032-4872-80F6-45C77E631616}" srcOrd="0" destOrd="0" presId="urn:microsoft.com/office/officeart/2011/layout/CircleProcess"/>
    <dgm:cxn modelId="{BC9D16DD-5FFB-477A-9122-9F1A5A619D0B}" type="presParOf" srcId="{B020A65E-B079-4161-BC60-7CB39D01EA02}" destId="{028E5C98-8F6D-46DB-91D0-9D200BCD6812}" srcOrd="4" destOrd="0" presId="urn:microsoft.com/office/officeart/2011/layout/CircleProcess"/>
    <dgm:cxn modelId="{F32914EC-B2E8-4A24-8F67-6EAF416C0C6F}" type="presParOf" srcId="{028E5C98-8F6D-46DB-91D0-9D200BCD6812}" destId="{5BC93833-1429-4ADA-A029-80880C849A3A}" srcOrd="0" destOrd="0" presId="urn:microsoft.com/office/officeart/2011/layout/CircleProcess"/>
    <dgm:cxn modelId="{7A74D16C-A104-41DB-993B-25697B2A59E0}" type="presParOf" srcId="{B020A65E-B079-4161-BC60-7CB39D01EA02}" destId="{9B616B28-DEDA-4856-BC3B-CEF7A30355E9}" srcOrd="5" destOrd="0" presId="urn:microsoft.com/office/officeart/2011/layout/CircleProcess"/>
    <dgm:cxn modelId="{EEB3DB98-C130-4820-8170-91AEEB7B8DE1}" type="presParOf" srcId="{B020A65E-B079-4161-BC60-7CB39D01EA02}" destId="{5DB0C30D-27D6-4280-8D30-2A51C2CFE49D}" srcOrd="6" destOrd="0" presId="urn:microsoft.com/office/officeart/2011/layout/CircleProcess"/>
    <dgm:cxn modelId="{F51468F1-AD8C-44F4-AD87-340746D8DECF}" type="presParOf" srcId="{5DB0C30D-27D6-4280-8D30-2A51C2CFE49D}" destId="{F3767E4F-914A-4140-AD77-A937B8D311E9}" srcOrd="0" destOrd="0" presId="urn:microsoft.com/office/officeart/2011/layout/CircleProcess"/>
    <dgm:cxn modelId="{EF3547CA-0573-45CB-BBD7-472C7E151600}" type="presParOf" srcId="{B020A65E-B079-4161-BC60-7CB39D01EA02}" destId="{C4877015-3BE1-486D-A97C-380AAB250A70}" srcOrd="7" destOrd="0" presId="urn:microsoft.com/office/officeart/2011/layout/CircleProcess"/>
    <dgm:cxn modelId="{07CAE486-67D6-4F91-B8B5-7DE73985CAFF}" type="presParOf" srcId="{C4877015-3BE1-486D-A97C-380AAB250A70}" destId="{5EECE4C0-CECB-4CFB-86FA-3F2BBED664DB}" srcOrd="0" destOrd="0" presId="urn:microsoft.com/office/officeart/2011/layout/CircleProcess"/>
    <dgm:cxn modelId="{316ACA73-5AD8-4915-AD02-014F014CAFC8}" type="presParOf" srcId="{B020A65E-B079-4161-BC60-7CB39D01EA02}" destId="{B266C890-0B94-4216-B176-F190A9A0F4C8}" srcOrd="8" destOrd="0" presId="urn:microsoft.com/office/officeart/2011/layout/CircleProcess"/>
    <dgm:cxn modelId="{AED0DC94-AA5D-48B7-BD6D-C08A1FCDE6AA}" type="presParOf" srcId="{B020A65E-B079-4161-BC60-7CB39D01EA02}" destId="{FEEB5750-047B-4129-8A8C-27675B2EAD1A}" srcOrd="9" destOrd="0" presId="urn:microsoft.com/office/officeart/2011/layout/CircleProcess"/>
    <dgm:cxn modelId="{1BC14F76-A0A8-4B9A-9BD5-B69CBAF2EB0A}" type="presParOf" srcId="{FEEB5750-047B-4129-8A8C-27675B2EAD1A}" destId="{ADA68266-43A2-4162-8656-770027A69C6D}" srcOrd="0" destOrd="0" presId="urn:microsoft.com/office/officeart/2011/layout/CircleProcess"/>
    <dgm:cxn modelId="{123B11B3-347D-42DC-A535-E23F1876411B}" type="presParOf" srcId="{B020A65E-B079-4161-BC60-7CB39D01EA02}" destId="{C25AFD6A-F27D-47C2-A0FE-DFE233813BB9}" srcOrd="10" destOrd="0" presId="urn:microsoft.com/office/officeart/2011/layout/CircleProcess"/>
    <dgm:cxn modelId="{85768782-8F04-4320-98A7-7319E39B3D5C}" type="presParOf" srcId="{C25AFD6A-F27D-47C2-A0FE-DFE233813BB9}" destId="{2158F33F-2D59-43F2-B8C0-0695200D86C9}" srcOrd="0" destOrd="0" presId="urn:microsoft.com/office/officeart/2011/layout/CircleProcess"/>
    <dgm:cxn modelId="{911C7D78-E3DB-455E-AE36-5C3F84714CAF}" type="presParOf" srcId="{B020A65E-B079-4161-BC60-7CB39D01EA02}" destId="{43C25370-2B38-4B61-8D35-E713A8976DA2}" srcOrd="11" destOrd="0" presId="urn:microsoft.com/office/officeart/2011/layout/CircleProcess"/>
    <dgm:cxn modelId="{3E3BFEDF-2549-4211-B17C-284A091CC4B7}" type="presParOf" srcId="{B020A65E-B079-4161-BC60-7CB39D01EA02}" destId="{1AB91CC7-FEB9-42B7-AF5D-494EA7F3AA07}" srcOrd="12" destOrd="0" presId="urn:microsoft.com/office/officeart/2011/layout/CircleProcess"/>
    <dgm:cxn modelId="{445D3156-7385-4509-8E15-0B439F2AEF17}" type="presParOf" srcId="{1AB91CC7-FEB9-42B7-AF5D-494EA7F3AA07}" destId="{C379AA93-2720-4CC0-9330-8B6D0455F70D}" srcOrd="0" destOrd="0" presId="urn:microsoft.com/office/officeart/2011/layout/CircleProcess"/>
    <dgm:cxn modelId="{B853C357-F029-49F7-AEC0-9E40848F0110}" type="presParOf" srcId="{B020A65E-B079-4161-BC60-7CB39D01EA02}" destId="{D56CF3C4-3211-4FF2-B367-28A9BEF09B6F}" srcOrd="13" destOrd="0" presId="urn:microsoft.com/office/officeart/2011/layout/CircleProcess"/>
    <dgm:cxn modelId="{FD615899-3FE6-430F-9D6A-B4BE4E398FE4}" type="presParOf" srcId="{D56CF3C4-3211-4FF2-B367-28A9BEF09B6F}" destId="{004DC993-F2C1-4790-8586-A66007742F75}" srcOrd="0" destOrd="0" presId="urn:microsoft.com/office/officeart/2011/layout/CircleProcess"/>
    <dgm:cxn modelId="{2C94E128-61B1-4638-B4B3-6372E4F4A2FC}" type="presParOf" srcId="{B020A65E-B079-4161-BC60-7CB39D01EA02}" destId="{90A5D1C6-45D6-4303-AEE2-C16A1D353D9C}" srcOrd="14" destOrd="0" presId="urn:microsoft.com/office/officeart/2011/layout/CircleProcess"/>
    <dgm:cxn modelId="{3782AF5E-0DD3-475C-A150-6F246B995A1E}" type="presParOf" srcId="{B020A65E-B079-4161-BC60-7CB39D01EA02}" destId="{6CA543E7-913A-416C-BB57-6399E851BA99}" srcOrd="15" destOrd="0" presId="urn:microsoft.com/office/officeart/2011/layout/CircleProcess"/>
    <dgm:cxn modelId="{7CB89AAC-BF68-418A-9C84-C14DFD5B18DA}" type="presParOf" srcId="{6CA543E7-913A-416C-BB57-6399E851BA99}" destId="{A7BDFE11-381D-45B7-A64F-6ED6DD450B3D}" srcOrd="0" destOrd="0" presId="urn:microsoft.com/office/officeart/2011/layout/CircleProcess"/>
    <dgm:cxn modelId="{60FFF057-0F00-4670-B16B-F1AB9086289E}" type="presParOf" srcId="{B020A65E-B079-4161-BC60-7CB39D01EA02}" destId="{7FC43490-7B5C-423E-88E5-F0BD772B0354}" srcOrd="16" destOrd="0" presId="urn:microsoft.com/office/officeart/2011/layout/CircleProcess"/>
    <dgm:cxn modelId="{15917247-909F-49CB-A052-FCAF67FBDAC9}" type="presParOf" srcId="{7FC43490-7B5C-423E-88E5-F0BD772B0354}" destId="{7C1BFCD5-31A4-458C-91DB-01F38695A7B5}" srcOrd="0" destOrd="0" presId="urn:microsoft.com/office/officeart/2011/layout/CircleProcess"/>
    <dgm:cxn modelId="{A27A2D82-1EB1-4BEC-B30D-22FB828CA49F}" type="presParOf" srcId="{B020A65E-B079-4161-BC60-7CB39D01EA02}" destId="{BB1BE69F-E91E-49BD-A1C1-053AAF462A8F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BBAF6-6D64-4D74-B6BD-E3F00A968840}">
      <dsp:nvSpPr>
        <dsp:cNvPr id="0" name=""/>
        <dsp:cNvSpPr/>
      </dsp:nvSpPr>
      <dsp:spPr>
        <a:xfrm>
          <a:off x="8041131" y="1240320"/>
          <a:ext cx="1482300" cy="14820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1837CF-AEA6-4E21-9B54-566AB237F825}">
      <dsp:nvSpPr>
        <dsp:cNvPr id="0" name=""/>
        <dsp:cNvSpPr/>
      </dsp:nvSpPr>
      <dsp:spPr>
        <a:xfrm>
          <a:off x="8091044" y="1289729"/>
          <a:ext cx="1383418" cy="13832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Re-iterate, if Goal is not met</a:t>
          </a:r>
        </a:p>
      </dsp:txBody>
      <dsp:txXfrm>
        <a:off x="8288809" y="1487367"/>
        <a:ext cx="987886" cy="987926"/>
      </dsp:txXfrm>
    </dsp:sp>
    <dsp:sp modelId="{1E2D3E0D-7032-4872-80F6-45C77E631616}">
      <dsp:nvSpPr>
        <dsp:cNvPr id="0" name=""/>
        <dsp:cNvSpPr/>
      </dsp:nvSpPr>
      <dsp:spPr>
        <a:xfrm rot="2700000">
          <a:off x="6509964" y="1240153"/>
          <a:ext cx="1482092" cy="148209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C93833-1429-4ADA-A029-80880C849A3A}">
      <dsp:nvSpPr>
        <dsp:cNvPr id="0" name=""/>
        <dsp:cNvSpPr/>
      </dsp:nvSpPr>
      <dsp:spPr>
        <a:xfrm>
          <a:off x="6559772" y="1289729"/>
          <a:ext cx="1383418" cy="13832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Evaluate Model</a:t>
          </a:r>
        </a:p>
      </dsp:txBody>
      <dsp:txXfrm>
        <a:off x="6757538" y="1487367"/>
        <a:ext cx="987886" cy="987926"/>
      </dsp:txXfrm>
    </dsp:sp>
    <dsp:sp modelId="{F3767E4F-914A-4140-AD77-A937B8D311E9}">
      <dsp:nvSpPr>
        <dsp:cNvPr id="0" name=""/>
        <dsp:cNvSpPr/>
      </dsp:nvSpPr>
      <dsp:spPr>
        <a:xfrm rot="2700000">
          <a:off x="4978693" y="1240153"/>
          <a:ext cx="1482092" cy="148209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ECE4C0-CECB-4CFB-86FA-3F2BBED664DB}">
      <dsp:nvSpPr>
        <dsp:cNvPr id="0" name=""/>
        <dsp:cNvSpPr/>
      </dsp:nvSpPr>
      <dsp:spPr>
        <a:xfrm>
          <a:off x="5046319" y="1289729"/>
          <a:ext cx="1383418" cy="13832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Building</a:t>
          </a:r>
        </a:p>
      </dsp:txBody>
      <dsp:txXfrm>
        <a:off x="5244085" y="1487367"/>
        <a:ext cx="987886" cy="987926"/>
      </dsp:txXfrm>
    </dsp:sp>
    <dsp:sp modelId="{ADA68266-43A2-4162-8656-770027A69C6D}">
      <dsp:nvSpPr>
        <dsp:cNvPr id="0" name=""/>
        <dsp:cNvSpPr/>
      </dsp:nvSpPr>
      <dsp:spPr>
        <a:xfrm rot="2700000">
          <a:off x="3447422" y="1240153"/>
          <a:ext cx="1482092" cy="148209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58F33F-2D59-43F2-B8C0-0695200D86C9}">
      <dsp:nvSpPr>
        <dsp:cNvPr id="0" name=""/>
        <dsp:cNvSpPr/>
      </dsp:nvSpPr>
      <dsp:spPr>
        <a:xfrm>
          <a:off x="3497230" y="1289729"/>
          <a:ext cx="1383418" cy="13832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Text Transformation </a:t>
          </a:r>
        </a:p>
      </dsp:txBody>
      <dsp:txXfrm>
        <a:off x="3694053" y="1487367"/>
        <a:ext cx="987886" cy="987926"/>
      </dsp:txXfrm>
    </dsp:sp>
    <dsp:sp modelId="{C379AA93-2720-4CC0-9330-8B6D0455F70D}">
      <dsp:nvSpPr>
        <dsp:cNvPr id="0" name=""/>
        <dsp:cNvSpPr/>
      </dsp:nvSpPr>
      <dsp:spPr>
        <a:xfrm rot="2700000">
          <a:off x="1916150" y="1240153"/>
          <a:ext cx="1482092" cy="148209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4DC993-F2C1-4790-8586-A66007742F75}">
      <dsp:nvSpPr>
        <dsp:cNvPr id="0" name=""/>
        <dsp:cNvSpPr/>
      </dsp:nvSpPr>
      <dsp:spPr>
        <a:xfrm>
          <a:off x="1965958" y="1289729"/>
          <a:ext cx="1383418" cy="13832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Text Preprocessing</a:t>
          </a:r>
        </a:p>
      </dsp:txBody>
      <dsp:txXfrm>
        <a:off x="2162782" y="1487367"/>
        <a:ext cx="987886" cy="987926"/>
      </dsp:txXfrm>
    </dsp:sp>
    <dsp:sp modelId="{A7BDFE11-381D-45B7-A64F-6ED6DD450B3D}">
      <dsp:nvSpPr>
        <dsp:cNvPr id="0" name=""/>
        <dsp:cNvSpPr/>
      </dsp:nvSpPr>
      <dsp:spPr>
        <a:xfrm rot="2700000">
          <a:off x="384879" y="1240153"/>
          <a:ext cx="1482092" cy="148209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C1BFCD5-31A4-458C-91DB-01F38695A7B5}">
      <dsp:nvSpPr>
        <dsp:cNvPr id="0" name=""/>
        <dsp:cNvSpPr/>
      </dsp:nvSpPr>
      <dsp:spPr>
        <a:xfrm>
          <a:off x="433745" y="1289729"/>
          <a:ext cx="1383418" cy="13832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Scarping information the relevant apps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631511" y="1487367"/>
        <a:ext cx="987886" cy="987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8/19/2020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8/19/2020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8/19/2020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8/19/2020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.xlsx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Sentiment Analysis by Scraping Data of User Reviews for Google App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Rahul </a:t>
            </a:r>
            <a:r>
              <a:rPr lang="en-US" dirty="0" err="1"/>
              <a:t>Mahipati</a:t>
            </a:r>
            <a:r>
              <a:rPr lang="en-US" dirty="0"/>
              <a:t> </a:t>
            </a:r>
            <a:r>
              <a:rPr lang="en-US" dirty="0" err="1"/>
              <a:t>Bagal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EE05C-4FD5-4453-94B5-001EF9E97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074" y="6098680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32C6-956E-4A9F-9679-542DE3FF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0975"/>
            <a:ext cx="11266488" cy="1219200"/>
          </a:xfrm>
        </p:spPr>
        <p:txBody>
          <a:bodyPr/>
          <a:lstStyle/>
          <a:p>
            <a:r>
              <a:rPr lang="en-US" dirty="0"/>
              <a:t>Deep Drive Apps -Sentiment Polarity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93C460-E565-4EBE-AD2E-B44A9953F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3962400"/>
            <a:ext cx="8834664" cy="2527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8F759-92DE-4515-A65A-9033D2BA6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1738313"/>
            <a:ext cx="8834664" cy="20828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C0AFCD-75F7-4219-8FFD-D25F16AA4402}"/>
              </a:ext>
            </a:extLst>
          </p:cNvPr>
          <p:cNvCxnSpPr>
            <a:cxnSpLocks/>
          </p:cNvCxnSpPr>
          <p:nvPr/>
        </p:nvCxnSpPr>
        <p:spPr>
          <a:xfrm>
            <a:off x="478971" y="3893685"/>
            <a:ext cx="979714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37ABC88-2D37-45EC-9E8F-9907A359F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1074" y="6084166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2D5D-0B3E-4CEA-B147-05F37511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304800"/>
            <a:ext cx="10998200" cy="1219200"/>
          </a:xfrm>
        </p:spPr>
        <p:txBody>
          <a:bodyPr/>
          <a:lstStyle/>
          <a:p>
            <a:r>
              <a:rPr lang="en-US" dirty="0"/>
              <a:t>Deep Drive Apps -Sentiment Polarity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B49B8-5631-436A-91B7-FC0A0B4A0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61" y="1759741"/>
            <a:ext cx="8832850" cy="2322513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9A49DAB-BE5C-496D-A9E9-15C3959BE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61" y="4213219"/>
            <a:ext cx="8832850" cy="2500313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AC0659-2C77-4E67-BB67-20AFDE1FB296}"/>
              </a:ext>
            </a:extLst>
          </p:cNvPr>
          <p:cNvCxnSpPr/>
          <p:nvPr/>
        </p:nvCxnSpPr>
        <p:spPr>
          <a:xfrm>
            <a:off x="478971" y="4125909"/>
            <a:ext cx="1123405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03A980E-2DBE-40B0-A199-495033D84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1074" y="6084166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0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4EC1-BACB-4FD0-8D23-0B8DD8A1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04800"/>
            <a:ext cx="11125200" cy="1219200"/>
          </a:xfrm>
        </p:spPr>
        <p:txBody>
          <a:bodyPr/>
          <a:lstStyle/>
          <a:p>
            <a:r>
              <a:rPr lang="en-US" dirty="0"/>
              <a:t>Deep Drive Apps -Sentiment Polarity Distribution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3D82425-C330-43C0-88AC-BCDDB80E6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78" y="2070100"/>
            <a:ext cx="8255793" cy="3087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F011EA-539C-4E85-8078-9DD895A07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074" y="6084166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1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6823-ED3E-4409-8AC0-BAE2CF67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50" y="304800"/>
            <a:ext cx="11372850" cy="1219200"/>
          </a:xfrm>
        </p:spPr>
        <p:txBody>
          <a:bodyPr/>
          <a:lstStyle/>
          <a:p>
            <a:r>
              <a:rPr lang="en-US" dirty="0"/>
              <a:t>Sentiment Polarity Distribution w.r.t the Users Scores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F9AFB-4C3B-484F-861B-51F0EEA40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" y="2000250"/>
            <a:ext cx="6610350" cy="3689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3225A2-8A6F-4294-ADE7-D512A5B78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50" y="2676525"/>
            <a:ext cx="4337050" cy="194627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8276CA-4F3A-44F9-9A39-88C79699883D}"/>
              </a:ext>
            </a:extLst>
          </p:cNvPr>
          <p:cNvCxnSpPr>
            <a:cxnSpLocks/>
          </p:cNvCxnSpPr>
          <p:nvPr/>
        </p:nvCxnSpPr>
        <p:spPr>
          <a:xfrm>
            <a:off x="7126514" y="1712686"/>
            <a:ext cx="0" cy="460102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A3CFF0D-A989-4CF2-B531-B91DDE49B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1074" y="6084166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9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E95C-18A9-42FC-89DE-AF8369A8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11214100" cy="12192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Deep drive - Sentiment Polarity Distribution w.r.t the Users Scores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D22501-C127-480B-B5E8-17B532357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5" y="1608478"/>
            <a:ext cx="8243455" cy="234950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D16D9A0-6793-48DD-9F4D-F00F81DDF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5" y="4203700"/>
            <a:ext cx="8243455" cy="2349500"/>
          </a:xfr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A9291-AC42-4868-BFE3-7130E5CAA9E2}"/>
              </a:ext>
            </a:extLst>
          </p:cNvPr>
          <p:cNvCxnSpPr/>
          <p:nvPr/>
        </p:nvCxnSpPr>
        <p:spPr>
          <a:xfrm>
            <a:off x="478971" y="4082367"/>
            <a:ext cx="1123405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85532FE-AFAA-4678-8A49-EF5CB00C2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1074" y="6084166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6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DF88-A6DF-458D-A44F-7DD2B1F35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5" y="304799"/>
            <a:ext cx="10764982" cy="134389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Deep drive - Sentiment Polarity Distribution w.r.t the Users Scores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8CA0AE-DDE1-455D-AFE7-0BEE0104F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66" y="2121766"/>
            <a:ext cx="7882466" cy="39624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553C6F-8DC1-411D-A3FB-7696FDC9A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074" y="6084166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5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C384-32F1-4AAD-B5A7-A2754F02B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119" y="174172"/>
            <a:ext cx="9601200" cy="1219200"/>
          </a:xfrm>
        </p:spPr>
        <p:txBody>
          <a:bodyPr/>
          <a:lstStyle/>
          <a:p>
            <a:r>
              <a:rPr lang="en-IN" dirty="0" err="1"/>
              <a:t>Senti</a:t>
            </a:r>
            <a:r>
              <a:rPr lang="en-IN" dirty="0"/>
              <a:t>-N-Gram - </a:t>
            </a:r>
            <a:r>
              <a:rPr lang="en-IN" dirty="0" err="1"/>
              <a:t>ngram</a:t>
            </a:r>
            <a:r>
              <a:rPr lang="en-IN" dirty="0"/>
              <a:t> sentiment analysis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986D77-17F4-42C3-9DCE-6F15AC804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360" y="1658773"/>
            <a:ext cx="4968586" cy="2096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24E386-8A76-47ED-90A1-7E8FFBC30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79" y="3925125"/>
            <a:ext cx="8347555" cy="25482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AC2CD4-57D1-4577-825F-76589286E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91" y="1658773"/>
            <a:ext cx="4968586" cy="209628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86F3A8-F36F-4EE8-91D5-43513449D03C}"/>
              </a:ext>
            </a:extLst>
          </p:cNvPr>
          <p:cNvCxnSpPr/>
          <p:nvPr/>
        </p:nvCxnSpPr>
        <p:spPr>
          <a:xfrm>
            <a:off x="478971" y="3835629"/>
            <a:ext cx="1123405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D380B56-2CCB-4242-838D-9098DFF1D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1074" y="6084166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7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2B7D-F226-4667-B24A-FD4572DA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 of Speech Tagging (POS)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03ADCA6-BD74-4E00-9857-85157DA44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964" y="1915887"/>
            <a:ext cx="6163733" cy="396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DE958A-E632-403A-812A-64F208BE5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074" y="6084166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8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966D-D74F-4703-AAF7-7247543C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 Cloud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F5CD892-EF2B-485A-9D4E-A8E679498D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632" y="1828800"/>
            <a:ext cx="7805561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EFDB2A-E18E-4A85-9056-4C862FD3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074" y="6084166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Text classifications : Flow of the Process</a:t>
            </a:r>
            <a:endParaRPr lang="en-US" sz="3200" dirty="0"/>
          </a:p>
        </p:txBody>
      </p:sp>
      <p:graphicFrame>
        <p:nvGraphicFramePr>
          <p:cNvPr id="3" name="Content Placeholder 2" descr="Circle process showing 3 steps arranged from left to right pointing towards goal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04476"/>
              </p:ext>
            </p:extLst>
          </p:nvPr>
        </p:nvGraphicFramePr>
        <p:xfrm>
          <a:off x="1071871" y="1828800"/>
          <a:ext cx="96012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73871D3-ED22-4B45-97BD-070353E620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7953" y="6162675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0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9224" y="167640"/>
            <a:ext cx="10247376" cy="1219200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1828799"/>
            <a:ext cx="9450386" cy="2273876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IN" b="1" dirty="0"/>
              <a:t>Business Inside:</a:t>
            </a:r>
          </a:p>
          <a:p>
            <a:pPr marL="45720" indent="0">
              <a:buNone/>
            </a:pPr>
            <a:r>
              <a:rPr lang="en-IN" b="1" dirty="0"/>
              <a:t>	</a:t>
            </a:r>
            <a:r>
              <a:rPr lang="en-IN" dirty="0"/>
              <a:t>Identify the key business insides and comparation of the user behaviour w.r.t their apps </a:t>
            </a:r>
          </a:p>
          <a:p>
            <a:pPr marL="45720" indent="0">
              <a:buNone/>
            </a:pPr>
            <a:r>
              <a:rPr lang="en-IN" b="1" dirty="0"/>
              <a:t>Sentimental classification:</a:t>
            </a:r>
          </a:p>
          <a:p>
            <a:pPr marL="960120" lvl="2" indent="0">
              <a:buNone/>
            </a:pPr>
            <a:r>
              <a:rPr lang="en-IN" sz="2700" dirty="0"/>
              <a:t>Develop</a:t>
            </a:r>
            <a:r>
              <a:rPr lang="fr-FR" sz="2700" dirty="0"/>
              <a:t> an </a:t>
            </a:r>
            <a:r>
              <a:rPr lang="en-IN" sz="2700" dirty="0"/>
              <a:t>attribute </a:t>
            </a:r>
            <a:r>
              <a:rPr lang="en-US" sz="2700" dirty="0"/>
              <a:t>Sentiment Analysis model by scraping user reviews for apps.</a:t>
            </a:r>
            <a:r>
              <a:rPr lang="fr-FR" sz="2700" dirty="0"/>
              <a:t> </a:t>
            </a:r>
            <a:r>
              <a:rPr lang="fr-FR" sz="2700" dirty="0" err="1"/>
              <a:t>Hence</a:t>
            </a:r>
            <a:r>
              <a:rPr lang="fr-FR" sz="2700" dirty="0"/>
              <a:t>, help the </a:t>
            </a:r>
            <a:r>
              <a:rPr lang="fr-FR" sz="2700" dirty="0" err="1"/>
              <a:t>companies</a:t>
            </a:r>
            <a:r>
              <a:rPr lang="fr-FR" sz="2700" dirty="0"/>
              <a:t> to analyse </a:t>
            </a:r>
            <a:r>
              <a:rPr lang="fr-FR" sz="2700" dirty="0" err="1"/>
              <a:t>their</a:t>
            </a:r>
            <a:r>
              <a:rPr lang="fr-FR" sz="2700" dirty="0"/>
              <a:t> </a:t>
            </a:r>
            <a:r>
              <a:rPr lang="fr-FR" sz="2700" dirty="0" err="1"/>
              <a:t>customer</a:t>
            </a:r>
            <a:r>
              <a:rPr lang="fr-FR" sz="2700" dirty="0"/>
              <a:t> </a:t>
            </a:r>
            <a:r>
              <a:rPr lang="fr-FR" sz="2700" dirty="0" err="1"/>
              <a:t>behaviours</a:t>
            </a:r>
            <a:r>
              <a:rPr lang="fr-FR" sz="2700" dirty="0"/>
              <a:t> , app </a:t>
            </a:r>
            <a:r>
              <a:rPr lang="fr-FR" sz="2700" dirty="0" err="1"/>
              <a:t>enhancements</a:t>
            </a:r>
            <a:r>
              <a:rPr lang="fr-FR" sz="2700" dirty="0"/>
              <a:t> and </a:t>
            </a:r>
            <a:r>
              <a:rPr lang="fr-FR" sz="2700" dirty="0" err="1"/>
              <a:t>competitor</a:t>
            </a:r>
            <a:r>
              <a:rPr lang="fr-FR" sz="2700" dirty="0"/>
              <a:t> </a:t>
            </a:r>
            <a:r>
              <a:rPr lang="fr-FR" sz="2700" dirty="0" err="1"/>
              <a:t>analysis</a:t>
            </a:r>
            <a:r>
              <a:rPr lang="fr-FR" sz="2700" dirty="0"/>
              <a:t>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E4D2FF-18BB-4534-8BEB-EECF30FDA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391" y="4618612"/>
            <a:ext cx="6562725" cy="1813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466D66-94D7-4D17-9120-27D3E5BAA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074" y="6084166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4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9224" y="167640"/>
            <a:ext cx="10247376" cy="1219200"/>
          </a:xfrm>
        </p:spPr>
        <p:txBody>
          <a:bodyPr>
            <a:normAutofit/>
          </a:bodyPr>
          <a:lstStyle/>
          <a:p>
            <a:r>
              <a:rPr lang="en-US" dirty="0"/>
              <a:t>Preprocessing Steps: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1636776"/>
            <a:ext cx="9450386" cy="4407408"/>
          </a:xfrm>
        </p:spPr>
        <p:txBody>
          <a:bodyPr>
            <a:normAutofit fontScale="92500" lnSpcReduction="10000"/>
          </a:bodyPr>
          <a:lstStyle/>
          <a:p>
            <a:r>
              <a:rPr lang="en-IN" sz="1800" dirty="0"/>
              <a:t>Lowercase</a:t>
            </a:r>
          </a:p>
          <a:p>
            <a:r>
              <a:rPr lang="en-US" sz="1800" dirty="0" err="1"/>
              <a:t>remove_punctuation</a:t>
            </a:r>
            <a:endParaRPr lang="en-IN" sz="1800" dirty="0"/>
          </a:p>
          <a:p>
            <a:r>
              <a:rPr lang="en-US" sz="1800" dirty="0" err="1"/>
              <a:t>remove_whitespace</a:t>
            </a:r>
            <a:endParaRPr lang="en-IN" sz="1800" dirty="0"/>
          </a:p>
          <a:p>
            <a:r>
              <a:rPr lang="en-US" sz="1800" dirty="0" err="1"/>
              <a:t>stop_words</a:t>
            </a:r>
            <a:endParaRPr lang="en-IN" sz="1800" dirty="0"/>
          </a:p>
          <a:p>
            <a:r>
              <a:rPr lang="en-US" sz="1800" dirty="0" err="1"/>
              <a:t>WordNetLemmatizer</a:t>
            </a:r>
            <a:endParaRPr lang="en-IN" sz="1800" dirty="0"/>
          </a:p>
          <a:p>
            <a:r>
              <a:rPr lang="en-US" sz="1800" dirty="0"/>
              <a:t>"[SEP] [CLS]"</a:t>
            </a:r>
          </a:p>
          <a:p>
            <a:pPr marL="45720" indent="0">
              <a:buNone/>
            </a:pPr>
            <a:r>
              <a:rPr lang="en-US" sz="1800" dirty="0"/>
              <a:t>'Unable to register with an email. </a:t>
            </a:r>
            <a:r>
              <a:rPr lang="en-US" sz="1800" dirty="0" err="1"/>
              <a:t>Clicking"continue</a:t>
            </a:r>
            <a:r>
              <a:rPr lang="en-US" sz="1800" dirty="0"/>
              <a:t> with email" will just take you to a login page. Complete waste of time. I searched them first three pages of Google for a solution and found nothing. Found no solution on their help section. I don\'t want to register with Facebook or Google. If you include a feature, make sure it actually works.’</a:t>
            </a:r>
          </a:p>
          <a:p>
            <a:pPr marL="45720" indent="0">
              <a:buNone/>
            </a:pPr>
            <a:r>
              <a:rPr lang="en-US" sz="1800" dirty="0"/>
              <a:t>'unable register email click continue email take login page complete waste time search first three page google solution find nothing find solution help section want register </a:t>
            </a:r>
            <a:r>
              <a:rPr lang="en-US" sz="1800" dirty="0" err="1"/>
              <a:t>facebook</a:t>
            </a:r>
            <a:r>
              <a:rPr lang="en-US" sz="1800" dirty="0"/>
              <a:t> google include feature make sure actually work  [SEP] [CLS]'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98EE7-C2BF-4350-8994-D27D32CA1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953" y="6162675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7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8BEF-8B25-4B47-954F-AC54AD4C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Fixing the length size of the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4BCD0-DEE9-4CA8-B9F5-CDD27B33C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060150" cy="4959926"/>
          </a:xfrm>
        </p:spPr>
        <p:txBody>
          <a:bodyPr>
            <a:normAutofit/>
          </a:bodyPr>
          <a:lstStyle/>
          <a:p>
            <a:r>
              <a:rPr lang="en-US" dirty="0"/>
              <a:t>Most of the reviews seem to contain less than 80 tokens, but we'll be on the safe side and choose a maximum length of 100.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next step we will use </a:t>
            </a:r>
            <a:r>
              <a:rPr lang="en-IN" dirty="0" err="1"/>
              <a:t>XLNet</a:t>
            </a:r>
            <a:r>
              <a:rPr lang="en-IN" dirty="0"/>
              <a:t> architecture for building text classification model.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F17B3-15FD-4ACC-B8BD-EBCA8B7CD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239" y="2670744"/>
            <a:ext cx="5997299" cy="28408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9599F0-35B6-4842-AFDC-3118D1549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074" y="6093402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8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3849-8554-4A1A-B587-0429F88B8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01" y="304800"/>
            <a:ext cx="10179612" cy="1219200"/>
          </a:xfrm>
        </p:spPr>
        <p:txBody>
          <a:bodyPr/>
          <a:lstStyle/>
          <a:p>
            <a:r>
              <a:rPr lang="en-IN" dirty="0"/>
              <a:t>Why using </a:t>
            </a:r>
            <a:r>
              <a:rPr lang="en-IN" dirty="0" err="1"/>
              <a:t>XLNet</a:t>
            </a:r>
            <a:r>
              <a:rPr lang="en-IN" dirty="0"/>
              <a:t> model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E22DC1-56EC-473F-9771-5DBB592EA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041" y="4016708"/>
            <a:ext cx="4908863" cy="1819274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A8ABC2C-EE30-43A2-93DC-3F39DC88F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096" y="4016707"/>
            <a:ext cx="4762500" cy="181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D303DC-5F98-4052-BD9A-8823A55838E5}"/>
              </a:ext>
            </a:extLst>
          </p:cNvPr>
          <p:cNvSpPr txBox="1"/>
          <p:nvPr/>
        </p:nvSpPr>
        <p:spPr>
          <a:xfrm>
            <a:off x="715401" y="2539379"/>
            <a:ext cx="93074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Example: </a:t>
            </a:r>
          </a:p>
          <a:p>
            <a:r>
              <a:rPr lang="en-US" dirty="0" err="1"/>
              <a:t>SQuAD</a:t>
            </a:r>
            <a:r>
              <a:rPr lang="en-US" dirty="0"/>
              <a:t> and </a:t>
            </a:r>
            <a:r>
              <a:rPr lang="en-US" dirty="0" err="1"/>
              <a:t>NewsQA</a:t>
            </a:r>
            <a:r>
              <a:rPr lang="en-US" dirty="0"/>
              <a:t> are also popular reading comprehension datasets which consist of two tasks. Specifically, </a:t>
            </a:r>
            <a:r>
              <a:rPr lang="en-US" dirty="0" err="1"/>
              <a:t>XLNet</a:t>
            </a:r>
            <a:r>
              <a:rPr lang="en-US" dirty="0"/>
              <a:t> jointly trains on </a:t>
            </a:r>
            <a:r>
              <a:rPr lang="en-US" dirty="0" err="1"/>
              <a:t>SQuAD</a:t>
            </a:r>
            <a:r>
              <a:rPr lang="en-US" dirty="0"/>
              <a:t> 2.0 and </a:t>
            </a:r>
            <a:r>
              <a:rPr lang="en-US" dirty="0" err="1"/>
              <a:t>NewsQA</a:t>
            </a:r>
            <a:r>
              <a:rPr lang="en-US" dirty="0"/>
              <a:t> and obtains state-of-the-art performance on this task, outperforming BERT even on the dev set (see results below).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0D6EDC-7996-4B05-9FD8-CA8E7ADDA048}"/>
              </a:ext>
            </a:extLst>
          </p:cNvPr>
          <p:cNvSpPr txBox="1"/>
          <p:nvPr/>
        </p:nvSpPr>
        <p:spPr>
          <a:xfrm>
            <a:off x="5485181" y="5901065"/>
            <a:ext cx="61300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* https://www.kdnuggets.com/2019/07/xlnet-outperforms-bert-several-nlp-tasks.html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A05DEF-1899-43EE-8726-ECC0FA049DE3}"/>
              </a:ext>
            </a:extLst>
          </p:cNvPr>
          <p:cNvSpPr txBox="1"/>
          <p:nvPr/>
        </p:nvSpPr>
        <p:spPr>
          <a:xfrm>
            <a:off x="715402" y="1302359"/>
            <a:ext cx="9732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 will use </a:t>
            </a:r>
            <a:r>
              <a:rPr lang="en-IN" dirty="0" err="1"/>
              <a:t>XLNet</a:t>
            </a:r>
            <a:r>
              <a:rPr lang="en-IN" dirty="0"/>
              <a:t> pretrained deep learning architecture model for classification</a:t>
            </a:r>
          </a:p>
          <a:p>
            <a:endParaRPr lang="en-IN" dirty="0"/>
          </a:p>
          <a:p>
            <a:r>
              <a:rPr lang="en-US" dirty="0" err="1"/>
              <a:t>XLNet</a:t>
            </a:r>
            <a:r>
              <a:rPr lang="en-US" dirty="0"/>
              <a:t> outperforms (in terms of accuracy) most of the advanced models like BERT in many use cases.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6053C1-AF98-47BF-8873-B29705668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953" y="6162675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0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C395-B4CD-462A-A063-4AEC8C80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XLNet</a:t>
            </a:r>
            <a:r>
              <a:rPr lang="en-IN" dirty="0"/>
              <a:t> Architecture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39D1416-E3C7-4CD5-9CDE-A816E7584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37" y="1885211"/>
            <a:ext cx="86106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B35460-E894-42BC-87D5-86BA43612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953" y="6162675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9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248E-5D9F-4CAF-9E4B-6E8E1B812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04800"/>
            <a:ext cx="10612582" cy="1219200"/>
          </a:xfrm>
        </p:spPr>
        <p:txBody>
          <a:bodyPr/>
          <a:lstStyle/>
          <a:p>
            <a:r>
              <a:rPr lang="en-IN" dirty="0"/>
              <a:t>GPU and </a:t>
            </a:r>
            <a:r>
              <a:rPr lang="en-IN" dirty="0" err="1"/>
              <a:t>Pytorch</a:t>
            </a:r>
            <a:r>
              <a:rPr lang="en-IN" dirty="0"/>
              <a:t> Framework to build the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98CE261-7921-4BF3-849E-D7D896373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83" t="23525" r="37488" b="7468"/>
          <a:stretch/>
        </p:blipFill>
        <p:spPr>
          <a:xfrm>
            <a:off x="1750066" y="1939008"/>
            <a:ext cx="6342634" cy="434118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0FC761-3EAF-42CB-8246-5C850566A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953" y="6162675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3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9224" y="167640"/>
            <a:ext cx="10247376" cy="1219200"/>
          </a:xfrm>
        </p:spPr>
        <p:txBody>
          <a:bodyPr>
            <a:normAutofit/>
          </a:bodyPr>
          <a:lstStyle/>
          <a:p>
            <a:r>
              <a:rPr lang="en-US" dirty="0"/>
              <a:t>Model Validation and Metrics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51568B-7266-46C0-828B-CAD31E6A8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335" y="2322019"/>
            <a:ext cx="5047582" cy="344604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122A12-4A5E-46D3-B7C2-8C1368511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988622"/>
              </p:ext>
            </p:extLst>
          </p:nvPr>
        </p:nvGraphicFramePr>
        <p:xfrm>
          <a:off x="452581" y="2542310"/>
          <a:ext cx="4165602" cy="177338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1065618">
                  <a:extLst>
                    <a:ext uri="{9D8B030D-6E8A-4147-A177-3AD203B41FA5}">
                      <a16:colId xmlns:a16="http://schemas.microsoft.com/office/drawing/2014/main" val="1254661365"/>
                    </a:ext>
                  </a:extLst>
                </a:gridCol>
                <a:gridCol w="774996">
                  <a:extLst>
                    <a:ext uri="{9D8B030D-6E8A-4147-A177-3AD203B41FA5}">
                      <a16:colId xmlns:a16="http://schemas.microsoft.com/office/drawing/2014/main" val="3536602388"/>
                    </a:ext>
                  </a:extLst>
                </a:gridCol>
                <a:gridCol w="774996">
                  <a:extLst>
                    <a:ext uri="{9D8B030D-6E8A-4147-A177-3AD203B41FA5}">
                      <a16:colId xmlns:a16="http://schemas.microsoft.com/office/drawing/2014/main" val="2703851848"/>
                    </a:ext>
                  </a:extLst>
                </a:gridCol>
                <a:gridCol w="774996">
                  <a:extLst>
                    <a:ext uri="{9D8B030D-6E8A-4147-A177-3AD203B41FA5}">
                      <a16:colId xmlns:a16="http://schemas.microsoft.com/office/drawing/2014/main" val="3704583800"/>
                    </a:ext>
                  </a:extLst>
                </a:gridCol>
                <a:gridCol w="774996">
                  <a:extLst>
                    <a:ext uri="{9D8B030D-6E8A-4147-A177-3AD203B41FA5}">
                      <a16:colId xmlns:a16="http://schemas.microsoft.com/office/drawing/2014/main" val="1029644702"/>
                    </a:ext>
                  </a:extLst>
                </a:gridCol>
              </a:tblGrid>
              <a:tr h="25334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f1-score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support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9152684"/>
                  </a:ext>
                </a:extLst>
              </a:tr>
              <a:tr h="25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Negative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5387790"/>
                  </a:ext>
                </a:extLst>
              </a:tr>
              <a:tr h="25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Neutral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7621155"/>
                  </a:ext>
                </a:extLst>
              </a:tr>
              <a:tr h="25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Positive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24787"/>
                  </a:ext>
                </a:extLst>
              </a:tr>
              <a:tr h="25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6377464"/>
                  </a:ext>
                </a:extLst>
              </a:tr>
              <a:tr h="25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macro avg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8230617"/>
                  </a:ext>
                </a:extLst>
              </a:tr>
              <a:tr h="25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weighted avg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3211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641937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0477823-BDBB-4EA1-AE50-62B2C319C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8202"/>
              </p:ext>
            </p:extLst>
          </p:nvPr>
        </p:nvGraphicFramePr>
        <p:xfrm>
          <a:off x="1483671" y="5186713"/>
          <a:ext cx="1617300" cy="581350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1617300">
                  <a:extLst>
                    <a:ext uri="{9D8B030D-6E8A-4147-A177-3AD203B41FA5}">
                      <a16:colId xmlns:a16="http://schemas.microsoft.com/office/drawing/2014/main" val="2340846499"/>
                    </a:ext>
                  </a:extLst>
                </a:gridCol>
              </a:tblGrid>
              <a:tr h="290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cohen_kappa_score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7968588"/>
                  </a:ext>
                </a:extLst>
              </a:tr>
              <a:tr h="290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479936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37F4939-A819-4414-85E3-942629493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953" y="6162675"/>
            <a:ext cx="2047875" cy="695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890F75-B0E6-40CA-B3C8-1EB905C89AB7}"/>
              </a:ext>
            </a:extLst>
          </p:cNvPr>
          <p:cNvSpPr txBox="1"/>
          <p:nvPr/>
        </p:nvSpPr>
        <p:spPr>
          <a:xfrm>
            <a:off x="756077" y="1679699"/>
            <a:ext cx="931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Below are the matrices for the test data set that helps us to understand the model performances</a:t>
            </a:r>
          </a:p>
        </p:txBody>
      </p:sp>
    </p:spTree>
    <p:extLst>
      <p:ext uri="{BB962C8B-B14F-4D97-AF65-F5344CB8AC3E}">
        <p14:creationId xmlns:p14="http://schemas.microsoft.com/office/powerpoint/2010/main" val="339045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4009-66C9-4711-9DE1-EDA1CCDB2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009" y="251534"/>
            <a:ext cx="9601200" cy="1219200"/>
          </a:xfrm>
        </p:spPr>
        <p:txBody>
          <a:bodyPr/>
          <a:lstStyle/>
          <a:p>
            <a:r>
              <a:rPr lang="en-IN" dirty="0"/>
              <a:t>What next…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73D3-A64D-432B-ABDA-07CCED7C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894" y="1713391"/>
            <a:ext cx="7816379" cy="3962400"/>
          </a:xfrm>
        </p:spPr>
        <p:txBody>
          <a:bodyPr>
            <a:normAutofit/>
          </a:bodyPr>
          <a:lstStyle/>
          <a:p>
            <a:pPr marL="534988" lvl="2" indent="-358775"/>
            <a:r>
              <a:rPr lang="en-US" dirty="0"/>
              <a:t>Scraped large data with more time periods</a:t>
            </a:r>
          </a:p>
          <a:p>
            <a:pPr marL="534988" lvl="2" indent="-358775"/>
            <a:endParaRPr lang="en-US" dirty="0"/>
          </a:p>
          <a:p>
            <a:pPr marL="534988" lvl="2" indent="-358775"/>
            <a:r>
              <a:rPr lang="en-US" dirty="0"/>
              <a:t>Building the deep learning models from scratch with customized embedding word2vec that gives more control as well as can be compared with the predefined transfer models performance’s</a:t>
            </a:r>
          </a:p>
          <a:p>
            <a:pPr marL="534988" lvl="2" indent="-358775"/>
            <a:endParaRPr lang="en-US" dirty="0"/>
          </a:p>
          <a:p>
            <a:pPr marL="534988" lvl="2" indent="-358775"/>
            <a:r>
              <a:rPr lang="en-US" dirty="0"/>
              <a:t>Trying different architectures with difference word2vec techniques.</a:t>
            </a:r>
          </a:p>
          <a:p>
            <a:pPr marL="534988" lvl="2" indent="-358775"/>
            <a:endParaRPr lang="en-US" dirty="0"/>
          </a:p>
          <a:p>
            <a:pPr marL="534988" lvl="2" indent="-358775"/>
            <a:r>
              <a:rPr lang="en-US" dirty="0"/>
              <a:t>Create customer generators functions to get more control of passing the data to the model at each iterations if we are dealing with high imbalance classification data </a:t>
            </a:r>
          </a:p>
        </p:txBody>
      </p:sp>
      <p:pic>
        <p:nvPicPr>
          <p:cNvPr id="5122" name="Picture 2" descr="WHAT'S NEXT – srichakras">
            <a:extLst>
              <a:ext uri="{FF2B5EF4-FFF2-40B4-BE49-F238E27FC236}">
                <a16:creationId xmlns:a16="http://schemas.microsoft.com/office/drawing/2014/main" id="{69635F63-070E-4C0B-9723-B945E9C6F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922" y="2590800"/>
            <a:ext cx="27336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7A2E3-22DC-4FF7-A51A-563A384E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953" y="6153439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1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46E59C-2F47-4C4E-AE6A-67856D9D9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229" y="532660"/>
            <a:ext cx="7628878" cy="540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BA54B4-7337-4FE1-88B7-A35B5550A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953" y="6162675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784A-A0F5-47E4-AC8F-07A32149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Scraping App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4D99-F4AB-47C6-A733-B60BF7F7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601198" cy="2663300"/>
          </a:xfrm>
        </p:spPr>
        <p:txBody>
          <a:bodyPr>
            <a:normAutofit/>
          </a:bodyPr>
          <a:lstStyle/>
          <a:p>
            <a:r>
              <a:rPr lang="en-US" sz="2000" dirty="0"/>
              <a:t> We scraped app info and reviews using the google-play-scraper package.</a:t>
            </a:r>
          </a:p>
          <a:p>
            <a:r>
              <a:rPr lang="en-US" sz="2000" dirty="0"/>
              <a:t>We can choose plenty of apps to analyze. But different app categories contain different audiences, domain-specific quirks, and more. We'll start simple.</a:t>
            </a:r>
          </a:p>
          <a:p>
            <a:r>
              <a:rPr lang="en-US" sz="2000" dirty="0"/>
              <a:t>Apps are constantly being updated, so the time of the review is an important factor.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24A5A-C20F-41E4-9FCF-E367D1AD5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012" y="1676493"/>
            <a:ext cx="1091583" cy="62220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EB40B73-B813-40F8-B121-9B2521747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359" y="4276324"/>
            <a:ext cx="6782540" cy="234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62E85A-747A-4E6B-8B71-0EA0B6F9C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953" y="6162675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9224" y="167640"/>
            <a:ext cx="10247376" cy="1219200"/>
          </a:xfrm>
        </p:spPr>
        <p:txBody>
          <a:bodyPr>
            <a:normAutofit/>
          </a:bodyPr>
          <a:lstStyle/>
          <a:p>
            <a:r>
              <a:rPr lang="en-US" dirty="0"/>
              <a:t>App information Snippet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D9261F2A-7556-42E9-BD96-803D070700D9}"/>
              </a:ext>
            </a:extLst>
          </p:cNvPr>
          <p:cNvSpPr txBox="1">
            <a:spLocks/>
          </p:cNvSpPr>
          <p:nvPr/>
        </p:nvSpPr>
        <p:spPr>
          <a:xfrm>
            <a:off x="1197864" y="3785617"/>
            <a:ext cx="9450386" cy="188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FE52B1-B7BB-4D49-89EC-C43DB2F00B8A}"/>
              </a:ext>
            </a:extLst>
          </p:cNvPr>
          <p:cNvSpPr txBox="1"/>
          <p:nvPr/>
        </p:nvSpPr>
        <p:spPr>
          <a:xfrm>
            <a:off x="731520" y="1386840"/>
            <a:ext cx="8229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appId</a:t>
            </a:r>
            <a:r>
              <a:rPr lang="en-US" dirty="0"/>
              <a:t>": "</a:t>
            </a:r>
            <a:r>
              <a:rPr lang="en-US" dirty="0" err="1"/>
              <a:t>com.anydo</a:t>
            </a:r>
            <a:r>
              <a:rPr lang="en-US" dirty="0"/>
              <a:t>",</a:t>
            </a:r>
          </a:p>
          <a:p>
            <a:r>
              <a:rPr lang="en-US" dirty="0"/>
              <a:t>  "at": "2020-04-05 22:25:57",</a:t>
            </a:r>
          </a:p>
          <a:p>
            <a:r>
              <a:rPr lang="en-US" dirty="0"/>
              <a:t>  "content": "Update: After getting a response from the developer I would change my rating to 0 stars if possible. </a:t>
            </a:r>
          </a:p>
          <a:p>
            <a:r>
              <a:rPr lang="en-US" dirty="0"/>
              <a:t>These guys hide behind confusing and opaque terms and refuse to budge at all  "</a:t>
            </a:r>
            <a:r>
              <a:rPr lang="en-US" dirty="0" err="1"/>
              <a:t>repliedAt</a:t>
            </a:r>
            <a:r>
              <a:rPr lang="en-US" dirty="0"/>
              <a:t>": "2020-04-07 14:09:03",</a:t>
            </a:r>
          </a:p>
          <a:p>
            <a:r>
              <a:rPr lang="en-US" dirty="0"/>
              <a:t>  "</a:t>
            </a:r>
            <a:r>
              <a:rPr lang="en-US" dirty="0" err="1"/>
              <a:t>replyContent</a:t>
            </a:r>
            <a:r>
              <a:rPr lang="en-US" dirty="0"/>
              <a:t>": "Our policy and TOS are completely transparent and can be found in the Help Center and our main page</a:t>
            </a:r>
          </a:p>
          <a:p>
            <a:r>
              <a:rPr lang="en-US" dirty="0"/>
              <a:t>  "</a:t>
            </a:r>
            <a:r>
              <a:rPr lang="en-US" dirty="0" err="1"/>
              <a:t>reviewCreatedVersion</a:t>
            </a:r>
            <a:r>
              <a:rPr lang="en-US" dirty="0"/>
              <a:t>": "4.17.0.3",</a:t>
            </a:r>
          </a:p>
          <a:p>
            <a:r>
              <a:rPr lang="en-US" dirty="0"/>
              <a:t>  "score": 1,</a:t>
            </a:r>
          </a:p>
          <a:p>
            <a:r>
              <a:rPr lang="en-US" dirty="0"/>
              <a:t>  "</a:t>
            </a:r>
            <a:r>
              <a:rPr lang="en-US" dirty="0" err="1"/>
              <a:t>sortOrder</a:t>
            </a:r>
            <a:r>
              <a:rPr lang="en-US" dirty="0"/>
              <a:t>": "</a:t>
            </a:r>
            <a:r>
              <a:rPr lang="en-US" dirty="0" err="1"/>
              <a:t>most_relevant</a:t>
            </a:r>
            <a:r>
              <a:rPr lang="en-US" dirty="0"/>
              <a:t>",</a:t>
            </a:r>
          </a:p>
          <a:p>
            <a:r>
              <a:rPr lang="en-US" dirty="0"/>
              <a:t>  "</a:t>
            </a:r>
            <a:r>
              <a:rPr lang="en-US" dirty="0" err="1"/>
              <a:t>thumbsUpCount</a:t>
            </a:r>
            <a:r>
              <a:rPr lang="en-US" dirty="0"/>
              <a:t>": 37,</a:t>
            </a:r>
          </a:p>
          <a:p>
            <a:r>
              <a:rPr lang="en-US" dirty="0"/>
              <a:t>  "</a:t>
            </a:r>
            <a:r>
              <a:rPr lang="en-US" dirty="0" err="1"/>
              <a:t>userImage</a:t>
            </a:r>
            <a:r>
              <a:rPr lang="en-US" dirty="0"/>
              <a:t>": "https://lh3.googleusercontent.com/a-/AOh14GiHdfNEu1DwwcJ6yNyju8Yvn4JwjpzuXvD74aVmDA",</a:t>
            </a:r>
          </a:p>
          <a:p>
            <a:r>
              <a:rPr lang="en-US" dirty="0"/>
              <a:t>  "</a:t>
            </a:r>
            <a:r>
              <a:rPr lang="en-US" dirty="0" err="1"/>
              <a:t>userName</a:t>
            </a:r>
            <a:r>
              <a:rPr lang="en-US" dirty="0"/>
              <a:t>": "Andrew Thomas"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82F0C3-B92A-4F29-B9EF-A41751772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953" y="6162675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22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9224" y="167640"/>
            <a:ext cx="10247376" cy="1219200"/>
          </a:xfrm>
        </p:spPr>
        <p:txBody>
          <a:bodyPr>
            <a:normAutofit/>
          </a:bodyPr>
          <a:lstStyle/>
          <a:p>
            <a:r>
              <a:rPr lang="en-US" dirty="0"/>
              <a:t>Initial observation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1707657"/>
            <a:ext cx="9450386" cy="2859024"/>
          </a:xfrm>
        </p:spPr>
        <p:txBody>
          <a:bodyPr>
            <a:normAutofit/>
          </a:bodyPr>
          <a:lstStyle/>
          <a:p>
            <a:r>
              <a:rPr lang="en-IN" b="1" dirty="0"/>
              <a:t>Total scrapped info   : </a:t>
            </a:r>
            <a:r>
              <a:rPr lang="en-IN" dirty="0"/>
              <a:t>16,054</a:t>
            </a:r>
            <a:endParaRPr lang="fr-FR" dirty="0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D9261F2A-7556-42E9-BD96-803D070700D9}"/>
              </a:ext>
            </a:extLst>
          </p:cNvPr>
          <p:cNvSpPr txBox="1">
            <a:spLocks/>
          </p:cNvSpPr>
          <p:nvPr/>
        </p:nvSpPr>
        <p:spPr>
          <a:xfrm>
            <a:off x="1197864" y="3785617"/>
            <a:ext cx="9450386" cy="188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182CFB-7A0B-4A85-A3D1-8DDF3C980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1283" y="1102945"/>
            <a:ext cx="1783683" cy="13605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E55DFA-4F9E-4FEA-8E9D-E35C829B8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103" y="2775773"/>
            <a:ext cx="3555262" cy="23437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693E30-FB33-4195-BD6A-116C60BCCF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7777" y="3072383"/>
            <a:ext cx="3415476" cy="2260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15DB42-12C7-4888-8730-2C64EAF956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7953" y="6162675"/>
            <a:ext cx="2047875" cy="695325"/>
          </a:xfrm>
          <a:prstGeom prst="rect">
            <a:avLst/>
          </a:prstGeom>
        </p:spPr>
      </p:pic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7FDEA118-D51E-4D45-8829-EDA98F3AF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087470"/>
              </p:ext>
            </p:extLst>
          </p:nvPr>
        </p:nvGraphicFramePr>
        <p:xfrm>
          <a:off x="8835097" y="2878653"/>
          <a:ext cx="2590800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Worksheet" r:id="rId8" imgW="2590806" imgH="2485896" progId="Excel.Sheet.12">
                  <p:embed/>
                </p:oleObj>
              </mc:Choice>
              <mc:Fallback>
                <p:oleObj name="Worksheet" r:id="rId8" imgW="2590806" imgH="248589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35097" y="2878653"/>
                        <a:ext cx="2590800" cy="248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8532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F274-6F79-4F33-AA69-28C65202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Observations and insides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045114C-C364-4CA0-81C8-E7DBF9EA5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659338"/>
              </p:ext>
            </p:extLst>
          </p:nvPr>
        </p:nvGraphicFramePr>
        <p:xfrm>
          <a:off x="1395412" y="1790700"/>
          <a:ext cx="4294187" cy="4216400"/>
        </p:xfrm>
        <a:graphic>
          <a:graphicData uri="http://schemas.openxmlformats.org/drawingml/2006/table">
            <a:tbl>
              <a:tblPr/>
              <a:tblGrid>
                <a:gridCol w="2887156">
                  <a:extLst>
                    <a:ext uri="{9D8B030D-6E8A-4147-A177-3AD203B41FA5}">
                      <a16:colId xmlns:a16="http://schemas.microsoft.com/office/drawing/2014/main" val="1936673395"/>
                    </a:ext>
                  </a:extLst>
                </a:gridCol>
                <a:gridCol w="1407031">
                  <a:extLst>
                    <a:ext uri="{9D8B030D-6E8A-4147-A177-3AD203B41FA5}">
                      <a16:colId xmlns:a16="http://schemas.microsoft.com/office/drawing/2014/main" val="527461339"/>
                    </a:ext>
                  </a:extLst>
                </a:gridCol>
              </a:tblGrid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Review_counts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429206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cc.forestapp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235855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com.anydo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116056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com.appgenix.bizcal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448816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com.appxy.planner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403165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com.artfulagenda.app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52482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com.gmail.jmartindev.timetune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531379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com.habitnow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37635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com.habitrpg.android.habitica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628347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com.levor.liferpgtasks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519293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com.microsoft.todos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642117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com.oristats.habitbull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917746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com.tasks.android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378884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com.ticktick.task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91966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com.todoist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88153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prox.lab.calclock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88592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C85CF92-3E50-4DE3-B626-A1315248DAE1}"/>
              </a:ext>
            </a:extLst>
          </p:cNvPr>
          <p:cNvSpPr txBox="1"/>
          <p:nvPr/>
        </p:nvSpPr>
        <p:spPr>
          <a:xfrm>
            <a:off x="5689599" y="1995714"/>
            <a:ext cx="6502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collected between the time period’s </a:t>
            </a:r>
          </a:p>
          <a:p>
            <a:r>
              <a:rPr lang="en-IN" dirty="0"/>
              <a:t>                   2014-09-28 and 2020-07-19 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17220A3-06E2-4B85-A7F9-4A4691A0F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074" y="6084166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9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6706-223B-43FF-A183-DD71D79E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130300"/>
          </a:xfrm>
        </p:spPr>
        <p:txBody>
          <a:bodyPr>
            <a:normAutofit/>
          </a:bodyPr>
          <a:lstStyle/>
          <a:p>
            <a:r>
              <a:rPr lang="en-IN" sz="3600" dirty="0"/>
              <a:t>Overall App Service-to-Users Response Duration Analysis </a:t>
            </a:r>
            <a:endParaRPr lang="en-US" sz="3600" dirty="0"/>
          </a:p>
        </p:txBody>
      </p:sp>
      <p:pic>
        <p:nvPicPr>
          <p:cNvPr id="2066" name="Picture 18">
            <a:extLst>
              <a:ext uri="{FF2B5EF4-FFF2-40B4-BE49-F238E27FC236}">
                <a16:creationId xmlns:a16="http://schemas.microsoft.com/office/drawing/2014/main" id="{8D8AF548-4B8B-40D4-8E3D-F275BB406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1788258"/>
            <a:ext cx="9182100" cy="415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7FBC85-A4A1-4AAF-A2DD-5D123E15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074" y="6084166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1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0D7C-7A76-4561-9D18-5D2CC015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04800"/>
            <a:ext cx="10731496" cy="876300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Deep drive – App Service-to-users Response Duration Analysis 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FD64EE-8E1F-4835-87B7-53DAF0105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786" y="1986006"/>
            <a:ext cx="3676650" cy="330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918C0A8-30C7-43B3-82AA-7A5FF148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143" y="3637912"/>
            <a:ext cx="37814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402ABDE-A7CA-4293-B178-383B448A49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142" y="1375413"/>
            <a:ext cx="3781426" cy="240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2F9D26AB-F2EE-4B0C-98F7-9CFFA2FAE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0" y="1282700"/>
            <a:ext cx="37433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87871050-60A2-4366-A18F-9ED9CD4D1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05" y="3841112"/>
            <a:ext cx="37433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FE0B8D-0699-4E2E-BB09-666C43F8AD08}"/>
              </a:ext>
            </a:extLst>
          </p:cNvPr>
          <p:cNvCxnSpPr/>
          <p:nvPr/>
        </p:nvCxnSpPr>
        <p:spPr>
          <a:xfrm>
            <a:off x="4238142" y="1143000"/>
            <a:ext cx="0" cy="521906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B0F9C5-488D-4FFD-A983-F5482BF0B75F}"/>
              </a:ext>
            </a:extLst>
          </p:cNvPr>
          <p:cNvCxnSpPr/>
          <p:nvPr/>
        </p:nvCxnSpPr>
        <p:spPr>
          <a:xfrm>
            <a:off x="8111642" y="1066800"/>
            <a:ext cx="0" cy="521906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F824C8E5-1006-4EFE-A395-88B966587C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1074" y="6084166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8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BC82-49AC-40C2-BB67-C342235A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Sentiment Polarity Distribution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D7A197B-B688-4FC9-BE06-97512C0D8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20" y="1683657"/>
            <a:ext cx="8557154" cy="391885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4691EE-2A93-46BE-9FB7-2A1E9CD08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074" y="6084166"/>
            <a:ext cx="2047875" cy="695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D4A29-3F9E-4C9D-B079-D0766362E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3474" y="6236566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2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eashells">
    <a:dk1>
      <a:srgbClr val="634823"/>
    </a:dk1>
    <a:lt1>
      <a:sysClr val="window" lastClr="FFFFFF"/>
    </a:lt1>
    <a:dk2>
      <a:srgbClr val="000000"/>
    </a:dk2>
    <a:lt2>
      <a:srgbClr val="F9EDD7"/>
    </a:lt2>
    <a:accent1>
      <a:srgbClr val="803C63"/>
    </a:accent1>
    <a:accent2>
      <a:srgbClr val="5A95A4"/>
    </a:accent2>
    <a:accent3>
      <a:srgbClr val="EBB419"/>
    </a:accent3>
    <a:accent4>
      <a:srgbClr val="E1771F"/>
    </a:accent4>
    <a:accent5>
      <a:srgbClr val="648C7A"/>
    </a:accent5>
    <a:accent6>
      <a:srgbClr val="ACBB51"/>
    </a:accent6>
    <a:hlink>
      <a:srgbClr val="5A95A4"/>
    </a:hlink>
    <a:folHlink>
      <a:srgbClr val="E1771F"/>
    </a:folHlink>
  </a:clrScheme>
</a:themeOverride>
</file>

<file path=ppt/theme/themeOverride2.xml><?xml version="1.0" encoding="utf-8"?>
<a:themeOverride xmlns:a="http://schemas.openxmlformats.org/drawingml/2006/main">
  <a:clrScheme name="Seashells">
    <a:dk1>
      <a:srgbClr val="634823"/>
    </a:dk1>
    <a:lt1>
      <a:sysClr val="window" lastClr="FFFFFF"/>
    </a:lt1>
    <a:dk2>
      <a:srgbClr val="000000"/>
    </a:dk2>
    <a:lt2>
      <a:srgbClr val="F9EDD7"/>
    </a:lt2>
    <a:accent1>
      <a:srgbClr val="803C63"/>
    </a:accent1>
    <a:accent2>
      <a:srgbClr val="5A95A4"/>
    </a:accent2>
    <a:accent3>
      <a:srgbClr val="EBB419"/>
    </a:accent3>
    <a:accent4>
      <a:srgbClr val="E1771F"/>
    </a:accent4>
    <a:accent5>
      <a:srgbClr val="648C7A"/>
    </a:accent5>
    <a:accent6>
      <a:srgbClr val="ACBB51"/>
    </a:accent6>
    <a:hlink>
      <a:srgbClr val="5A95A4"/>
    </a:hlink>
    <a:folHlink>
      <a:srgbClr val="E1771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4041</TotalTime>
  <Words>929</Words>
  <Application>Microsoft Office PowerPoint</Application>
  <PresentationFormat>Widescreen</PresentationFormat>
  <Paragraphs>153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Corbel</vt:lpstr>
      <vt:lpstr>Seashells 16x9</vt:lpstr>
      <vt:lpstr>Worksheet</vt:lpstr>
      <vt:lpstr>Sentiment Analysis by Scraping Data of User Reviews for Google App</vt:lpstr>
      <vt:lpstr>Objective</vt:lpstr>
      <vt:lpstr>Scraping App Information</vt:lpstr>
      <vt:lpstr>App information Snippet</vt:lpstr>
      <vt:lpstr>Initial observation</vt:lpstr>
      <vt:lpstr>Text Observations and insides</vt:lpstr>
      <vt:lpstr>Overall App Service-to-Users Response Duration Analysis </vt:lpstr>
      <vt:lpstr>Deep drive – App Service-to-users Response Duration Analysis </vt:lpstr>
      <vt:lpstr>Overall Sentiment Polarity Distribution</vt:lpstr>
      <vt:lpstr>Deep Drive Apps -Sentiment Polarity Distribution</vt:lpstr>
      <vt:lpstr>Deep Drive Apps -Sentiment Polarity Distribution</vt:lpstr>
      <vt:lpstr>Deep Drive Apps -Sentiment Polarity Distribution</vt:lpstr>
      <vt:lpstr>Sentiment Polarity Distribution w.r.t the Users Scores </vt:lpstr>
      <vt:lpstr>Deep drive - Sentiment Polarity Distribution w.r.t the Users Scores </vt:lpstr>
      <vt:lpstr>Deep drive - Sentiment Polarity Distribution w.r.t the Users Scores </vt:lpstr>
      <vt:lpstr>Senti-N-Gram - ngram sentiment analysis</vt:lpstr>
      <vt:lpstr>Part of Speech Tagging (POS)</vt:lpstr>
      <vt:lpstr>Word Cloud</vt:lpstr>
      <vt:lpstr>Text classifications : Flow of the Process</vt:lpstr>
      <vt:lpstr>Preprocessing Steps:</vt:lpstr>
      <vt:lpstr>Fixing the length size of the sentences</vt:lpstr>
      <vt:lpstr>Why using XLNet model </vt:lpstr>
      <vt:lpstr>XLNet Architecture</vt:lpstr>
      <vt:lpstr>GPU and Pytorch Framework to build the Model</vt:lpstr>
      <vt:lpstr>Model Validation and Metrics </vt:lpstr>
      <vt:lpstr>What next…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rahul bagal</dc:creator>
  <cp:lastModifiedBy>rahul bagal</cp:lastModifiedBy>
  <cp:revision>441</cp:revision>
  <dcterms:created xsi:type="dcterms:W3CDTF">2020-04-07T13:24:32Z</dcterms:created>
  <dcterms:modified xsi:type="dcterms:W3CDTF">2020-08-19T06:26:55Z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