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0"/>
  </p:notesMasterIdLst>
  <p:sldIdLst>
    <p:sldId id="256" r:id="rId2"/>
    <p:sldId id="281" r:id="rId3"/>
    <p:sldId id="276" r:id="rId4"/>
    <p:sldId id="275" r:id="rId5"/>
    <p:sldId id="274" r:id="rId6"/>
    <p:sldId id="277" r:id="rId7"/>
    <p:sldId id="28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>
        <p:scale>
          <a:sx n="75" d="100"/>
          <a:sy n="75" d="100"/>
        </p:scale>
        <p:origin x="97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E5F27-8F02-4072-82A8-08BD1F262B09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0D79C-76B1-4E76-90C1-DC8C5E39B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45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8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4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217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0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695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6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37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3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52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7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51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4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89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7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7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EF79-6072-4207-A139-A05D90B597EB}" type="datetimeFigureOut">
              <a:rPr lang="en-IN" smtClean="0"/>
              <a:t>23-02-2020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0CCD40-19AE-48A5-A871-53B39C9CE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7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915" y="4697606"/>
            <a:ext cx="7766936" cy="1096899"/>
          </a:xfrm>
        </p:spPr>
        <p:txBody>
          <a:bodyPr/>
          <a:lstStyle/>
          <a:p>
            <a:r>
              <a:rPr lang="en-IN" dirty="0" smtClean="0"/>
              <a:t>By Rahul Mahipati Bagal</a:t>
            </a: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Case Study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82" y="985774"/>
            <a:ext cx="4181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Of Modelling</a:t>
            </a:r>
            <a:br>
              <a:rPr lang="en-IN" dirty="0"/>
            </a:br>
            <a:endParaRPr lang="en-IN" dirty="0"/>
          </a:p>
        </p:txBody>
      </p:sp>
      <p:pic>
        <p:nvPicPr>
          <p:cNvPr id="10244" name="Picture 4" descr="https://stepupanalytics.com/wp-content/uploads/2017/05/Steps-of-Modeling-edit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" y="1737360"/>
            <a:ext cx="7955281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5" y="5762625"/>
            <a:ext cx="4181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9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Preprocessing </a:t>
            </a:r>
            <a:r>
              <a:rPr lang="en-US" dirty="0" smtClean="0"/>
              <a:t>and Anomalies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465"/>
            <a:ext cx="8596668" cy="4614898"/>
          </a:xfrm>
        </p:spPr>
        <p:txBody>
          <a:bodyPr/>
          <a:lstStyle/>
          <a:p>
            <a:r>
              <a:rPr lang="en-IN" dirty="0" smtClean="0"/>
              <a:t>Assumptions: </a:t>
            </a:r>
          </a:p>
          <a:p>
            <a:pPr lvl="1"/>
            <a:r>
              <a:rPr lang="en-IN" dirty="0" err="1" smtClean="0"/>
              <a:t>Customer_id</a:t>
            </a:r>
            <a:r>
              <a:rPr lang="en-IN" dirty="0" smtClean="0"/>
              <a:t> with 0 is treated as testing/company employer's entry field </a:t>
            </a:r>
          </a:p>
          <a:p>
            <a:pPr lvl="1"/>
            <a:r>
              <a:rPr lang="en-IN" dirty="0"/>
              <a:t>If </a:t>
            </a:r>
            <a:r>
              <a:rPr lang="en-IN" dirty="0" smtClean="0"/>
              <a:t>TRANSACTION_DATE</a:t>
            </a:r>
            <a:r>
              <a:rPr lang="en-IN" dirty="0"/>
              <a:t> </a:t>
            </a:r>
            <a:r>
              <a:rPr lang="en-IN" dirty="0" smtClean="0"/>
              <a:t>is null then it is invalid </a:t>
            </a:r>
            <a:r>
              <a:rPr lang="en-IN" dirty="0" smtClean="0"/>
              <a:t>transaction</a:t>
            </a:r>
          </a:p>
          <a:p>
            <a:pPr lvl="1"/>
            <a:r>
              <a:rPr lang="en-IN" dirty="0" smtClean="0"/>
              <a:t>Created transaction id based on customer id and TRANSACTION_DATE</a:t>
            </a:r>
            <a:endParaRPr lang="en-IN" dirty="0"/>
          </a:p>
          <a:p>
            <a:r>
              <a:rPr lang="en-IN" dirty="0" smtClean="0"/>
              <a:t>ACTUAL_PRICE Column:</a:t>
            </a:r>
          </a:p>
          <a:p>
            <a:pPr lvl="1"/>
            <a:r>
              <a:rPr lang="en-IN" dirty="0" smtClean="0"/>
              <a:t>Removing the fields that having more than one decimal </a:t>
            </a:r>
            <a:r>
              <a:rPr lang="en-IN" dirty="0"/>
              <a:t>points in the </a:t>
            </a:r>
            <a:r>
              <a:rPr lang="en-IN" dirty="0" smtClean="0"/>
              <a:t>ACTUAL_PRICE Columns</a:t>
            </a:r>
          </a:p>
          <a:p>
            <a:pPr lvl="1"/>
            <a:r>
              <a:rPr lang="en-IN" dirty="0" smtClean="0"/>
              <a:t>Value </a:t>
            </a:r>
            <a:r>
              <a:rPr lang="en-IN" dirty="0"/>
              <a:t>greater than </a:t>
            </a:r>
            <a:r>
              <a:rPr lang="en-IN" dirty="0" smtClean="0"/>
              <a:t>$100000, remove the fields </a:t>
            </a:r>
          </a:p>
          <a:p>
            <a:r>
              <a:rPr lang="en-IN" dirty="0"/>
              <a:t>DISCOUNTED </a:t>
            </a:r>
            <a:r>
              <a:rPr lang="en-IN" dirty="0" smtClean="0"/>
              <a:t>RATIO : Should be less than 1</a:t>
            </a:r>
          </a:p>
          <a:p>
            <a:r>
              <a:rPr lang="en-IN" dirty="0" smtClean="0"/>
              <a:t>CUS_BIRTH_DATE_1: loading the fields to single date format as it is having different date formats. “</a:t>
            </a:r>
            <a:r>
              <a:rPr lang="en-IN" dirty="0" err="1" smtClean="0"/>
              <a:t>en</a:t>
            </a:r>
            <a:r>
              <a:rPr lang="en-IN" dirty="0" smtClean="0"/>
              <a:t>” value is replace with “not available along with NAN’s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5" y="5762625"/>
            <a:ext cx="4181475" cy="1095375"/>
          </a:xfrm>
          <a:prstGeom prst="rect">
            <a:avLst/>
          </a:prstGeom>
        </p:spPr>
      </p:pic>
      <p:pic>
        <p:nvPicPr>
          <p:cNvPr id="9220" name="Picture 4" descr="Image result for preproces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1850072"/>
            <a:ext cx="2541920" cy="26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97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6008"/>
          </a:xfrm>
        </p:spPr>
        <p:txBody>
          <a:bodyPr/>
          <a:lstStyle/>
          <a:p>
            <a:r>
              <a:rPr lang="en-IN" dirty="0" smtClean="0"/>
              <a:t>Hypothesis Testing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84680"/>
              </p:ext>
            </p:extLst>
          </p:nvPr>
        </p:nvGraphicFramePr>
        <p:xfrm>
          <a:off x="1137919" y="2170748"/>
          <a:ext cx="6939280" cy="84677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70619">
                  <a:extLst>
                    <a:ext uri="{9D8B030D-6E8A-4147-A177-3AD203B41FA5}">
                      <a16:colId xmlns:a16="http://schemas.microsoft.com/office/drawing/2014/main" val="2343812079"/>
                    </a:ext>
                  </a:extLst>
                </a:gridCol>
                <a:gridCol w="1856186">
                  <a:extLst>
                    <a:ext uri="{9D8B030D-6E8A-4147-A177-3AD203B41FA5}">
                      <a16:colId xmlns:a16="http://schemas.microsoft.com/office/drawing/2014/main" val="53360540"/>
                    </a:ext>
                  </a:extLst>
                </a:gridCol>
                <a:gridCol w="771031">
                  <a:extLst>
                    <a:ext uri="{9D8B030D-6E8A-4147-A177-3AD203B41FA5}">
                      <a16:colId xmlns:a16="http://schemas.microsoft.com/office/drawing/2014/main" val="1586064214"/>
                    </a:ext>
                  </a:extLst>
                </a:gridCol>
                <a:gridCol w="1370722">
                  <a:extLst>
                    <a:ext uri="{9D8B030D-6E8A-4147-A177-3AD203B41FA5}">
                      <a16:colId xmlns:a16="http://schemas.microsoft.com/office/drawing/2014/main" val="3479675596"/>
                    </a:ext>
                  </a:extLst>
                </a:gridCol>
                <a:gridCol w="1370722">
                  <a:extLst>
                    <a:ext uri="{9D8B030D-6E8A-4147-A177-3AD203B41FA5}">
                      <a16:colId xmlns:a16="http://schemas.microsoft.com/office/drawing/2014/main" val="735090040"/>
                    </a:ext>
                  </a:extLst>
                </a:gridCol>
              </a:tblGrid>
              <a:tr h="21852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sum_sq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PR(&gt;F)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9516556"/>
                  </a:ext>
                </a:extLst>
              </a:tr>
              <a:tr h="40972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C(GENDER)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8428070.929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0.19943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0.8192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1590405"/>
                  </a:ext>
                </a:extLst>
              </a:tr>
              <a:tr h="21852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Residual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1.47256E+11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631806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37030" y="1706880"/>
            <a:ext cx="323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Anova</a:t>
            </a:r>
            <a:r>
              <a:rPr lang="en-IN" dirty="0" smtClean="0"/>
              <a:t> test w.r.t Actual Price 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04211" y="5847837"/>
            <a:ext cx="6249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TUKEY’S HSD POST-HOC </a:t>
            </a:r>
            <a:r>
              <a:rPr lang="en-IN" dirty="0" smtClean="0"/>
              <a:t>COMPARISON : Refer the excel file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122519" y="6195258"/>
            <a:ext cx="580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We can notice that the randomness of the data is high</a:t>
            </a:r>
            <a:endParaRPr lang="en-IN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10216"/>
              </p:ext>
            </p:extLst>
          </p:nvPr>
        </p:nvGraphicFramePr>
        <p:xfrm>
          <a:off x="1097278" y="3247300"/>
          <a:ext cx="7020562" cy="82599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79983">
                  <a:extLst>
                    <a:ext uri="{9D8B030D-6E8A-4147-A177-3AD203B41FA5}">
                      <a16:colId xmlns:a16="http://schemas.microsoft.com/office/drawing/2014/main" val="962670591"/>
                    </a:ext>
                  </a:extLst>
                </a:gridCol>
                <a:gridCol w="1909358">
                  <a:extLst>
                    <a:ext uri="{9D8B030D-6E8A-4147-A177-3AD203B41FA5}">
                      <a16:colId xmlns:a16="http://schemas.microsoft.com/office/drawing/2014/main" val="4175139363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4217358534"/>
                    </a:ext>
                  </a:extLst>
                </a:gridCol>
                <a:gridCol w="1409987">
                  <a:extLst>
                    <a:ext uri="{9D8B030D-6E8A-4147-A177-3AD203B41FA5}">
                      <a16:colId xmlns:a16="http://schemas.microsoft.com/office/drawing/2014/main" val="3217143858"/>
                    </a:ext>
                  </a:extLst>
                </a:gridCol>
                <a:gridCol w="1028116">
                  <a:extLst>
                    <a:ext uri="{9D8B030D-6E8A-4147-A177-3AD203B41FA5}">
                      <a16:colId xmlns:a16="http://schemas.microsoft.com/office/drawing/2014/main" val="1378175633"/>
                    </a:ext>
                  </a:extLst>
                </a:gridCol>
              </a:tblGrid>
              <a:tr h="275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sum_sq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df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PR(&gt;F)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1756144"/>
                  </a:ext>
                </a:extLst>
              </a:tr>
              <a:tr h="275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C(MODELYR)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32318529230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88.96214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193003"/>
                  </a:ext>
                </a:extLst>
              </a:tr>
              <a:tr h="2753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Residual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1.16961E+11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6820717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5" y="5762625"/>
            <a:ext cx="4181475" cy="109537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474938"/>
              </p:ext>
            </p:extLst>
          </p:nvPr>
        </p:nvGraphicFramePr>
        <p:xfrm>
          <a:off x="1122518" y="4527086"/>
          <a:ext cx="7035961" cy="973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9703">
                  <a:extLst>
                    <a:ext uri="{9D8B030D-6E8A-4147-A177-3AD203B41FA5}">
                      <a16:colId xmlns:a16="http://schemas.microsoft.com/office/drawing/2014/main" val="618754652"/>
                    </a:ext>
                  </a:extLst>
                </a:gridCol>
                <a:gridCol w="1687592">
                  <a:extLst>
                    <a:ext uri="{9D8B030D-6E8A-4147-A177-3AD203B41FA5}">
                      <a16:colId xmlns:a16="http://schemas.microsoft.com/office/drawing/2014/main" val="1188498875"/>
                    </a:ext>
                  </a:extLst>
                </a:gridCol>
                <a:gridCol w="1246222">
                  <a:extLst>
                    <a:ext uri="{9D8B030D-6E8A-4147-A177-3AD203B41FA5}">
                      <a16:colId xmlns:a16="http://schemas.microsoft.com/office/drawing/2014/main" val="2333277825"/>
                    </a:ext>
                  </a:extLst>
                </a:gridCol>
                <a:gridCol w="1246222">
                  <a:extLst>
                    <a:ext uri="{9D8B030D-6E8A-4147-A177-3AD203B41FA5}">
                      <a16:colId xmlns:a16="http://schemas.microsoft.com/office/drawing/2014/main" val="2921497939"/>
                    </a:ext>
                  </a:extLst>
                </a:gridCol>
                <a:gridCol w="1246222">
                  <a:extLst>
                    <a:ext uri="{9D8B030D-6E8A-4147-A177-3AD203B41FA5}">
                      <a16:colId xmlns:a16="http://schemas.microsoft.com/office/drawing/2014/main" val="2390626278"/>
                    </a:ext>
                  </a:extLst>
                </a:gridCol>
              </a:tblGrid>
              <a:tr h="32444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sum_sq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PR(&gt;F)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9635416"/>
                  </a:ext>
                </a:extLst>
              </a:tr>
              <a:tr h="3244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C(MODELYR)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32471082110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88.30393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1510711"/>
                  </a:ext>
                </a:extLst>
              </a:tr>
              <a:tr h="3244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Residual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1.18389E+11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7083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971619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42347" y="4144897"/>
            <a:ext cx="326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anova</a:t>
            </a:r>
            <a:r>
              <a:rPr lang="en-IN" dirty="0"/>
              <a:t> </a:t>
            </a:r>
            <a:r>
              <a:rPr lang="en-IN" dirty="0" smtClean="0"/>
              <a:t>test w.r.t Buying Price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11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/>
          <a:lstStyle/>
          <a:p>
            <a:r>
              <a:rPr lang="en-IN" dirty="0"/>
              <a:t>predictive </a:t>
            </a:r>
            <a:r>
              <a:rPr lang="en-IN" dirty="0" smtClean="0"/>
              <a:t>modelling – step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Features creations:</a:t>
            </a:r>
          </a:p>
          <a:p>
            <a:pPr lvl="1"/>
            <a:r>
              <a:rPr lang="en-IN" dirty="0" smtClean="0"/>
              <a:t>RFM</a:t>
            </a:r>
          </a:p>
          <a:p>
            <a:pPr lvl="1"/>
            <a:r>
              <a:rPr lang="en-IN" dirty="0" smtClean="0"/>
              <a:t>Features from transaction dates</a:t>
            </a:r>
          </a:p>
          <a:p>
            <a:pPr lvl="1"/>
            <a:r>
              <a:rPr lang="en-IN" dirty="0" smtClean="0"/>
              <a:t>Features from sales </a:t>
            </a:r>
            <a:r>
              <a:rPr lang="en-IN" dirty="0" err="1" smtClean="0"/>
              <a:t>i.e</a:t>
            </a:r>
            <a:r>
              <a:rPr lang="en-IN" dirty="0" smtClean="0"/>
              <a:t> profit, neutral or loss based on actual sales</a:t>
            </a:r>
          </a:p>
          <a:p>
            <a:pPr lvl="1"/>
            <a:r>
              <a:rPr lang="en-IN" dirty="0" smtClean="0"/>
              <a:t>Dummies for categorical variables</a:t>
            </a:r>
          </a:p>
          <a:p>
            <a:pPr lvl="1"/>
            <a:r>
              <a:rPr lang="en-IN" dirty="0" smtClean="0"/>
              <a:t>Fill “</a:t>
            </a:r>
            <a:r>
              <a:rPr lang="en-IN" dirty="0" err="1" smtClean="0"/>
              <a:t>not_available</a:t>
            </a:r>
            <a:r>
              <a:rPr lang="en-IN" dirty="0" smtClean="0"/>
              <a:t>” for missing values so we can captures maximum information's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5" y="5762625"/>
            <a:ext cx="4181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3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520"/>
          </a:xfrm>
        </p:spPr>
        <p:txBody>
          <a:bodyPr>
            <a:normAutofit/>
          </a:bodyPr>
          <a:lstStyle/>
          <a:p>
            <a:r>
              <a:rPr lang="en-IN" dirty="0"/>
              <a:t>predictive</a:t>
            </a:r>
            <a:r>
              <a:rPr lang="en-IN" sz="3200" dirty="0"/>
              <a:t> modelling – step </a:t>
            </a:r>
            <a:r>
              <a:rPr lang="en-IN" sz="3200" dirty="0" smtClean="0"/>
              <a:t>2</a:t>
            </a:r>
            <a:endParaRPr lang="en-IN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6054" y="1368109"/>
            <a:ext cx="9289626" cy="5093651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Objective : customers</a:t>
            </a:r>
            <a:r>
              <a:rPr lang="en-US" dirty="0"/>
              <a:t>’ tendency scores to buy a new car in the next 3 months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Model Tested:</a:t>
            </a:r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err="1" smtClean="0"/>
              <a:t>XGBoost</a:t>
            </a:r>
            <a:endParaRPr lang="en-IN" dirty="0"/>
          </a:p>
          <a:p>
            <a:pPr marL="57150" indent="0">
              <a:buNone/>
            </a:pPr>
            <a:endParaRPr lang="en-IN" dirty="0"/>
          </a:p>
          <a:p>
            <a:pPr marL="57150" indent="0">
              <a:buNone/>
            </a:pPr>
            <a:r>
              <a:rPr lang="en-IN" dirty="0" err="1" smtClean="0"/>
              <a:t>XGBoost</a:t>
            </a:r>
            <a:r>
              <a:rPr lang="en-IN" dirty="0" smtClean="0"/>
              <a:t> performed well when compared with Random forest</a:t>
            </a:r>
          </a:p>
          <a:p>
            <a:pPr marL="57150" indent="0">
              <a:buNone/>
            </a:pPr>
            <a:endParaRPr lang="en-IN" dirty="0"/>
          </a:p>
          <a:p>
            <a:pPr marL="57150" indent="0">
              <a:buNone/>
            </a:pPr>
            <a:r>
              <a:rPr lang="en-IN" b="1" dirty="0" smtClean="0"/>
              <a:t>Results</a:t>
            </a:r>
          </a:p>
          <a:p>
            <a:pPr marL="57150" indent="0">
              <a:buNone/>
            </a:pPr>
            <a:r>
              <a:rPr lang="en-US" dirty="0" smtClean="0"/>
              <a:t>Accuracy </a:t>
            </a:r>
            <a:r>
              <a:rPr lang="en-US" dirty="0"/>
              <a:t>:  0.9448763250883392</a:t>
            </a:r>
          </a:p>
          <a:p>
            <a:pPr marL="57150" indent="0">
              <a:buNone/>
            </a:pPr>
            <a:r>
              <a:rPr lang="en-US" dirty="0"/>
              <a:t>Sensitivity :  0.957258834765998</a:t>
            </a:r>
          </a:p>
          <a:p>
            <a:pPr marL="57150" indent="0">
              <a:buNone/>
            </a:pPr>
            <a:r>
              <a:rPr lang="en-US" dirty="0"/>
              <a:t>Specificity :  0.03508771929824561</a:t>
            </a:r>
            <a:endParaRPr lang="en-IN" dirty="0"/>
          </a:p>
          <a:p>
            <a:pPr marL="57150" indent="0">
              <a:buNone/>
            </a:pPr>
            <a:r>
              <a:rPr lang="en-IN" dirty="0"/>
              <a:t>ROC AUC: 0.498758</a:t>
            </a:r>
            <a:endParaRPr lang="en-IN" dirty="0" smtClean="0"/>
          </a:p>
          <a:p>
            <a:pPr marL="57150" indent="0">
              <a:buNone/>
            </a:pPr>
            <a:r>
              <a:rPr lang="en-IN" dirty="0"/>
              <a:t>Precision: 0.035088</a:t>
            </a:r>
          </a:p>
          <a:p>
            <a:pPr marL="57150" indent="0">
              <a:buNone/>
            </a:pPr>
            <a:r>
              <a:rPr lang="en-IN" dirty="0"/>
              <a:t>Recall: 0.011050</a:t>
            </a:r>
          </a:p>
          <a:p>
            <a:pPr marL="57150" indent="0">
              <a:buNone/>
            </a:pPr>
            <a:r>
              <a:rPr lang="en-IN" dirty="0"/>
              <a:t>F1 score: 0.016807</a:t>
            </a:r>
            <a:endParaRPr lang="en-IN" dirty="0" smtClean="0"/>
          </a:p>
          <a:p>
            <a:pPr marL="57150" indent="0">
              <a:buNone/>
            </a:pPr>
            <a:endParaRPr lang="en-IN" dirty="0"/>
          </a:p>
          <a:p>
            <a:pPr marL="57150" indent="0">
              <a:buNone/>
            </a:pPr>
            <a:endParaRPr lang="en-IN" dirty="0" smtClean="0"/>
          </a:p>
          <a:p>
            <a:pPr marL="57150" indent="0">
              <a:buNone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548948" y="3914934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As expected from hypothesis testing </a:t>
            </a:r>
          </a:p>
          <a:p>
            <a:r>
              <a:rPr lang="en-IN" b="1" dirty="0" smtClean="0"/>
              <a:t>that data has high randomness</a:t>
            </a:r>
            <a:endParaRPr lang="en-IN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374" y="4673025"/>
            <a:ext cx="2452170" cy="19004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5" y="5762625"/>
            <a:ext cx="4181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8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Importance's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" y="1270000"/>
            <a:ext cx="8943697" cy="5415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0" y="5762625"/>
            <a:ext cx="28448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927" y="687538"/>
            <a:ext cx="6327658" cy="51646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5" y="5762625"/>
            <a:ext cx="4181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01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2655</TotalTime>
  <Words>310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Case Study</vt:lpstr>
      <vt:lpstr>Steps Of Modelling </vt:lpstr>
      <vt:lpstr>Data Preprocessing and Anomalies Detection</vt:lpstr>
      <vt:lpstr>Hypothesis Testing</vt:lpstr>
      <vt:lpstr>predictive modelling – step 1</vt:lpstr>
      <vt:lpstr>predictive modelling – step 2</vt:lpstr>
      <vt:lpstr>Features Importance's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bagal</dc:creator>
  <cp:lastModifiedBy>rahul bagal</cp:lastModifiedBy>
  <cp:revision>329</cp:revision>
  <dcterms:created xsi:type="dcterms:W3CDTF">2020-02-11T08:53:09Z</dcterms:created>
  <dcterms:modified xsi:type="dcterms:W3CDTF">2020-02-23T21:29:42Z</dcterms:modified>
</cp:coreProperties>
</file>