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02" r:id="rId6"/>
    <p:sldId id="315" r:id="rId7"/>
    <p:sldId id="316" r:id="rId8"/>
    <p:sldId id="319" r:id="rId9"/>
    <p:sldId id="304" r:id="rId10"/>
    <p:sldId id="317" r:id="rId11"/>
    <p:sldId id="308" r:id="rId12"/>
    <p:sldId id="320" r:id="rId13"/>
    <p:sldId id="303" r:id="rId14"/>
    <p:sldId id="309" r:id="rId15"/>
    <p:sldId id="318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Bagal" initials="RB" lastIdx="1" clrIdx="0">
    <p:extLst>
      <p:ext uri="{19B8F6BF-5375-455C-9EA6-DF929625EA0E}">
        <p15:presenceInfo xmlns:p15="http://schemas.microsoft.com/office/powerpoint/2012/main" userId="S::rahul.bagal@autodesk.com::4d887018-64f0-424c-89c7-4ab6a533f1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/>
              <a:t>Claims Stage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88013998250219"/>
          <c:y val="0.13773114480623136"/>
          <c:w val="0.78637685914260713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9ED2-47B6-B118-EDDACB5E9C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Sheet1!$F$8:$G$8</c:f>
              <c:strCache>
                <c:ptCount val="2"/>
                <c:pt idx="0">
                  <c:v>Approved   </c:v>
                </c:pt>
                <c:pt idx="1">
                  <c:v>Denied      </c:v>
                </c:pt>
              </c:strCache>
            </c:strRef>
          </c:cat>
          <c:val>
            <c:numRef>
              <c:f>Sheet1!$F$9:$G$9</c:f>
              <c:numCache>
                <c:formatCode>General</c:formatCode>
                <c:ptCount val="2"/>
                <c:pt idx="0">
                  <c:v>7000</c:v>
                </c:pt>
                <c:pt idx="1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D-4B85-B5E7-2187512506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43235344"/>
        <c:axId val="643233704"/>
      </c:barChart>
      <c:catAx>
        <c:axId val="64323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33704"/>
        <c:crosses val="autoZero"/>
        <c:auto val="1"/>
        <c:lblAlgn val="ctr"/>
        <c:lblOffset val="100"/>
        <c:noMultiLvlLbl val="0"/>
      </c:catAx>
      <c:valAx>
        <c:axId val="643233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3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[Analysis.xlsx]Sheet3!PivotTable74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cap="none" baseline="0" dirty="0">
                <a:effectLst/>
              </a:rPr>
              <a:t>Candidate </a:t>
            </a:r>
            <a:r>
              <a:rPr lang="en-IN" sz="1400" b="1" dirty="0"/>
              <a:t>Age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7"/>
                <c:pt idx="0">
                  <c:v>Adult</c:v>
                </c:pt>
                <c:pt idx="1">
                  <c:v>Child</c:v>
                </c:pt>
                <c:pt idx="2">
                  <c:v>Infant</c:v>
                </c:pt>
                <c:pt idx="3">
                  <c:v>Middle Age Adult</c:v>
                </c:pt>
                <c:pt idx="4">
                  <c:v>Senior Adult</c:v>
                </c:pt>
                <c:pt idx="5">
                  <c:v>Teen</c:v>
                </c:pt>
                <c:pt idx="6">
                  <c:v>Toddler</c:v>
                </c:pt>
              </c:strCache>
            </c:strRef>
          </c:cat>
          <c:val>
            <c:numRef>
              <c:f>Sheet3!$B$5:$B$11</c:f>
              <c:numCache>
                <c:formatCode>0.0%</c:formatCode>
                <c:ptCount val="7"/>
                <c:pt idx="0">
                  <c:v>0.64730580825752271</c:v>
                </c:pt>
                <c:pt idx="1">
                  <c:v>0.71585557299843017</c:v>
                </c:pt>
                <c:pt idx="2">
                  <c:v>0.71958637469586373</c:v>
                </c:pt>
                <c:pt idx="3">
                  <c:v>0.7024952015355086</c:v>
                </c:pt>
                <c:pt idx="4">
                  <c:v>0.71009615384615388</c:v>
                </c:pt>
                <c:pt idx="5">
                  <c:v>0.72505091649694497</c:v>
                </c:pt>
                <c:pt idx="6">
                  <c:v>0.65996649916247907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1-4C4C-A42E-27FD1B705F8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7"/>
                <c:pt idx="0">
                  <c:v>Adult</c:v>
                </c:pt>
                <c:pt idx="1">
                  <c:v>Child</c:v>
                </c:pt>
                <c:pt idx="2">
                  <c:v>Infant</c:v>
                </c:pt>
                <c:pt idx="3">
                  <c:v>Middle Age Adult</c:v>
                </c:pt>
                <c:pt idx="4">
                  <c:v>Senior Adult</c:v>
                </c:pt>
                <c:pt idx="5">
                  <c:v>Teen</c:v>
                </c:pt>
                <c:pt idx="6">
                  <c:v>Toddler</c:v>
                </c:pt>
              </c:strCache>
            </c:strRef>
          </c:cat>
          <c:val>
            <c:numRef>
              <c:f>Sheet3!$C$5:$C$11</c:f>
              <c:numCache>
                <c:formatCode>0.0%</c:formatCode>
                <c:ptCount val="7"/>
                <c:pt idx="0">
                  <c:v>0.35269419174247724</c:v>
                </c:pt>
                <c:pt idx="1">
                  <c:v>0.28414442700156983</c:v>
                </c:pt>
                <c:pt idx="2">
                  <c:v>0.28041362530413627</c:v>
                </c:pt>
                <c:pt idx="3">
                  <c:v>0.29750479846449135</c:v>
                </c:pt>
                <c:pt idx="4">
                  <c:v>0.28990384615384618</c:v>
                </c:pt>
                <c:pt idx="5">
                  <c:v>0.27494908350305497</c:v>
                </c:pt>
                <c:pt idx="6">
                  <c:v>0.34003350083752093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01-4C4C-A42E-27FD1B705F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91011376"/>
        <c:axId val="691010720"/>
      </c:barChart>
      <c:catAx>
        <c:axId val="69101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010720"/>
        <c:crosses val="autoZero"/>
        <c:auto val="1"/>
        <c:lblAlgn val="ctr"/>
        <c:lblOffset val="100"/>
        <c:noMultiLvlLbl val="0"/>
      </c:catAx>
      <c:valAx>
        <c:axId val="69101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01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[Analysis.xlsx]Sheet7!PivotTable118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 err="1"/>
              <a:t>referring_provider</a:t>
            </a:r>
            <a:r>
              <a:rPr lang="en-IN" sz="1400" b="1" dirty="0"/>
              <a:t> Vs</a:t>
            </a:r>
            <a:r>
              <a:rPr lang="en-IN" sz="1400" b="1" baseline="0" dirty="0"/>
              <a:t>  Claims</a:t>
            </a:r>
            <a:endParaRPr lang="en-IN" sz="1400" b="1" dirty="0"/>
          </a:p>
        </c:rich>
      </c:tx>
      <c:layout>
        <c:manualLayout>
          <c:xMode val="edge"/>
          <c:yMode val="edge"/>
          <c:x val="0.12401526669353848"/>
          <c:y val="3.8274019207329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Sheet7!$A$5:$A$10</c:f>
              <c:strCache>
                <c:ptCount val="6"/>
                <c:pt idx="0">
                  <c:v>referring_provider_0</c:v>
                </c:pt>
                <c:pt idx="1">
                  <c:v>referring_provider_16</c:v>
                </c:pt>
                <c:pt idx="2">
                  <c:v>referring_provider_20</c:v>
                </c:pt>
                <c:pt idx="3">
                  <c:v>referring_provider_3</c:v>
                </c:pt>
                <c:pt idx="4">
                  <c:v>referring_provider_5</c:v>
                </c:pt>
                <c:pt idx="5">
                  <c:v>referring_provider_7</c:v>
                </c:pt>
              </c:strCache>
            </c:strRef>
          </c:cat>
          <c:val>
            <c:numRef>
              <c:f>Sheet7!$B$5:$B$10</c:f>
              <c:numCache>
                <c:formatCode>0%</c:formatCode>
                <c:ptCount val="6"/>
                <c:pt idx="0">
                  <c:v>0.56779660999999992</c:v>
                </c:pt>
                <c:pt idx="1">
                  <c:v>0.67010309000000001</c:v>
                </c:pt>
                <c:pt idx="2">
                  <c:v>0.26666666999999999</c:v>
                </c:pt>
                <c:pt idx="3">
                  <c:v>0.67477545000000005</c:v>
                </c:pt>
                <c:pt idx="4">
                  <c:v>0.68545993999999988</c:v>
                </c:pt>
                <c:pt idx="5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4E6D-8FF8-867A784FEFC7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Sheet7!$A$5:$A$10</c:f>
              <c:strCache>
                <c:ptCount val="6"/>
                <c:pt idx="0">
                  <c:v>referring_provider_0</c:v>
                </c:pt>
                <c:pt idx="1">
                  <c:v>referring_provider_16</c:v>
                </c:pt>
                <c:pt idx="2">
                  <c:v>referring_provider_20</c:v>
                </c:pt>
                <c:pt idx="3">
                  <c:v>referring_provider_3</c:v>
                </c:pt>
                <c:pt idx="4">
                  <c:v>referring_provider_5</c:v>
                </c:pt>
                <c:pt idx="5">
                  <c:v>referring_provider_7</c:v>
                </c:pt>
              </c:strCache>
            </c:strRef>
          </c:cat>
          <c:val>
            <c:numRef>
              <c:f>Sheet7!$C$5:$C$10</c:f>
              <c:numCache>
                <c:formatCode>0%</c:formatCode>
                <c:ptCount val="6"/>
                <c:pt idx="0">
                  <c:v>0.43220339000000002</c:v>
                </c:pt>
                <c:pt idx="1">
                  <c:v>0.32989690999999999</c:v>
                </c:pt>
                <c:pt idx="2">
                  <c:v>0.73333333000000001</c:v>
                </c:pt>
                <c:pt idx="3">
                  <c:v>0.32522455</c:v>
                </c:pt>
                <c:pt idx="4">
                  <c:v>0.31454006000000001</c:v>
                </c:pt>
                <c:pt idx="5">
                  <c:v>0.453125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2A-4E6D-8FF8-867A784FEF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1249816"/>
        <c:axId val="681244568"/>
      </c:barChart>
      <c:catAx>
        <c:axId val="681249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244568"/>
        <c:crosses val="autoZero"/>
        <c:auto val="1"/>
        <c:lblAlgn val="ctr"/>
        <c:lblOffset val="100"/>
        <c:noMultiLvlLbl val="0"/>
      </c:catAx>
      <c:valAx>
        <c:axId val="68124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24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[Analysis.xlsx]Sheet8!PivotTable127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 err="1"/>
              <a:t>rendering_provider</a:t>
            </a:r>
            <a:r>
              <a:rPr lang="en-IN" sz="1400" b="1" dirty="0"/>
              <a:t> Vs</a:t>
            </a:r>
            <a:r>
              <a:rPr lang="en-IN" sz="1400" b="1" baseline="0" dirty="0"/>
              <a:t> Claims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Sheet8!$A$5:$A$12</c:f>
              <c:strCache>
                <c:ptCount val="8"/>
                <c:pt idx="0">
                  <c:v>rendering_provider_0</c:v>
                </c:pt>
                <c:pt idx="1">
                  <c:v>rendering_provider_17</c:v>
                </c:pt>
                <c:pt idx="2">
                  <c:v>rendering_provider_21</c:v>
                </c:pt>
                <c:pt idx="3">
                  <c:v>rendering_provider_24</c:v>
                </c:pt>
                <c:pt idx="4">
                  <c:v>rendering_provider_25</c:v>
                </c:pt>
                <c:pt idx="5">
                  <c:v>rendering_provider_3</c:v>
                </c:pt>
                <c:pt idx="6">
                  <c:v>rendering_provider_5</c:v>
                </c:pt>
                <c:pt idx="7">
                  <c:v>rendering_provider_7</c:v>
                </c:pt>
              </c:strCache>
            </c:strRef>
          </c:cat>
          <c:val>
            <c:numRef>
              <c:f>Sheet8!$B$5:$B$12</c:f>
              <c:numCache>
                <c:formatCode>0%</c:formatCode>
                <c:ptCount val="8"/>
                <c:pt idx="0">
                  <c:v>0.61052632000000007</c:v>
                </c:pt>
                <c:pt idx="1">
                  <c:v>0.546875</c:v>
                </c:pt>
                <c:pt idx="2">
                  <c:v>0.26666666999999999</c:v>
                </c:pt>
                <c:pt idx="3">
                  <c:v>0.59340659000000007</c:v>
                </c:pt>
                <c:pt idx="5">
                  <c:v>0.67657014000000004</c:v>
                </c:pt>
                <c:pt idx="6">
                  <c:v>0.68647845000000007</c:v>
                </c:pt>
                <c:pt idx="7">
                  <c:v>0.55932203000000003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6-4EA1-AB3E-96D629A6FBD6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Sheet8!$A$5:$A$12</c:f>
              <c:strCache>
                <c:ptCount val="8"/>
                <c:pt idx="0">
                  <c:v>rendering_provider_0</c:v>
                </c:pt>
                <c:pt idx="1">
                  <c:v>rendering_provider_17</c:v>
                </c:pt>
                <c:pt idx="2">
                  <c:v>rendering_provider_21</c:v>
                </c:pt>
                <c:pt idx="3">
                  <c:v>rendering_provider_24</c:v>
                </c:pt>
                <c:pt idx="4">
                  <c:v>rendering_provider_25</c:v>
                </c:pt>
                <c:pt idx="5">
                  <c:v>rendering_provider_3</c:v>
                </c:pt>
                <c:pt idx="6">
                  <c:v>rendering_provider_5</c:v>
                </c:pt>
                <c:pt idx="7">
                  <c:v>rendering_provider_7</c:v>
                </c:pt>
              </c:strCache>
            </c:strRef>
          </c:cat>
          <c:val>
            <c:numRef>
              <c:f>Sheet8!$C$5:$C$12</c:f>
              <c:numCache>
                <c:formatCode>0%</c:formatCode>
                <c:ptCount val="8"/>
                <c:pt idx="0">
                  <c:v>0.38947367999999999</c:v>
                </c:pt>
                <c:pt idx="1">
                  <c:v>0.453125</c:v>
                </c:pt>
                <c:pt idx="2">
                  <c:v>0.73333333000000001</c:v>
                </c:pt>
                <c:pt idx="3">
                  <c:v>0.40659340999999999</c:v>
                </c:pt>
                <c:pt idx="4">
                  <c:v>1</c:v>
                </c:pt>
                <c:pt idx="5">
                  <c:v>0.32342986000000001</c:v>
                </c:pt>
                <c:pt idx="6">
                  <c:v>0.31352154999999998</c:v>
                </c:pt>
                <c:pt idx="7">
                  <c:v>0.44067796999999997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06-4EA1-AB3E-96D629A6F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37203424"/>
        <c:axId val="837203752"/>
      </c:barChart>
      <c:catAx>
        <c:axId val="837203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03752"/>
        <c:crosses val="autoZero"/>
        <c:auto val="1"/>
        <c:lblAlgn val="ctr"/>
        <c:lblOffset val="100"/>
        <c:noMultiLvlLbl val="0"/>
      </c:catAx>
      <c:valAx>
        <c:axId val="837203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0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claim_filing_indicator_code</a:t>
            </a:r>
            <a:r>
              <a:rPr lang="en-US" sz="1400" b="1" baseline="0" dirty="0"/>
              <a:t> vs Claims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Sheet1!$K$239</c:f>
              <c:strCache>
                <c:ptCount val="1"/>
                <c:pt idx="0">
                  <c:v>claim_filing_indicator_code%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94-4B30-A8CB-81348743835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4-4B30-A8CB-81348743835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94-4B30-A8CB-81348743835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94-4B30-A8CB-8134874383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multiLvlStrRef>
              <c:f>Sheet1!$G$240:$H$247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CI</c:v>
                  </c:pt>
                  <c:pt idx="1">
                    <c:v>CI</c:v>
                  </c:pt>
                  <c:pt idx="2">
                    <c:v>MB</c:v>
                  </c:pt>
                  <c:pt idx="3">
                    <c:v>MB</c:v>
                  </c:pt>
                  <c:pt idx="4">
                    <c:v>MC</c:v>
                  </c:pt>
                  <c:pt idx="5">
                    <c:v>MC</c:v>
                  </c:pt>
                  <c:pt idx="6">
                    <c:v>OF</c:v>
                  </c:pt>
                  <c:pt idx="7">
                    <c:v>OF</c:v>
                  </c:pt>
                </c:lvl>
              </c:multiLvlStrCache>
            </c:multiLvlStrRef>
          </c:cat>
          <c:val>
            <c:numRef>
              <c:f>Sheet1!$K$240:$K$247</c:f>
              <c:numCache>
                <c:formatCode>0%</c:formatCode>
                <c:ptCount val="8"/>
                <c:pt idx="0">
                  <c:v>0.74652777999999997</c:v>
                </c:pt>
                <c:pt idx="1">
                  <c:v>0.25347221999999997</c:v>
                </c:pt>
                <c:pt idx="2">
                  <c:v>0.75127723000000002</c:v>
                </c:pt>
                <c:pt idx="3">
                  <c:v>0.24872277000000001</c:v>
                </c:pt>
                <c:pt idx="4">
                  <c:v>0.66194940999999996</c:v>
                </c:pt>
                <c:pt idx="5">
                  <c:v>0.33805058999999998</c:v>
                </c:pt>
                <c:pt idx="6">
                  <c:v>0.66666667000000002</c:v>
                </c:pt>
                <c:pt idx="7">
                  <c:v>0.33333333000000004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4-4B30-A8CB-813487438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70276760"/>
        <c:axId val="870273480"/>
      </c:barChart>
      <c:catAx>
        <c:axId val="870276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73480"/>
        <c:crosses val="autoZero"/>
        <c:auto val="1"/>
        <c:lblAlgn val="ctr"/>
        <c:lblOffset val="100"/>
        <c:noMultiLvlLbl val="0"/>
      </c:catAx>
      <c:valAx>
        <c:axId val="870273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7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facility_code_value</a:t>
            </a:r>
            <a:r>
              <a:rPr lang="en-US" sz="1000" b="1" dirty="0"/>
              <a:t>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Sheet1!$J$254</c:f>
              <c:strCache>
                <c:ptCount val="1"/>
                <c:pt idx="0">
                  <c:v>facility_code_value%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7B-442F-98C0-2151A01A17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7B-442F-98C0-2151A01A17B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7B-442F-98C0-2151A01A17B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7B-442F-98C0-2151A01A17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Sheet1!$F$255:$G$262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2</c:v>
                  </c:pt>
                  <c:pt idx="2">
                    <c:v>21</c:v>
                  </c:pt>
                  <c:pt idx="4">
                    <c:v>22</c:v>
                  </c:pt>
                  <c:pt idx="6">
                    <c:v>23</c:v>
                  </c:pt>
                </c:lvl>
              </c:multiLvlStrCache>
            </c:multiLvlStrRef>
          </c:cat>
          <c:val>
            <c:numRef>
              <c:f>Sheet1!$J$255:$J$262</c:f>
              <c:numCache>
                <c:formatCode>0%</c:formatCode>
                <c:ptCount val="8"/>
                <c:pt idx="0">
                  <c:v>0.62</c:v>
                </c:pt>
                <c:pt idx="1">
                  <c:v>0.38</c:v>
                </c:pt>
                <c:pt idx="2">
                  <c:v>0.52631579000000006</c:v>
                </c:pt>
                <c:pt idx="3">
                  <c:v>0.47368420999999999</c:v>
                </c:pt>
                <c:pt idx="4">
                  <c:v>0.58507852999999999</c:v>
                </c:pt>
                <c:pt idx="5">
                  <c:v>0.41492147000000001</c:v>
                </c:pt>
                <c:pt idx="6">
                  <c:v>0.62677484999999999</c:v>
                </c:pt>
                <c:pt idx="7">
                  <c:v>0.37322515000000001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7B-442F-98C0-2151A01A17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81346800"/>
        <c:axId val="781350080"/>
      </c:barChart>
      <c:catAx>
        <c:axId val="78134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50080"/>
        <c:crosses val="autoZero"/>
        <c:auto val="1"/>
        <c:lblAlgn val="ctr"/>
        <c:lblOffset val="100"/>
        <c:noMultiLvlLbl val="0"/>
      </c:catAx>
      <c:valAx>
        <c:axId val="78135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4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 err="1"/>
              <a:t>procedure_modifier</a:t>
            </a:r>
            <a:r>
              <a:rPr lang="en-US" sz="900" b="1" baseline="0" dirty="0"/>
              <a:t> vs Claims</a:t>
            </a:r>
            <a:endParaRPr lang="en-US" sz="900" b="1" dirty="0"/>
          </a:p>
        </c:rich>
      </c:tx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Sheet1!$J$284</c:f>
              <c:strCache>
                <c:ptCount val="1"/>
                <c:pt idx="0">
                  <c:v>procedure_modifier%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A48-4818-AFEA-DDFA760E2FE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48-4818-AFEA-DDFA760E2FE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A48-4818-AFEA-DDFA760E2FE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48-4818-AFEA-DDFA760E2F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Sheet1!$F$285:$G$292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59I</c:v>
                  </c:pt>
                  <c:pt idx="2">
                    <c:v>82I</c:v>
                  </c:pt>
                  <c:pt idx="4">
                    <c:v>FP</c:v>
                  </c:pt>
                  <c:pt idx="6">
                    <c:v>QZ</c:v>
                  </c:pt>
                </c:lvl>
              </c:multiLvlStrCache>
            </c:multiLvlStrRef>
          </c:cat>
          <c:val>
            <c:numRef>
              <c:f>Sheet1!$J$285:$J$292</c:f>
              <c:numCache>
                <c:formatCode>0%</c:formatCode>
                <c:ptCount val="8"/>
                <c:pt idx="0">
                  <c:v>0.47945205000000002</c:v>
                </c:pt>
                <c:pt idx="1">
                  <c:v>0.52054794999999998</c:v>
                </c:pt>
                <c:pt idx="2">
                  <c:v>0.35714286000000001</c:v>
                </c:pt>
                <c:pt idx="3">
                  <c:v>0.64285713999999994</c:v>
                </c:pt>
                <c:pt idx="4">
                  <c:v>0.53240741000000003</c:v>
                </c:pt>
                <c:pt idx="5">
                  <c:v>0.46759258999999997</c:v>
                </c:pt>
                <c:pt idx="6">
                  <c:v>0.49629629999999997</c:v>
                </c:pt>
                <c:pt idx="7">
                  <c:v>0.50370369999999998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8-4818-AFEA-DDFA760E2F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37428376"/>
        <c:axId val="537423128"/>
      </c:barChart>
      <c:catAx>
        <c:axId val="53742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23128"/>
        <c:crosses val="autoZero"/>
        <c:auto val="1"/>
        <c:lblAlgn val="ctr"/>
        <c:lblOffset val="100"/>
        <c:noMultiLvlLbl val="0"/>
      </c:catAx>
      <c:valAx>
        <c:axId val="53742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2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principalDx_CCSR_Category1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Sheet1!$J$272</c:f>
              <c:strCache>
                <c:ptCount val="1"/>
                <c:pt idx="0">
                  <c:v>principalDx_CCSR_Category1%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Sheet1!$F$273:$G$278</c:f>
              <c:multiLvlStrCache>
                <c:ptCount val="6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</c:lvl>
                <c:lvl>
                  <c:pt idx="0">
                    <c:v>FAC013</c:v>
                  </c:pt>
                  <c:pt idx="2">
                    <c:v>PNL001</c:v>
                  </c:pt>
                  <c:pt idx="4">
                    <c:v>PRG016</c:v>
                  </c:pt>
                </c:lvl>
              </c:multiLvlStrCache>
            </c:multiLvlStrRef>
          </c:cat>
          <c:val>
            <c:numRef>
              <c:f>Sheet1!$J$273:$J$278</c:f>
              <c:numCache>
                <c:formatCode>0%</c:formatCode>
                <c:ptCount val="6"/>
                <c:pt idx="0">
                  <c:v>0.50697674000000004</c:v>
                </c:pt>
                <c:pt idx="1">
                  <c:v>0.49302326000000002</c:v>
                </c:pt>
                <c:pt idx="2">
                  <c:v>0.57831325</c:v>
                </c:pt>
                <c:pt idx="3">
                  <c:v>0.42168675</c:v>
                </c:pt>
                <c:pt idx="4">
                  <c:v>0.18367346999999998</c:v>
                </c:pt>
                <c:pt idx="5">
                  <c:v>0.81632652999999999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A-4A28-8533-47B9405431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40229016"/>
        <c:axId val="840230000"/>
        <c:axId val="0"/>
      </c:bar3DChart>
      <c:catAx>
        <c:axId val="840229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230000"/>
        <c:crosses val="autoZero"/>
        <c:auto val="1"/>
        <c:lblAlgn val="ctr"/>
        <c:lblOffset val="100"/>
        <c:noMultiLvlLbl val="0"/>
      </c:catAx>
      <c:valAx>
        <c:axId val="84023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22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[Analysis.xlsx]Sheet4!PivotTable91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900" b="1" dirty="0" err="1"/>
              <a:t>payer_postal_code</a:t>
            </a:r>
            <a:r>
              <a:rPr lang="en-IN" sz="900" b="1" dirty="0"/>
              <a:t>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7"/>
                <c:pt idx="0">
                  <c:v>postal_code_1142</c:v>
                </c:pt>
                <c:pt idx="1">
                  <c:v>postal_code_1342</c:v>
                </c:pt>
                <c:pt idx="2">
                  <c:v>postal_code_146</c:v>
                </c:pt>
                <c:pt idx="3">
                  <c:v>postal_code_478</c:v>
                </c:pt>
                <c:pt idx="4">
                  <c:v>postal_code_54</c:v>
                </c:pt>
                <c:pt idx="5">
                  <c:v>postal_code_550</c:v>
                </c:pt>
                <c:pt idx="6">
                  <c:v>postal_code_98</c:v>
                </c:pt>
              </c:strCache>
            </c:strRef>
          </c:cat>
          <c:val>
            <c:numRef>
              <c:f>Sheet4!$B$5:$B$11</c:f>
              <c:numCache>
                <c:formatCode>0%</c:formatCode>
                <c:ptCount val="7"/>
                <c:pt idx="0">
                  <c:v>0.84126984126984128</c:v>
                </c:pt>
                <c:pt idx="1">
                  <c:v>0.68571428571428572</c:v>
                </c:pt>
                <c:pt idx="2">
                  <c:v>0.66666666666666663</c:v>
                </c:pt>
                <c:pt idx="3">
                  <c:v>0.83216783216783219</c:v>
                </c:pt>
                <c:pt idx="4">
                  <c:v>0.75208838587981675</c:v>
                </c:pt>
                <c:pt idx="5">
                  <c:v>0.7384615384615385</c:v>
                </c:pt>
                <c:pt idx="6">
                  <c:v>0.66206652512385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9-43BE-91D9-7738B0DF591B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7"/>
                <c:pt idx="0">
                  <c:v>postal_code_1142</c:v>
                </c:pt>
                <c:pt idx="1">
                  <c:v>postal_code_1342</c:v>
                </c:pt>
                <c:pt idx="2">
                  <c:v>postal_code_146</c:v>
                </c:pt>
                <c:pt idx="3">
                  <c:v>postal_code_478</c:v>
                </c:pt>
                <c:pt idx="4">
                  <c:v>postal_code_54</c:v>
                </c:pt>
                <c:pt idx="5">
                  <c:v>postal_code_550</c:v>
                </c:pt>
                <c:pt idx="6">
                  <c:v>postal_code_98</c:v>
                </c:pt>
              </c:strCache>
            </c:strRef>
          </c:cat>
          <c:val>
            <c:numRef>
              <c:f>Sheet4!$C$5:$C$11</c:f>
              <c:numCache>
                <c:formatCode>0%</c:formatCode>
                <c:ptCount val="7"/>
                <c:pt idx="0">
                  <c:v>0.15873015873015872</c:v>
                </c:pt>
                <c:pt idx="1">
                  <c:v>0.31428571428571428</c:v>
                </c:pt>
                <c:pt idx="2">
                  <c:v>0.33333333333333331</c:v>
                </c:pt>
                <c:pt idx="3">
                  <c:v>0.16783216783216784</c:v>
                </c:pt>
                <c:pt idx="4">
                  <c:v>0.24791161412018323</c:v>
                </c:pt>
                <c:pt idx="5">
                  <c:v>0.26153846153846155</c:v>
                </c:pt>
                <c:pt idx="6">
                  <c:v>0.33793347487615005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79-43BE-91D9-7738B0DF59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7244632"/>
        <c:axId val="687242008"/>
      </c:barChart>
      <c:catAx>
        <c:axId val="68724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42008"/>
        <c:crosses val="autoZero"/>
        <c:auto val="1"/>
        <c:lblAlgn val="ctr"/>
        <c:lblOffset val="100"/>
        <c:noMultiLvlLbl val="0"/>
      </c:catAx>
      <c:valAx>
        <c:axId val="687242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4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2AF7A-0821-48A3-B8B6-36DDF0AABCD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CDA-B493-45B0-950B-BFD98D19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https://integrisok.com/resources/on-your-health/2015/october/stages-of-life-health-for-every-age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FBCDA-B493-45B0-950B-BFD98D190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Claims Denial Focus Account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Rahul </a:t>
            </a:r>
            <a:r>
              <a:rPr lang="en-US" sz="1500" dirty="0" err="1">
                <a:solidFill>
                  <a:srgbClr val="FFFFFF"/>
                </a:solidFill>
              </a:rPr>
              <a:t>mahipati</a:t>
            </a:r>
            <a:r>
              <a:rPr lang="en-US" sz="1500" dirty="0">
                <a:solidFill>
                  <a:srgbClr val="FFFFFF"/>
                </a:solidFill>
              </a:rPr>
              <a:t> bagal</a:t>
            </a: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8675" y="667462"/>
            <a:ext cx="6364713" cy="3580153"/>
          </a:xfrm>
          <a:prstGeom prst="rect">
            <a:avLst/>
          </a:prstGeom>
        </p:spPr>
      </p:pic>
      <p:pic>
        <p:nvPicPr>
          <p:cNvPr id="9" name="Picture 2" descr="Cerner Corporation - Home | Facebook">
            <a:extLst>
              <a:ext uri="{FF2B5EF4-FFF2-40B4-BE49-F238E27FC236}">
                <a16:creationId xmlns:a16="http://schemas.microsoft.com/office/drawing/2014/main" id="{A429AE5A-025F-4185-A39B-8505F50D3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8127173" y="1122793"/>
            <a:ext cx="3421321" cy="30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22ADD7-79FB-465D-AEC5-E256015AD77D}"/>
              </a:ext>
            </a:extLst>
          </p:cNvPr>
          <p:cNvSpPr txBox="1"/>
          <p:nvPr/>
        </p:nvSpPr>
        <p:spPr>
          <a:xfrm>
            <a:off x="382979" y="1189982"/>
            <a:ext cx="6559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stat, p = </a:t>
            </a:r>
            <a:r>
              <a:rPr lang="en-IN" sz="1200" dirty="0" err="1"/>
              <a:t>stats.kruskal</a:t>
            </a:r>
            <a:r>
              <a:rPr lang="en-IN" sz="1200" dirty="0"/>
              <a:t>(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age_of_patient_at_service</a:t>
            </a:r>
            <a:r>
              <a:rPr lang="en-IN" sz="1200" dirty="0"/>
              <a:t>"], </a:t>
            </a:r>
            <a:r>
              <a:rPr lang="en-IN" sz="1200" dirty="0" err="1"/>
              <a:t>str_df</a:t>
            </a:r>
            <a:r>
              <a:rPr lang="en-IN" sz="1200" dirty="0"/>
              <a:t>["</a:t>
            </a:r>
            <a:r>
              <a:rPr lang="en-IN" sz="1200" dirty="0" err="1"/>
              <a:t>denialFlag</a:t>
            </a:r>
            <a:r>
              <a:rPr lang="en-IN" sz="1200" dirty="0"/>
              <a:t>"])</a:t>
            </a:r>
          </a:p>
          <a:p>
            <a:r>
              <a:rPr lang="en-IN" sz="1200" dirty="0"/>
              <a:t>print('Statistics=%.3f, p=%.4f' % (stat, p))</a:t>
            </a:r>
          </a:p>
          <a:p>
            <a:r>
              <a:rPr lang="en-IN" sz="1200" dirty="0"/>
              <a:t># interpret</a:t>
            </a:r>
          </a:p>
          <a:p>
            <a:r>
              <a:rPr lang="en-IN" sz="1200" dirty="0"/>
              <a:t>alpha = 0.05</a:t>
            </a:r>
          </a:p>
          <a:p>
            <a:r>
              <a:rPr lang="en-IN" sz="1200" dirty="0"/>
              <a:t>if p &gt; alpha:</a:t>
            </a:r>
          </a:p>
          <a:p>
            <a:r>
              <a:rPr lang="en-IN" sz="1200" dirty="0"/>
              <a:t>    print('Same distributions (fail to reject H0)')</a:t>
            </a:r>
          </a:p>
          <a:p>
            <a:r>
              <a:rPr lang="en-IN" sz="1200" dirty="0"/>
              <a:t>else:</a:t>
            </a:r>
          </a:p>
          <a:p>
            <a:r>
              <a:rPr lang="en-IN" sz="1200" dirty="0"/>
              <a:t>    print('Different distributions (reject H0)’)</a:t>
            </a:r>
          </a:p>
          <a:p>
            <a:endParaRPr lang="en-IN" sz="1200" dirty="0"/>
          </a:p>
          <a:p>
            <a:r>
              <a:rPr lang="en-IN" sz="1200" dirty="0"/>
              <a:t>Statistics=11980.249, p=0.0002</a:t>
            </a:r>
          </a:p>
          <a:p>
            <a:r>
              <a:rPr lang="en-IN" sz="1200" dirty="0"/>
              <a:t>Different distributions (reject H0)</a:t>
            </a:r>
          </a:p>
          <a:p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01590-9793-40EB-AD3A-A3A8ED460D17}"/>
              </a:ext>
            </a:extLst>
          </p:cNvPr>
          <p:cNvSpPr txBox="1"/>
          <p:nvPr/>
        </p:nvSpPr>
        <p:spPr>
          <a:xfrm>
            <a:off x="382979" y="3770929"/>
            <a:ext cx="73890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stat, p = </a:t>
            </a:r>
            <a:r>
              <a:rPr lang="en-IN" sz="1200" dirty="0" err="1"/>
              <a:t>friedmanchisquare</a:t>
            </a:r>
            <a:r>
              <a:rPr lang="en-IN" sz="1200" dirty="0"/>
              <a:t>( </a:t>
            </a:r>
            <a:r>
              <a:rPr lang="en-IN" sz="1200" dirty="0" err="1"/>
              <a:t>str_df</a:t>
            </a:r>
            <a:r>
              <a:rPr lang="en-IN" sz="1200" dirty="0"/>
              <a:t>["</a:t>
            </a:r>
            <a:r>
              <a:rPr lang="en-IN" sz="1200" dirty="0" err="1"/>
              <a:t>denialFlag</a:t>
            </a:r>
            <a:r>
              <a:rPr lang="en-IN" sz="1200" dirty="0"/>
              <a:t>"],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age_of_patient_at_service</a:t>
            </a:r>
            <a:r>
              <a:rPr lang="en-IN" sz="1200" dirty="0"/>
              <a:t>"],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claim_level_charge_amount</a:t>
            </a:r>
            <a:r>
              <a:rPr lang="en-IN" sz="1200" dirty="0"/>
              <a:t>"])</a:t>
            </a:r>
          </a:p>
          <a:p>
            <a:r>
              <a:rPr lang="en-IN" sz="1200" dirty="0"/>
              <a:t>print('Statistics=%.3f, p=%.5f' % (stat, p))</a:t>
            </a:r>
          </a:p>
          <a:p>
            <a:r>
              <a:rPr lang="en-IN" sz="1200" dirty="0"/>
              <a:t># interpret</a:t>
            </a:r>
          </a:p>
          <a:p>
            <a:r>
              <a:rPr lang="en-IN" sz="1200" dirty="0"/>
              <a:t>alpha = 0.05</a:t>
            </a:r>
          </a:p>
          <a:p>
            <a:r>
              <a:rPr lang="en-IN" sz="1200" dirty="0"/>
              <a:t>if p &gt; alpha:</a:t>
            </a:r>
          </a:p>
          <a:p>
            <a:endParaRPr lang="en-IN" sz="1200" dirty="0"/>
          </a:p>
          <a:p>
            <a:r>
              <a:rPr lang="en-IN" sz="1200" dirty="0"/>
              <a:t>    print('Same distributions (fail to reject H0)')</a:t>
            </a:r>
          </a:p>
          <a:p>
            <a:r>
              <a:rPr lang="en-IN" sz="1200" dirty="0"/>
              <a:t>else:</a:t>
            </a:r>
          </a:p>
          <a:p>
            <a:r>
              <a:rPr lang="en-IN" sz="1200" dirty="0"/>
              <a:t>    print('Different distributions (reject H0)’)</a:t>
            </a:r>
          </a:p>
          <a:p>
            <a:endParaRPr lang="en-IN" sz="1200" dirty="0"/>
          </a:p>
          <a:p>
            <a:r>
              <a:rPr lang="en-IN" sz="1200" dirty="0"/>
              <a:t>Statistics=18668.787, p=0.00007</a:t>
            </a:r>
          </a:p>
          <a:p>
            <a:r>
              <a:rPr lang="en-IN" sz="1200" dirty="0"/>
              <a:t>Different distributions (reject H0)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ECF6E-4B24-45D8-9B66-74739F01A0A7}"/>
              </a:ext>
            </a:extLst>
          </p:cNvPr>
          <p:cNvCxnSpPr/>
          <p:nvPr/>
        </p:nvCxnSpPr>
        <p:spPr>
          <a:xfrm>
            <a:off x="246580" y="3354517"/>
            <a:ext cx="11067597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emystifying hypothesis testing - Blog | luminousmen">
            <a:extLst>
              <a:ext uri="{FF2B5EF4-FFF2-40B4-BE49-F238E27FC236}">
                <a16:creationId xmlns:a16="http://schemas.microsoft.com/office/drawing/2014/main" id="{9A0E723C-B7D2-416F-9B2C-3B5182F3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390" y="933127"/>
            <a:ext cx="3137632" cy="20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A351EC-A632-4237-AD7B-DB7833CE9B7C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Hypothesis Testing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7223F-D96C-4E15-8F73-11C4ED51497B}"/>
              </a:ext>
            </a:extLst>
          </p:cNvPr>
          <p:cNvSpPr txBox="1"/>
          <p:nvPr/>
        </p:nvSpPr>
        <p:spPr>
          <a:xfrm>
            <a:off x="4798031" y="1643211"/>
            <a:ext cx="40788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Kruskal non parametric test:</a:t>
            </a:r>
            <a:endParaRPr lang="en-US" sz="1200" b="1" dirty="0"/>
          </a:p>
          <a:p>
            <a:r>
              <a:rPr lang="en-US" sz="1200" dirty="0"/>
              <a:t>H0 = There is no difference between the Claims proportions w.r.t age</a:t>
            </a:r>
          </a:p>
          <a:p>
            <a:endParaRPr lang="en-US" sz="1200" dirty="0"/>
          </a:p>
          <a:p>
            <a:r>
              <a:rPr lang="en-US" sz="1200" dirty="0"/>
              <a:t>H1 =  There is difference between the Claims proportions w.r.t age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49AE3-2CED-446D-A739-2EA2BFD3F448}"/>
              </a:ext>
            </a:extLst>
          </p:cNvPr>
          <p:cNvSpPr txBox="1"/>
          <p:nvPr/>
        </p:nvSpPr>
        <p:spPr>
          <a:xfrm>
            <a:off x="4798031" y="4378345"/>
            <a:ext cx="5712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Friedman </a:t>
            </a:r>
            <a:r>
              <a:rPr lang="en-IN" sz="1200" b="1" dirty="0" err="1"/>
              <a:t>chisquare</a:t>
            </a:r>
            <a:r>
              <a:rPr lang="en-IN" sz="1200" b="1" dirty="0"/>
              <a:t> non parametric test:</a:t>
            </a:r>
            <a:endParaRPr lang="en-US" sz="1200" b="1" dirty="0"/>
          </a:p>
          <a:p>
            <a:r>
              <a:rPr lang="en-US" sz="1200" dirty="0"/>
              <a:t>H0 = There is no difference between the Claims proportions w.r.t age and </a:t>
            </a:r>
            <a:r>
              <a:rPr lang="en-US" sz="1200" dirty="0" err="1"/>
              <a:t>claim_level_charge_amount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H1 = = There is difference between the Claims proportions w.r.t age</a:t>
            </a:r>
            <a:r>
              <a:rPr lang="en-IN" sz="1200" dirty="0"/>
              <a:t> </a:t>
            </a:r>
            <a:r>
              <a:rPr lang="en-IN" sz="1200" dirty="0" err="1"/>
              <a:t>claim_level_charge_amount</a:t>
            </a:r>
            <a:endParaRPr lang="en-US" sz="1200" dirty="0"/>
          </a:p>
          <a:p>
            <a:endParaRPr lang="en-US" sz="1400" dirty="0"/>
          </a:p>
        </p:txBody>
      </p:sp>
      <p:pic>
        <p:nvPicPr>
          <p:cNvPr id="12" name="Picture 2" descr="Cerner Corporation - Home | Facebook">
            <a:extLst>
              <a:ext uri="{FF2B5EF4-FFF2-40B4-BE49-F238E27FC236}">
                <a16:creationId xmlns:a16="http://schemas.microsoft.com/office/drawing/2014/main" id="{4D1E8A66-4005-40BE-BD70-C2A0A688B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3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1E7A7-AD3F-443E-A439-0A5943B57639}"/>
              </a:ext>
            </a:extLst>
          </p:cNvPr>
          <p:cNvSpPr txBox="1">
            <a:spLocks/>
          </p:cNvSpPr>
          <p:nvPr/>
        </p:nvSpPr>
        <p:spPr>
          <a:xfrm>
            <a:off x="327593" y="1204353"/>
            <a:ext cx="3976487" cy="116955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Random forest?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Bagging technique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Avoid over fitting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Works well for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0EA4D-81F4-4CA3-A81E-D25078D514BD}"/>
              </a:ext>
            </a:extLst>
          </p:cNvPr>
          <p:cNvSpPr/>
          <p:nvPr/>
        </p:nvSpPr>
        <p:spPr>
          <a:xfrm>
            <a:off x="327593" y="2525067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87%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0.93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88%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0.57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A6DB0BB-2E63-4D02-AC81-1C954213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55" y="857385"/>
            <a:ext cx="8143167" cy="38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ogistic Regression vs Random Forest Classifier - YouTube">
            <a:extLst>
              <a:ext uri="{FF2B5EF4-FFF2-40B4-BE49-F238E27FC236}">
                <a16:creationId xmlns:a16="http://schemas.microsoft.com/office/drawing/2014/main" id="{C80202AE-E31C-4AED-B0D8-248F57F25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24346" r="15061" b="5141"/>
          <a:stretch/>
        </p:blipFill>
        <p:spPr bwMode="auto">
          <a:xfrm>
            <a:off x="5005188" y="4705564"/>
            <a:ext cx="3833972" cy="145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2A985D-20AA-447A-821D-9DA2737F2A81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200193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Random Forest Model: Binary Classification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7A7F435-2892-4BED-B74C-B8C44FF1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" y="3720347"/>
            <a:ext cx="3484170" cy="22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erner Corporation - Home | Facebook">
            <a:extLst>
              <a:ext uri="{FF2B5EF4-FFF2-40B4-BE49-F238E27FC236}">
                <a16:creationId xmlns:a16="http://schemas.microsoft.com/office/drawing/2014/main" id="{96D1853E-2E9D-4C47-8996-6B8C92D5A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1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1E7A7-AD3F-443E-A439-0A5943B57639}"/>
              </a:ext>
            </a:extLst>
          </p:cNvPr>
          <p:cNvSpPr txBox="1">
            <a:spLocks/>
          </p:cNvSpPr>
          <p:nvPr/>
        </p:nvSpPr>
        <p:spPr>
          <a:xfrm>
            <a:off x="235126" y="1085062"/>
            <a:ext cx="3976487" cy="116955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XGboost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Boost technique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Uses weak classifier to build better classifier model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Support regularization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0EA4D-81F4-4CA3-A81E-D25078D514BD}"/>
              </a:ext>
            </a:extLst>
          </p:cNvPr>
          <p:cNvSpPr/>
          <p:nvPr/>
        </p:nvSpPr>
        <p:spPr>
          <a:xfrm>
            <a:off x="235126" y="4695333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81%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0.90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81%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0.42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985D-20AA-447A-821D-9DA2737F2A81}"/>
              </a:ext>
            </a:extLst>
          </p:cNvPr>
          <p:cNvSpPr txBox="1">
            <a:spLocks/>
          </p:cNvSpPr>
          <p:nvPr/>
        </p:nvSpPr>
        <p:spPr>
          <a:xfrm>
            <a:off x="235126" y="313270"/>
            <a:ext cx="1176220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XGboost</a:t>
            </a: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 Model: Binary Classification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D70282-D6BE-4B22-877B-B4882819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14" y="965771"/>
            <a:ext cx="6893960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92B2B97-5F51-450A-9536-D09F114F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65" y="4520629"/>
            <a:ext cx="2991761" cy="185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B60946-7DF2-40E1-8FDA-6F5FBFA49AD6}"/>
              </a:ext>
            </a:extLst>
          </p:cNvPr>
          <p:cNvSpPr txBox="1"/>
          <p:nvPr/>
        </p:nvSpPr>
        <p:spPr>
          <a:xfrm>
            <a:off x="235127" y="2373904"/>
            <a:ext cx="44909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We have both categorical and numerical variables. </a:t>
            </a:r>
          </a:p>
          <a:p>
            <a:endParaRPr lang="en-IN" sz="1200" dirty="0"/>
          </a:p>
          <a:p>
            <a:r>
              <a:rPr lang="en-IN" sz="1200" dirty="0"/>
              <a:t>For categorical variables, we create one-hot encoders, due to which we get more sparse data</a:t>
            </a:r>
          </a:p>
          <a:p>
            <a:endParaRPr lang="en-IN" sz="1200" dirty="0"/>
          </a:p>
          <a:p>
            <a:r>
              <a:rPr lang="en-IN" sz="1200" dirty="0"/>
              <a:t>To reduce sparsity from the data, we have to convert categorical to numeric representation without loosing much information</a:t>
            </a:r>
          </a:p>
          <a:p>
            <a:endParaRPr lang="en-IN" sz="1200" dirty="0"/>
          </a:p>
          <a:p>
            <a:r>
              <a:rPr lang="en-IN" sz="1200" dirty="0"/>
              <a:t>We are using Cat2Vec embedding for the categorical variables after creating the one-hot encoders data to reduce the features and restrain maximum information.</a:t>
            </a:r>
          </a:p>
          <a:p>
            <a:r>
              <a:rPr lang="en-IN" sz="1200" dirty="0"/>
              <a:t> </a:t>
            </a:r>
          </a:p>
        </p:txBody>
      </p:sp>
      <p:pic>
        <p:nvPicPr>
          <p:cNvPr id="12" name="Picture 2" descr="Cerner Corporation - Home | Facebook">
            <a:extLst>
              <a:ext uri="{FF2B5EF4-FFF2-40B4-BE49-F238E27FC236}">
                <a16:creationId xmlns:a16="http://schemas.microsoft.com/office/drawing/2014/main" id="{C8571FCF-0B2A-48F2-82EA-50403A972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4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A637521-EFE6-401F-B560-BA4F190D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82" y="1428104"/>
            <a:ext cx="5185025" cy="21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1F64764-D9A5-4E23-B00E-FE7BE5337E63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0717661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Deep, Wide and Cross Deep Neural Network: Binary Classification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C449E99-0147-4603-9393-4C5CCEF7630A}"/>
              </a:ext>
            </a:extLst>
          </p:cNvPr>
          <p:cNvSpPr txBox="1">
            <a:spLocks/>
          </p:cNvSpPr>
          <p:nvPr/>
        </p:nvSpPr>
        <p:spPr>
          <a:xfrm>
            <a:off x="235126" y="1628842"/>
            <a:ext cx="6946510" cy="32546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Deep, wide and mixed deep learning Model?</a:t>
            </a:r>
          </a:p>
          <a:p>
            <a:pPr defTabSz="6858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Advanced Techniques in deep learning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One of the few predictive models that is suitable for both categorical and numeric data types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Very flexible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 Uses Cat2Vec embedding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Can combine more than two features to get embedding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Support regularization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Very popular among the researcher community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 err="1">
                <a:latin typeface="+mj-lt"/>
              </a:rPr>
              <a:t>Google’developed</a:t>
            </a:r>
            <a:r>
              <a:rPr lang="en-US" sz="1400" i="1" dirty="0">
                <a:latin typeface="+mj-lt"/>
              </a:rPr>
              <a:t> and currently using in the organization as per the paper 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050" i="1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BDEB1-C900-4123-988D-898A20550159}"/>
              </a:ext>
            </a:extLst>
          </p:cNvPr>
          <p:cNvSpPr/>
          <p:nvPr/>
        </p:nvSpPr>
        <p:spPr>
          <a:xfrm>
            <a:off x="235126" y="4883473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79%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0.87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79%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0.39</a:t>
            </a:r>
          </a:p>
        </p:txBody>
      </p:sp>
      <p:pic>
        <p:nvPicPr>
          <p:cNvPr id="13" name="Picture 2" descr="Cerner Corporation - Home | Facebook">
            <a:extLst>
              <a:ext uri="{FF2B5EF4-FFF2-40B4-BE49-F238E27FC236}">
                <a16:creationId xmlns:a16="http://schemas.microsoft.com/office/drawing/2014/main" id="{105C0E19-E885-48A3-B67E-F961318A6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187D88-780B-433C-8417-44A9D2A6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06" y="3595202"/>
            <a:ext cx="3509849" cy="25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0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5D84-E42C-4674-9B6C-45540CE5549B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0717661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EE46B-58F6-4709-AE1A-629F9F7B49FA}"/>
              </a:ext>
            </a:extLst>
          </p:cNvPr>
          <p:cNvSpPr txBox="1"/>
          <p:nvPr/>
        </p:nvSpPr>
        <p:spPr>
          <a:xfrm>
            <a:off x="429800" y="1417834"/>
            <a:ext cx="1153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different deep learning techniques with different loss function with adding penalty to the loss function based on the fraction of the imbalanced data.</a:t>
            </a:r>
          </a:p>
        </p:txBody>
      </p:sp>
      <p:pic>
        <p:nvPicPr>
          <p:cNvPr id="6" name="Picture 2" descr="Cerner Corporation - Home | Facebook">
            <a:extLst>
              <a:ext uri="{FF2B5EF4-FFF2-40B4-BE49-F238E27FC236}">
                <a16:creationId xmlns:a16="http://schemas.microsoft.com/office/drawing/2014/main" id="{60D55400-1C36-49AB-A787-B2FCA2A93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6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hank YOU! - Happy Minion | Make a Meme">
            <a:extLst>
              <a:ext uri="{FF2B5EF4-FFF2-40B4-BE49-F238E27FC236}">
                <a16:creationId xmlns:a16="http://schemas.microsoft.com/office/drawing/2014/main" id="{014056CF-2CFE-430C-84CB-63B8BE720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Cerner Corporation - Home | Facebook">
            <a:extLst>
              <a:ext uri="{FF2B5EF4-FFF2-40B4-BE49-F238E27FC236}">
                <a16:creationId xmlns:a16="http://schemas.microsoft.com/office/drawing/2014/main" id="{C871753B-B2AC-4B3C-A76C-A929306AD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A7C354-C331-4EDC-8045-D815C0713C83}"/>
              </a:ext>
            </a:extLst>
          </p:cNvPr>
          <p:cNvSpPr txBox="1">
            <a:spLocks/>
          </p:cNvSpPr>
          <p:nvPr/>
        </p:nvSpPr>
        <p:spPr>
          <a:xfrm>
            <a:off x="686655" y="529742"/>
            <a:ext cx="624840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Objective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05293-F96C-4C98-B2E5-58CE51C0EA26}"/>
              </a:ext>
            </a:extLst>
          </p:cNvPr>
          <p:cNvSpPr txBox="1">
            <a:spLocks/>
          </p:cNvSpPr>
          <p:nvPr/>
        </p:nvSpPr>
        <p:spPr>
          <a:xfrm>
            <a:off x="990014" y="1289092"/>
            <a:ext cx="6948038" cy="10681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Understand the key pattern’s of the denied claims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Build a machine learning model to predict the likelihood of claims being denied </a:t>
            </a:r>
            <a:endParaRPr lang="en-US" sz="2000" dirty="0"/>
          </a:p>
        </p:txBody>
      </p:sp>
      <p:pic>
        <p:nvPicPr>
          <p:cNvPr id="12" name="Picture 2" descr="What Are SMART Goals?">
            <a:extLst>
              <a:ext uri="{FF2B5EF4-FFF2-40B4-BE49-F238E27FC236}">
                <a16:creationId xmlns:a16="http://schemas.microsoft.com/office/drawing/2014/main" id="{98A4E768-7FEE-4A7E-B849-E393C1A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56" y="903292"/>
            <a:ext cx="2228370" cy="14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A031B14-858E-43F9-AE2A-8B6EC3375A55}"/>
              </a:ext>
            </a:extLst>
          </p:cNvPr>
          <p:cNvSpPr txBox="1">
            <a:spLocks/>
          </p:cNvSpPr>
          <p:nvPr/>
        </p:nvSpPr>
        <p:spPr>
          <a:xfrm>
            <a:off x="686655" y="2357277"/>
            <a:ext cx="6248400" cy="685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Business Impact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918DC4-C2EB-445D-8C59-1143E655FE31}"/>
              </a:ext>
            </a:extLst>
          </p:cNvPr>
          <p:cNvSpPr txBox="1">
            <a:spLocks/>
          </p:cNvSpPr>
          <p:nvPr/>
        </p:nvSpPr>
        <p:spPr>
          <a:xfrm>
            <a:off x="990014" y="2960670"/>
            <a:ext cx="7005668" cy="30801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Give opportunities to the company, to identify the claims that have high propensity to get denial and correct these claims before submitting them to the payer.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Reducing operational expenses through increased efficiency.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Help to come up with new strategies in the process to improvise the claim approver process and correction in the real time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Also helps to prioritize the work and distributes the claims among the team members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A73C66-49E1-455F-8F73-C8438CDD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69" y="3558331"/>
            <a:ext cx="2228370" cy="1453985"/>
          </a:xfrm>
          <a:prstGeom prst="rect">
            <a:avLst/>
          </a:prstGeom>
        </p:spPr>
      </p:pic>
      <p:pic>
        <p:nvPicPr>
          <p:cNvPr id="1026" name="Picture 2" descr="Cerner Corporation - Home | Facebook">
            <a:extLst>
              <a:ext uri="{FF2B5EF4-FFF2-40B4-BE49-F238E27FC236}">
                <a16:creationId xmlns:a16="http://schemas.microsoft.com/office/drawing/2014/main" id="{A8C5E302-9A82-4AA6-B1AF-C5F45016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E8DDF-8015-4715-9722-CC97E068EF29}"/>
              </a:ext>
            </a:extLst>
          </p:cNvPr>
          <p:cNvSpPr txBox="1">
            <a:spLocks/>
          </p:cNvSpPr>
          <p:nvPr/>
        </p:nvSpPr>
        <p:spPr>
          <a:xfrm>
            <a:off x="167709" y="138072"/>
            <a:ext cx="4325593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rgbClr val="FFFFFF"/>
                </a:solidFill>
                <a:latin typeface="+mj-lt"/>
                <a:cs typeface="+mj-cs"/>
              </a:rPr>
              <a:t>Data  </a:t>
            </a:r>
          </a:p>
          <a:p>
            <a:pPr defTabSz="914400">
              <a:spcAft>
                <a:spcPts val="600"/>
              </a:spcAft>
            </a:pPr>
            <a:endParaRPr lang="en-US" sz="1200" spc="-50" dirty="0">
              <a:solidFill>
                <a:srgbClr val="FFFFFF"/>
              </a:solidFill>
              <a:latin typeface="+mj-lt"/>
              <a:cs typeface="+mj-cs"/>
            </a:endParaRPr>
          </a:p>
          <a:p>
            <a:pPr defTabSz="914400">
              <a:spcAft>
                <a:spcPts val="600"/>
              </a:spcAft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There are 53 columns and 1000 rows</a:t>
            </a:r>
          </a:p>
          <a:p>
            <a:pPr defTabSz="914400">
              <a:spcAft>
                <a:spcPts val="600"/>
              </a:spcAft>
            </a:pPr>
            <a:endParaRPr lang="en-US" sz="2000" spc="-50" dirty="0">
              <a:solidFill>
                <a:srgbClr val="FFFFFF"/>
              </a:solidFill>
              <a:latin typeface="+mj-lt"/>
              <a:cs typeface="+mj-cs"/>
            </a:endParaRPr>
          </a:p>
          <a:p>
            <a:pPr defTabSz="914400">
              <a:spcAft>
                <a:spcPts val="600"/>
              </a:spcAft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Data types of the columns 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8 Numeric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4 Date time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41 Categorical</a:t>
            </a:r>
            <a:endParaRPr lang="en-US" sz="1200" spc="-5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D62A6-CE4E-4EA6-AD9A-BC4C6876DE97}"/>
              </a:ext>
            </a:extLst>
          </p:cNvPr>
          <p:cNvSpPr txBox="1"/>
          <p:nvPr/>
        </p:nvSpPr>
        <p:spPr>
          <a:xfrm>
            <a:off x="4731168" y="275855"/>
            <a:ext cx="5923721" cy="601703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column_name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type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admission_date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age_of_patient_at_service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numeric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billing_provider_postal_code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claim_creation_date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claim_submitter_id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clia_number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discharge_date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line_item_id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pat_MRN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patient_StateProvinceCode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payer_name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payer_postal_code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payer_state_province_code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prior_authorization_number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rendering_provider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supervising_provider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d_diff_ref_rend_provider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d_more_than_one_cpt_per_claim_per_day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benefits_assignment_certification_indicator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claim_filing_indicator_code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6480A-DFC9-4214-BDCE-27B0F340DD9A}"/>
              </a:ext>
            </a:extLst>
          </p:cNvPr>
          <p:cNvSpPr txBox="1"/>
          <p:nvPr/>
        </p:nvSpPr>
        <p:spPr>
          <a:xfrm>
            <a:off x="8537126" y="275855"/>
            <a:ext cx="3887055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err="1"/>
              <a:t>claim_frequency_type_code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claim_level_charge_amount</a:t>
            </a:r>
            <a:r>
              <a:rPr lang="en-US" sz="1000" dirty="0"/>
              <a:t>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condition_code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days_to_claim_submission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diagnosis_count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drug_code_category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drug_quantity</a:t>
            </a:r>
            <a:r>
              <a:rPr lang="en-US" sz="1000" dirty="0"/>
              <a:t>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facility_code_value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line_item_charge_amount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modifiers_count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other_insured_group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other_payer1*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other_payer2*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other_subscriber1_prsn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other_subscriber2_prsn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pat_relationship_wt_insured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patient_Gender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patient_PostalCode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principalDx_CCSR_Category1*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proc_hcpcs_category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procedure_modifier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related_causes_code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service_unit_quantity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subscriber_policy_type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subscriber_prsn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denialFlag</a:t>
            </a:r>
            <a:r>
              <a:rPr lang="en-US" sz="1000" dirty="0"/>
              <a:t>	categorical</a:t>
            </a:r>
          </a:p>
        </p:txBody>
      </p:sp>
      <p:pic>
        <p:nvPicPr>
          <p:cNvPr id="27" name="Picture 2" descr="Cerner Corporation - Home | Facebook">
            <a:extLst>
              <a:ext uri="{FF2B5EF4-FFF2-40B4-BE49-F238E27FC236}">
                <a16:creationId xmlns:a16="http://schemas.microsoft.com/office/drawing/2014/main" id="{13C07A6B-A13A-4804-89FA-37555C7B5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375B-284C-44CB-9A79-FEECC83645C0}"/>
              </a:ext>
            </a:extLst>
          </p:cNvPr>
          <p:cNvSpPr txBox="1">
            <a:spLocks/>
          </p:cNvSpPr>
          <p:nvPr/>
        </p:nvSpPr>
        <p:spPr>
          <a:xfrm>
            <a:off x="6411685" y="1325367"/>
            <a:ext cx="5127171" cy="760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Missing Values 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6B14B3-D1FF-472F-AFE3-E2F9E14F177F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 has 53 columns and 10000 Rows.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20 columns that have missing values.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not select columns that has missing values greater than 75%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categorical Variables, we will fill the missing value with “Unknown”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FC75A7-4AB6-40D3-94B2-8B3D1101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927"/>
              </p:ext>
            </p:extLst>
          </p:nvPr>
        </p:nvGraphicFramePr>
        <p:xfrm>
          <a:off x="670255" y="419103"/>
          <a:ext cx="5216196" cy="56007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653855">
                  <a:extLst>
                    <a:ext uri="{9D8B030D-6E8A-4147-A177-3AD203B41FA5}">
                      <a16:colId xmlns:a16="http://schemas.microsoft.com/office/drawing/2014/main" val="2223811137"/>
                    </a:ext>
                  </a:extLst>
                </a:gridCol>
                <a:gridCol w="1250354">
                  <a:extLst>
                    <a:ext uri="{9D8B030D-6E8A-4147-A177-3AD203B41FA5}">
                      <a16:colId xmlns:a16="http://schemas.microsoft.com/office/drawing/2014/main" val="2616206142"/>
                    </a:ext>
                  </a:extLst>
                </a:gridCol>
                <a:gridCol w="1402490">
                  <a:extLst>
                    <a:ext uri="{9D8B030D-6E8A-4147-A177-3AD203B41FA5}">
                      <a16:colId xmlns:a16="http://schemas.microsoft.com/office/drawing/2014/main" val="920983298"/>
                    </a:ext>
                  </a:extLst>
                </a:gridCol>
                <a:gridCol w="909497">
                  <a:extLst>
                    <a:ext uri="{9D8B030D-6E8A-4147-A177-3AD203B41FA5}">
                      <a16:colId xmlns:a16="http://schemas.microsoft.com/office/drawing/2014/main" val="1073455432"/>
                    </a:ext>
                  </a:extLst>
                </a:gridCol>
              </a:tblGrid>
              <a:tr h="511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Columns Name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Missing Values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% of missing  Values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00593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prior_authorization_number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9982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7545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supervising_provider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9978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30957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condition_code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9977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91145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other_insured_group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9963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3571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other_payer2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5353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other_subscriber2_prsn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1842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subscriber_policy_type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91063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discharge_date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9810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98.1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020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pat_relationship_wt_insured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9805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98.0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65808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related_causes_code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9760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97.6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46099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admission_date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9402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94.0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7955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drug_code_category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9273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92.7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703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drug_quantity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8761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87.6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738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procedure_modifier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7951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79.5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9892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other_payer1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5949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87270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other_subscriber1_prsn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5949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3575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rendering_provider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39920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ordering_provider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64157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referring_provider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445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pat_MRN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5986"/>
                  </a:ext>
                </a:extLst>
              </a:tr>
            </a:tbl>
          </a:graphicData>
        </a:graphic>
      </p:graphicFrame>
      <p:pic>
        <p:nvPicPr>
          <p:cNvPr id="40" name="Picture 2" descr="Cerner Corporation - Home | Facebook">
            <a:extLst>
              <a:ext uri="{FF2B5EF4-FFF2-40B4-BE49-F238E27FC236}">
                <a16:creationId xmlns:a16="http://schemas.microsoft.com/office/drawing/2014/main" id="{D626B5C7-4555-4401-B9EA-936A43A6D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73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A7C-F7A3-4E74-85BC-6E31FE5E1715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4251D-1AD8-4982-AF33-4757E16FDC26}"/>
              </a:ext>
            </a:extLst>
          </p:cNvPr>
          <p:cNvSpPr txBox="1"/>
          <p:nvPr/>
        </p:nvSpPr>
        <p:spPr>
          <a:xfrm>
            <a:off x="666105" y="2593800"/>
            <a:ext cx="10799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Assumptions </a:t>
            </a:r>
          </a:p>
          <a:p>
            <a:endParaRPr lang="en-US" dirty="0"/>
          </a:p>
          <a:p>
            <a:r>
              <a:rPr lang="en-US" dirty="0"/>
              <a:t>We are using advanced machine learning techniques for the given small data, as an experiment to show the capabilities of handling the large data of many features with different types</a:t>
            </a:r>
          </a:p>
          <a:p>
            <a:endParaRPr lang="en-US" dirty="0"/>
          </a:p>
          <a:p>
            <a:r>
              <a:rPr lang="en-US" dirty="0"/>
              <a:t>Not using Cross validation and Parameter tuning optimizers like Random search and Bayesian optimizer search as size of this data set is very small.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FDB53-3B2B-49AD-AE6F-9BA35185F82E}"/>
              </a:ext>
            </a:extLst>
          </p:cNvPr>
          <p:cNvSpPr txBox="1"/>
          <p:nvPr/>
        </p:nvSpPr>
        <p:spPr>
          <a:xfrm>
            <a:off x="666105" y="1233167"/>
            <a:ext cx="10471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Business Assumptions</a:t>
            </a:r>
          </a:p>
          <a:p>
            <a:endParaRPr lang="en-US" b="1" dirty="0"/>
          </a:p>
          <a:p>
            <a:r>
              <a:rPr lang="en-US" dirty="0"/>
              <a:t>“</a:t>
            </a:r>
            <a:r>
              <a:rPr lang="en-US" dirty="0" err="1"/>
              <a:t>serviceToClaimDays</a:t>
            </a:r>
            <a:r>
              <a:rPr lang="en-US"/>
              <a:t>” </a:t>
            </a:r>
            <a:r>
              <a:rPr lang="en-US" dirty="0"/>
              <a:t>cannot be greater than 1 year, if it is then 1 year, replace it with 1 year</a:t>
            </a:r>
          </a:p>
        </p:txBody>
      </p:sp>
      <p:pic>
        <p:nvPicPr>
          <p:cNvPr id="16" name="Picture 2" descr="Cerner Corporation - Home | Facebook">
            <a:extLst>
              <a:ext uri="{FF2B5EF4-FFF2-40B4-BE49-F238E27FC236}">
                <a16:creationId xmlns:a16="http://schemas.microsoft.com/office/drawing/2014/main" id="{A9578021-4BF1-4C27-A527-A41BD2987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0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73B-442D-41DB-B8D8-DC8FEF017339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- 1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51E89B-E461-4B91-8C86-364873171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829718"/>
              </p:ext>
            </p:extLst>
          </p:nvPr>
        </p:nvGraphicFramePr>
        <p:xfrm>
          <a:off x="523461" y="1328531"/>
          <a:ext cx="4572000" cy="2100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55E259-4A4A-4CE6-8862-02A9569C0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726667"/>
              </p:ext>
            </p:extLst>
          </p:nvPr>
        </p:nvGraphicFramePr>
        <p:xfrm>
          <a:off x="5310603" y="865215"/>
          <a:ext cx="4880113" cy="488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2B450CE-B754-4461-B531-F8DD456A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5" y="3931107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AB924-D196-4EE2-AA2A-511D00E9CCCB}"/>
              </a:ext>
            </a:extLst>
          </p:cNvPr>
          <p:cNvSpPr txBox="1"/>
          <p:nvPr/>
        </p:nvSpPr>
        <p:spPr>
          <a:xfrm>
            <a:off x="4715733" y="563742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Age Bucket: </a:t>
            </a:r>
          </a:p>
          <a:p>
            <a:r>
              <a:rPr lang="en-US" sz="1200" dirty="0"/>
              <a:t>[-1, 1, 4, 12, 19, 39, 59, np.inf],  </a:t>
            </a:r>
          </a:p>
          <a:p>
            <a:r>
              <a:rPr lang="en-US" sz="1200" dirty="0"/>
              <a:t>labels=['Infant', 'Toddler', 'Child', 'Teen', 'Adult', 'Middle Age Adult', 'Senior Adult'])</a:t>
            </a:r>
          </a:p>
        </p:txBody>
      </p:sp>
      <p:pic>
        <p:nvPicPr>
          <p:cNvPr id="3078" name="Picture 6" descr="Age and Birthday | Sidemen Wiki | Fandom">
            <a:extLst>
              <a:ext uri="{FF2B5EF4-FFF2-40B4-BE49-F238E27FC236}">
                <a16:creationId xmlns:a16="http://schemas.microsoft.com/office/drawing/2014/main" id="{C13108A0-2413-43C7-B3D6-F050666B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747" y="1730208"/>
            <a:ext cx="1776775" cy="1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244A5-7CA2-4BED-AEE5-8A03B4E8BAEC}"/>
              </a:ext>
            </a:extLst>
          </p:cNvPr>
          <p:cNvSpPr txBox="1"/>
          <p:nvPr/>
        </p:nvSpPr>
        <p:spPr>
          <a:xfrm>
            <a:off x="1705152" y="3738427"/>
            <a:ext cx="233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20" dirty="0">
                <a:solidFill>
                  <a:prstClr val="black">
                    <a:lumMod val="50000"/>
                    <a:lumOff val="50000"/>
                  </a:prstClr>
                </a:solidFill>
              </a:rPr>
              <a:t>Candidate Age Distribution</a:t>
            </a:r>
          </a:p>
        </p:txBody>
      </p:sp>
      <p:pic>
        <p:nvPicPr>
          <p:cNvPr id="16" name="Picture 2" descr="Cerner Corporation - Home | Facebook">
            <a:extLst>
              <a:ext uri="{FF2B5EF4-FFF2-40B4-BE49-F238E27FC236}">
                <a16:creationId xmlns:a16="http://schemas.microsoft.com/office/drawing/2014/main" id="{179BE6B3-7187-444A-B7A2-00FB2D582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2DABB0-0936-4386-8F58-F945F9DA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083670"/>
              </p:ext>
            </p:extLst>
          </p:nvPr>
        </p:nvGraphicFramePr>
        <p:xfrm>
          <a:off x="368130" y="842991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 descr="Claims Insights – from data to information to action - Commercial Risk">
            <a:extLst>
              <a:ext uri="{FF2B5EF4-FFF2-40B4-BE49-F238E27FC236}">
                <a16:creationId xmlns:a16="http://schemas.microsoft.com/office/drawing/2014/main" id="{BD86DE9F-558B-4B42-9E41-24F8C2EC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01" y="1534270"/>
            <a:ext cx="1735100" cy="9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E21CD1-E39C-4183-8757-5A9F6791A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649636"/>
              </p:ext>
            </p:extLst>
          </p:nvPr>
        </p:nvGraphicFramePr>
        <p:xfrm>
          <a:off x="5537771" y="842991"/>
          <a:ext cx="4935021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638BD0-8983-43ED-9C8A-D776C0E5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372779"/>
              </p:ext>
            </p:extLst>
          </p:nvPr>
        </p:nvGraphicFramePr>
        <p:xfrm>
          <a:off x="368130" y="3581935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B6096F-D105-445A-AAA7-9C9E300CD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583140"/>
              </p:ext>
            </p:extLst>
          </p:nvPr>
        </p:nvGraphicFramePr>
        <p:xfrm>
          <a:off x="5537771" y="3581935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26192D2-BCD4-4502-ADCF-CAB00DB65D51}"/>
              </a:ext>
            </a:extLst>
          </p:cNvPr>
          <p:cNvSpPr txBox="1">
            <a:spLocks/>
          </p:cNvSpPr>
          <p:nvPr/>
        </p:nvSpPr>
        <p:spPr>
          <a:xfrm>
            <a:off x="491445" y="199154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BDB0B-1315-41DA-955F-1E4872127D23}"/>
              </a:ext>
            </a:extLst>
          </p:cNvPr>
          <p:cNvCxnSpPr>
            <a:cxnSpLocks/>
          </p:cNvCxnSpPr>
          <p:nvPr/>
        </p:nvCxnSpPr>
        <p:spPr>
          <a:xfrm>
            <a:off x="164388" y="3529172"/>
            <a:ext cx="10520737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82F657-E2B5-4435-9EBD-DABEDE3DE261}"/>
              </a:ext>
            </a:extLst>
          </p:cNvPr>
          <p:cNvCxnSpPr>
            <a:cxnSpLocks/>
          </p:cNvCxnSpPr>
          <p:nvPr/>
        </p:nvCxnSpPr>
        <p:spPr>
          <a:xfrm flipV="1">
            <a:off x="5435030" y="842992"/>
            <a:ext cx="0" cy="549616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erner Corporation - Home | Facebook">
            <a:extLst>
              <a:ext uri="{FF2B5EF4-FFF2-40B4-BE49-F238E27FC236}">
                <a16:creationId xmlns:a16="http://schemas.microsoft.com/office/drawing/2014/main" id="{1879A45D-1CFE-4B81-A0CE-C70A3D788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84D0F1-0729-44AB-B36D-5F0AACD17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303467"/>
              </p:ext>
            </p:extLst>
          </p:nvPr>
        </p:nvGraphicFramePr>
        <p:xfrm>
          <a:off x="5856269" y="1047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08FF66-914E-4D5C-BD24-5A471EAEB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716522"/>
              </p:ext>
            </p:extLst>
          </p:nvPr>
        </p:nvGraphicFramePr>
        <p:xfrm>
          <a:off x="429800" y="1047961"/>
          <a:ext cx="4572000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199F5B-5124-43DF-B398-A2C901200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569559"/>
              </p:ext>
            </p:extLst>
          </p:nvPr>
        </p:nvGraphicFramePr>
        <p:xfrm>
          <a:off x="2529635" y="3936461"/>
          <a:ext cx="6199265" cy="2419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63BAE26-9744-4D6C-9190-3D0224F4E5FE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7A038-308D-4C56-A8BD-E79BEDECF895}"/>
              </a:ext>
            </a:extLst>
          </p:cNvPr>
          <p:cNvCxnSpPr>
            <a:cxnSpLocks/>
          </p:cNvCxnSpPr>
          <p:nvPr/>
        </p:nvCxnSpPr>
        <p:spPr>
          <a:xfrm>
            <a:off x="318499" y="3878489"/>
            <a:ext cx="11075541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erner Corporation - Home | Facebook">
            <a:extLst>
              <a:ext uri="{FF2B5EF4-FFF2-40B4-BE49-F238E27FC236}">
                <a16:creationId xmlns:a16="http://schemas.microsoft.com/office/drawing/2014/main" id="{828E91B4-F7F4-4F6E-8495-368F3CAD6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8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E2AF7-DED9-4A03-A7C8-2556B2BA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" y="1497458"/>
            <a:ext cx="6699618" cy="3863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01260A-235E-4CD4-A94B-D6F4C1FE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85253"/>
              </p:ext>
            </p:extLst>
          </p:nvPr>
        </p:nvGraphicFramePr>
        <p:xfrm>
          <a:off x="8229600" y="1948986"/>
          <a:ext cx="2996843" cy="16243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2106">
                  <a:extLst>
                    <a:ext uri="{9D8B030D-6E8A-4147-A177-3AD203B41FA5}">
                      <a16:colId xmlns:a16="http://schemas.microsoft.com/office/drawing/2014/main" val="1195942846"/>
                    </a:ext>
                  </a:extLst>
                </a:gridCol>
                <a:gridCol w="1354737">
                  <a:extLst>
                    <a:ext uri="{9D8B030D-6E8A-4147-A177-3AD203B41FA5}">
                      <a16:colId xmlns:a16="http://schemas.microsoft.com/office/drawing/2014/main" val="37227166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VIF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4130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age_of_patient_at_service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2.475245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4639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claim_level_charge_amount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3.613656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062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days_to_claim_submission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20481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diagnosis_count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2.680223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4853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line_item_charge_amount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3.342821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3923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modifiers_count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1.315535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673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service_unit_quantity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1.000206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973939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E1A601-AC3A-42BB-806F-AE411E5200A7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11118352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Multi-Correlation Check for Numeric Data</a:t>
            </a:r>
          </a:p>
        </p:txBody>
      </p:sp>
    </p:spTree>
    <p:extLst>
      <p:ext uri="{BB962C8B-B14F-4D97-AF65-F5344CB8AC3E}">
        <p14:creationId xmlns:p14="http://schemas.microsoft.com/office/powerpoint/2010/main" val="4651956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{B48FB1A7-E3C7-4EF7-B049-4FDB59127871}tf22712842_win32</Template>
  <TotalTime>3774</TotalTime>
  <Words>1517</Words>
  <Application>Microsoft Office PowerPoint</Application>
  <PresentationFormat>Widescreen</PresentationFormat>
  <Paragraphs>289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1_RetrospectVTI</vt:lpstr>
      <vt:lpstr>Claims Denial Focus Account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rahul bagal</dc:creator>
  <cp:lastModifiedBy>rahul bagal</cp:lastModifiedBy>
  <cp:revision>297</cp:revision>
  <dcterms:created xsi:type="dcterms:W3CDTF">2021-08-02T09:20:43Z</dcterms:created>
  <dcterms:modified xsi:type="dcterms:W3CDTF">2021-08-05T20:09:43Z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