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5.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8"/>
  </p:notesMasterIdLst>
  <p:sldIdLst>
    <p:sldId id="256" r:id="rId2"/>
    <p:sldId id="259" r:id="rId3"/>
    <p:sldId id="260" r:id="rId4"/>
    <p:sldId id="261" r:id="rId5"/>
    <p:sldId id="257" r:id="rId6"/>
    <p:sldId id="265" r:id="rId7"/>
    <p:sldId id="263" r:id="rId8"/>
    <p:sldId id="270" r:id="rId9"/>
    <p:sldId id="264" r:id="rId10"/>
    <p:sldId id="258" r:id="rId11"/>
    <p:sldId id="266" r:id="rId12"/>
    <p:sldId id="267" r:id="rId13"/>
    <p:sldId id="268" r:id="rId14"/>
    <p:sldId id="269" r:id="rId15"/>
    <p:sldId id="273"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59" autoAdjust="0"/>
    <p:restoredTop sz="93979" autoAdjust="0"/>
  </p:normalViewPr>
  <p:slideViewPr>
    <p:cSldViewPr snapToGrid="0">
      <p:cViewPr varScale="1">
        <p:scale>
          <a:sx n="66" d="100"/>
          <a:sy n="66" d="100"/>
        </p:scale>
        <p:origin x="4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Rahul\Juniper%20Network\Updated_1\Excel_data_all_Q.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Rahul\Juniper%20Network\Updated_1\Excel_data_all_Q.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Rahul\Juniper%20Network\Updated_1\Excel_data_all_Q.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Rahul\Juniper%20Network\Updated_1\Excel_data_all_Q.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Rahul\Juniper%20Network\Updated_1\Excel_data_all_Q.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Rahul\Juniper%20Network\Updated_1\Excel_data_all_Q.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Rahul\Juniper%20Network\Updated_1\Excel_data_all_Q.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Rahul\Juniper%20Network\Updated_1\Excel_data_all_Q.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Rahul\Juniper%20Network\Updated_1\Excel_data_all_Q.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Rahul\Juniper%20Network\Updated_1\Excel_data_all_Q.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Rahul\Juniper%20Network\Updated_1\Excel_data_all_Q.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Rahul\Juniper%20Network\Updated_1\Excel_data_all_Q.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Rahul\Juniper%20Network\Updated_1\Excel_data_all_Q.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Net</a:t>
            </a:r>
            <a:r>
              <a:rPr lang="en-IN" baseline="0" dirty="0"/>
              <a:t> Revenues</a:t>
            </a:r>
            <a:endParaRPr lang="en-IN"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[Excel_data_all_Q.xlsx]Income!$B$5</c:f>
              <c:strCache>
                <c:ptCount val="1"/>
                <c:pt idx="0">
                  <c:v>Product</c:v>
                </c:pt>
              </c:strCache>
            </c:strRef>
          </c:tx>
          <c:spPr>
            <a:solidFill>
              <a:schemeClr val="accent1"/>
            </a:solidFill>
            <a:ln>
              <a:noFill/>
            </a:ln>
            <a:effectLst/>
          </c:spPr>
          <c:invertIfNegative val="0"/>
          <c:cat>
            <c:multiLvlStrRef>
              <c:f>[Excel_data_all_Q.xlsx]Income!$C$3:$R$4</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[Excel_data_all_Q.xlsx]Income!$C$5:$R$5</c:f>
              <c:numCache>
                <c:formatCode>_("$"* #,##0.0_);_("$"* \(#,##0.0\);_("$"* "-"??_);_(@_)</c:formatCode>
                <c:ptCount val="16"/>
                <c:pt idx="0">
                  <c:v>753</c:v>
                </c:pt>
                <c:pt idx="1">
                  <c:v>862.1</c:v>
                </c:pt>
                <c:pt idx="2">
                  <c:v>928.2</c:v>
                </c:pt>
                <c:pt idx="3">
                  <c:v>985.6</c:v>
                </c:pt>
                <c:pt idx="4">
                  <c:v>828.9</c:v>
                </c:pt>
                <c:pt idx="5">
                  <c:v>917.2</c:v>
                </c:pt>
                <c:pt idx="6">
                  <c:v>869.7</c:v>
                </c:pt>
                <c:pt idx="7">
                  <c:v>830.4</c:v>
                </c:pt>
                <c:pt idx="8">
                  <c:v>710.8</c:v>
                </c:pt>
                <c:pt idx="9">
                  <c:v>824.9</c:v>
                </c:pt>
                <c:pt idx="10">
                  <c:v>794.69999999999993</c:v>
                </c:pt>
                <c:pt idx="11">
                  <c:v>776.7</c:v>
                </c:pt>
                <c:pt idx="12">
                  <c:v>618.70000000000005</c:v>
                </c:pt>
                <c:pt idx="13">
                  <c:v>713.9</c:v>
                </c:pt>
                <c:pt idx="14">
                  <c:v>743.2</c:v>
                </c:pt>
                <c:pt idx="15">
                  <c:v>791.9</c:v>
                </c:pt>
              </c:numCache>
            </c:numRef>
          </c:val>
          <c:extLst>
            <c:ext xmlns:c16="http://schemas.microsoft.com/office/drawing/2014/chart" uri="{C3380CC4-5D6E-409C-BE32-E72D297353CC}">
              <c16:uniqueId val="{00000000-7935-4654-92B2-E583F231DC73}"/>
            </c:ext>
          </c:extLst>
        </c:ser>
        <c:ser>
          <c:idx val="1"/>
          <c:order val="1"/>
          <c:tx>
            <c:strRef>
              <c:f>[Excel_data_all_Q.xlsx]Income!$B$6</c:f>
              <c:strCache>
                <c:ptCount val="1"/>
                <c:pt idx="0">
                  <c:v>Service</c:v>
                </c:pt>
              </c:strCache>
            </c:strRef>
          </c:tx>
          <c:spPr>
            <a:solidFill>
              <a:schemeClr val="accent2"/>
            </a:solidFill>
            <a:ln>
              <a:noFill/>
            </a:ln>
            <a:effectLst/>
          </c:spPr>
          <c:invertIfNegative val="0"/>
          <c:cat>
            <c:multiLvlStrRef>
              <c:f>[Excel_data_all_Q.xlsx]Income!$C$3:$R$4</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[Excel_data_all_Q.xlsx]Income!$C$6:$R$6</c:f>
              <c:numCache>
                <c:formatCode>_("$"* #,##0.0_);_("$"* \(#,##0.0\);_("$"* "-"??_);_(@_)</c:formatCode>
                <c:ptCount val="16"/>
                <c:pt idx="0">
                  <c:v>344.9</c:v>
                </c:pt>
                <c:pt idx="1">
                  <c:v>359.2</c:v>
                </c:pt>
                <c:pt idx="2">
                  <c:v>357.1</c:v>
                </c:pt>
                <c:pt idx="3">
                  <c:v>400</c:v>
                </c:pt>
                <c:pt idx="4">
                  <c:v>392.1</c:v>
                </c:pt>
                <c:pt idx="5">
                  <c:v>391.7</c:v>
                </c:pt>
                <c:pt idx="6">
                  <c:v>388.1</c:v>
                </c:pt>
                <c:pt idx="7">
                  <c:v>409.1</c:v>
                </c:pt>
                <c:pt idx="8">
                  <c:v>371.8</c:v>
                </c:pt>
                <c:pt idx="9">
                  <c:v>379.2</c:v>
                </c:pt>
                <c:pt idx="10">
                  <c:v>385.1</c:v>
                </c:pt>
                <c:pt idx="11" formatCode="_(* #,##0.0_);_(* \(#,##0.0\);_(* &quot;-&quot;??_);_(@_)">
                  <c:v>404.3</c:v>
                </c:pt>
                <c:pt idx="12">
                  <c:v>383</c:v>
                </c:pt>
                <c:pt idx="13">
                  <c:v>388.6</c:v>
                </c:pt>
                <c:pt idx="14">
                  <c:v>389.9</c:v>
                </c:pt>
                <c:pt idx="15" formatCode="_(* #,##0.0_);_(* \(#,##0.0\);_(* &quot;-&quot;??_);_(@_)">
                  <c:v>416.2</c:v>
                </c:pt>
              </c:numCache>
            </c:numRef>
          </c:val>
          <c:extLst>
            <c:ext xmlns:c16="http://schemas.microsoft.com/office/drawing/2014/chart" uri="{C3380CC4-5D6E-409C-BE32-E72D297353CC}">
              <c16:uniqueId val="{00000001-7935-4654-92B2-E583F231DC73}"/>
            </c:ext>
          </c:extLst>
        </c:ser>
        <c:dLbls>
          <c:showLegendKey val="0"/>
          <c:showVal val="0"/>
          <c:showCatName val="0"/>
          <c:showSerName val="0"/>
          <c:showPercent val="0"/>
          <c:showBubbleSize val="0"/>
        </c:dLbls>
        <c:gapWidth val="219"/>
        <c:overlap val="-27"/>
        <c:axId val="160262480"/>
        <c:axId val="160264976"/>
      </c:barChart>
      <c:lineChart>
        <c:grouping val="standard"/>
        <c:varyColors val="0"/>
        <c:ser>
          <c:idx val="2"/>
          <c:order val="2"/>
          <c:tx>
            <c:strRef>
              <c:f>[Excel_data_all_Q.xlsx]Income!$B$7</c:f>
              <c:strCache>
                <c:ptCount val="1"/>
                <c:pt idx="0">
                  <c:v>Total net revenues</c:v>
                </c:pt>
              </c:strCache>
            </c:strRef>
          </c:tx>
          <c:spPr>
            <a:ln w="28575" cap="rnd">
              <a:solidFill>
                <a:schemeClr val="accent3"/>
              </a:solidFill>
              <a:round/>
            </a:ln>
            <a:effectLst/>
          </c:spPr>
          <c:marker>
            <c:symbol val="none"/>
          </c:marker>
          <c:cat>
            <c:multiLvlStrRef>
              <c:f>[Excel_data_all_Q.xlsx]Income!$C$3:$R$4</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[Excel_data_all_Q.xlsx]Income!$C$7:$R$7</c:f>
              <c:numCache>
                <c:formatCode>_("$"* #,##0.0_);_("$"* \(#,##0.0\);_("$"* "-"??_);_(@_)</c:formatCode>
                <c:ptCount val="16"/>
                <c:pt idx="0">
                  <c:v>1097.9000000000001</c:v>
                </c:pt>
                <c:pt idx="1">
                  <c:v>1221.3</c:v>
                </c:pt>
                <c:pt idx="2">
                  <c:v>1285.3</c:v>
                </c:pt>
                <c:pt idx="3">
                  <c:v>1385.6</c:v>
                </c:pt>
                <c:pt idx="4">
                  <c:v>1221</c:v>
                </c:pt>
                <c:pt idx="5">
                  <c:v>1308.9000000000001</c:v>
                </c:pt>
                <c:pt idx="6">
                  <c:v>1257.8</c:v>
                </c:pt>
                <c:pt idx="7">
                  <c:v>1239.5</c:v>
                </c:pt>
                <c:pt idx="8">
                  <c:v>1082.5999999999999</c:v>
                </c:pt>
                <c:pt idx="9">
                  <c:v>1204.0999999999999</c:v>
                </c:pt>
                <c:pt idx="10">
                  <c:v>1179.8</c:v>
                </c:pt>
                <c:pt idx="11" formatCode="_(* #,##0.0_);_(* \(#,##0.0\);_(* &quot;-&quot;??_);_(@_)">
                  <c:v>1181</c:v>
                </c:pt>
                <c:pt idx="12">
                  <c:v>1001.7</c:v>
                </c:pt>
                <c:pt idx="13">
                  <c:v>1102.5</c:v>
                </c:pt>
                <c:pt idx="14">
                  <c:v>1133.0999999999999</c:v>
                </c:pt>
                <c:pt idx="15" formatCode="_(* #,##0.0_);_(* \(#,##0.0\);_(* &quot;-&quot;??_);_(@_)">
                  <c:v>1208.0999999999999</c:v>
                </c:pt>
              </c:numCache>
            </c:numRef>
          </c:val>
          <c:smooth val="0"/>
          <c:extLst>
            <c:ext xmlns:c16="http://schemas.microsoft.com/office/drawing/2014/chart" uri="{C3380CC4-5D6E-409C-BE32-E72D297353CC}">
              <c16:uniqueId val="{00000002-7935-4654-92B2-E583F231DC73}"/>
            </c:ext>
          </c:extLst>
        </c:ser>
        <c:dLbls>
          <c:showLegendKey val="0"/>
          <c:showVal val="0"/>
          <c:showCatName val="0"/>
          <c:showSerName val="0"/>
          <c:showPercent val="0"/>
          <c:showBubbleSize val="0"/>
        </c:dLbls>
        <c:marker val="1"/>
        <c:smooth val="0"/>
        <c:axId val="335641408"/>
        <c:axId val="335638912"/>
      </c:lineChart>
      <c:catAx>
        <c:axId val="16026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264976"/>
        <c:crosses val="autoZero"/>
        <c:auto val="1"/>
        <c:lblAlgn val="ctr"/>
        <c:lblOffset val="100"/>
        <c:noMultiLvlLbl val="0"/>
      </c:catAx>
      <c:valAx>
        <c:axId val="16026497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_);_(&quot;$&quot;* \(#,##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262480"/>
        <c:crosses val="autoZero"/>
        <c:crossBetween val="between"/>
      </c:valAx>
      <c:valAx>
        <c:axId val="335638912"/>
        <c:scaling>
          <c:orientation val="minMax"/>
        </c:scaling>
        <c:delete val="0"/>
        <c:axPos val="r"/>
        <c:numFmt formatCode="_(&quot;$&quot;* #,##0.0_);_(&quot;$&quot;* \(#,##0.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641408"/>
        <c:crosses val="max"/>
        <c:crossBetween val="between"/>
      </c:valAx>
      <c:catAx>
        <c:axId val="335641408"/>
        <c:scaling>
          <c:orientation val="minMax"/>
        </c:scaling>
        <c:delete val="1"/>
        <c:axPos val="b"/>
        <c:numFmt formatCode="General" sourceLinked="1"/>
        <c:majorTickMark val="out"/>
        <c:minorTickMark val="none"/>
        <c:tickLblPos val="nextTo"/>
        <c:crossAx val="33563891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smtClean="0"/>
              <a:t>Revenue</a:t>
            </a:r>
            <a:r>
              <a:rPr lang="en-US" sz="1200" b="1" baseline="0" dirty="0" smtClean="0"/>
              <a:t> Shares by Verticals – year </a:t>
            </a:r>
            <a:r>
              <a:rPr lang="en-US" sz="1200" b="1" dirty="0" smtClean="0"/>
              <a:t>2019</a:t>
            </a:r>
            <a:endParaRPr lang="en-US" sz="1200" b="1"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'[Excel_data_all_Q.xlsx]Net Rev by Vertical'!$I$14</c:f>
              <c:strCache>
                <c:ptCount val="1"/>
                <c:pt idx="0">
                  <c:v>2019</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D96-43AF-995D-CF5C027E4F0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D96-43AF-995D-CF5C027E4F0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D96-43AF-995D-CF5C027E4F0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'[Excel_data_all_Q.xlsx]Net Rev by Vertical'!$C$15:$C$17</c:f>
              <c:strCache>
                <c:ptCount val="3"/>
                <c:pt idx="0">
                  <c:v>Cloud</c:v>
                </c:pt>
                <c:pt idx="1">
                  <c:v>Telecom/Cable</c:v>
                </c:pt>
                <c:pt idx="2">
                  <c:v>Strategic Enterprise</c:v>
                </c:pt>
              </c:strCache>
            </c:strRef>
          </c:cat>
          <c:val>
            <c:numRef>
              <c:f>'[Excel_data_all_Q.xlsx]Net Rev by Vertical'!$I$15:$I$17</c:f>
              <c:numCache>
                <c:formatCode>0%</c:formatCode>
                <c:ptCount val="3"/>
                <c:pt idx="0">
                  <c:v>0.23840374319521304</c:v>
                </c:pt>
                <c:pt idx="1">
                  <c:v>0.4111665991811761</c:v>
                </c:pt>
                <c:pt idx="2">
                  <c:v>0.35042965762361095</c:v>
                </c:pt>
              </c:numCache>
            </c:numRef>
          </c:val>
          <c:extLst>
            <c:ext xmlns:c16="http://schemas.microsoft.com/office/drawing/2014/chart" uri="{C3380CC4-5D6E-409C-BE32-E72D297353CC}">
              <c16:uniqueId val="{00000006-DD96-43AF-995D-CF5C027E4F0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29157137452012777"/>
          <c:y val="0.84031535217448938"/>
          <c:w val="0.41685725095974446"/>
          <c:h val="8.069500005636565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Net Rev by Geography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'[Excel_data_all_Q.xlsx]Net Rev by Geography'!$B$8</c:f>
              <c:strCache>
                <c:ptCount val="1"/>
                <c:pt idx="0">
                  <c:v>Americas</c:v>
                </c:pt>
              </c:strCache>
            </c:strRef>
          </c:tx>
          <c:spPr>
            <a:ln w="28575" cap="rnd">
              <a:solidFill>
                <a:schemeClr val="accent1"/>
              </a:solidFill>
              <a:round/>
            </a:ln>
            <a:effectLst/>
          </c:spPr>
          <c:marker>
            <c:symbol val="none"/>
          </c:marker>
          <c:cat>
            <c:multiLvlStrRef>
              <c:f>'[Excel_data_all_Q.xlsx]Net Rev by Geography'!$C$6:$R$7</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'[Excel_data_all_Q.xlsx]Net Rev by Geography'!$C$8:$R$8</c:f>
              <c:numCache>
                <c:formatCode>_("$"* #,##0_);_("$"* \(#,##0\);_("$"* "—"_);_(@_)</c:formatCode>
                <c:ptCount val="16"/>
                <c:pt idx="0">
                  <c:v>628.20000000000005</c:v>
                </c:pt>
                <c:pt idx="1">
                  <c:v>720</c:v>
                </c:pt>
                <c:pt idx="2">
                  <c:v>745</c:v>
                </c:pt>
                <c:pt idx="3">
                  <c:v>875.6</c:v>
                </c:pt>
                <c:pt idx="4">
                  <c:v>711.6</c:v>
                </c:pt>
                <c:pt idx="5">
                  <c:v>800.8</c:v>
                </c:pt>
                <c:pt idx="6">
                  <c:v>729.2</c:v>
                </c:pt>
                <c:pt idx="7">
                  <c:v>705.6</c:v>
                </c:pt>
                <c:pt idx="8">
                  <c:v>587.6</c:v>
                </c:pt>
                <c:pt idx="9">
                  <c:v>675.7</c:v>
                </c:pt>
                <c:pt idx="10">
                  <c:v>643.1</c:v>
                </c:pt>
                <c:pt idx="11">
                  <c:v>634.79999999999995</c:v>
                </c:pt>
                <c:pt idx="12">
                  <c:v>543.6</c:v>
                </c:pt>
                <c:pt idx="13">
                  <c:v>648.79999999999995</c:v>
                </c:pt>
                <c:pt idx="14">
                  <c:v>648.79999999999995</c:v>
                </c:pt>
                <c:pt idx="15">
                  <c:v>676.8</c:v>
                </c:pt>
              </c:numCache>
            </c:numRef>
          </c:val>
          <c:smooth val="0"/>
          <c:extLst>
            <c:ext xmlns:c16="http://schemas.microsoft.com/office/drawing/2014/chart" uri="{C3380CC4-5D6E-409C-BE32-E72D297353CC}">
              <c16:uniqueId val="{00000000-DE4E-4929-850F-C3F54FB056A8}"/>
            </c:ext>
          </c:extLst>
        </c:ser>
        <c:ser>
          <c:idx val="1"/>
          <c:order val="1"/>
          <c:tx>
            <c:strRef>
              <c:f>'[Excel_data_all_Q.xlsx]Net Rev by Geography'!$B$9</c:f>
              <c:strCache>
                <c:ptCount val="1"/>
                <c:pt idx="0">
                  <c:v>Europe, Middle East, and Africa</c:v>
                </c:pt>
              </c:strCache>
            </c:strRef>
          </c:tx>
          <c:spPr>
            <a:ln w="28575" cap="rnd">
              <a:solidFill>
                <a:schemeClr val="accent2"/>
              </a:solidFill>
              <a:round/>
            </a:ln>
            <a:effectLst/>
          </c:spPr>
          <c:marker>
            <c:symbol val="none"/>
          </c:marker>
          <c:cat>
            <c:multiLvlStrRef>
              <c:f>'[Excel_data_all_Q.xlsx]Net Rev by Geography'!$C$6:$R$7</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'[Excel_data_all_Q.xlsx]Net Rev by Geography'!$C$9:$R$9</c:f>
              <c:numCache>
                <c:formatCode>_("$"* #,##0_);_("$"* \(#,##0\);_("$"* "—"_);_(@_)</c:formatCode>
                <c:ptCount val="16"/>
                <c:pt idx="0">
                  <c:v>285.39999999999998</c:v>
                </c:pt>
                <c:pt idx="1">
                  <c:v>300.10000000000002</c:v>
                </c:pt>
                <c:pt idx="2">
                  <c:v>338</c:v>
                </c:pt>
                <c:pt idx="3">
                  <c:v>314.60000000000002</c:v>
                </c:pt>
                <c:pt idx="4">
                  <c:v>284.5</c:v>
                </c:pt>
                <c:pt idx="5">
                  <c:v>288.2</c:v>
                </c:pt>
                <c:pt idx="6">
                  <c:v>298.60000000000002</c:v>
                </c:pt>
                <c:pt idx="7">
                  <c:v>324.5</c:v>
                </c:pt>
                <c:pt idx="8">
                  <c:v>308</c:v>
                </c:pt>
                <c:pt idx="9">
                  <c:v>308.89999999999998</c:v>
                </c:pt>
                <c:pt idx="10">
                  <c:v>329.9</c:v>
                </c:pt>
                <c:pt idx="11">
                  <c:v>344</c:v>
                </c:pt>
                <c:pt idx="12">
                  <c:v>286.2</c:v>
                </c:pt>
                <c:pt idx="13">
                  <c:v>291.89999999999998</c:v>
                </c:pt>
                <c:pt idx="14">
                  <c:v>301.5</c:v>
                </c:pt>
                <c:pt idx="15">
                  <c:v>335.7</c:v>
                </c:pt>
              </c:numCache>
            </c:numRef>
          </c:val>
          <c:smooth val="0"/>
          <c:extLst>
            <c:ext xmlns:c16="http://schemas.microsoft.com/office/drawing/2014/chart" uri="{C3380CC4-5D6E-409C-BE32-E72D297353CC}">
              <c16:uniqueId val="{00000001-DE4E-4929-850F-C3F54FB056A8}"/>
            </c:ext>
          </c:extLst>
        </c:ser>
        <c:ser>
          <c:idx val="2"/>
          <c:order val="2"/>
          <c:tx>
            <c:strRef>
              <c:f>'[Excel_data_all_Q.xlsx]Net Rev by Geography'!$B$10</c:f>
              <c:strCache>
                <c:ptCount val="1"/>
                <c:pt idx="0">
                  <c:v>Asia Pacific</c:v>
                </c:pt>
              </c:strCache>
            </c:strRef>
          </c:tx>
          <c:spPr>
            <a:ln w="28575" cap="rnd">
              <a:solidFill>
                <a:schemeClr val="accent3"/>
              </a:solidFill>
              <a:round/>
            </a:ln>
            <a:effectLst/>
          </c:spPr>
          <c:marker>
            <c:symbol val="none"/>
          </c:marker>
          <c:cat>
            <c:multiLvlStrRef>
              <c:f>'[Excel_data_all_Q.xlsx]Net Rev by Geography'!$C$6:$R$7</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'[Excel_data_all_Q.xlsx]Net Rev by Geography'!$C$10:$R$10</c:f>
              <c:numCache>
                <c:formatCode>_("$"* #,##0_);_("$"* \(#,##0\);_("$"* "—"_);_(@_)</c:formatCode>
                <c:ptCount val="16"/>
                <c:pt idx="0">
                  <c:v>184.3</c:v>
                </c:pt>
                <c:pt idx="1">
                  <c:v>201.2</c:v>
                </c:pt>
                <c:pt idx="2">
                  <c:v>202.3</c:v>
                </c:pt>
                <c:pt idx="3">
                  <c:v>195.4</c:v>
                </c:pt>
                <c:pt idx="4">
                  <c:v>224.9</c:v>
                </c:pt>
                <c:pt idx="5">
                  <c:v>219.9</c:v>
                </c:pt>
                <c:pt idx="6">
                  <c:v>230</c:v>
                </c:pt>
                <c:pt idx="7">
                  <c:v>209.4</c:v>
                </c:pt>
                <c:pt idx="8">
                  <c:v>187</c:v>
                </c:pt>
                <c:pt idx="9">
                  <c:v>219.5</c:v>
                </c:pt>
                <c:pt idx="10">
                  <c:v>206.8</c:v>
                </c:pt>
                <c:pt idx="11">
                  <c:v>202.2</c:v>
                </c:pt>
                <c:pt idx="12">
                  <c:v>171.9</c:v>
                </c:pt>
                <c:pt idx="13">
                  <c:v>161.80000000000001</c:v>
                </c:pt>
                <c:pt idx="14">
                  <c:v>182.8</c:v>
                </c:pt>
                <c:pt idx="15">
                  <c:v>195.6</c:v>
                </c:pt>
              </c:numCache>
            </c:numRef>
          </c:val>
          <c:smooth val="0"/>
          <c:extLst>
            <c:ext xmlns:c16="http://schemas.microsoft.com/office/drawing/2014/chart" uri="{C3380CC4-5D6E-409C-BE32-E72D297353CC}">
              <c16:uniqueId val="{00000002-DE4E-4929-850F-C3F54FB056A8}"/>
            </c:ext>
          </c:extLst>
        </c:ser>
        <c:dLbls>
          <c:showLegendKey val="0"/>
          <c:showVal val="0"/>
          <c:showCatName val="0"/>
          <c:showSerName val="0"/>
          <c:showPercent val="0"/>
          <c:showBubbleSize val="0"/>
        </c:dLbls>
        <c:smooth val="0"/>
        <c:axId val="570019104"/>
        <c:axId val="570019760"/>
      </c:lineChart>
      <c:catAx>
        <c:axId val="570019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019760"/>
        <c:crosses val="autoZero"/>
        <c:auto val="1"/>
        <c:lblAlgn val="ctr"/>
        <c:lblOffset val="100"/>
        <c:noMultiLvlLbl val="0"/>
      </c:catAx>
      <c:valAx>
        <c:axId val="57001976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0191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 Change Net Rev by </a:t>
            </a:r>
            <a:r>
              <a:rPr lang="en-US" b="1" dirty="0" smtClean="0"/>
              <a:t>Geography YoY</a:t>
            </a:r>
            <a:endParaRPr lang="en-US" b="1" dirty="0"/>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'[Excel_data_all_Q.xlsx]Net Rev by Geography'!$H$18</c:f>
              <c:strCache>
                <c:ptCount val="1"/>
                <c:pt idx="0">
                  <c:v>Americas</c:v>
                </c:pt>
              </c:strCache>
            </c:strRef>
          </c:tx>
          <c:spPr>
            <a:solidFill>
              <a:schemeClr val="accent1"/>
            </a:solidFill>
            <a:ln>
              <a:noFill/>
            </a:ln>
            <a:effectLst/>
          </c:spPr>
          <c:invertIfNegative val="0"/>
          <c:cat>
            <c:numRef>
              <c:f>'[Excel_data_all_Q.xlsx]Net Rev by Geography'!$I$17:$K$17</c:f>
              <c:numCache>
                <c:formatCode>0</c:formatCode>
                <c:ptCount val="3"/>
                <c:pt idx="0">
                  <c:v>2017</c:v>
                </c:pt>
                <c:pt idx="1">
                  <c:v>2018</c:v>
                </c:pt>
                <c:pt idx="2">
                  <c:v>2019</c:v>
                </c:pt>
              </c:numCache>
            </c:numRef>
          </c:cat>
          <c:val>
            <c:numRef>
              <c:f>'[Excel_data_all_Q.xlsx]Net Rev by Geography'!$I$18:$K$18</c:f>
              <c:numCache>
                <c:formatCode>0%</c:formatCode>
                <c:ptCount val="3"/>
                <c:pt idx="0">
                  <c:v>-7.2756669361356292E-3</c:v>
                </c:pt>
                <c:pt idx="1">
                  <c:v>-0.1377578718783932</c:v>
                </c:pt>
                <c:pt idx="2">
                  <c:v>-9.129545096804588E-3</c:v>
                </c:pt>
              </c:numCache>
            </c:numRef>
          </c:val>
          <c:extLst>
            <c:ext xmlns:c16="http://schemas.microsoft.com/office/drawing/2014/chart" uri="{C3380CC4-5D6E-409C-BE32-E72D297353CC}">
              <c16:uniqueId val="{00000000-6FC2-4A46-9311-A4B21024382A}"/>
            </c:ext>
          </c:extLst>
        </c:ser>
        <c:ser>
          <c:idx val="1"/>
          <c:order val="1"/>
          <c:tx>
            <c:strRef>
              <c:f>'[Excel_data_all_Q.xlsx]Net Rev by Geography'!$H$19</c:f>
              <c:strCache>
                <c:ptCount val="1"/>
                <c:pt idx="0">
                  <c:v>Europe, Middle East, and Africa</c:v>
                </c:pt>
              </c:strCache>
            </c:strRef>
          </c:tx>
          <c:spPr>
            <a:solidFill>
              <a:schemeClr val="accent2"/>
            </a:solidFill>
            <a:ln>
              <a:noFill/>
            </a:ln>
            <a:effectLst/>
          </c:spPr>
          <c:invertIfNegative val="0"/>
          <c:cat>
            <c:numRef>
              <c:f>'[Excel_data_all_Q.xlsx]Net Rev by Geography'!$I$17:$K$17</c:f>
              <c:numCache>
                <c:formatCode>0</c:formatCode>
                <c:ptCount val="3"/>
                <c:pt idx="0">
                  <c:v>2017</c:v>
                </c:pt>
                <c:pt idx="1">
                  <c:v>2018</c:v>
                </c:pt>
                <c:pt idx="2">
                  <c:v>2019</c:v>
                </c:pt>
              </c:numCache>
            </c:numRef>
          </c:cat>
          <c:val>
            <c:numRef>
              <c:f>'[Excel_data_all_Q.xlsx]Net Rev by Geography'!$I$19:$K$19</c:f>
              <c:numCache>
                <c:formatCode>0%</c:formatCode>
                <c:ptCount val="3"/>
                <c:pt idx="0">
                  <c:v>-3.4165253210564357E-2</c:v>
                </c:pt>
                <c:pt idx="1">
                  <c:v>7.9444723197858974E-2</c:v>
                </c:pt>
                <c:pt idx="2">
                  <c:v>-5.8490858382398515E-2</c:v>
                </c:pt>
              </c:numCache>
            </c:numRef>
          </c:val>
          <c:extLst>
            <c:ext xmlns:c16="http://schemas.microsoft.com/office/drawing/2014/chart" uri="{C3380CC4-5D6E-409C-BE32-E72D297353CC}">
              <c16:uniqueId val="{00000001-6FC2-4A46-9311-A4B21024382A}"/>
            </c:ext>
          </c:extLst>
        </c:ser>
        <c:ser>
          <c:idx val="2"/>
          <c:order val="2"/>
          <c:tx>
            <c:strRef>
              <c:f>'[Excel_data_all_Q.xlsx]Net Rev by Geography'!$H$20</c:f>
              <c:strCache>
                <c:ptCount val="1"/>
                <c:pt idx="0">
                  <c:v>Asia Pacific</c:v>
                </c:pt>
              </c:strCache>
            </c:strRef>
          </c:tx>
          <c:spPr>
            <a:solidFill>
              <a:schemeClr val="accent3"/>
            </a:solidFill>
            <a:ln>
              <a:noFill/>
            </a:ln>
            <a:effectLst/>
          </c:spPr>
          <c:invertIfNegative val="0"/>
          <c:cat>
            <c:numRef>
              <c:f>'[Excel_data_all_Q.xlsx]Net Rev by Geography'!$I$17:$K$17</c:f>
              <c:numCache>
                <c:formatCode>0</c:formatCode>
                <c:ptCount val="3"/>
                <c:pt idx="0">
                  <c:v>2017</c:v>
                </c:pt>
                <c:pt idx="1">
                  <c:v>2018</c:v>
                </c:pt>
                <c:pt idx="2">
                  <c:v>2019</c:v>
                </c:pt>
              </c:numCache>
            </c:numRef>
          </c:cat>
          <c:val>
            <c:numRef>
              <c:f>'[Excel_data_all_Q.xlsx]Net Rev by Geography'!$I$20:$K$20</c:f>
              <c:numCache>
                <c:formatCode>0%</c:formatCode>
                <c:ptCount val="3"/>
                <c:pt idx="0">
                  <c:v>0.12895812053115424</c:v>
                </c:pt>
                <c:pt idx="1">
                  <c:v>-7.769735353992302E-2</c:v>
                </c:pt>
                <c:pt idx="2">
                  <c:v>-0.1267933782955242</c:v>
                </c:pt>
              </c:numCache>
            </c:numRef>
          </c:val>
          <c:extLst>
            <c:ext xmlns:c16="http://schemas.microsoft.com/office/drawing/2014/chart" uri="{C3380CC4-5D6E-409C-BE32-E72D297353CC}">
              <c16:uniqueId val="{00000002-6FC2-4A46-9311-A4B21024382A}"/>
            </c:ext>
          </c:extLst>
        </c:ser>
        <c:dLbls>
          <c:showLegendKey val="0"/>
          <c:showVal val="0"/>
          <c:showCatName val="0"/>
          <c:showSerName val="0"/>
          <c:showPercent val="0"/>
          <c:showBubbleSize val="0"/>
        </c:dLbls>
        <c:gapWidth val="219"/>
        <c:overlap val="-27"/>
        <c:axId val="571564472"/>
        <c:axId val="571569392"/>
      </c:barChart>
      <c:catAx>
        <c:axId val="57156447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569392"/>
        <c:crosses val="autoZero"/>
        <c:auto val="1"/>
        <c:lblAlgn val="ctr"/>
        <c:lblOffset val="100"/>
        <c:noMultiLvlLbl val="0"/>
      </c:catAx>
      <c:valAx>
        <c:axId val="5715693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5644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i="0" u="none" strike="noStrike" baseline="0" dirty="0" smtClean="0">
                <a:effectLst/>
              </a:rPr>
              <a:t>REVENUE SHARES BY GEOGRAPHY ANALYSIS </a:t>
            </a:r>
            <a:r>
              <a:rPr lang="en-US" sz="1200" b="1" dirty="0" smtClean="0"/>
              <a:t>2019</a:t>
            </a:r>
            <a:endParaRPr lang="en-US" sz="1200" b="1" dirty="0"/>
          </a:p>
        </c:rich>
      </c:tx>
      <c:layout>
        <c:manualLayout>
          <c:xMode val="edge"/>
          <c:yMode val="edge"/>
          <c:x val="0.28240317461328779"/>
          <c:y val="0.1181591364769039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'[Excel_data_all_Q.xlsx]Net Rev by Geography'!$H$17</c:f>
              <c:strCache>
                <c:ptCount val="1"/>
                <c:pt idx="0">
                  <c:v>2019</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652-4A29-B014-2704A53BA8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652-4A29-B014-2704A53BA82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52-4A29-B014-2704A53BA82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'[Excel_data_all_Q.xlsx]Net Rev by Geography'!$B$18:$B$20</c:f>
              <c:strCache>
                <c:ptCount val="3"/>
                <c:pt idx="0">
                  <c:v>Americas</c:v>
                </c:pt>
                <c:pt idx="1">
                  <c:v>Europe, Middle East, and Africa</c:v>
                </c:pt>
                <c:pt idx="2">
                  <c:v>Asia Pacific</c:v>
                </c:pt>
              </c:strCache>
            </c:strRef>
          </c:cat>
          <c:val>
            <c:numRef>
              <c:f>'[Excel_data_all_Q.xlsx]Net Rev by Geography'!$H$18:$H$20</c:f>
              <c:numCache>
                <c:formatCode>0%</c:formatCode>
                <c:ptCount val="3"/>
                <c:pt idx="0">
                  <c:v>0.56642821793314446</c:v>
                </c:pt>
                <c:pt idx="1">
                  <c:v>0.27338372249966258</c:v>
                </c:pt>
                <c:pt idx="2">
                  <c:v>0.16018805956719306</c:v>
                </c:pt>
              </c:numCache>
            </c:numRef>
          </c:val>
          <c:extLst>
            <c:ext xmlns:c16="http://schemas.microsoft.com/office/drawing/2014/chart" uri="{C3380CC4-5D6E-409C-BE32-E72D297353CC}">
              <c16:uniqueId val="{00000006-C652-4A29-B014-2704A53BA82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21120313614268829"/>
          <c:y val="0.81121403085473098"/>
          <c:w val="0.55062168094371899"/>
          <c:h val="8.047342737477379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Operating expenses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[Excel_data_all_Q.xlsx]Income!$B$15</c:f>
              <c:strCache>
                <c:ptCount val="1"/>
                <c:pt idx="0">
                  <c:v>Research and development</c:v>
                </c:pt>
              </c:strCache>
            </c:strRef>
          </c:tx>
          <c:spPr>
            <a:ln w="28575" cap="rnd">
              <a:solidFill>
                <a:schemeClr val="accent1"/>
              </a:solidFill>
              <a:round/>
            </a:ln>
            <a:effectLst/>
          </c:spPr>
          <c:marker>
            <c:symbol val="none"/>
          </c:marker>
          <c:cat>
            <c:multiLvlStrRef>
              <c:f>[Excel_data_all_Q.xlsx]Income!$C$13:$R$14</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[Excel_data_all_Q.xlsx]Income!$C$15:$R$15</c:f>
              <c:numCache>
                <c:formatCode>_("$"* #,##0.0_);_("$"* \(#,##0.0\);_("$"* "-"??_);_(@_)</c:formatCode>
                <c:ptCount val="16"/>
                <c:pt idx="0">
                  <c:v>251</c:v>
                </c:pt>
                <c:pt idx="1">
                  <c:v>247.9</c:v>
                </c:pt>
                <c:pt idx="2">
                  <c:v>251.8</c:v>
                </c:pt>
                <c:pt idx="3">
                  <c:v>263</c:v>
                </c:pt>
                <c:pt idx="4">
                  <c:v>276.2</c:v>
                </c:pt>
                <c:pt idx="5">
                  <c:v>240.2</c:v>
                </c:pt>
                <c:pt idx="6">
                  <c:v>236.4</c:v>
                </c:pt>
                <c:pt idx="7">
                  <c:v>227.9</c:v>
                </c:pt>
                <c:pt idx="8">
                  <c:v>269.39999999999998</c:v>
                </c:pt>
                <c:pt idx="9">
                  <c:v>248.8</c:v>
                </c:pt>
                <c:pt idx="10">
                  <c:v>253.8</c:v>
                </c:pt>
                <c:pt idx="11" formatCode="_(* #,##0.0_);_(* \(#,##0.0\);_(* &quot;-&quot;??_);_(@_)">
                  <c:v>231.2</c:v>
                </c:pt>
                <c:pt idx="12">
                  <c:v>227.6</c:v>
                </c:pt>
                <c:pt idx="13">
                  <c:v>244</c:v>
                </c:pt>
                <c:pt idx="14">
                  <c:v>244.5</c:v>
                </c:pt>
                <c:pt idx="15" formatCode="_(* #,##0.0_);_(* \(#,##0.0\);_(* &quot;-&quot;??_);_(@_)">
                  <c:v>239.6</c:v>
                </c:pt>
              </c:numCache>
            </c:numRef>
          </c:val>
          <c:smooth val="0"/>
          <c:extLst>
            <c:ext xmlns:c16="http://schemas.microsoft.com/office/drawing/2014/chart" uri="{C3380CC4-5D6E-409C-BE32-E72D297353CC}">
              <c16:uniqueId val="{00000000-9FB0-4339-B86E-631B029FE75B}"/>
            </c:ext>
          </c:extLst>
        </c:ser>
        <c:ser>
          <c:idx val="1"/>
          <c:order val="1"/>
          <c:tx>
            <c:strRef>
              <c:f>[Excel_data_all_Q.xlsx]Income!$B$16</c:f>
              <c:strCache>
                <c:ptCount val="1"/>
                <c:pt idx="0">
                  <c:v>Sales and marketing</c:v>
                </c:pt>
              </c:strCache>
            </c:strRef>
          </c:tx>
          <c:spPr>
            <a:ln w="28575" cap="rnd">
              <a:solidFill>
                <a:schemeClr val="accent2"/>
              </a:solidFill>
              <a:round/>
            </a:ln>
            <a:effectLst/>
          </c:spPr>
          <c:marker>
            <c:symbol val="none"/>
          </c:marker>
          <c:cat>
            <c:multiLvlStrRef>
              <c:f>[Excel_data_all_Q.xlsx]Income!$C$13:$R$14</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[Excel_data_all_Q.xlsx]Income!$C$16:$R$16</c:f>
              <c:numCache>
                <c:formatCode>_("$"* #,##0.0_);_("$"* \(#,##0.0\);_("$"* "-"??_);_(@_)</c:formatCode>
                <c:ptCount val="16"/>
                <c:pt idx="0">
                  <c:v>231.8</c:v>
                </c:pt>
                <c:pt idx="1">
                  <c:v>243.7</c:v>
                </c:pt>
                <c:pt idx="2">
                  <c:v>242.9</c:v>
                </c:pt>
                <c:pt idx="3">
                  <c:v>254.5</c:v>
                </c:pt>
                <c:pt idx="4">
                  <c:v>244.2</c:v>
                </c:pt>
                <c:pt idx="5">
                  <c:v>239.9</c:v>
                </c:pt>
                <c:pt idx="6">
                  <c:v>232.5</c:v>
                </c:pt>
                <c:pt idx="7">
                  <c:v>233.6</c:v>
                </c:pt>
                <c:pt idx="8">
                  <c:v>239.4</c:v>
                </c:pt>
                <c:pt idx="9">
                  <c:v>238.3</c:v>
                </c:pt>
                <c:pt idx="10">
                  <c:v>224.8</c:v>
                </c:pt>
                <c:pt idx="11" formatCode="_(* #,##0.0_);_(* \(#,##0.0\);_(* &quot;-&quot;??_);_(@_)">
                  <c:v>224.9</c:v>
                </c:pt>
                <c:pt idx="12">
                  <c:v>228.5</c:v>
                </c:pt>
                <c:pt idx="13">
                  <c:v>229</c:v>
                </c:pt>
                <c:pt idx="14">
                  <c:v>235.3</c:v>
                </c:pt>
                <c:pt idx="15" formatCode="_(* #,##0.0_);_(* \(#,##0.0\);_(* &quot;-&quot;??_);_(@_)">
                  <c:v>246.5</c:v>
                </c:pt>
              </c:numCache>
            </c:numRef>
          </c:val>
          <c:smooth val="0"/>
          <c:extLst>
            <c:ext xmlns:c16="http://schemas.microsoft.com/office/drawing/2014/chart" uri="{C3380CC4-5D6E-409C-BE32-E72D297353CC}">
              <c16:uniqueId val="{00000001-9FB0-4339-B86E-631B029FE75B}"/>
            </c:ext>
          </c:extLst>
        </c:ser>
        <c:dLbls>
          <c:showLegendKey val="0"/>
          <c:showVal val="0"/>
          <c:showCatName val="0"/>
          <c:showSerName val="0"/>
          <c:showPercent val="0"/>
          <c:showBubbleSize val="0"/>
        </c:dLbls>
        <c:smooth val="0"/>
        <c:axId val="331909376"/>
        <c:axId val="331910208"/>
      </c:lineChart>
      <c:catAx>
        <c:axId val="33190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910208"/>
        <c:crosses val="autoZero"/>
        <c:auto val="1"/>
        <c:lblAlgn val="ctr"/>
        <c:lblOffset val="100"/>
        <c:noMultiLvlLbl val="0"/>
      </c:catAx>
      <c:valAx>
        <c:axId val="33191020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_);_(&quot;$&quot;* \(#,##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9093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Revenues and Operations Expenses together</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[Excel_data_all_Q.xlsx]Sheet1!$B$5</c:f>
              <c:strCache>
                <c:ptCount val="1"/>
                <c:pt idx="0">
                  <c:v>Product</c:v>
                </c:pt>
              </c:strCache>
            </c:strRef>
          </c:tx>
          <c:spPr>
            <a:solidFill>
              <a:schemeClr val="accent1"/>
            </a:solidFill>
            <a:ln>
              <a:noFill/>
            </a:ln>
            <a:effectLst/>
          </c:spPr>
          <c:invertIfNegative val="0"/>
          <c:cat>
            <c:multiLvlStrRef>
              <c:f>[Excel_data_all_Q.xlsx]Sheet1!$C$3:$R$4</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[Excel_data_all_Q.xlsx]Sheet1!$C$5:$R$5</c:f>
              <c:numCache>
                <c:formatCode>_("$"* #,##0.0_);_("$"* \(#,##0.0\);_("$"* "-"??_);_(@_)</c:formatCode>
                <c:ptCount val="16"/>
                <c:pt idx="0">
                  <c:v>753</c:v>
                </c:pt>
                <c:pt idx="1">
                  <c:v>862.1</c:v>
                </c:pt>
                <c:pt idx="2">
                  <c:v>928.2</c:v>
                </c:pt>
                <c:pt idx="3">
                  <c:v>985.6</c:v>
                </c:pt>
                <c:pt idx="4">
                  <c:v>828.9</c:v>
                </c:pt>
                <c:pt idx="5">
                  <c:v>917.2</c:v>
                </c:pt>
                <c:pt idx="6">
                  <c:v>869.7</c:v>
                </c:pt>
                <c:pt idx="7">
                  <c:v>830.4</c:v>
                </c:pt>
                <c:pt idx="8">
                  <c:v>710.8</c:v>
                </c:pt>
                <c:pt idx="9">
                  <c:v>824.9</c:v>
                </c:pt>
                <c:pt idx="10">
                  <c:v>794.69999999999993</c:v>
                </c:pt>
                <c:pt idx="11">
                  <c:v>776.7</c:v>
                </c:pt>
                <c:pt idx="12">
                  <c:v>618.70000000000005</c:v>
                </c:pt>
                <c:pt idx="13">
                  <c:v>713.9</c:v>
                </c:pt>
                <c:pt idx="14">
                  <c:v>743.2</c:v>
                </c:pt>
                <c:pt idx="15">
                  <c:v>791.9</c:v>
                </c:pt>
              </c:numCache>
            </c:numRef>
          </c:val>
          <c:extLst>
            <c:ext xmlns:c16="http://schemas.microsoft.com/office/drawing/2014/chart" uri="{C3380CC4-5D6E-409C-BE32-E72D297353CC}">
              <c16:uniqueId val="{00000000-8976-4E3B-8539-BD0BBC96955E}"/>
            </c:ext>
          </c:extLst>
        </c:ser>
        <c:ser>
          <c:idx val="1"/>
          <c:order val="1"/>
          <c:tx>
            <c:strRef>
              <c:f>[Excel_data_all_Q.xlsx]Sheet1!$B$6</c:f>
              <c:strCache>
                <c:ptCount val="1"/>
                <c:pt idx="0">
                  <c:v>Service</c:v>
                </c:pt>
              </c:strCache>
            </c:strRef>
          </c:tx>
          <c:spPr>
            <a:solidFill>
              <a:schemeClr val="accent2"/>
            </a:solidFill>
            <a:ln>
              <a:noFill/>
            </a:ln>
            <a:effectLst/>
          </c:spPr>
          <c:invertIfNegative val="0"/>
          <c:cat>
            <c:multiLvlStrRef>
              <c:f>[Excel_data_all_Q.xlsx]Sheet1!$C$3:$R$4</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[Excel_data_all_Q.xlsx]Sheet1!$C$6:$R$6</c:f>
              <c:numCache>
                <c:formatCode>_("$"* #,##0.0_);_("$"* \(#,##0.0\);_("$"* "-"??_);_(@_)</c:formatCode>
                <c:ptCount val="16"/>
                <c:pt idx="0">
                  <c:v>344.9</c:v>
                </c:pt>
                <c:pt idx="1">
                  <c:v>359.2</c:v>
                </c:pt>
                <c:pt idx="2">
                  <c:v>357.1</c:v>
                </c:pt>
                <c:pt idx="3">
                  <c:v>400</c:v>
                </c:pt>
                <c:pt idx="4">
                  <c:v>392.1</c:v>
                </c:pt>
                <c:pt idx="5">
                  <c:v>391.7</c:v>
                </c:pt>
                <c:pt idx="6">
                  <c:v>388.1</c:v>
                </c:pt>
                <c:pt idx="7">
                  <c:v>409.1</c:v>
                </c:pt>
                <c:pt idx="8">
                  <c:v>371.8</c:v>
                </c:pt>
                <c:pt idx="9">
                  <c:v>379.2</c:v>
                </c:pt>
                <c:pt idx="10">
                  <c:v>385.1</c:v>
                </c:pt>
                <c:pt idx="11" formatCode="_(* #,##0.0_);_(* \(#,##0.0\);_(* &quot;-&quot;??_);_(@_)">
                  <c:v>404.3</c:v>
                </c:pt>
                <c:pt idx="12">
                  <c:v>383</c:v>
                </c:pt>
                <c:pt idx="13">
                  <c:v>388.6</c:v>
                </c:pt>
                <c:pt idx="14">
                  <c:v>389.9</c:v>
                </c:pt>
                <c:pt idx="15" formatCode="_(* #,##0.0_);_(* \(#,##0.0\);_(* &quot;-&quot;??_);_(@_)">
                  <c:v>416.2</c:v>
                </c:pt>
              </c:numCache>
            </c:numRef>
          </c:val>
          <c:extLst>
            <c:ext xmlns:c16="http://schemas.microsoft.com/office/drawing/2014/chart" uri="{C3380CC4-5D6E-409C-BE32-E72D297353CC}">
              <c16:uniqueId val="{00000001-8976-4E3B-8539-BD0BBC96955E}"/>
            </c:ext>
          </c:extLst>
        </c:ser>
        <c:dLbls>
          <c:showLegendKey val="0"/>
          <c:showVal val="0"/>
          <c:showCatName val="0"/>
          <c:showSerName val="0"/>
          <c:showPercent val="0"/>
          <c:showBubbleSize val="0"/>
        </c:dLbls>
        <c:gapWidth val="219"/>
        <c:overlap val="-27"/>
        <c:axId val="504345032"/>
        <c:axId val="504345360"/>
      </c:barChart>
      <c:lineChart>
        <c:grouping val="standard"/>
        <c:varyColors val="0"/>
        <c:ser>
          <c:idx val="2"/>
          <c:order val="2"/>
          <c:tx>
            <c:strRef>
              <c:f>[Excel_data_all_Q.xlsx]Sheet1!$B$7</c:f>
              <c:strCache>
                <c:ptCount val="1"/>
                <c:pt idx="0">
                  <c:v>Total net revenues</c:v>
                </c:pt>
              </c:strCache>
            </c:strRef>
          </c:tx>
          <c:spPr>
            <a:ln w="28575" cap="rnd">
              <a:solidFill>
                <a:schemeClr val="accent3"/>
              </a:solidFill>
              <a:round/>
            </a:ln>
            <a:effectLst/>
          </c:spPr>
          <c:marker>
            <c:symbol val="none"/>
          </c:marker>
          <c:cat>
            <c:multiLvlStrRef>
              <c:f>[Excel_data_all_Q.xlsx]Sheet1!$C$3:$R$4</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[Excel_data_all_Q.xlsx]Sheet1!$C$7:$R$7</c:f>
              <c:numCache>
                <c:formatCode>_("$"* #,##0.0_);_("$"* \(#,##0.0\);_("$"* "-"??_);_(@_)</c:formatCode>
                <c:ptCount val="16"/>
                <c:pt idx="0">
                  <c:v>1097.9000000000001</c:v>
                </c:pt>
                <c:pt idx="1">
                  <c:v>1221.3</c:v>
                </c:pt>
                <c:pt idx="2">
                  <c:v>1285.3</c:v>
                </c:pt>
                <c:pt idx="3">
                  <c:v>1385.6</c:v>
                </c:pt>
                <c:pt idx="4">
                  <c:v>1221</c:v>
                </c:pt>
                <c:pt idx="5">
                  <c:v>1308.9000000000001</c:v>
                </c:pt>
                <c:pt idx="6">
                  <c:v>1257.8</c:v>
                </c:pt>
                <c:pt idx="7">
                  <c:v>1239.5</c:v>
                </c:pt>
                <c:pt idx="8">
                  <c:v>1082.5999999999999</c:v>
                </c:pt>
                <c:pt idx="9">
                  <c:v>1204.0999999999999</c:v>
                </c:pt>
                <c:pt idx="10">
                  <c:v>1179.8</c:v>
                </c:pt>
                <c:pt idx="11" formatCode="_(* #,##0.0_);_(* \(#,##0.0\);_(* &quot;-&quot;??_);_(@_)">
                  <c:v>1181</c:v>
                </c:pt>
                <c:pt idx="12">
                  <c:v>1001.7</c:v>
                </c:pt>
                <c:pt idx="13">
                  <c:v>1102.5</c:v>
                </c:pt>
                <c:pt idx="14">
                  <c:v>1133.0999999999999</c:v>
                </c:pt>
                <c:pt idx="15" formatCode="_(* #,##0.0_);_(* \(#,##0.0\);_(* &quot;-&quot;??_);_(@_)">
                  <c:v>1208.0999999999999</c:v>
                </c:pt>
              </c:numCache>
            </c:numRef>
          </c:val>
          <c:smooth val="0"/>
          <c:extLst>
            <c:ext xmlns:c16="http://schemas.microsoft.com/office/drawing/2014/chart" uri="{C3380CC4-5D6E-409C-BE32-E72D297353CC}">
              <c16:uniqueId val="{00000002-8976-4E3B-8539-BD0BBC96955E}"/>
            </c:ext>
          </c:extLst>
        </c:ser>
        <c:dLbls>
          <c:showLegendKey val="0"/>
          <c:showVal val="0"/>
          <c:showCatName val="0"/>
          <c:showSerName val="0"/>
          <c:showPercent val="0"/>
          <c:showBubbleSize val="0"/>
        </c:dLbls>
        <c:marker val="1"/>
        <c:smooth val="0"/>
        <c:axId val="504345032"/>
        <c:axId val="504345360"/>
      </c:lineChart>
      <c:lineChart>
        <c:grouping val="standard"/>
        <c:varyColors val="0"/>
        <c:ser>
          <c:idx val="3"/>
          <c:order val="3"/>
          <c:tx>
            <c:strRef>
              <c:f>[Excel_data_all_Q.xlsx]Sheet1!$B$8</c:f>
              <c:strCache>
                <c:ptCount val="1"/>
                <c:pt idx="0">
                  <c:v>Research and development</c:v>
                </c:pt>
              </c:strCache>
            </c:strRef>
          </c:tx>
          <c:spPr>
            <a:ln w="28575" cap="rnd">
              <a:solidFill>
                <a:schemeClr val="accent4"/>
              </a:solidFill>
              <a:round/>
            </a:ln>
            <a:effectLst/>
          </c:spPr>
          <c:marker>
            <c:symbol val="none"/>
          </c:marker>
          <c:cat>
            <c:multiLvlStrRef>
              <c:f>[Excel_data_all_Q.xlsx]Sheet1!$C$3:$R$4</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[Excel_data_all_Q.xlsx]Sheet1!$C$8:$R$8</c:f>
              <c:numCache>
                <c:formatCode>_("$"* #,##0.0_);_("$"* \(#,##0.0\);_("$"* "-"??_);_(@_)</c:formatCode>
                <c:ptCount val="16"/>
                <c:pt idx="0">
                  <c:v>251</c:v>
                </c:pt>
                <c:pt idx="1">
                  <c:v>247.9</c:v>
                </c:pt>
                <c:pt idx="2">
                  <c:v>251.8</c:v>
                </c:pt>
                <c:pt idx="3">
                  <c:v>263</c:v>
                </c:pt>
                <c:pt idx="4">
                  <c:v>276.2</c:v>
                </c:pt>
                <c:pt idx="5">
                  <c:v>240.2</c:v>
                </c:pt>
                <c:pt idx="6">
                  <c:v>236.4</c:v>
                </c:pt>
                <c:pt idx="7">
                  <c:v>227.9</c:v>
                </c:pt>
                <c:pt idx="8">
                  <c:v>269.39999999999998</c:v>
                </c:pt>
                <c:pt idx="9">
                  <c:v>248.8</c:v>
                </c:pt>
                <c:pt idx="10">
                  <c:v>253.8</c:v>
                </c:pt>
                <c:pt idx="11" formatCode="_(* #,##0.0_);_(* \(#,##0.0\);_(* &quot;-&quot;??_);_(@_)">
                  <c:v>231.2</c:v>
                </c:pt>
                <c:pt idx="12">
                  <c:v>227.6</c:v>
                </c:pt>
                <c:pt idx="13">
                  <c:v>244</c:v>
                </c:pt>
                <c:pt idx="14">
                  <c:v>244.5</c:v>
                </c:pt>
                <c:pt idx="15" formatCode="_(* #,##0.0_);_(* \(#,##0.0\);_(* &quot;-&quot;??_);_(@_)">
                  <c:v>239.6</c:v>
                </c:pt>
              </c:numCache>
            </c:numRef>
          </c:val>
          <c:smooth val="0"/>
          <c:extLst>
            <c:ext xmlns:c16="http://schemas.microsoft.com/office/drawing/2014/chart" uri="{C3380CC4-5D6E-409C-BE32-E72D297353CC}">
              <c16:uniqueId val="{00000003-8976-4E3B-8539-BD0BBC96955E}"/>
            </c:ext>
          </c:extLst>
        </c:ser>
        <c:ser>
          <c:idx val="4"/>
          <c:order val="4"/>
          <c:tx>
            <c:strRef>
              <c:f>[Excel_data_all_Q.xlsx]Sheet1!$B$9</c:f>
              <c:strCache>
                <c:ptCount val="1"/>
                <c:pt idx="0">
                  <c:v>Sales and marketing</c:v>
                </c:pt>
              </c:strCache>
            </c:strRef>
          </c:tx>
          <c:spPr>
            <a:ln w="28575" cap="rnd">
              <a:solidFill>
                <a:schemeClr val="accent5"/>
              </a:solidFill>
              <a:round/>
            </a:ln>
            <a:effectLst/>
          </c:spPr>
          <c:marker>
            <c:symbol val="none"/>
          </c:marker>
          <c:cat>
            <c:multiLvlStrRef>
              <c:f>[Excel_data_all_Q.xlsx]Sheet1!$C$3:$R$4</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[Excel_data_all_Q.xlsx]Sheet1!$C$9:$R$9</c:f>
              <c:numCache>
                <c:formatCode>_("$"* #,##0.0_);_("$"* \(#,##0.0\);_("$"* "-"??_);_(@_)</c:formatCode>
                <c:ptCount val="16"/>
                <c:pt idx="0">
                  <c:v>231.8</c:v>
                </c:pt>
                <c:pt idx="1">
                  <c:v>243.7</c:v>
                </c:pt>
                <c:pt idx="2">
                  <c:v>242.9</c:v>
                </c:pt>
                <c:pt idx="3">
                  <c:v>254.5</c:v>
                </c:pt>
                <c:pt idx="4">
                  <c:v>244.2</c:v>
                </c:pt>
                <c:pt idx="5">
                  <c:v>239.9</c:v>
                </c:pt>
                <c:pt idx="6">
                  <c:v>232.5</c:v>
                </c:pt>
                <c:pt idx="7">
                  <c:v>233.6</c:v>
                </c:pt>
                <c:pt idx="8">
                  <c:v>239.4</c:v>
                </c:pt>
                <c:pt idx="9">
                  <c:v>238.3</c:v>
                </c:pt>
                <c:pt idx="10">
                  <c:v>224.8</c:v>
                </c:pt>
                <c:pt idx="11" formatCode="_(* #,##0.0_);_(* \(#,##0.0\);_(* &quot;-&quot;??_);_(@_)">
                  <c:v>224.9</c:v>
                </c:pt>
                <c:pt idx="12">
                  <c:v>228.5</c:v>
                </c:pt>
                <c:pt idx="13">
                  <c:v>229</c:v>
                </c:pt>
                <c:pt idx="14">
                  <c:v>235.3</c:v>
                </c:pt>
                <c:pt idx="15" formatCode="_(* #,##0.0_);_(* \(#,##0.0\);_(* &quot;-&quot;??_);_(@_)">
                  <c:v>246.5</c:v>
                </c:pt>
              </c:numCache>
            </c:numRef>
          </c:val>
          <c:smooth val="0"/>
          <c:extLst>
            <c:ext xmlns:c16="http://schemas.microsoft.com/office/drawing/2014/chart" uri="{C3380CC4-5D6E-409C-BE32-E72D297353CC}">
              <c16:uniqueId val="{00000004-8976-4E3B-8539-BD0BBC96955E}"/>
            </c:ext>
          </c:extLst>
        </c:ser>
        <c:dLbls>
          <c:showLegendKey val="0"/>
          <c:showVal val="0"/>
          <c:showCatName val="0"/>
          <c:showSerName val="0"/>
          <c:showPercent val="0"/>
          <c:showBubbleSize val="0"/>
        </c:dLbls>
        <c:marker val="1"/>
        <c:smooth val="0"/>
        <c:axId val="502237720"/>
        <c:axId val="502240672"/>
      </c:lineChart>
      <c:catAx>
        <c:axId val="504345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345360"/>
        <c:crosses val="autoZero"/>
        <c:auto val="1"/>
        <c:lblAlgn val="ctr"/>
        <c:lblOffset val="100"/>
        <c:noMultiLvlLbl val="0"/>
      </c:catAx>
      <c:valAx>
        <c:axId val="50434536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_);_(&quot;$&quot;* \(#,##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345032"/>
        <c:crosses val="autoZero"/>
        <c:crossBetween val="between"/>
      </c:valAx>
      <c:valAx>
        <c:axId val="502240672"/>
        <c:scaling>
          <c:orientation val="minMax"/>
        </c:scaling>
        <c:delete val="0"/>
        <c:axPos val="r"/>
        <c:numFmt formatCode="_(&quot;$&quot;* #,##0.0_);_(&quot;$&quot;* \(#,##0.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237720"/>
        <c:crosses val="max"/>
        <c:crossBetween val="between"/>
      </c:valAx>
      <c:catAx>
        <c:axId val="502237720"/>
        <c:scaling>
          <c:orientation val="minMax"/>
        </c:scaling>
        <c:delete val="1"/>
        <c:axPos val="b"/>
        <c:numFmt formatCode="General" sourceLinked="1"/>
        <c:majorTickMark val="out"/>
        <c:minorTickMark val="none"/>
        <c:tickLblPos val="nextTo"/>
        <c:crossAx val="50224067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200" b="1" dirty="0"/>
              <a:t>Net Rev by </a:t>
            </a:r>
            <a:r>
              <a:rPr lang="en-US" sz="1200" b="1" dirty="0" smtClean="0"/>
              <a:t>Products </a:t>
            </a:r>
            <a:r>
              <a:rPr lang="en-US" sz="1200" b="1" dirty="0"/>
              <a:t>and </a:t>
            </a:r>
            <a:r>
              <a:rPr lang="en-US" sz="1200" b="1" dirty="0" smtClean="0"/>
              <a:t>Services</a:t>
            </a:r>
            <a:endParaRPr lang="en-US" sz="1200" b="1" dirty="0"/>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'[Excel_data_all_Q.xlsx]Net Rev by Product and Service'!$C$6</c:f>
              <c:strCache>
                <c:ptCount val="1"/>
                <c:pt idx="0">
                  <c:v>Routing</c:v>
                </c:pt>
              </c:strCache>
            </c:strRef>
          </c:tx>
          <c:spPr>
            <a:solidFill>
              <a:schemeClr val="accent1"/>
            </a:solidFill>
            <a:ln>
              <a:noFill/>
            </a:ln>
            <a:effectLst/>
          </c:spPr>
          <c:invertIfNegative val="0"/>
          <c:cat>
            <c:multiLvlStrRef>
              <c:f>'[Excel_data_all_Q.xlsx]Net Rev by Product and Service'!$D$4:$S$5</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'[Excel_data_all_Q.xlsx]Net Rev by Product and Service'!$D$6:$S$6</c:f>
              <c:numCache>
                <c:formatCode>_("$"* #,##0_);_("$"* \(#,##0\);_("$"* "-"??_);_(@_)</c:formatCode>
                <c:ptCount val="16"/>
                <c:pt idx="0">
                  <c:v>504.1</c:v>
                </c:pt>
                <c:pt idx="1">
                  <c:v>574.70000000000005</c:v>
                </c:pt>
                <c:pt idx="2">
                  <c:v>620.20000000000005</c:v>
                </c:pt>
                <c:pt idx="3">
                  <c:v>653.9</c:v>
                </c:pt>
                <c:pt idx="4">
                  <c:v>521.6</c:v>
                </c:pt>
                <c:pt idx="5">
                  <c:v>572.5</c:v>
                </c:pt>
                <c:pt idx="6">
                  <c:v>585.79999999999995</c:v>
                </c:pt>
                <c:pt idx="7">
                  <c:v>509.6</c:v>
                </c:pt>
                <c:pt idx="8">
                  <c:v>408.1</c:v>
                </c:pt>
                <c:pt idx="9">
                  <c:v>490.6</c:v>
                </c:pt>
                <c:pt idx="10">
                  <c:v>496.4</c:v>
                </c:pt>
                <c:pt idx="11">
                  <c:v>444.6</c:v>
                </c:pt>
                <c:pt idx="12">
                  <c:v>374.7</c:v>
                </c:pt>
                <c:pt idx="13">
                  <c:v>416.9</c:v>
                </c:pt>
                <c:pt idx="14">
                  <c:v>407.5</c:v>
                </c:pt>
                <c:pt idx="15">
                  <c:v>424.1</c:v>
                </c:pt>
              </c:numCache>
            </c:numRef>
          </c:val>
          <c:extLst>
            <c:ext xmlns:c16="http://schemas.microsoft.com/office/drawing/2014/chart" uri="{C3380CC4-5D6E-409C-BE32-E72D297353CC}">
              <c16:uniqueId val="{00000000-88D0-49BD-95FF-CAFF51BA5728}"/>
            </c:ext>
          </c:extLst>
        </c:ser>
        <c:ser>
          <c:idx val="1"/>
          <c:order val="1"/>
          <c:tx>
            <c:strRef>
              <c:f>'[Excel_data_all_Q.xlsx]Net Rev by Product and Service'!$C$7</c:f>
              <c:strCache>
                <c:ptCount val="1"/>
                <c:pt idx="0">
                  <c:v>Switching</c:v>
                </c:pt>
              </c:strCache>
            </c:strRef>
          </c:tx>
          <c:spPr>
            <a:solidFill>
              <a:schemeClr val="accent2"/>
            </a:solidFill>
            <a:ln>
              <a:noFill/>
            </a:ln>
            <a:effectLst/>
          </c:spPr>
          <c:invertIfNegative val="0"/>
          <c:cat>
            <c:multiLvlStrRef>
              <c:f>'[Excel_data_all_Q.xlsx]Net Rev by Product and Service'!$D$4:$S$5</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'[Excel_data_all_Q.xlsx]Net Rev by Product and Service'!$D$7:$S$7</c:f>
              <c:numCache>
                <c:formatCode>_("$"* #,##0_);_("$"* \(#,##0\);_("$"* "-"??_);_(@_)</c:formatCode>
                <c:ptCount val="16"/>
                <c:pt idx="0">
                  <c:v>175.5</c:v>
                </c:pt>
                <c:pt idx="1">
                  <c:v>209.2</c:v>
                </c:pt>
                <c:pt idx="2">
                  <c:v>222.5</c:v>
                </c:pt>
                <c:pt idx="3">
                  <c:v>250.8</c:v>
                </c:pt>
                <c:pt idx="4">
                  <c:v>241.6</c:v>
                </c:pt>
                <c:pt idx="5">
                  <c:v>276</c:v>
                </c:pt>
                <c:pt idx="6">
                  <c:v>212.6</c:v>
                </c:pt>
                <c:pt idx="7">
                  <c:v>233.2</c:v>
                </c:pt>
                <c:pt idx="8">
                  <c:v>230</c:v>
                </c:pt>
                <c:pt idx="9">
                  <c:v>254.8</c:v>
                </c:pt>
                <c:pt idx="10">
                  <c:v>221.1</c:v>
                </c:pt>
                <c:pt idx="11">
                  <c:v>228.5</c:v>
                </c:pt>
                <c:pt idx="12">
                  <c:v>176.4</c:v>
                </c:pt>
                <c:pt idx="13">
                  <c:v>215.6</c:v>
                </c:pt>
                <c:pt idx="14">
                  <c:v>241.6</c:v>
                </c:pt>
                <c:pt idx="15">
                  <c:v>267.39999999999998</c:v>
                </c:pt>
              </c:numCache>
            </c:numRef>
          </c:val>
          <c:extLst>
            <c:ext xmlns:c16="http://schemas.microsoft.com/office/drawing/2014/chart" uri="{C3380CC4-5D6E-409C-BE32-E72D297353CC}">
              <c16:uniqueId val="{00000001-88D0-49BD-95FF-CAFF51BA5728}"/>
            </c:ext>
          </c:extLst>
        </c:ser>
        <c:ser>
          <c:idx val="2"/>
          <c:order val="2"/>
          <c:tx>
            <c:strRef>
              <c:f>'[Excel_data_all_Q.xlsx]Net Rev by Product and Service'!$C$8</c:f>
              <c:strCache>
                <c:ptCount val="1"/>
                <c:pt idx="0">
                  <c:v>Security</c:v>
                </c:pt>
              </c:strCache>
            </c:strRef>
          </c:tx>
          <c:spPr>
            <a:solidFill>
              <a:schemeClr val="accent3"/>
            </a:solidFill>
            <a:ln>
              <a:noFill/>
            </a:ln>
            <a:effectLst/>
          </c:spPr>
          <c:invertIfNegative val="0"/>
          <c:cat>
            <c:multiLvlStrRef>
              <c:f>'[Excel_data_all_Q.xlsx]Net Rev by Product and Service'!$D$4:$S$5</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'[Excel_data_all_Q.xlsx]Net Rev by Product and Service'!$D$8:$S$8</c:f>
              <c:numCache>
                <c:formatCode>_("$"* #,##0_);_("$"* \(#,##0\);_("$"* "-"??_);_(@_)</c:formatCode>
                <c:ptCount val="16"/>
                <c:pt idx="0">
                  <c:v>73.400000000000006</c:v>
                </c:pt>
                <c:pt idx="1">
                  <c:v>78.2</c:v>
                </c:pt>
                <c:pt idx="2">
                  <c:v>85.5</c:v>
                </c:pt>
                <c:pt idx="3">
                  <c:v>80.900000000000006</c:v>
                </c:pt>
                <c:pt idx="4">
                  <c:v>65.7</c:v>
                </c:pt>
                <c:pt idx="5">
                  <c:v>68.7</c:v>
                </c:pt>
                <c:pt idx="6">
                  <c:v>71.3</c:v>
                </c:pt>
                <c:pt idx="7">
                  <c:v>87.6</c:v>
                </c:pt>
                <c:pt idx="8">
                  <c:v>72.7</c:v>
                </c:pt>
                <c:pt idx="9">
                  <c:v>79.5</c:v>
                </c:pt>
                <c:pt idx="10">
                  <c:v>77.2</c:v>
                </c:pt>
                <c:pt idx="11">
                  <c:v>103.6</c:v>
                </c:pt>
                <c:pt idx="12">
                  <c:v>67.599999999999994</c:v>
                </c:pt>
                <c:pt idx="13">
                  <c:v>81.400000000000006</c:v>
                </c:pt>
                <c:pt idx="14">
                  <c:v>94.1</c:v>
                </c:pt>
                <c:pt idx="15">
                  <c:v>100.4</c:v>
                </c:pt>
              </c:numCache>
            </c:numRef>
          </c:val>
          <c:extLst>
            <c:ext xmlns:c16="http://schemas.microsoft.com/office/drawing/2014/chart" uri="{C3380CC4-5D6E-409C-BE32-E72D297353CC}">
              <c16:uniqueId val="{00000002-88D0-49BD-95FF-CAFF51BA5728}"/>
            </c:ext>
          </c:extLst>
        </c:ser>
        <c:dLbls>
          <c:showLegendKey val="0"/>
          <c:showVal val="0"/>
          <c:showCatName val="0"/>
          <c:showSerName val="0"/>
          <c:showPercent val="0"/>
          <c:showBubbleSize val="0"/>
        </c:dLbls>
        <c:gapWidth val="219"/>
        <c:axId val="2122799872"/>
        <c:axId val="2025482416"/>
      </c:barChart>
      <c:lineChart>
        <c:grouping val="standard"/>
        <c:varyColors val="0"/>
        <c:ser>
          <c:idx val="3"/>
          <c:order val="3"/>
          <c:tx>
            <c:strRef>
              <c:f>'[Excel_data_all_Q.xlsx]Net Rev by Product and Service'!$C$9</c:f>
              <c:strCache>
                <c:ptCount val="1"/>
                <c:pt idx="0">
                  <c:v>Total product </c:v>
                </c:pt>
              </c:strCache>
            </c:strRef>
          </c:tx>
          <c:spPr>
            <a:ln w="28575" cap="rnd">
              <a:solidFill>
                <a:schemeClr val="accent4"/>
              </a:solidFill>
              <a:round/>
            </a:ln>
            <a:effectLst/>
          </c:spPr>
          <c:marker>
            <c:symbol val="none"/>
          </c:marker>
          <c:cat>
            <c:multiLvlStrRef>
              <c:f>'[Excel_data_all_Q.xlsx]Net Rev by Product and Service'!$D$4:$S$5</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'[Excel_data_all_Q.xlsx]Net Rev by Product and Service'!$D$9:$S$9</c:f>
              <c:numCache>
                <c:formatCode>_("$"* #,##0_);_("$"* \(#,##0\);_("$"* "-"??_);_(@_)</c:formatCode>
                <c:ptCount val="16"/>
                <c:pt idx="0">
                  <c:v>753</c:v>
                </c:pt>
                <c:pt idx="1">
                  <c:v>862.1</c:v>
                </c:pt>
                <c:pt idx="2">
                  <c:v>928.2</c:v>
                </c:pt>
                <c:pt idx="3">
                  <c:v>985.6</c:v>
                </c:pt>
                <c:pt idx="4">
                  <c:v>828.9</c:v>
                </c:pt>
                <c:pt idx="5">
                  <c:v>917.2</c:v>
                </c:pt>
                <c:pt idx="6">
                  <c:v>869.7</c:v>
                </c:pt>
                <c:pt idx="7">
                  <c:v>830.4</c:v>
                </c:pt>
                <c:pt idx="8">
                  <c:v>710.80000000000007</c:v>
                </c:pt>
                <c:pt idx="9">
                  <c:v>824.9</c:v>
                </c:pt>
                <c:pt idx="10">
                  <c:v>794.7</c:v>
                </c:pt>
                <c:pt idx="11">
                  <c:v>776.7</c:v>
                </c:pt>
                <c:pt idx="12">
                  <c:v>618.70000000000005</c:v>
                </c:pt>
                <c:pt idx="13">
                  <c:v>713.9</c:v>
                </c:pt>
                <c:pt idx="14">
                  <c:v>743.2</c:v>
                </c:pt>
                <c:pt idx="15">
                  <c:v>791.9</c:v>
                </c:pt>
              </c:numCache>
            </c:numRef>
          </c:val>
          <c:smooth val="0"/>
          <c:extLst>
            <c:ext xmlns:c16="http://schemas.microsoft.com/office/drawing/2014/chart" uri="{C3380CC4-5D6E-409C-BE32-E72D297353CC}">
              <c16:uniqueId val="{00000003-88D0-49BD-95FF-CAFF51BA5728}"/>
            </c:ext>
          </c:extLst>
        </c:ser>
        <c:ser>
          <c:idx val="4"/>
          <c:order val="4"/>
          <c:tx>
            <c:strRef>
              <c:f>'[Excel_data_all_Q.xlsx]Net Rev by Product and Service'!$C$10</c:f>
              <c:strCache>
                <c:ptCount val="1"/>
                <c:pt idx="0">
                  <c:v>Total service</c:v>
                </c:pt>
              </c:strCache>
            </c:strRef>
          </c:tx>
          <c:spPr>
            <a:ln w="28575" cap="rnd">
              <a:solidFill>
                <a:schemeClr val="accent5"/>
              </a:solidFill>
              <a:round/>
            </a:ln>
            <a:effectLst/>
          </c:spPr>
          <c:marker>
            <c:symbol val="none"/>
          </c:marker>
          <c:cat>
            <c:multiLvlStrRef>
              <c:f>'[Excel_data_all_Q.xlsx]Net Rev by Product and Service'!$D$4:$S$5</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'[Excel_data_all_Q.xlsx]Net Rev by Product and Service'!$D$10:$S$10</c:f>
              <c:numCache>
                <c:formatCode>_("$"* #,##0_);_("$"* \(#,##0\);_("$"* "-"??_);_(@_)</c:formatCode>
                <c:ptCount val="16"/>
                <c:pt idx="0">
                  <c:v>344.9</c:v>
                </c:pt>
                <c:pt idx="1">
                  <c:v>359.2</c:v>
                </c:pt>
                <c:pt idx="2">
                  <c:v>357.1</c:v>
                </c:pt>
                <c:pt idx="3">
                  <c:v>400</c:v>
                </c:pt>
                <c:pt idx="4">
                  <c:v>392.1</c:v>
                </c:pt>
                <c:pt idx="5">
                  <c:v>391.7</c:v>
                </c:pt>
                <c:pt idx="6">
                  <c:v>388.1</c:v>
                </c:pt>
                <c:pt idx="7">
                  <c:v>409.1</c:v>
                </c:pt>
                <c:pt idx="8">
                  <c:v>371.8</c:v>
                </c:pt>
                <c:pt idx="9">
                  <c:v>379.2</c:v>
                </c:pt>
                <c:pt idx="10">
                  <c:v>385.1</c:v>
                </c:pt>
                <c:pt idx="11">
                  <c:v>404.3</c:v>
                </c:pt>
                <c:pt idx="12">
                  <c:v>383</c:v>
                </c:pt>
                <c:pt idx="13">
                  <c:v>388.6</c:v>
                </c:pt>
                <c:pt idx="14">
                  <c:v>389.9</c:v>
                </c:pt>
                <c:pt idx="15">
                  <c:v>416.2</c:v>
                </c:pt>
              </c:numCache>
            </c:numRef>
          </c:val>
          <c:smooth val="0"/>
          <c:extLst>
            <c:ext xmlns:c16="http://schemas.microsoft.com/office/drawing/2014/chart" uri="{C3380CC4-5D6E-409C-BE32-E72D297353CC}">
              <c16:uniqueId val="{00000004-88D0-49BD-95FF-CAFF51BA5728}"/>
            </c:ext>
          </c:extLst>
        </c:ser>
        <c:dLbls>
          <c:showLegendKey val="0"/>
          <c:showVal val="0"/>
          <c:showCatName val="0"/>
          <c:showSerName val="0"/>
          <c:showPercent val="0"/>
          <c:showBubbleSize val="0"/>
        </c:dLbls>
        <c:marker val="1"/>
        <c:smooth val="0"/>
        <c:axId val="2122799872"/>
        <c:axId val="2025482416"/>
      </c:lineChart>
      <c:catAx>
        <c:axId val="212279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5482416"/>
        <c:crosses val="autoZero"/>
        <c:auto val="1"/>
        <c:lblAlgn val="ctr"/>
        <c:lblOffset val="100"/>
        <c:noMultiLvlLbl val="0"/>
      </c:catAx>
      <c:valAx>
        <c:axId val="202548241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799872"/>
        <c:crosses val="autoZero"/>
        <c:crossBetween val="between"/>
      </c:valAx>
      <c:spPr>
        <a:noFill/>
        <a:ln>
          <a:noFill/>
        </a:ln>
        <a:effectLst/>
      </c:spPr>
    </c:plotArea>
    <c:legend>
      <c:legendPos val="b"/>
      <c:layout>
        <c:manualLayout>
          <c:xMode val="edge"/>
          <c:yMode val="edge"/>
          <c:x val="0.1107034689753997"/>
          <c:y val="0.7593123501192931"/>
          <c:w val="0.87068109574806163"/>
          <c:h val="0.2018575270817175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t>Net Rev Change by </a:t>
            </a:r>
            <a:r>
              <a:rPr lang="en-US" sz="1200" b="1" dirty="0" smtClean="0"/>
              <a:t>Products </a:t>
            </a:r>
            <a:r>
              <a:rPr lang="en-US" sz="1200" b="1" dirty="0"/>
              <a:t>and </a:t>
            </a:r>
            <a:r>
              <a:rPr lang="en-US" sz="1200" b="1" dirty="0" smtClean="0"/>
              <a:t>Services YoY</a:t>
            </a:r>
            <a:endParaRPr lang="en-US" sz="1200" b="1" dirty="0"/>
          </a:p>
        </c:rich>
      </c:tx>
      <c:layout>
        <c:manualLayout>
          <c:xMode val="edge"/>
          <c:yMode val="edge"/>
          <c:x val="0.14687252323665798"/>
          <c:y val="4.463781640237652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'[Excel_data_all_Q.xlsx]Net Rev by Product and Service'!$K$13</c:f>
              <c:strCache>
                <c:ptCount val="1"/>
                <c:pt idx="0">
                  <c:v>2017</c:v>
                </c:pt>
              </c:strCache>
            </c:strRef>
          </c:tx>
          <c:spPr>
            <a:solidFill>
              <a:schemeClr val="accent1"/>
            </a:solidFill>
            <a:ln>
              <a:noFill/>
            </a:ln>
            <a:effectLst/>
          </c:spPr>
          <c:invertIfNegative val="0"/>
          <c:cat>
            <c:strRef>
              <c:f>'[Excel_data_all_Q.xlsx]Net Rev by Product and Service'!$J$14:$J$18</c:f>
              <c:strCache>
                <c:ptCount val="5"/>
                <c:pt idx="0">
                  <c:v>Routing</c:v>
                </c:pt>
                <c:pt idx="1">
                  <c:v>Switching</c:v>
                </c:pt>
                <c:pt idx="2">
                  <c:v>Security</c:v>
                </c:pt>
                <c:pt idx="3">
                  <c:v>Total product </c:v>
                </c:pt>
                <c:pt idx="4">
                  <c:v>Total service</c:v>
                </c:pt>
              </c:strCache>
            </c:strRef>
          </c:cat>
          <c:val>
            <c:numRef>
              <c:f>'[Excel_data_all_Q.xlsx]Net Rev by Product and Service'!$K$14:$K$18</c:f>
              <c:numCache>
                <c:formatCode>0%</c:formatCode>
                <c:ptCount val="5"/>
                <c:pt idx="0">
                  <c:v>-6.9446215308767933E-2</c:v>
                </c:pt>
                <c:pt idx="1">
                  <c:v>0.12284382284382295</c:v>
                </c:pt>
                <c:pt idx="2">
                  <c:v>-7.7672955974842917E-2</c:v>
                </c:pt>
                <c:pt idx="3">
                  <c:v>-2.3435064751055518E-2</c:v>
                </c:pt>
                <c:pt idx="4">
                  <c:v>8.1987407610183541E-2</c:v>
                </c:pt>
              </c:numCache>
            </c:numRef>
          </c:val>
          <c:extLst>
            <c:ext xmlns:c16="http://schemas.microsoft.com/office/drawing/2014/chart" uri="{C3380CC4-5D6E-409C-BE32-E72D297353CC}">
              <c16:uniqueId val="{00000000-0BB5-4A7A-8CEF-6885745FB6FD}"/>
            </c:ext>
          </c:extLst>
        </c:ser>
        <c:ser>
          <c:idx val="1"/>
          <c:order val="1"/>
          <c:tx>
            <c:strRef>
              <c:f>'[Excel_data_all_Q.xlsx]Net Rev by Product and Service'!$L$13</c:f>
              <c:strCache>
                <c:ptCount val="1"/>
                <c:pt idx="0">
                  <c:v>2018</c:v>
                </c:pt>
              </c:strCache>
            </c:strRef>
          </c:tx>
          <c:spPr>
            <a:solidFill>
              <a:schemeClr val="accent2"/>
            </a:solidFill>
            <a:ln>
              <a:noFill/>
            </a:ln>
            <a:effectLst/>
          </c:spPr>
          <c:invertIfNegative val="0"/>
          <c:cat>
            <c:strRef>
              <c:f>'[Excel_data_all_Q.xlsx]Net Rev by Product and Service'!$J$14:$J$18</c:f>
              <c:strCache>
                <c:ptCount val="5"/>
                <c:pt idx="0">
                  <c:v>Routing</c:v>
                </c:pt>
                <c:pt idx="1">
                  <c:v>Switching</c:v>
                </c:pt>
                <c:pt idx="2">
                  <c:v>Security</c:v>
                </c:pt>
                <c:pt idx="3">
                  <c:v>Total product </c:v>
                </c:pt>
                <c:pt idx="4">
                  <c:v>Total service</c:v>
                </c:pt>
              </c:strCache>
            </c:strRef>
          </c:cat>
          <c:val>
            <c:numRef>
              <c:f>'[Excel_data_all_Q.xlsx]Net Rev by Product and Service'!$L$14:$L$18</c:f>
              <c:numCache>
                <c:formatCode>0%</c:formatCode>
                <c:ptCount val="5"/>
                <c:pt idx="0">
                  <c:v>-0.15976250285453308</c:v>
                </c:pt>
                <c:pt idx="1">
                  <c:v>-3.0101723064147923E-2</c:v>
                </c:pt>
                <c:pt idx="2">
                  <c:v>0.13535629048755557</c:v>
                </c:pt>
                <c:pt idx="3">
                  <c:v>-9.8398235737914189E-2</c:v>
                </c:pt>
                <c:pt idx="4">
                  <c:v>-2.5679949399114572E-2</c:v>
                </c:pt>
              </c:numCache>
            </c:numRef>
          </c:val>
          <c:extLst>
            <c:ext xmlns:c16="http://schemas.microsoft.com/office/drawing/2014/chart" uri="{C3380CC4-5D6E-409C-BE32-E72D297353CC}">
              <c16:uniqueId val="{00000001-0BB5-4A7A-8CEF-6885745FB6FD}"/>
            </c:ext>
          </c:extLst>
        </c:ser>
        <c:ser>
          <c:idx val="2"/>
          <c:order val="2"/>
          <c:tx>
            <c:strRef>
              <c:f>'[Excel_data_all_Q.xlsx]Net Rev by Product and Service'!$M$13</c:f>
              <c:strCache>
                <c:ptCount val="1"/>
                <c:pt idx="0">
                  <c:v>2019</c:v>
                </c:pt>
              </c:strCache>
            </c:strRef>
          </c:tx>
          <c:spPr>
            <a:solidFill>
              <a:schemeClr val="accent3"/>
            </a:solidFill>
            <a:ln>
              <a:noFill/>
            </a:ln>
            <a:effectLst/>
          </c:spPr>
          <c:invertIfNegative val="0"/>
          <c:cat>
            <c:strRef>
              <c:f>'[Excel_data_all_Q.xlsx]Net Rev by Product and Service'!$J$14:$J$18</c:f>
              <c:strCache>
                <c:ptCount val="5"/>
                <c:pt idx="0">
                  <c:v>Routing</c:v>
                </c:pt>
                <c:pt idx="1">
                  <c:v>Switching</c:v>
                </c:pt>
                <c:pt idx="2">
                  <c:v>Security</c:v>
                </c:pt>
                <c:pt idx="3">
                  <c:v>Total product </c:v>
                </c:pt>
                <c:pt idx="4">
                  <c:v>Total service</c:v>
                </c:pt>
              </c:strCache>
            </c:strRef>
          </c:cat>
          <c:val>
            <c:numRef>
              <c:f>'[Excel_data_all_Q.xlsx]Net Rev by Product and Service'!$M$14:$M$18</c:f>
              <c:numCache>
                <c:formatCode>0%</c:formatCode>
                <c:ptCount val="5"/>
                <c:pt idx="0">
                  <c:v>-0.11768223079849977</c:v>
                </c:pt>
                <c:pt idx="1">
                  <c:v>-3.5744863013698606E-2</c:v>
                </c:pt>
                <c:pt idx="2">
                  <c:v>3.1531531531531529E-2</c:v>
                </c:pt>
                <c:pt idx="3">
                  <c:v>-7.704933861156707E-2</c:v>
                </c:pt>
                <c:pt idx="4">
                  <c:v>2.4214489742924037E-2</c:v>
                </c:pt>
              </c:numCache>
            </c:numRef>
          </c:val>
          <c:extLst>
            <c:ext xmlns:c16="http://schemas.microsoft.com/office/drawing/2014/chart" uri="{C3380CC4-5D6E-409C-BE32-E72D297353CC}">
              <c16:uniqueId val="{00000002-0BB5-4A7A-8CEF-6885745FB6FD}"/>
            </c:ext>
          </c:extLst>
        </c:ser>
        <c:dLbls>
          <c:showLegendKey val="0"/>
          <c:showVal val="0"/>
          <c:showCatName val="0"/>
          <c:showSerName val="0"/>
          <c:showPercent val="0"/>
          <c:showBubbleSize val="0"/>
        </c:dLbls>
        <c:gapWidth val="219"/>
        <c:overlap val="-27"/>
        <c:axId val="326859680"/>
        <c:axId val="326856352"/>
      </c:barChart>
      <c:catAx>
        <c:axId val="32685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6856352"/>
        <c:crosses val="autoZero"/>
        <c:auto val="1"/>
        <c:lblAlgn val="ctr"/>
        <c:lblOffset val="100"/>
        <c:noMultiLvlLbl val="0"/>
      </c:catAx>
      <c:valAx>
        <c:axId val="3268563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6859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200" b="1" dirty="0" smtClean="0"/>
              <a:t>Revenue Shares</a:t>
            </a:r>
            <a:r>
              <a:rPr lang="en-US" sz="1200" b="1" baseline="0" dirty="0" smtClean="0"/>
              <a:t> - </a:t>
            </a:r>
            <a:r>
              <a:rPr lang="en-US" sz="1200" b="1" dirty="0" smtClean="0"/>
              <a:t>Year 2019</a:t>
            </a:r>
            <a:endParaRPr lang="en-US" sz="1200" b="1" dirty="0"/>
          </a:p>
        </c:rich>
      </c:tx>
      <c:layout>
        <c:manualLayout>
          <c:xMode val="edge"/>
          <c:yMode val="edge"/>
          <c:x val="0.26898898863492265"/>
          <c:y val="5.8616896861954544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'[Excel_data_all_Q.xlsx]Net Rev by Product and Service'!$H$13</c:f>
              <c:strCache>
                <c:ptCount val="1"/>
                <c:pt idx="0">
                  <c:v>2019</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CA1-4F27-BF32-CE8D799C3E2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CA1-4F27-BF32-CE8D799C3E2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CA1-4F27-BF32-CE8D799C3E2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'[Excel_data_all_Q.xlsx]Net Rev by Product and Service'!$C$14:$C$16</c:f>
              <c:strCache>
                <c:ptCount val="3"/>
                <c:pt idx="0">
                  <c:v>Routing</c:v>
                </c:pt>
                <c:pt idx="1">
                  <c:v>Switching</c:v>
                </c:pt>
                <c:pt idx="2">
                  <c:v>Security</c:v>
                </c:pt>
              </c:strCache>
            </c:strRef>
          </c:cat>
          <c:val>
            <c:numRef>
              <c:f>'[Excel_data_all_Q.xlsx]Net Rev by Product and Service'!$H$14:$H$16</c:f>
              <c:numCache>
                <c:formatCode>0%</c:formatCode>
                <c:ptCount val="3"/>
                <c:pt idx="0">
                  <c:v>0.56602852460159703</c:v>
                </c:pt>
                <c:pt idx="1">
                  <c:v>0.31418907138124624</c:v>
                </c:pt>
                <c:pt idx="2">
                  <c:v>0.11978240401715659</c:v>
                </c:pt>
              </c:numCache>
            </c:numRef>
          </c:val>
          <c:extLst>
            <c:ext xmlns:c16="http://schemas.microsoft.com/office/drawing/2014/chart" uri="{C3380CC4-5D6E-409C-BE32-E72D297353CC}">
              <c16:uniqueId val="{00000006-1CA1-4F27-BF32-CE8D799C3E2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29452927477312557"/>
          <c:y val="0.81808276237185762"/>
          <c:w val="0.37271041837016144"/>
          <c:h val="7.370142803684165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sz="1200" b="1" i="0" baseline="0" dirty="0" smtClean="0">
                <a:effectLst/>
              </a:rPr>
              <a:t>Revenue Shares - Year 2019</a:t>
            </a:r>
            <a:endParaRPr lang="en-US" sz="1050" b="1" dirty="0" smtClean="0">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pieChart>
        <c:varyColors val="1"/>
        <c:ser>
          <c:idx val="0"/>
          <c:order val="0"/>
          <c:tx>
            <c:strRef>
              <c:f>'[Excel_data_all_Q.xlsx]Net Rev by Product and Service'!$K$13</c:f>
              <c:strCache>
                <c:ptCount val="1"/>
                <c:pt idx="0">
                  <c:v>2019</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E24-40D0-9C85-CBFD889C2A6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E24-40D0-9C85-CBFD889C2A6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'[Excel_data_all_Q.xlsx]Net Rev by Product and Service'!$J$14:$J$15</c:f>
              <c:strCache>
                <c:ptCount val="2"/>
                <c:pt idx="0">
                  <c:v>Total product </c:v>
                </c:pt>
                <c:pt idx="1">
                  <c:v>Total service</c:v>
                </c:pt>
              </c:strCache>
            </c:strRef>
          </c:cat>
          <c:val>
            <c:numRef>
              <c:f>'[Excel_data_all_Q.xlsx]Net Rev by Product and Service'!$K$14:$K$15</c:f>
              <c:numCache>
                <c:formatCode>0%</c:formatCode>
                <c:ptCount val="2"/>
                <c:pt idx="0">
                  <c:v>0.6450938048319611</c:v>
                </c:pt>
                <c:pt idx="1">
                  <c:v>0.35490619516803884</c:v>
                </c:pt>
              </c:numCache>
            </c:numRef>
          </c:val>
          <c:extLst>
            <c:ext xmlns:c16="http://schemas.microsoft.com/office/drawing/2014/chart" uri="{C3380CC4-5D6E-409C-BE32-E72D297353CC}">
              <c16:uniqueId val="{00000004-CE24-40D0-9C85-CBFD889C2A6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29111297857806123"/>
          <c:y val="0.84022255222226205"/>
          <c:w val="0.41777382977082289"/>
          <c:h val="7.604014115926718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Net Rev by Vertical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'[Excel_data_all_Q.xlsx]Net Rev by Vertical'!$C$5</c:f>
              <c:strCache>
                <c:ptCount val="1"/>
                <c:pt idx="0">
                  <c:v>Cloud</c:v>
                </c:pt>
              </c:strCache>
            </c:strRef>
          </c:tx>
          <c:spPr>
            <a:ln w="28575" cap="rnd">
              <a:solidFill>
                <a:schemeClr val="accent1"/>
              </a:solidFill>
              <a:round/>
            </a:ln>
            <a:effectLst/>
          </c:spPr>
          <c:marker>
            <c:symbol val="none"/>
          </c:marker>
          <c:cat>
            <c:multiLvlStrRef>
              <c:f>'[Excel_data_all_Q.xlsx]Net Rev by Vertical'!$D$3:$S$4</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'[Excel_data_all_Q.xlsx]Net Rev by Vertical'!$D$5:$S$5</c:f>
              <c:numCache>
                <c:formatCode>_([$$-409]* #,##0_);_([$$-409]* \(#,##0\);_([$$-409]* "-"??_);_(@_)</c:formatCode>
                <c:ptCount val="16"/>
                <c:pt idx="0">
                  <c:v>264.8</c:v>
                </c:pt>
                <c:pt idx="1">
                  <c:v>287.3</c:v>
                </c:pt>
                <c:pt idx="2">
                  <c:v>359.4</c:v>
                </c:pt>
                <c:pt idx="3">
                  <c:v>410.8</c:v>
                </c:pt>
                <c:pt idx="4">
                  <c:v>331.6</c:v>
                </c:pt>
                <c:pt idx="5">
                  <c:v>379.6</c:v>
                </c:pt>
                <c:pt idx="6">
                  <c:v>344.9</c:v>
                </c:pt>
                <c:pt idx="7">
                  <c:v>258.8</c:v>
                </c:pt>
                <c:pt idx="8">
                  <c:v>268.3</c:v>
                </c:pt>
                <c:pt idx="9">
                  <c:v>284.39999999999998</c:v>
                </c:pt>
                <c:pt idx="10">
                  <c:v>257.10000000000002</c:v>
                </c:pt>
                <c:pt idx="11">
                  <c:v>237.5</c:v>
                </c:pt>
                <c:pt idx="12">
                  <c:v>223.1</c:v>
                </c:pt>
                <c:pt idx="13">
                  <c:v>285</c:v>
                </c:pt>
                <c:pt idx="14">
                  <c:v>271.89999999999998</c:v>
                </c:pt>
                <c:pt idx="15">
                  <c:v>279.8</c:v>
                </c:pt>
              </c:numCache>
            </c:numRef>
          </c:val>
          <c:smooth val="0"/>
          <c:extLst>
            <c:ext xmlns:c16="http://schemas.microsoft.com/office/drawing/2014/chart" uri="{C3380CC4-5D6E-409C-BE32-E72D297353CC}">
              <c16:uniqueId val="{00000000-C97E-4860-B2DF-CCA4F087D2AB}"/>
            </c:ext>
          </c:extLst>
        </c:ser>
        <c:ser>
          <c:idx val="1"/>
          <c:order val="1"/>
          <c:tx>
            <c:strRef>
              <c:f>'[Excel_data_all_Q.xlsx]Net Rev by Vertical'!$C$6</c:f>
              <c:strCache>
                <c:ptCount val="1"/>
                <c:pt idx="0">
                  <c:v>Telecom/Cable</c:v>
                </c:pt>
              </c:strCache>
            </c:strRef>
          </c:tx>
          <c:spPr>
            <a:ln w="28575" cap="rnd">
              <a:solidFill>
                <a:schemeClr val="accent2"/>
              </a:solidFill>
              <a:round/>
            </a:ln>
            <a:effectLst/>
          </c:spPr>
          <c:marker>
            <c:symbol val="none"/>
          </c:marker>
          <c:cat>
            <c:multiLvlStrRef>
              <c:f>'[Excel_data_all_Q.xlsx]Net Rev by Vertical'!$D$3:$S$4</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'[Excel_data_all_Q.xlsx]Net Rev by Vertical'!$D$6:$S$6</c:f>
              <c:numCache>
                <c:formatCode>_([$$-409]* #,##0_);_([$$-409]* \(#,##0\);_([$$-409]* "-"??_);_(@_)</c:formatCode>
                <c:ptCount val="16"/>
                <c:pt idx="0">
                  <c:v>518.1</c:v>
                </c:pt>
                <c:pt idx="1">
                  <c:v>571</c:v>
                </c:pt>
                <c:pt idx="2">
                  <c:v>599.4</c:v>
                </c:pt>
                <c:pt idx="3">
                  <c:v>636.20000000000005</c:v>
                </c:pt>
                <c:pt idx="4">
                  <c:v>568.5</c:v>
                </c:pt>
                <c:pt idx="5">
                  <c:v>562.4</c:v>
                </c:pt>
                <c:pt idx="6">
                  <c:v>576.9</c:v>
                </c:pt>
                <c:pt idx="7">
                  <c:v>607.9</c:v>
                </c:pt>
                <c:pt idx="8">
                  <c:v>479.9</c:v>
                </c:pt>
                <c:pt idx="9">
                  <c:v>524.9</c:v>
                </c:pt>
                <c:pt idx="10">
                  <c:v>545.29999999999995</c:v>
                </c:pt>
                <c:pt idx="11">
                  <c:v>516.4</c:v>
                </c:pt>
                <c:pt idx="12">
                  <c:v>435.6</c:v>
                </c:pt>
                <c:pt idx="13">
                  <c:v>447.2</c:v>
                </c:pt>
                <c:pt idx="14">
                  <c:v>452.5</c:v>
                </c:pt>
                <c:pt idx="15">
                  <c:v>492.5</c:v>
                </c:pt>
              </c:numCache>
            </c:numRef>
          </c:val>
          <c:smooth val="0"/>
          <c:extLst>
            <c:ext xmlns:c16="http://schemas.microsoft.com/office/drawing/2014/chart" uri="{C3380CC4-5D6E-409C-BE32-E72D297353CC}">
              <c16:uniqueId val="{00000001-C97E-4860-B2DF-CCA4F087D2AB}"/>
            </c:ext>
          </c:extLst>
        </c:ser>
        <c:ser>
          <c:idx val="2"/>
          <c:order val="2"/>
          <c:tx>
            <c:strRef>
              <c:f>'[Excel_data_all_Q.xlsx]Net Rev by Vertical'!$C$7</c:f>
              <c:strCache>
                <c:ptCount val="1"/>
                <c:pt idx="0">
                  <c:v>Strategic Enterprise</c:v>
                </c:pt>
              </c:strCache>
            </c:strRef>
          </c:tx>
          <c:spPr>
            <a:ln w="28575" cap="rnd">
              <a:solidFill>
                <a:schemeClr val="accent3"/>
              </a:solidFill>
              <a:round/>
            </a:ln>
            <a:effectLst/>
          </c:spPr>
          <c:marker>
            <c:symbol val="none"/>
          </c:marker>
          <c:cat>
            <c:multiLvlStrRef>
              <c:f>'[Excel_data_all_Q.xlsx]Net Rev by Vertical'!$D$3:$S$4</c:f>
              <c:multiLvlStrCache>
                <c:ptCount val="16"/>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lvl>
                <c:lvl>
                  <c:pt idx="0">
                    <c:v>2016</c:v>
                  </c:pt>
                  <c:pt idx="4">
                    <c:v>2017</c:v>
                  </c:pt>
                  <c:pt idx="8">
                    <c:v>2018</c:v>
                  </c:pt>
                  <c:pt idx="12">
                    <c:v>2019</c:v>
                  </c:pt>
                </c:lvl>
              </c:multiLvlStrCache>
            </c:multiLvlStrRef>
          </c:cat>
          <c:val>
            <c:numRef>
              <c:f>'[Excel_data_all_Q.xlsx]Net Rev by Vertical'!$D$7:$S$7</c:f>
              <c:numCache>
                <c:formatCode>_([$$-409]* #,##0_);_([$$-409]* \(#,##0\);_([$$-409]* "-"??_);_(@_)</c:formatCode>
                <c:ptCount val="16"/>
                <c:pt idx="0">
                  <c:v>315</c:v>
                </c:pt>
                <c:pt idx="1">
                  <c:v>363</c:v>
                </c:pt>
                <c:pt idx="2">
                  <c:v>326.5</c:v>
                </c:pt>
                <c:pt idx="3">
                  <c:v>338.6</c:v>
                </c:pt>
                <c:pt idx="4">
                  <c:v>320.89999999999998</c:v>
                </c:pt>
                <c:pt idx="5">
                  <c:v>366.9</c:v>
                </c:pt>
                <c:pt idx="6">
                  <c:v>336</c:v>
                </c:pt>
                <c:pt idx="7">
                  <c:v>372.8</c:v>
                </c:pt>
                <c:pt idx="8">
                  <c:v>334.4</c:v>
                </c:pt>
                <c:pt idx="9">
                  <c:v>394.8</c:v>
                </c:pt>
                <c:pt idx="10">
                  <c:v>377.4</c:v>
                </c:pt>
                <c:pt idx="11">
                  <c:v>427.1</c:v>
                </c:pt>
                <c:pt idx="12">
                  <c:v>343</c:v>
                </c:pt>
                <c:pt idx="13">
                  <c:v>370.3</c:v>
                </c:pt>
                <c:pt idx="14">
                  <c:v>408.7</c:v>
                </c:pt>
                <c:pt idx="15">
                  <c:v>435.8</c:v>
                </c:pt>
              </c:numCache>
            </c:numRef>
          </c:val>
          <c:smooth val="0"/>
          <c:extLst>
            <c:ext xmlns:c16="http://schemas.microsoft.com/office/drawing/2014/chart" uri="{C3380CC4-5D6E-409C-BE32-E72D297353CC}">
              <c16:uniqueId val="{00000002-C97E-4860-B2DF-CCA4F087D2AB}"/>
            </c:ext>
          </c:extLst>
        </c:ser>
        <c:dLbls>
          <c:showLegendKey val="0"/>
          <c:showVal val="0"/>
          <c:showCatName val="0"/>
          <c:showSerName val="0"/>
          <c:showPercent val="0"/>
          <c:showBubbleSize val="0"/>
        </c:dLbls>
        <c:smooth val="0"/>
        <c:axId val="502652144"/>
        <c:axId val="502646568"/>
      </c:lineChart>
      <c:catAx>
        <c:axId val="50265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646568"/>
        <c:crosses val="autoZero"/>
        <c:auto val="1"/>
        <c:lblAlgn val="ctr"/>
        <c:lblOffset val="100"/>
        <c:noMultiLvlLbl val="0"/>
      </c:catAx>
      <c:valAx>
        <c:axId val="502646568"/>
        <c:scaling>
          <c:orientation val="minMax"/>
        </c:scaling>
        <c:delete val="0"/>
        <c:axPos val="l"/>
        <c:majorGridlines>
          <c:spPr>
            <a:ln w="9525" cap="flat" cmpd="sng" algn="ctr">
              <a:solidFill>
                <a:schemeClr val="tx1">
                  <a:lumMod val="15000"/>
                  <a:lumOff val="85000"/>
                </a:schemeClr>
              </a:solidFill>
              <a:round/>
            </a:ln>
            <a:effectLst/>
          </c:spPr>
        </c:majorGridlines>
        <c:numFmt formatCode="_([$$-409]* #,##0_);_([$$-409]* \(#,##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6521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Change in % Net Rev by </a:t>
            </a:r>
            <a:r>
              <a:rPr lang="en-US" b="1" dirty="0" smtClean="0"/>
              <a:t>Vertical YoY</a:t>
            </a:r>
            <a:endParaRPr lang="en-US" b="1" dirty="0"/>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'[Excel_data_all_Q.xlsx]Net Rev by Vertical'!$J$14</c:f>
              <c:strCache>
                <c:ptCount val="1"/>
                <c:pt idx="0">
                  <c:v>2017</c:v>
                </c:pt>
              </c:strCache>
            </c:strRef>
          </c:tx>
          <c:spPr>
            <a:solidFill>
              <a:schemeClr val="accent1"/>
            </a:solidFill>
            <a:ln>
              <a:noFill/>
            </a:ln>
            <a:effectLst/>
          </c:spPr>
          <c:invertIfNegative val="0"/>
          <c:cat>
            <c:strRef>
              <c:f>'[Excel_data_all_Q.xlsx]Net Rev by Vertical'!$I$15:$I$18</c:f>
              <c:strCache>
                <c:ptCount val="4"/>
                <c:pt idx="0">
                  <c:v>Cloud</c:v>
                </c:pt>
                <c:pt idx="1">
                  <c:v>Telecom/Cable</c:v>
                </c:pt>
                <c:pt idx="2">
                  <c:v>Strategic Enterprise</c:v>
                </c:pt>
                <c:pt idx="3">
                  <c:v>Total</c:v>
                </c:pt>
              </c:strCache>
            </c:strRef>
          </c:cat>
          <c:val>
            <c:numRef>
              <c:f>'[Excel_data_all_Q.xlsx]Net Rev by Vertical'!$J$15:$J$18</c:f>
              <c:numCache>
                <c:formatCode>0%</c:formatCode>
                <c:ptCount val="4"/>
                <c:pt idx="0">
                  <c:v>-5.5963094607880898E-3</c:v>
                </c:pt>
                <c:pt idx="1">
                  <c:v>-3.8714672861012373E-3</c:v>
                </c:pt>
                <c:pt idx="2">
                  <c:v>3.9833221651403475E-2</c:v>
                </c:pt>
                <c:pt idx="3">
                  <c:v>7.4347207470791066E-3</c:v>
                </c:pt>
              </c:numCache>
            </c:numRef>
          </c:val>
          <c:extLst>
            <c:ext xmlns:c16="http://schemas.microsoft.com/office/drawing/2014/chart" uri="{C3380CC4-5D6E-409C-BE32-E72D297353CC}">
              <c16:uniqueId val="{00000000-2E38-44ED-A40D-B81DE22B4B39}"/>
            </c:ext>
          </c:extLst>
        </c:ser>
        <c:ser>
          <c:idx val="1"/>
          <c:order val="1"/>
          <c:tx>
            <c:strRef>
              <c:f>'[Excel_data_all_Q.xlsx]Net Rev by Vertical'!$K$14</c:f>
              <c:strCache>
                <c:ptCount val="1"/>
                <c:pt idx="0">
                  <c:v>2018</c:v>
                </c:pt>
              </c:strCache>
            </c:strRef>
          </c:tx>
          <c:spPr>
            <a:solidFill>
              <a:schemeClr val="accent2"/>
            </a:solidFill>
            <a:ln>
              <a:noFill/>
            </a:ln>
            <a:effectLst/>
          </c:spPr>
          <c:invertIfNegative val="0"/>
          <c:cat>
            <c:strRef>
              <c:f>'[Excel_data_all_Q.xlsx]Net Rev by Vertical'!$I$15:$I$18</c:f>
              <c:strCache>
                <c:ptCount val="4"/>
                <c:pt idx="0">
                  <c:v>Cloud</c:v>
                </c:pt>
                <c:pt idx="1">
                  <c:v>Telecom/Cable</c:v>
                </c:pt>
                <c:pt idx="2">
                  <c:v>Strategic Enterprise</c:v>
                </c:pt>
                <c:pt idx="3">
                  <c:v>Total</c:v>
                </c:pt>
              </c:strCache>
            </c:strRef>
          </c:cat>
          <c:val>
            <c:numRef>
              <c:f>'[Excel_data_all_Q.xlsx]Net Rev by Vertical'!$K$15:$K$18</c:f>
              <c:numCache>
                <c:formatCode>0%</c:formatCode>
                <c:ptCount val="4"/>
                <c:pt idx="0">
                  <c:v>-0.20351357517681931</c:v>
                </c:pt>
                <c:pt idx="1">
                  <c:v>-0.10761324869369963</c:v>
                </c:pt>
                <c:pt idx="2">
                  <c:v>9.816697694400682E-2</c:v>
                </c:pt>
                <c:pt idx="3">
                  <c:v>-7.5529121578612315E-2</c:v>
                </c:pt>
              </c:numCache>
            </c:numRef>
          </c:val>
          <c:extLst>
            <c:ext xmlns:c16="http://schemas.microsoft.com/office/drawing/2014/chart" uri="{C3380CC4-5D6E-409C-BE32-E72D297353CC}">
              <c16:uniqueId val="{00000001-2E38-44ED-A40D-B81DE22B4B39}"/>
            </c:ext>
          </c:extLst>
        </c:ser>
        <c:ser>
          <c:idx val="2"/>
          <c:order val="2"/>
          <c:tx>
            <c:strRef>
              <c:f>'[Excel_data_all_Q.xlsx]Net Rev by Vertical'!$L$14</c:f>
              <c:strCache>
                <c:ptCount val="1"/>
                <c:pt idx="0">
                  <c:v>2019</c:v>
                </c:pt>
              </c:strCache>
            </c:strRef>
          </c:tx>
          <c:spPr>
            <a:solidFill>
              <a:schemeClr val="accent3"/>
            </a:solidFill>
            <a:ln>
              <a:noFill/>
            </a:ln>
            <a:effectLst/>
          </c:spPr>
          <c:invertIfNegative val="0"/>
          <c:cat>
            <c:strRef>
              <c:f>'[Excel_data_all_Q.xlsx]Net Rev by Vertical'!$I$15:$I$18</c:f>
              <c:strCache>
                <c:ptCount val="4"/>
                <c:pt idx="0">
                  <c:v>Cloud</c:v>
                </c:pt>
                <c:pt idx="1">
                  <c:v>Telecom/Cable</c:v>
                </c:pt>
                <c:pt idx="2">
                  <c:v>Strategic Enterprise</c:v>
                </c:pt>
                <c:pt idx="3">
                  <c:v>Total</c:v>
                </c:pt>
              </c:strCache>
            </c:strRef>
          </c:cat>
          <c:val>
            <c:numRef>
              <c:f>'[Excel_data_all_Q.xlsx]Net Rev by Vertical'!$L$15:$L$18</c:f>
              <c:numCache>
                <c:formatCode>0%</c:formatCode>
                <c:ptCount val="4"/>
                <c:pt idx="0">
                  <c:v>1.193545306979831E-2</c:v>
                </c:pt>
                <c:pt idx="1">
                  <c:v>-0.11550931526736029</c:v>
                </c:pt>
                <c:pt idx="2">
                  <c:v>1.571363369629011E-2</c:v>
                </c:pt>
                <c:pt idx="3">
                  <c:v>-4.3485745024206643E-2</c:v>
                </c:pt>
              </c:numCache>
            </c:numRef>
          </c:val>
          <c:extLst>
            <c:ext xmlns:c16="http://schemas.microsoft.com/office/drawing/2014/chart" uri="{C3380CC4-5D6E-409C-BE32-E72D297353CC}">
              <c16:uniqueId val="{00000002-2E38-44ED-A40D-B81DE22B4B39}"/>
            </c:ext>
          </c:extLst>
        </c:ser>
        <c:dLbls>
          <c:showLegendKey val="0"/>
          <c:showVal val="0"/>
          <c:showCatName val="0"/>
          <c:showSerName val="0"/>
          <c:showPercent val="0"/>
          <c:showBubbleSize val="0"/>
        </c:dLbls>
        <c:gapWidth val="219"/>
        <c:overlap val="-27"/>
        <c:axId val="565196304"/>
        <c:axId val="565197944"/>
      </c:barChart>
      <c:catAx>
        <c:axId val="56519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197944"/>
        <c:crosses val="autoZero"/>
        <c:auto val="1"/>
        <c:lblAlgn val="ctr"/>
        <c:lblOffset val="100"/>
        <c:noMultiLvlLbl val="0"/>
      </c:catAx>
      <c:valAx>
        <c:axId val="5651979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1963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E5F27-8F02-4072-82A8-08BD1F262B09}" type="datetimeFigureOut">
              <a:rPr lang="en-IN" smtClean="0"/>
              <a:t>14-02-2020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0D79C-76B1-4E76-90C1-DC8C5E39B491}" type="slidenum">
              <a:rPr lang="en-IN" smtClean="0"/>
              <a:t>‹#›</a:t>
            </a:fld>
            <a:endParaRPr lang="en-IN"/>
          </a:p>
        </p:txBody>
      </p:sp>
    </p:spTree>
    <p:extLst>
      <p:ext uri="{BB962C8B-B14F-4D97-AF65-F5344CB8AC3E}">
        <p14:creationId xmlns:p14="http://schemas.microsoft.com/office/powerpoint/2010/main" val="866455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juniper.net/us/en/company/why-junipe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baskool.com/brandguide/it-technology/6379-juniper-network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inance.yahoo.com/chart/JNPR#eyJpbnRlcnZhbCI6IndlZWsiLCJwZXJpb2RpY2l0eSI6MSwiY2FuZGxlV2lkdGgiOjQuMTYwOTE5NTQwMjI5ODg1LCJ2b2x1bWVVbmRlcmxheSI6dHJ1ZSwiYWRqIjp0cnVlLCJjcm9zc2hhaXIiOnRydWUsImNoYXJ0VHlwZSI6ImxpbmUiLCJleHRlbmRlZCI6ZmFsc2UsIm1hcmtldFNlc3Npb25zIjp7fSwiYWdncmVnYXRpb25UeXBlIjoib2hsYyIsImNoYXJ0U2NhbGUiOiJsaW5lYXIiLCJzdHVkaWVzIjp7InZvbCB1bmRyIjp7InR5cGUiOiJ2b2wgdW5kciIsImlucHV0cyI6eyJpZCI6InZvbCB1bmRyIiwiZGlzcGxheSI6InZvbCB1bmRyIn0sIm91dHB1dHMiOnsiVXAgVm9sdW1lIjoiIzAwYjA2MSIsIkRvd24gVm9sdW1lIjoiI0ZGMzMzQSJ9LCJwYW5lbCI6ImNoYXJ0IiwicGFyYW1ldGVycyI6eyJ3aWR0aEZhY3RvciI6MC40NSwiY2hhcnROYW1lIjoiY2hhcnQifX19LCJwYW5lbHMiOnsiY2hhcnQiOnsicGVyY2VudCI6MSwiZGlzcGxheSI6IkpOUFIiLCJjaGFydE5hbWUiOiJjaGFydCIsInRvcCI6MH19LCJzZXRTcGFuIjp7Im11bHRpcGxpZXIiOjUsImJhc2UiOiJ5ZWFyIiwicGVyaW9kaWNpdHkiOnsicGVyaW9kIjoxLCJpbnRlcnZhbCI6IndlZWsifX0sImxpbmVXaWR0aCI6Miwic3RyaXBlZEJhY2tncm91ZCI6dHJ1ZSwiZXZlbnRzIjp0cnVlLCJjb2xvciI6IiMwMDgxZjIiLCJldmVudE1hcCI6eyJjb3Jwb3JhdGUiOltdLCJzaWdEZXYiOnt9fSwiY3VzdG9tUmFuZ2UiOm51bGwsInN5bWJvbHMiOlt7InN5bWJvbCI6IkpOUFIiLCJzeW1ib2xPYmplY3QiOnsic3ltYm9sIjoiSk5QUiJ9LCJwZXJpb2RpY2l0eSI6MSwiaW50ZXJ2YWwiOiJ3ZWVrIiwic2V0U3BhbiI6eyJtdWx0aXBsaWVyIjo1LCJiYXNlIjoieWVhciIsInBlcmlvZGljaXR5Ijp7InBlcmlvZCI6MSwiaW50ZXJ2YWwiOiJ3ZWVrIn19fV19"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isco.com/c/dam/en_us/about/annual-report/cisco-annual-report-summary-2019.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isco.com/c/dam/en_us/about/annual-report/cisco-annual-report-summary-2019.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lobenewswire.com/news-release/2019/11/11/1944666/0/en/Juniper-Networks-Brings-AI-driven-Simplicity-and-Reliability-to-Enterprise-Networks-with-New-Mist-Wired-Assurance-Service-and-Marvis-Action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hlinkClick r:id="rId3"/>
              </a:rPr>
              <a:t>https://www.juniper.net/us/en/company/why-juniper/</a:t>
            </a:r>
            <a:endParaRPr lang="en-IN" dirty="0"/>
          </a:p>
        </p:txBody>
      </p:sp>
      <p:sp>
        <p:nvSpPr>
          <p:cNvPr id="4" name="Slide Number Placeholder 3"/>
          <p:cNvSpPr>
            <a:spLocks noGrp="1"/>
          </p:cNvSpPr>
          <p:nvPr>
            <p:ph type="sldNum" sz="quarter" idx="10"/>
          </p:nvPr>
        </p:nvSpPr>
        <p:spPr/>
        <p:txBody>
          <a:bodyPr/>
          <a:lstStyle/>
          <a:p>
            <a:fld id="{5660D79C-76B1-4E76-90C1-DC8C5E39B491}" type="slidenum">
              <a:rPr lang="en-IN" smtClean="0"/>
              <a:t>3</a:t>
            </a:fld>
            <a:endParaRPr lang="en-IN" dirty="0"/>
          </a:p>
        </p:txBody>
      </p:sp>
    </p:spTree>
    <p:extLst>
      <p:ext uri="{BB962C8B-B14F-4D97-AF65-F5344CB8AC3E}">
        <p14:creationId xmlns:p14="http://schemas.microsoft.com/office/powerpoint/2010/main" val="3926546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hlinkClick r:id="rId3"/>
              </a:rPr>
              <a:t>https://www.mbaskool.com/brandguide/it-technology/6379-juniper-networks.html</a:t>
            </a:r>
            <a:endParaRPr lang="en-IN" dirty="0"/>
          </a:p>
        </p:txBody>
      </p:sp>
      <p:sp>
        <p:nvSpPr>
          <p:cNvPr id="4" name="Slide Number Placeholder 3"/>
          <p:cNvSpPr>
            <a:spLocks noGrp="1"/>
          </p:cNvSpPr>
          <p:nvPr>
            <p:ph type="sldNum" sz="quarter" idx="10"/>
          </p:nvPr>
        </p:nvSpPr>
        <p:spPr/>
        <p:txBody>
          <a:bodyPr/>
          <a:lstStyle/>
          <a:p>
            <a:fld id="{5660D79C-76B1-4E76-90C1-DC8C5E39B491}" type="slidenum">
              <a:rPr lang="en-IN" smtClean="0"/>
              <a:t>4</a:t>
            </a:fld>
            <a:endParaRPr lang="en-IN" dirty="0"/>
          </a:p>
        </p:txBody>
      </p:sp>
    </p:spTree>
    <p:extLst>
      <p:ext uri="{BB962C8B-B14F-4D97-AF65-F5344CB8AC3E}">
        <p14:creationId xmlns:p14="http://schemas.microsoft.com/office/powerpoint/2010/main" val="274257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smtClean="0">
                <a:hlinkClick r:id="rId3"/>
              </a:rPr>
              <a:t>https://finance.yahoo.com/chart/JNPR#eyJpbnRlcnZhbCI6IndlZWsiLCJwZXJpb2RpY2l0eSI6MSwiY2FuZGxlV2lkdGgiOjQuMTYwOTE5NTQwMjI5ODg1LCJ2b2x1bWVVbmRlcmxheSI6dHJ1ZSwiYWRqIjp0cnVlLCJjcm9zc2hhaXIiOnRydWUsImNoYXJ0VHlwZSI6ImxpbmUiLCJleHRlbmRlZCI6ZmFsc2UsIm1hcmtldFNlc3Npb25zIjp7fSwiYWdncmVnYXRpb25UeXBlIjoib2hsYyIsImNoYXJ0U2NhbGUiOiJsaW5lYXIiLCJzdHVkaWVzIjp7InZvbCB1bmRyIjp7InR5cGUiOiJ2b2wgdW5kciIsImlucHV0cyI6eyJpZCI6InZvbCB1bmRyIiwiZGlzcGxheSI6InZvbCB1bmRyIn0sIm91dHB1dHMiOnsiVXAgVm9sdW1lIjoiIzAwYjA2MSIsIkRvd24gVm9sdW1lIjoiI0ZGMzMzQSJ9LCJwYW5lbCI6ImNoYXJ0IiwicGFyYW1ldGVycyI6eyJ3aWR0aEZhY3RvciI6MC40NSwiY2hhcnROYW1lIjoiY2hhcnQifX19LCJwYW5lbHMiOnsiY2hhcnQiOnsicGVyY2VudCI6MSwiZGlzcGxheSI6IkpOUFIiLCJjaGFydE5hbWUiOiJjaGFydCIsInRvcCI6MH19LCJzZXRTcGFuIjp7Im11bHRpcGxpZXIiOjUsImJhc2UiOiJ5ZWFyIiwicGVyaW9kaWNpdHkiOnsicGVyaW9kIjoxLCJpbnRlcnZhbCI6IndlZWsifX0sImxpbmVXaWR0aCI6Miwic3RyaXBlZEJhY2tncm91ZCI6dHJ1ZSwiZXZlbnRzIjp0cnVlLCJjb2xvciI6IiMwMDgxZjIiLCJldmVudE1hcCI6eyJjb3Jwb3JhdGUiOltdLCJzaWdEZXYiOnt9fSwiY3VzdG9tUmFuZ2UiOm51bGwsInN5bWJvbHMiOlt7InN5bWJvbCI6IkpOUFIiLCJzeW1ib2xPYmplY3QiOnsic3ltYm9sIjoiSk5QUiJ9LCJwZXJpb2RpY2l0eSI6MSwiaW50ZXJ2YWwiOiJ3ZWVrIiwic2V0U3BhbiI6eyJtdWx0aXBsaWVyIjo1LCJiYXNlIjoieWVhciIsInBlcmlvZGljaXR5Ijp7InBlcmlvZCI6MSwiaW50ZXJ2YWwiOiJ3ZWVrIn19fV19</a:t>
            </a:r>
            <a:endParaRPr lang="en-IN" dirty="0"/>
          </a:p>
        </p:txBody>
      </p:sp>
      <p:sp>
        <p:nvSpPr>
          <p:cNvPr id="4" name="Slide Number Placeholder 3"/>
          <p:cNvSpPr>
            <a:spLocks noGrp="1"/>
          </p:cNvSpPr>
          <p:nvPr>
            <p:ph type="sldNum" sz="quarter" idx="10"/>
          </p:nvPr>
        </p:nvSpPr>
        <p:spPr/>
        <p:txBody>
          <a:bodyPr/>
          <a:lstStyle/>
          <a:p>
            <a:fld id="{5660D79C-76B1-4E76-90C1-DC8C5E39B491}" type="slidenum">
              <a:rPr lang="en-IN" smtClean="0"/>
              <a:t>5</a:t>
            </a:fld>
            <a:endParaRPr lang="en-IN" dirty="0"/>
          </a:p>
        </p:txBody>
      </p:sp>
    </p:spTree>
    <p:extLst>
      <p:ext uri="{BB962C8B-B14F-4D97-AF65-F5344CB8AC3E}">
        <p14:creationId xmlns:p14="http://schemas.microsoft.com/office/powerpoint/2010/main" val="337300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https://www.cisco.com/c/dam/en_us/about/annual-report/cisco-annual-report-summary-2019.pdf</a:t>
            </a:r>
            <a:endParaRPr lang="en-US" dirty="0"/>
          </a:p>
        </p:txBody>
      </p:sp>
      <p:sp>
        <p:nvSpPr>
          <p:cNvPr id="4" name="Slide Number Placeholder 3"/>
          <p:cNvSpPr>
            <a:spLocks noGrp="1"/>
          </p:cNvSpPr>
          <p:nvPr>
            <p:ph type="sldNum" sz="quarter" idx="10"/>
          </p:nvPr>
        </p:nvSpPr>
        <p:spPr/>
        <p:txBody>
          <a:bodyPr/>
          <a:lstStyle/>
          <a:p>
            <a:fld id="{5660D79C-76B1-4E76-90C1-DC8C5E39B491}" type="slidenum">
              <a:rPr lang="en-IN" smtClean="0"/>
              <a:t>7</a:t>
            </a:fld>
            <a:endParaRPr lang="en-IN" dirty="0"/>
          </a:p>
        </p:txBody>
      </p:sp>
    </p:spTree>
    <p:extLst>
      <p:ext uri="{BB962C8B-B14F-4D97-AF65-F5344CB8AC3E}">
        <p14:creationId xmlns:p14="http://schemas.microsoft.com/office/powerpoint/2010/main" val="618759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https://www.cisco.com/c/dam/en_us/about/annual-report/cisco-annual-report-summary-2019.pdf</a:t>
            </a:r>
            <a:endParaRPr lang="en-US" dirty="0"/>
          </a:p>
        </p:txBody>
      </p:sp>
      <p:sp>
        <p:nvSpPr>
          <p:cNvPr id="4" name="Slide Number Placeholder 3"/>
          <p:cNvSpPr>
            <a:spLocks noGrp="1"/>
          </p:cNvSpPr>
          <p:nvPr>
            <p:ph type="sldNum" sz="quarter" idx="10"/>
          </p:nvPr>
        </p:nvSpPr>
        <p:spPr/>
        <p:txBody>
          <a:bodyPr/>
          <a:lstStyle/>
          <a:p>
            <a:fld id="{5660D79C-76B1-4E76-90C1-DC8C5E39B491}" type="slidenum">
              <a:rPr lang="en-IN" smtClean="0"/>
              <a:t>9</a:t>
            </a:fld>
            <a:endParaRPr lang="en-IN"/>
          </a:p>
        </p:txBody>
      </p:sp>
    </p:spTree>
    <p:extLst>
      <p:ext uri="{BB962C8B-B14F-4D97-AF65-F5344CB8AC3E}">
        <p14:creationId xmlns:p14="http://schemas.microsoft.com/office/powerpoint/2010/main" val="4196784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60D79C-76B1-4E76-90C1-DC8C5E39B491}" type="slidenum">
              <a:rPr lang="en-IN" smtClean="0"/>
              <a:t>10</a:t>
            </a:fld>
            <a:endParaRPr lang="en-IN"/>
          </a:p>
        </p:txBody>
      </p:sp>
    </p:spTree>
    <p:extLst>
      <p:ext uri="{BB962C8B-B14F-4D97-AF65-F5344CB8AC3E}">
        <p14:creationId xmlns:p14="http://schemas.microsoft.com/office/powerpoint/2010/main" val="20747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https://www.globenewswire.com/news-release/2019/11/11/1944666/0/en/Juniper-Networks-Brings-AI-driven-Simplicity-and-Reliability-to-Enterprise-Networks-with-New-Mist-Wired-Assurance-Service-and-Marvis-Actions.html</a:t>
            </a:r>
            <a:endParaRPr lang="en-US" dirty="0"/>
          </a:p>
        </p:txBody>
      </p:sp>
      <p:sp>
        <p:nvSpPr>
          <p:cNvPr id="4" name="Slide Number Placeholder 3"/>
          <p:cNvSpPr>
            <a:spLocks noGrp="1"/>
          </p:cNvSpPr>
          <p:nvPr>
            <p:ph type="sldNum" sz="quarter" idx="10"/>
          </p:nvPr>
        </p:nvSpPr>
        <p:spPr/>
        <p:txBody>
          <a:bodyPr/>
          <a:lstStyle/>
          <a:p>
            <a:fld id="{5660D79C-76B1-4E76-90C1-DC8C5E39B491}" type="slidenum">
              <a:rPr lang="en-IN" smtClean="0"/>
              <a:t>11</a:t>
            </a:fld>
            <a:endParaRPr lang="en-IN"/>
          </a:p>
        </p:txBody>
      </p:sp>
    </p:spTree>
    <p:extLst>
      <p:ext uri="{BB962C8B-B14F-4D97-AF65-F5344CB8AC3E}">
        <p14:creationId xmlns:p14="http://schemas.microsoft.com/office/powerpoint/2010/main" val="281646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60D79C-76B1-4E76-90C1-DC8C5E39B491}" type="slidenum">
              <a:rPr lang="en-IN" smtClean="0"/>
              <a:t>12</a:t>
            </a:fld>
            <a:endParaRPr lang="en-IN"/>
          </a:p>
        </p:txBody>
      </p:sp>
    </p:spTree>
    <p:extLst>
      <p:ext uri="{BB962C8B-B14F-4D97-AF65-F5344CB8AC3E}">
        <p14:creationId xmlns:p14="http://schemas.microsoft.com/office/powerpoint/2010/main" val="2821319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34EF79-6072-4207-A139-A05D90B597EB}" type="datetimeFigureOut">
              <a:rPr lang="en-IN" smtClean="0"/>
              <a:t>14-02-2020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CCD40-19AE-48A5-A871-53B39C9CE87D}" type="slidenum">
              <a:rPr lang="en-IN" smtClean="0"/>
              <a:t>‹#›</a:t>
            </a:fld>
            <a:endParaRPr lang="en-IN"/>
          </a:p>
        </p:txBody>
      </p:sp>
    </p:spTree>
    <p:extLst>
      <p:ext uri="{BB962C8B-B14F-4D97-AF65-F5344CB8AC3E}">
        <p14:creationId xmlns:p14="http://schemas.microsoft.com/office/powerpoint/2010/main" val="1871386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34EF79-6072-4207-A139-A05D90B597EB}" type="datetimeFigureOut">
              <a:rPr lang="en-IN" smtClean="0"/>
              <a:t>14-02-2020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CCD40-19AE-48A5-A871-53B39C9CE87D}" type="slidenum">
              <a:rPr lang="en-IN" smtClean="0"/>
              <a:t>‹#›</a:t>
            </a:fld>
            <a:endParaRPr lang="en-IN"/>
          </a:p>
        </p:txBody>
      </p:sp>
    </p:spTree>
    <p:extLst>
      <p:ext uri="{BB962C8B-B14F-4D97-AF65-F5344CB8AC3E}">
        <p14:creationId xmlns:p14="http://schemas.microsoft.com/office/powerpoint/2010/main" val="3125147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34EF79-6072-4207-A139-A05D90B597EB}" type="datetimeFigureOut">
              <a:rPr lang="en-IN" smtClean="0"/>
              <a:t>14-02-2020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CCD40-19AE-48A5-A871-53B39C9CE87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57217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34EF79-6072-4207-A139-A05D90B597EB}" type="datetimeFigureOut">
              <a:rPr lang="en-IN" smtClean="0"/>
              <a:t>14-02-2020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CCD40-19AE-48A5-A871-53B39C9CE87D}" type="slidenum">
              <a:rPr lang="en-IN" smtClean="0"/>
              <a:t>‹#›</a:t>
            </a:fld>
            <a:endParaRPr lang="en-IN"/>
          </a:p>
        </p:txBody>
      </p:sp>
    </p:spTree>
    <p:extLst>
      <p:ext uri="{BB962C8B-B14F-4D97-AF65-F5344CB8AC3E}">
        <p14:creationId xmlns:p14="http://schemas.microsoft.com/office/powerpoint/2010/main" val="3102003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34EF79-6072-4207-A139-A05D90B597EB}" type="datetimeFigureOut">
              <a:rPr lang="en-IN" smtClean="0"/>
              <a:t>14-02-2020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CCD40-19AE-48A5-A871-53B39C9CE8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5695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34EF79-6072-4207-A139-A05D90B597EB}" type="datetimeFigureOut">
              <a:rPr lang="en-IN" smtClean="0"/>
              <a:t>14-02-2020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CCD40-19AE-48A5-A871-53B39C9CE87D}" type="slidenum">
              <a:rPr lang="en-IN" smtClean="0"/>
              <a:t>‹#›</a:t>
            </a:fld>
            <a:endParaRPr lang="en-IN"/>
          </a:p>
        </p:txBody>
      </p:sp>
    </p:spTree>
    <p:extLst>
      <p:ext uri="{BB962C8B-B14F-4D97-AF65-F5344CB8AC3E}">
        <p14:creationId xmlns:p14="http://schemas.microsoft.com/office/powerpoint/2010/main" val="2209160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34EF79-6072-4207-A139-A05D90B597EB}" type="datetimeFigureOut">
              <a:rPr lang="en-IN" smtClean="0"/>
              <a:t>14-02-2020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CCD40-19AE-48A5-A871-53B39C9CE87D}" type="slidenum">
              <a:rPr lang="en-IN" smtClean="0"/>
              <a:t>‹#›</a:t>
            </a:fld>
            <a:endParaRPr lang="en-IN"/>
          </a:p>
        </p:txBody>
      </p:sp>
    </p:spTree>
    <p:extLst>
      <p:ext uri="{BB962C8B-B14F-4D97-AF65-F5344CB8AC3E}">
        <p14:creationId xmlns:p14="http://schemas.microsoft.com/office/powerpoint/2010/main" val="850537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34EF79-6072-4207-A139-A05D90B597EB}" type="datetimeFigureOut">
              <a:rPr lang="en-IN" smtClean="0"/>
              <a:t>14-02-2020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CCD40-19AE-48A5-A871-53B39C9CE87D}" type="slidenum">
              <a:rPr lang="en-IN" smtClean="0"/>
              <a:t>‹#›</a:t>
            </a:fld>
            <a:endParaRPr lang="en-IN"/>
          </a:p>
        </p:txBody>
      </p:sp>
    </p:spTree>
    <p:extLst>
      <p:ext uri="{BB962C8B-B14F-4D97-AF65-F5344CB8AC3E}">
        <p14:creationId xmlns:p14="http://schemas.microsoft.com/office/powerpoint/2010/main" val="2129935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34EF79-6072-4207-A139-A05D90B597EB}" type="datetimeFigureOut">
              <a:rPr lang="en-IN" smtClean="0"/>
              <a:t>14-02-2020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CCD40-19AE-48A5-A871-53B39C9CE87D}" type="slidenum">
              <a:rPr lang="en-IN" smtClean="0"/>
              <a:t>‹#›</a:t>
            </a:fld>
            <a:endParaRPr lang="en-IN"/>
          </a:p>
        </p:txBody>
      </p:sp>
    </p:spTree>
    <p:extLst>
      <p:ext uri="{BB962C8B-B14F-4D97-AF65-F5344CB8AC3E}">
        <p14:creationId xmlns:p14="http://schemas.microsoft.com/office/powerpoint/2010/main" val="214952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34EF79-6072-4207-A139-A05D90B597EB}" type="datetimeFigureOut">
              <a:rPr lang="en-IN" smtClean="0"/>
              <a:t>14-02-2020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CCD40-19AE-48A5-A871-53B39C9CE87D}" type="slidenum">
              <a:rPr lang="en-IN" smtClean="0"/>
              <a:t>‹#›</a:t>
            </a:fld>
            <a:endParaRPr lang="en-IN"/>
          </a:p>
        </p:txBody>
      </p:sp>
    </p:spTree>
    <p:extLst>
      <p:ext uri="{BB962C8B-B14F-4D97-AF65-F5344CB8AC3E}">
        <p14:creationId xmlns:p14="http://schemas.microsoft.com/office/powerpoint/2010/main" val="270696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34EF79-6072-4207-A139-A05D90B597EB}" type="datetimeFigureOut">
              <a:rPr lang="en-IN" smtClean="0"/>
              <a:t>14-02-2020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0CCD40-19AE-48A5-A871-53B39C9CE87D}" type="slidenum">
              <a:rPr lang="en-IN" smtClean="0"/>
              <a:t>‹#›</a:t>
            </a:fld>
            <a:endParaRPr lang="en-IN"/>
          </a:p>
        </p:txBody>
      </p:sp>
    </p:spTree>
    <p:extLst>
      <p:ext uri="{BB962C8B-B14F-4D97-AF65-F5344CB8AC3E}">
        <p14:creationId xmlns:p14="http://schemas.microsoft.com/office/powerpoint/2010/main" val="147587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34EF79-6072-4207-A139-A05D90B597EB}" type="datetimeFigureOut">
              <a:rPr lang="en-IN" smtClean="0"/>
              <a:t>14-02-2020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0CCD40-19AE-48A5-A871-53B39C9CE87D}" type="slidenum">
              <a:rPr lang="en-IN" smtClean="0"/>
              <a:t>‹#›</a:t>
            </a:fld>
            <a:endParaRPr lang="en-IN"/>
          </a:p>
        </p:txBody>
      </p:sp>
    </p:spTree>
    <p:extLst>
      <p:ext uri="{BB962C8B-B14F-4D97-AF65-F5344CB8AC3E}">
        <p14:creationId xmlns:p14="http://schemas.microsoft.com/office/powerpoint/2010/main" val="331951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34EF79-6072-4207-A139-A05D90B597EB}" type="datetimeFigureOut">
              <a:rPr lang="en-IN" smtClean="0"/>
              <a:t>14-02-2020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0CCD40-19AE-48A5-A871-53B39C9CE87D}" type="slidenum">
              <a:rPr lang="en-IN" smtClean="0"/>
              <a:t>‹#›</a:t>
            </a:fld>
            <a:endParaRPr lang="en-IN"/>
          </a:p>
        </p:txBody>
      </p:sp>
    </p:spTree>
    <p:extLst>
      <p:ext uri="{BB962C8B-B14F-4D97-AF65-F5344CB8AC3E}">
        <p14:creationId xmlns:p14="http://schemas.microsoft.com/office/powerpoint/2010/main" val="315484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4EF79-6072-4207-A139-A05D90B597EB}" type="datetimeFigureOut">
              <a:rPr lang="en-IN" smtClean="0"/>
              <a:t>14-02-2020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0CCD40-19AE-48A5-A871-53B39C9CE87D}" type="slidenum">
              <a:rPr lang="en-IN" smtClean="0"/>
              <a:t>‹#›</a:t>
            </a:fld>
            <a:endParaRPr lang="en-IN"/>
          </a:p>
        </p:txBody>
      </p:sp>
    </p:spTree>
    <p:extLst>
      <p:ext uri="{BB962C8B-B14F-4D97-AF65-F5344CB8AC3E}">
        <p14:creationId xmlns:p14="http://schemas.microsoft.com/office/powerpoint/2010/main" val="88489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34EF79-6072-4207-A139-A05D90B597EB}" type="datetimeFigureOut">
              <a:rPr lang="en-IN" smtClean="0"/>
              <a:t>14-02-2020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0CCD40-19AE-48A5-A871-53B39C9CE87D}" type="slidenum">
              <a:rPr lang="en-IN" smtClean="0"/>
              <a:t>‹#›</a:t>
            </a:fld>
            <a:endParaRPr lang="en-IN"/>
          </a:p>
        </p:txBody>
      </p:sp>
    </p:spTree>
    <p:extLst>
      <p:ext uri="{BB962C8B-B14F-4D97-AF65-F5344CB8AC3E}">
        <p14:creationId xmlns:p14="http://schemas.microsoft.com/office/powerpoint/2010/main" val="3532572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34EF79-6072-4207-A139-A05D90B597EB}" type="datetimeFigureOut">
              <a:rPr lang="en-IN" smtClean="0"/>
              <a:t>14-02-2020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0CCD40-19AE-48A5-A871-53B39C9CE87D}" type="slidenum">
              <a:rPr lang="en-IN" smtClean="0"/>
              <a:t>‹#›</a:t>
            </a:fld>
            <a:endParaRPr lang="en-IN"/>
          </a:p>
        </p:txBody>
      </p:sp>
    </p:spTree>
    <p:extLst>
      <p:ext uri="{BB962C8B-B14F-4D97-AF65-F5344CB8AC3E}">
        <p14:creationId xmlns:p14="http://schemas.microsoft.com/office/powerpoint/2010/main" val="336587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34EF79-6072-4207-A139-A05D90B597EB}" type="datetimeFigureOut">
              <a:rPr lang="en-IN" smtClean="0"/>
              <a:t>14-02-2020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0CCD40-19AE-48A5-A871-53B39C9CE87D}" type="slidenum">
              <a:rPr lang="en-IN" smtClean="0"/>
              <a:t>‹#›</a:t>
            </a:fld>
            <a:endParaRPr lang="en-IN"/>
          </a:p>
        </p:txBody>
      </p:sp>
    </p:spTree>
    <p:extLst>
      <p:ext uri="{BB962C8B-B14F-4D97-AF65-F5344CB8AC3E}">
        <p14:creationId xmlns:p14="http://schemas.microsoft.com/office/powerpoint/2010/main" val="78537589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chart" Target="../charts/chart4.xm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hart" Target="../charts/chart10.xml"/></Relationships>
</file>

<file path=ppt/slides/_rels/slide9.xml.rels><?xml version="1.0" encoding="UTF-8" standalone="yes"?>
<Relationships xmlns="http://schemas.openxmlformats.org/package/2006/relationships"><Relationship Id="rId3" Type="http://schemas.openxmlformats.org/officeDocument/2006/relationships/chart" Target="../charts/chart11.xm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hart" Target="../charts/chart13.xml"/><Relationship Id="rId4" Type="http://schemas.openxmlformats.org/officeDocument/2006/relationships/chart" Target="../charts/char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6084" y="3051304"/>
            <a:ext cx="7766936" cy="1646302"/>
          </a:xfrm>
        </p:spPr>
        <p:txBody>
          <a:bodyPr/>
          <a:lstStyle/>
          <a:p>
            <a:pPr algn="ctr"/>
            <a:r>
              <a:rPr lang="en-US" sz="4000" dirty="0" smtClean="0"/>
              <a:t>ANALYZE OF THE JUNIPER NETWORKS  PERFORMANCE ANALYSIS</a:t>
            </a:r>
            <a:endParaRPr lang="en-IN" sz="4000" dirty="0"/>
          </a:p>
        </p:txBody>
      </p:sp>
      <p:sp>
        <p:nvSpPr>
          <p:cNvPr id="3" name="Subtitle 2"/>
          <p:cNvSpPr>
            <a:spLocks noGrp="1"/>
          </p:cNvSpPr>
          <p:nvPr>
            <p:ph type="subTitle" idx="1"/>
          </p:nvPr>
        </p:nvSpPr>
        <p:spPr>
          <a:xfrm>
            <a:off x="1495915" y="4697606"/>
            <a:ext cx="7766936" cy="1096899"/>
          </a:xfrm>
        </p:spPr>
        <p:txBody>
          <a:bodyPr/>
          <a:lstStyle/>
          <a:p>
            <a:r>
              <a:rPr lang="en-IN" dirty="0" smtClean="0"/>
              <a:t>By Rahul Mahipati Bagal</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8585" y="607315"/>
            <a:ext cx="4201934" cy="1400645"/>
          </a:xfrm>
          <a:prstGeom prst="rect">
            <a:avLst/>
          </a:prstGeom>
        </p:spPr>
      </p:pic>
    </p:spTree>
    <p:extLst>
      <p:ext uri="{BB962C8B-B14F-4D97-AF65-F5344CB8AC3E}">
        <p14:creationId xmlns:p14="http://schemas.microsoft.com/office/powerpoint/2010/main" val="2001619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202" y="640408"/>
            <a:ext cx="8902095" cy="859971"/>
          </a:xfrm>
        </p:spPr>
        <p:txBody>
          <a:bodyPr/>
          <a:lstStyle/>
          <a:p>
            <a:r>
              <a:rPr lang="en-IN" b="1" dirty="0" smtClean="0"/>
              <a:t>JUNIPER NETWORKS SWOT ANALYSIS</a:t>
            </a:r>
            <a:endParaRPr lang="en-IN" b="1" dirty="0"/>
          </a:p>
        </p:txBody>
      </p:sp>
      <p:sp>
        <p:nvSpPr>
          <p:cNvPr id="3" name="Content Placeholder 2"/>
          <p:cNvSpPr>
            <a:spLocks noGrp="1"/>
          </p:cNvSpPr>
          <p:nvPr>
            <p:ph idx="1"/>
          </p:nvPr>
        </p:nvSpPr>
        <p:spPr>
          <a:xfrm>
            <a:off x="325455" y="1487872"/>
            <a:ext cx="4400794" cy="4524823"/>
          </a:xfrm>
        </p:spPr>
        <p:txBody>
          <a:bodyPr>
            <a:noAutofit/>
          </a:bodyPr>
          <a:lstStyle/>
          <a:p>
            <a:pPr marL="0" indent="0">
              <a:buNone/>
            </a:pPr>
            <a:r>
              <a:rPr lang="en-US" sz="1200" b="1" dirty="0" smtClean="0"/>
              <a:t>Strengths</a:t>
            </a:r>
            <a:r>
              <a:rPr lang="en-US" sz="1200" b="1" dirty="0"/>
              <a:t>	</a:t>
            </a:r>
          </a:p>
          <a:p>
            <a:pPr marL="0" indent="0">
              <a:buNone/>
            </a:pPr>
            <a:r>
              <a:rPr lang="en-US" sz="1100" dirty="0" smtClean="0"/>
              <a:t>Strengths </a:t>
            </a:r>
            <a:r>
              <a:rPr lang="en-US" sz="1100" dirty="0"/>
              <a:t>are</a:t>
            </a:r>
            <a:r>
              <a:rPr lang="en-US" sz="1100" dirty="0" smtClean="0"/>
              <a:t>:</a:t>
            </a:r>
            <a:endParaRPr lang="en-US" sz="1100" dirty="0"/>
          </a:p>
          <a:p>
            <a:pPr marL="0" indent="0">
              <a:buNone/>
            </a:pPr>
            <a:r>
              <a:rPr lang="en-US" sz="1100" dirty="0"/>
              <a:t>1. Strong portfolio of offerings in IT and internet</a:t>
            </a:r>
          </a:p>
          <a:p>
            <a:pPr marL="0" indent="0">
              <a:buNone/>
            </a:pPr>
            <a:r>
              <a:rPr lang="en-US" sz="1100" dirty="0" smtClean="0"/>
              <a:t>2</a:t>
            </a:r>
            <a:r>
              <a:rPr lang="en-US" sz="1100" dirty="0"/>
              <a:t>. Strategic relationship with customers as well as clients</a:t>
            </a:r>
          </a:p>
          <a:p>
            <a:pPr marL="0" indent="0">
              <a:buNone/>
            </a:pPr>
            <a:r>
              <a:rPr lang="en-US" sz="1100" dirty="0" smtClean="0"/>
              <a:t>3</a:t>
            </a:r>
            <a:r>
              <a:rPr lang="en-US" sz="1100" dirty="0"/>
              <a:t>. Strong R &amp; D capabilities with nearly 10,000 employees</a:t>
            </a:r>
          </a:p>
          <a:p>
            <a:pPr marL="0" indent="0">
              <a:buNone/>
            </a:pPr>
            <a:r>
              <a:rPr lang="en-US" sz="1100" dirty="0" smtClean="0"/>
              <a:t>4</a:t>
            </a:r>
            <a:r>
              <a:rPr lang="en-US" sz="1100" dirty="0"/>
              <a:t>. Has healthy financials and revenues</a:t>
            </a:r>
          </a:p>
          <a:p>
            <a:pPr marL="0" indent="0">
              <a:buNone/>
            </a:pPr>
            <a:r>
              <a:rPr lang="en-US" sz="1100" dirty="0" smtClean="0"/>
              <a:t>5</a:t>
            </a:r>
            <a:r>
              <a:rPr lang="en-US" sz="1100" dirty="0"/>
              <a:t>. </a:t>
            </a:r>
            <a:r>
              <a:rPr lang="en-US" sz="1100" dirty="0" smtClean="0"/>
              <a:t>Association </a:t>
            </a:r>
            <a:r>
              <a:rPr lang="en-US" sz="1100" dirty="0"/>
              <a:t>with top global IT and telecom companies</a:t>
            </a:r>
          </a:p>
          <a:p>
            <a:pPr marL="0" indent="0">
              <a:buNone/>
            </a:pPr>
            <a:r>
              <a:rPr lang="en-US" sz="1100" dirty="0" smtClean="0"/>
              <a:t>6</a:t>
            </a:r>
            <a:r>
              <a:rPr lang="en-US" sz="1100" dirty="0"/>
              <a:t>. The company designs and sells high-performance Internet Protocol network products and </a:t>
            </a:r>
            <a:r>
              <a:rPr lang="en-US" sz="1100" dirty="0" smtClean="0"/>
              <a:t>services</a:t>
            </a:r>
            <a:endParaRPr lang="en-US" sz="1100" dirty="0"/>
          </a:p>
          <a:p>
            <a:pPr marL="0" indent="0">
              <a:buNone/>
            </a:pPr>
            <a:endParaRPr lang="en-US" sz="1100" b="1" dirty="0" smtClean="0"/>
          </a:p>
          <a:p>
            <a:pPr marL="0" indent="0">
              <a:buNone/>
            </a:pPr>
            <a:r>
              <a:rPr lang="en-US" sz="1200" b="1" dirty="0" smtClean="0"/>
              <a:t>Weaknesses</a:t>
            </a:r>
            <a:r>
              <a:rPr lang="en-US" sz="1200" dirty="0"/>
              <a:t>	</a:t>
            </a:r>
          </a:p>
          <a:p>
            <a:pPr marL="0" indent="0">
              <a:buNone/>
            </a:pPr>
            <a:r>
              <a:rPr lang="en-US" sz="1100" dirty="0"/>
              <a:t>Here are the weaknesses in the Juniper Networks SWOT Analysis:</a:t>
            </a:r>
          </a:p>
          <a:p>
            <a:pPr marL="0" indent="0">
              <a:buNone/>
            </a:pPr>
            <a:r>
              <a:rPr lang="en-US" sz="1100" dirty="0" smtClean="0"/>
              <a:t>1</a:t>
            </a:r>
            <a:r>
              <a:rPr lang="en-US" sz="1100" dirty="0"/>
              <a:t>. Limited scale and brand awareness</a:t>
            </a:r>
          </a:p>
          <a:p>
            <a:pPr marL="0" indent="0">
              <a:buNone/>
            </a:pPr>
            <a:r>
              <a:rPr lang="en-US" sz="1100" dirty="0" smtClean="0"/>
              <a:t>2</a:t>
            </a:r>
            <a:r>
              <a:rPr lang="en-US" sz="1100" dirty="0"/>
              <a:t>. Has to heavily invest in research due to short life cycle of technology</a:t>
            </a:r>
            <a:endParaRPr lang="en-IN" sz="1100" dirty="0"/>
          </a:p>
        </p:txBody>
      </p:sp>
      <p:sp>
        <p:nvSpPr>
          <p:cNvPr id="10" name="Rectangle 9"/>
          <p:cNvSpPr/>
          <p:nvPr/>
        </p:nvSpPr>
        <p:spPr>
          <a:xfrm>
            <a:off x="4785162" y="1487872"/>
            <a:ext cx="4602761" cy="4832092"/>
          </a:xfrm>
          <a:prstGeom prst="rect">
            <a:avLst/>
          </a:prstGeom>
        </p:spPr>
        <p:txBody>
          <a:bodyPr wrap="square">
            <a:spAutoFit/>
          </a:bodyPr>
          <a:lstStyle/>
          <a:p>
            <a:r>
              <a:rPr lang="en-US" sz="1100" b="1" dirty="0" smtClean="0"/>
              <a:t>Opportunities</a:t>
            </a:r>
            <a:r>
              <a:rPr lang="en-US" sz="1100" b="1" dirty="0"/>
              <a:t>	</a:t>
            </a:r>
            <a:endParaRPr lang="en-US" sz="1100" b="1" dirty="0" smtClean="0"/>
          </a:p>
          <a:p>
            <a:endParaRPr lang="en-US" sz="1100" b="1" dirty="0"/>
          </a:p>
          <a:p>
            <a:r>
              <a:rPr lang="en-US" sz="1100" dirty="0"/>
              <a:t>Following are the Opportunities in Juniper Networks SWOT Analysis:</a:t>
            </a:r>
          </a:p>
          <a:p>
            <a:endParaRPr lang="en-US" sz="1100" dirty="0"/>
          </a:p>
          <a:p>
            <a:r>
              <a:rPr lang="en-US" sz="1100" dirty="0"/>
              <a:t>1.Data Intensive applications</a:t>
            </a:r>
          </a:p>
          <a:p>
            <a:endParaRPr lang="en-US" sz="1100" dirty="0"/>
          </a:p>
          <a:p>
            <a:r>
              <a:rPr lang="en-US" sz="1100" dirty="0"/>
              <a:t>2. Growing demand for cloud computing</a:t>
            </a:r>
          </a:p>
          <a:p>
            <a:endParaRPr lang="en-US" sz="1100" dirty="0"/>
          </a:p>
          <a:p>
            <a:r>
              <a:rPr lang="en-US" sz="1100" dirty="0"/>
              <a:t>3. It can strengthen its ties with domestic mainstream carriers</a:t>
            </a:r>
          </a:p>
          <a:p>
            <a:endParaRPr lang="en-US" sz="1100" dirty="0"/>
          </a:p>
          <a:p>
            <a:r>
              <a:rPr lang="en-US" sz="1100" dirty="0"/>
              <a:t>4. Increase in usage of </a:t>
            </a:r>
            <a:r>
              <a:rPr lang="en-US" sz="1100" dirty="0" smtClean="0"/>
              <a:t>3G, 4g and </a:t>
            </a:r>
            <a:r>
              <a:rPr lang="en-US" sz="1100" dirty="0"/>
              <a:t>high bandwidth </a:t>
            </a:r>
            <a:r>
              <a:rPr lang="en-US" sz="1100" dirty="0" smtClean="0"/>
              <a:t>infrastructure</a:t>
            </a:r>
          </a:p>
          <a:p>
            <a:endParaRPr lang="en-US" sz="1100" dirty="0"/>
          </a:p>
          <a:p>
            <a:r>
              <a:rPr lang="en-US" sz="1100" dirty="0" smtClean="0"/>
              <a:t>5. Have advantages of 5G technology that may have potential growth </a:t>
            </a:r>
          </a:p>
          <a:p>
            <a:endParaRPr lang="en-US" sz="1100" dirty="0" smtClean="0"/>
          </a:p>
          <a:p>
            <a:endParaRPr lang="en-US" sz="1100" dirty="0"/>
          </a:p>
          <a:p>
            <a:endParaRPr lang="en-US" sz="1100" dirty="0" smtClean="0"/>
          </a:p>
          <a:p>
            <a:endParaRPr lang="en-US" sz="1100" dirty="0" smtClean="0"/>
          </a:p>
          <a:p>
            <a:r>
              <a:rPr lang="en-US" sz="1100" b="1" dirty="0" smtClean="0"/>
              <a:t>Threats</a:t>
            </a:r>
          </a:p>
          <a:p>
            <a:endParaRPr lang="en-US" sz="1100" b="1" dirty="0"/>
          </a:p>
          <a:p>
            <a:r>
              <a:rPr lang="en-US" sz="1100" dirty="0"/>
              <a:t>The threats in the SWOT Analysis of Juniper Networks are as mentioned:</a:t>
            </a:r>
          </a:p>
          <a:p>
            <a:endParaRPr lang="en-US" sz="1100" dirty="0"/>
          </a:p>
          <a:p>
            <a:r>
              <a:rPr lang="en-US" sz="1100" dirty="0"/>
              <a:t>1.External factors like political instability and economic instability</a:t>
            </a:r>
          </a:p>
          <a:p>
            <a:endParaRPr lang="en-US" sz="1100" dirty="0"/>
          </a:p>
          <a:p>
            <a:r>
              <a:rPr lang="en-US" sz="1100" dirty="0"/>
              <a:t>2. High volatility in markets</a:t>
            </a:r>
          </a:p>
          <a:p>
            <a:endParaRPr lang="en-US" sz="1100" dirty="0"/>
          </a:p>
          <a:p>
            <a:r>
              <a:rPr lang="en-US" sz="1100" dirty="0"/>
              <a:t>3. Highly competitive telecommunications market</a:t>
            </a:r>
          </a:p>
          <a:p>
            <a:endParaRPr lang="en-US" sz="1100" dirty="0"/>
          </a:p>
        </p:txBody>
      </p:sp>
      <p:cxnSp>
        <p:nvCxnSpPr>
          <p:cNvPr id="12" name="Straight Connector 11"/>
          <p:cNvCxnSpPr/>
          <p:nvPr/>
        </p:nvCxnSpPr>
        <p:spPr>
          <a:xfrm>
            <a:off x="4593656" y="1355788"/>
            <a:ext cx="0" cy="5138058"/>
          </a:xfrm>
          <a:prstGeom prst="line">
            <a:avLst/>
          </a:prstGeom>
          <a:ln w="47625" cmpd="sng"/>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5202" y="4171371"/>
            <a:ext cx="8828415" cy="31051"/>
          </a:xfrm>
          <a:prstGeom prst="line">
            <a:avLst/>
          </a:prstGeom>
          <a:ln w="47625"/>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6896" y="5697661"/>
            <a:ext cx="2832792" cy="944263"/>
          </a:xfrm>
          <a:prstGeom prst="rect">
            <a:avLst/>
          </a:prstGeom>
        </p:spPr>
      </p:pic>
      <p:pic>
        <p:nvPicPr>
          <p:cNvPr id="17" name="Picture 16"/>
          <p:cNvPicPr>
            <a:picLocks noChangeAspect="1"/>
          </p:cNvPicPr>
          <p:nvPr/>
        </p:nvPicPr>
        <p:blipFill>
          <a:blip r:embed="rId4"/>
          <a:stretch>
            <a:fillRect/>
          </a:stretch>
        </p:blipFill>
        <p:spPr>
          <a:xfrm>
            <a:off x="9794737" y="2540254"/>
            <a:ext cx="2171700" cy="2105025"/>
          </a:xfrm>
          <a:prstGeom prst="rect">
            <a:avLst/>
          </a:prstGeom>
        </p:spPr>
      </p:pic>
    </p:spTree>
    <p:extLst>
      <p:ext uri="{BB962C8B-B14F-4D97-AF65-F5344CB8AC3E}">
        <p14:creationId xmlns:p14="http://schemas.microsoft.com/office/powerpoint/2010/main" val="2975882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022" y="840606"/>
            <a:ext cx="9304064" cy="620486"/>
          </a:xfrm>
        </p:spPr>
        <p:txBody>
          <a:bodyPr>
            <a:noAutofit/>
          </a:bodyPr>
          <a:lstStyle/>
          <a:p>
            <a:r>
              <a:rPr lang="en-US" sz="2800" b="1" dirty="0" smtClean="0"/>
              <a:t>WHAT'S NEXT BIG HAPPENING IN </a:t>
            </a:r>
            <a:r>
              <a:rPr lang="en-IN" sz="2800" b="1" dirty="0" smtClean="0"/>
              <a:t>JUNIPER NETWORKS </a:t>
            </a:r>
            <a:r>
              <a:rPr lang="en-US" sz="2800" b="1" dirty="0" smtClean="0"/>
              <a:t/>
            </a:r>
            <a:br>
              <a:rPr lang="en-US" sz="2800" b="1" dirty="0" smtClean="0"/>
            </a:br>
            <a:r>
              <a:rPr lang="en-US" sz="2800" b="1" dirty="0" smtClean="0"/>
              <a:t> </a:t>
            </a:r>
            <a:endParaRPr lang="en-US" sz="2800" b="1" dirty="0"/>
          </a:p>
        </p:txBody>
      </p:sp>
      <p:sp>
        <p:nvSpPr>
          <p:cNvPr id="3" name="Content Placeholder 2"/>
          <p:cNvSpPr>
            <a:spLocks noGrp="1"/>
          </p:cNvSpPr>
          <p:nvPr>
            <p:ph idx="1"/>
          </p:nvPr>
        </p:nvSpPr>
        <p:spPr>
          <a:xfrm>
            <a:off x="361022" y="1719944"/>
            <a:ext cx="8912980" cy="4375848"/>
          </a:xfrm>
        </p:spPr>
        <p:txBody>
          <a:bodyPr>
            <a:normAutofit fontScale="92500" lnSpcReduction="10000"/>
          </a:bodyPr>
          <a:lstStyle/>
          <a:p>
            <a:r>
              <a:rPr lang="en-US" b="1" dirty="0"/>
              <a:t>Marvis AI-driven Virtual Network </a:t>
            </a:r>
            <a:r>
              <a:rPr lang="en-US" b="1" dirty="0" smtClean="0"/>
              <a:t>Assistant</a:t>
            </a:r>
            <a:r>
              <a:rPr lang="en-US" dirty="0" smtClean="0"/>
              <a:t>:</a:t>
            </a:r>
          </a:p>
          <a:p>
            <a:pPr lvl="1" algn="just"/>
            <a:r>
              <a:rPr lang="en-US" dirty="0" smtClean="0"/>
              <a:t>which </a:t>
            </a:r>
            <a:r>
              <a:rPr lang="en-US" dirty="0"/>
              <a:t>has been expanded to cover both wired and wireless networks, enables IT administrators to ask natural language queries and get detailed answers for troubleshooting and insight. Sample wired assurance queries include, “What is wrong with my switch?"; “How was my network last Friday?”; and “How are my switch uplinks?”</a:t>
            </a:r>
          </a:p>
          <a:p>
            <a:r>
              <a:rPr lang="en-US" b="1" dirty="0"/>
              <a:t>Self-driving remediation</a:t>
            </a:r>
            <a:r>
              <a:rPr lang="en-US" dirty="0"/>
              <a:t> </a:t>
            </a:r>
            <a:endParaRPr lang="en-US" dirty="0" smtClean="0"/>
          </a:p>
          <a:p>
            <a:pPr lvl="1" algn="just"/>
            <a:r>
              <a:rPr lang="en-US" dirty="0" smtClean="0"/>
              <a:t>identifies </a:t>
            </a:r>
            <a:r>
              <a:rPr lang="en-US" dirty="0"/>
              <a:t>the root cause of wired and wireless problems and takes automated actions when possible, including the automatic addition of missing VLAN configurations and automatically correcting switch port misconfigurations</a:t>
            </a:r>
            <a:r>
              <a:rPr lang="en-US" dirty="0" smtClean="0"/>
              <a:t>.</a:t>
            </a:r>
          </a:p>
          <a:p>
            <a:r>
              <a:rPr lang="en-US" b="1" dirty="0" smtClean="0"/>
              <a:t>New </a:t>
            </a:r>
            <a:r>
              <a:rPr lang="en-US" b="1" dirty="0"/>
              <a:t>Marvis Actions </a:t>
            </a:r>
            <a:r>
              <a:rPr lang="en-US" b="1" dirty="0" smtClean="0"/>
              <a:t>Dashboard</a:t>
            </a:r>
          </a:p>
          <a:p>
            <a:pPr lvl="1" algn="just"/>
            <a:r>
              <a:rPr lang="en-US" dirty="0" smtClean="0"/>
              <a:t>The </a:t>
            </a:r>
            <a:r>
              <a:rPr lang="en-US" dirty="0"/>
              <a:t>Marvis Actions dashboard, a new capability within Mist’s Marvis Virtual Network Assistant (VNA) Service, is a significant step towards Juniper’s vision of delivering intelligent self-driving networks. By leveraging Mist’s integrated AI-engine, Marvis, the Mist platform identifies the root cause of issues across various IT domains (WLAN, LAN, WAN and security) and automatically resolves them when possible. If the issue is outside the domain of the access network, Marvis will provide a set of recommended actions for IT to resolve the issue.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9208" y="5760518"/>
            <a:ext cx="2832792" cy="944263"/>
          </a:xfrm>
          <a:prstGeom prst="rect">
            <a:avLst/>
          </a:prstGeom>
        </p:spPr>
      </p:pic>
      <p:pic>
        <p:nvPicPr>
          <p:cNvPr id="6" name="Picture 5"/>
          <p:cNvPicPr>
            <a:picLocks noChangeAspect="1"/>
          </p:cNvPicPr>
          <p:nvPr/>
        </p:nvPicPr>
        <p:blipFill>
          <a:blip r:embed="rId4"/>
          <a:stretch>
            <a:fillRect/>
          </a:stretch>
        </p:blipFill>
        <p:spPr>
          <a:xfrm>
            <a:off x="9953844" y="2686880"/>
            <a:ext cx="2095070" cy="1847850"/>
          </a:xfrm>
          <a:prstGeom prst="rect">
            <a:avLst/>
          </a:prstGeom>
        </p:spPr>
      </p:pic>
    </p:spTree>
    <p:extLst>
      <p:ext uri="{BB962C8B-B14F-4D97-AF65-F5344CB8AC3E}">
        <p14:creationId xmlns:p14="http://schemas.microsoft.com/office/powerpoint/2010/main" val="4146303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ederatedManagement.png"/>
          <p:cNvPicPr>
            <a:picLocks noChangeAspect="1" noChangeArrowheads="1"/>
          </p:cNvPicPr>
          <p:nvPr/>
        </p:nvPicPr>
        <p:blipFill rotWithShape="1">
          <a:blip r:embed="rId3">
            <a:extLst>
              <a:ext uri="{28A0092B-C50C-407E-A947-70E740481C1C}">
                <a14:useLocalDpi xmlns:a14="http://schemas.microsoft.com/office/drawing/2010/main" val="0"/>
              </a:ext>
            </a:extLst>
          </a:blip>
          <a:srcRect t="6788"/>
          <a:stretch/>
        </p:blipFill>
        <p:spPr bwMode="auto">
          <a:xfrm>
            <a:off x="436702" y="236109"/>
            <a:ext cx="8596668" cy="60491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86420" y="5913737"/>
            <a:ext cx="2832792" cy="944263"/>
          </a:xfrm>
          <a:prstGeom prst="rect">
            <a:avLst/>
          </a:prstGeom>
        </p:spPr>
      </p:pic>
      <p:pic>
        <p:nvPicPr>
          <p:cNvPr id="2052" name="Picture 4" descr="Image result for thank you dex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0891" y="2744402"/>
            <a:ext cx="1923851" cy="192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060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JUNIPER NETWORKS </a:t>
            </a:r>
            <a:r>
              <a:rPr lang="en-US" b="1" dirty="0" smtClean="0"/>
              <a:t>AI ADVANTAGES </a:t>
            </a:r>
            <a:endParaRPr lang="en-US" b="1" dirty="0"/>
          </a:p>
        </p:txBody>
      </p:sp>
      <p:pic>
        <p:nvPicPr>
          <p:cNvPr id="4" name="Picture 3"/>
          <p:cNvPicPr>
            <a:picLocks noChangeAspect="1"/>
          </p:cNvPicPr>
          <p:nvPr/>
        </p:nvPicPr>
        <p:blipFill>
          <a:blip r:embed="rId2"/>
          <a:stretch>
            <a:fillRect/>
          </a:stretch>
        </p:blipFill>
        <p:spPr>
          <a:xfrm>
            <a:off x="533099" y="1654815"/>
            <a:ext cx="4378018" cy="4088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5122504" y="1654816"/>
            <a:ext cx="4362885" cy="4088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85389" y="5742865"/>
            <a:ext cx="2832792" cy="944263"/>
          </a:xfrm>
          <a:prstGeom prst="rect">
            <a:avLst/>
          </a:prstGeom>
        </p:spPr>
      </p:pic>
    </p:spTree>
    <p:extLst>
      <p:ext uri="{BB962C8B-B14F-4D97-AF65-F5344CB8AC3E}">
        <p14:creationId xmlns:p14="http://schemas.microsoft.com/office/powerpoint/2010/main" val="2419318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32573"/>
          </a:xfrm>
        </p:spPr>
        <p:txBody>
          <a:bodyPr>
            <a:normAutofit fontScale="90000"/>
          </a:bodyPr>
          <a:lstStyle/>
          <a:p>
            <a:r>
              <a:rPr lang="en-US" b="1" dirty="0" smtClean="0"/>
              <a:t>SOME KEY IMPORTANT FOR THE SUCCESS</a:t>
            </a:r>
            <a:endParaRPr lang="en-US" b="1" dirty="0"/>
          </a:p>
        </p:txBody>
      </p:sp>
      <p:sp>
        <p:nvSpPr>
          <p:cNvPr id="3" name="Content Placeholder 2"/>
          <p:cNvSpPr>
            <a:spLocks noGrp="1"/>
          </p:cNvSpPr>
          <p:nvPr>
            <p:ph idx="1"/>
          </p:nvPr>
        </p:nvSpPr>
        <p:spPr>
          <a:xfrm>
            <a:off x="677334" y="1573448"/>
            <a:ext cx="8596668" cy="4856228"/>
          </a:xfrm>
        </p:spPr>
        <p:txBody>
          <a:bodyPr>
            <a:normAutofit/>
          </a:bodyPr>
          <a:lstStyle/>
          <a:p>
            <a:pPr algn="just"/>
            <a:r>
              <a:rPr lang="en-US" dirty="0" smtClean="0"/>
              <a:t>Spending more focus areas on the research and development that have advantages over competitors </a:t>
            </a:r>
          </a:p>
          <a:p>
            <a:pPr algn="just"/>
            <a:endParaRPr lang="en-US" dirty="0" smtClean="0"/>
          </a:p>
          <a:p>
            <a:pPr algn="just"/>
            <a:r>
              <a:rPr lang="en-US" dirty="0" smtClean="0"/>
              <a:t>More brand awareness and its products in the market</a:t>
            </a:r>
          </a:p>
          <a:p>
            <a:pPr algn="just"/>
            <a:endParaRPr lang="en-US" dirty="0"/>
          </a:p>
          <a:p>
            <a:pPr algn="just"/>
            <a:r>
              <a:rPr lang="en-US" dirty="0" smtClean="0"/>
              <a:t>Bring the AI to solve the current business problems</a:t>
            </a:r>
          </a:p>
          <a:p>
            <a:pPr lvl="1" algn="just"/>
            <a:r>
              <a:rPr lang="en-US" sz="1800" dirty="0" smtClean="0"/>
              <a:t>Hiring the right talent in the AI as the field is emerging too fast pace</a:t>
            </a:r>
          </a:p>
          <a:p>
            <a:pPr lvl="2" algn="just"/>
            <a:r>
              <a:rPr lang="en-US" sz="1800" dirty="0" smtClean="0"/>
              <a:t>One who is specialized in the data science and graduated from the world top universities and also who are in the research and development   </a:t>
            </a:r>
          </a:p>
          <a:p>
            <a:pPr lvl="2" algn="just"/>
            <a:r>
              <a:rPr lang="en-US" sz="1800" dirty="0" smtClean="0"/>
              <a:t>Having certifications from the work’s top institutes in AI </a:t>
            </a:r>
          </a:p>
          <a:p>
            <a:pPr lvl="2" algn="just"/>
            <a:r>
              <a:rPr lang="en-US" sz="1800" dirty="0" smtClean="0"/>
              <a:t>Have quality of experience in the Data Science</a:t>
            </a:r>
          </a:p>
          <a:p>
            <a:pPr lvl="1" algn="just"/>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59208" y="5654640"/>
            <a:ext cx="2832792" cy="944263"/>
          </a:xfrm>
          <a:prstGeom prst="rect">
            <a:avLst/>
          </a:prstGeom>
        </p:spPr>
      </p:pic>
      <p:pic>
        <p:nvPicPr>
          <p:cNvPr id="1026" name="Picture 2" descr="https://images.squarespace-cdn.com/content/v1/58c554f037c581a0d2957800/1555601513946-HIILFL18QEBJDKI2XTM6/ke17ZwdGBToddI8pDm48kOyctPanBqSdf7WQMpY1FsRZw-zPPgdn4jUwVcJE1ZvWQUxwkmyExglNqGp0IvTJZUJFbgE-7XRK3dMEBRBhUpwwQIrqN0bcqL_6-iJCOAA0qwytzcs0JTq1XS2aqVbyK6GtMIM7F0DGeOwCXa63_4k/dexters-laboratory-cak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51518" y="2326607"/>
            <a:ext cx="2241116" cy="2241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87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1692"/>
            <a:ext cx="8596668" cy="1320800"/>
          </a:xfrm>
        </p:spPr>
        <p:txBody>
          <a:bodyPr/>
          <a:lstStyle/>
          <a:p>
            <a:r>
              <a:rPr lang="en-US" dirty="0" smtClean="0"/>
              <a:t>ABOUT ME</a:t>
            </a:r>
            <a:endParaRPr lang="en-US" dirty="0"/>
          </a:p>
        </p:txBody>
      </p:sp>
      <p:sp>
        <p:nvSpPr>
          <p:cNvPr id="3" name="Content Placeholder 2"/>
          <p:cNvSpPr>
            <a:spLocks noGrp="1"/>
          </p:cNvSpPr>
          <p:nvPr>
            <p:ph idx="1"/>
          </p:nvPr>
        </p:nvSpPr>
        <p:spPr>
          <a:xfrm>
            <a:off x="677334" y="1347537"/>
            <a:ext cx="8596668" cy="4693825"/>
          </a:xfrm>
        </p:spPr>
        <p:txBody>
          <a:bodyPr/>
          <a:lstStyle/>
          <a:p>
            <a:pPr algn="just"/>
            <a:r>
              <a:rPr lang="en-US" b="1" dirty="0" smtClean="0"/>
              <a:t>Education Background</a:t>
            </a:r>
            <a:endParaRPr lang="en-US" b="1" dirty="0" smtClean="0"/>
          </a:p>
          <a:p>
            <a:pPr lvl="1" algn="just"/>
            <a:r>
              <a:rPr lang="en-US" dirty="0" smtClean="0"/>
              <a:t>Masters from the University of Manchester, U.K specialization in the Data Management and IT Management </a:t>
            </a:r>
          </a:p>
          <a:p>
            <a:pPr lvl="1" algn="just"/>
            <a:r>
              <a:rPr lang="en-US" dirty="0" smtClean="0"/>
              <a:t>Bachelors from the BMNIT, Bangalore, specialized in the Computer science </a:t>
            </a:r>
          </a:p>
          <a:p>
            <a:pPr algn="just"/>
            <a:r>
              <a:rPr lang="en-US" b="1" dirty="0" smtClean="0"/>
              <a:t>Certifications</a:t>
            </a:r>
          </a:p>
          <a:p>
            <a:pPr lvl="1" algn="just"/>
            <a:r>
              <a:rPr lang="en-US" dirty="0" smtClean="0"/>
              <a:t>Holding more than 20 certifications, including the 2 Nano degree from Udacity and one specialization from the University of Washington Via Coursera  </a:t>
            </a:r>
          </a:p>
          <a:p>
            <a:pPr algn="just"/>
            <a:r>
              <a:rPr lang="en-US" b="1" dirty="0" smtClean="0"/>
              <a:t>Work </a:t>
            </a:r>
            <a:r>
              <a:rPr lang="en-US" b="1" dirty="0" smtClean="0"/>
              <a:t>Experience</a:t>
            </a:r>
            <a:endParaRPr lang="en-US" b="1" dirty="0" smtClean="0"/>
          </a:p>
          <a:p>
            <a:pPr lvl="1" algn="just"/>
            <a:r>
              <a:rPr lang="en-US" dirty="0" smtClean="0"/>
              <a:t>Started careers </a:t>
            </a:r>
            <a:r>
              <a:rPr lang="en-US" dirty="0" smtClean="0"/>
              <a:t>working </a:t>
            </a:r>
            <a:r>
              <a:rPr lang="en-US" dirty="0" smtClean="0"/>
              <a:t>with two started-up’s and followed by worked with Cognizant Technology Solutions and currently working with Ascena Retail Groups</a:t>
            </a:r>
          </a:p>
          <a:p>
            <a:pPr indent="-285750" algn="just"/>
            <a:r>
              <a:rPr lang="en-US" b="1" dirty="0" smtClean="0"/>
              <a:t>Hobbies</a:t>
            </a:r>
          </a:p>
          <a:p>
            <a:pPr lvl="1" algn="just"/>
            <a:r>
              <a:rPr lang="en-US" dirty="0" smtClean="0"/>
              <a:t>Play online games, hanging out with friends, watch movies, traveling </a:t>
            </a:r>
          </a:p>
          <a:p>
            <a:pPr lvl="1" algn="just"/>
            <a:r>
              <a:rPr lang="en-US" dirty="0" smtClean="0"/>
              <a:t>Keep constantly upgrading my skills in the field of Data Science</a:t>
            </a:r>
            <a:endParaRPr lang="en-US" dirty="0"/>
          </a:p>
        </p:txBody>
      </p:sp>
      <p:pic>
        <p:nvPicPr>
          <p:cNvPr id="5" name="Picture 4"/>
          <p:cNvPicPr>
            <a:picLocks noChangeAspect="1"/>
          </p:cNvPicPr>
          <p:nvPr/>
        </p:nvPicPr>
        <p:blipFill>
          <a:blip r:embed="rId2"/>
          <a:stretch>
            <a:fillRect/>
          </a:stretch>
        </p:blipFill>
        <p:spPr>
          <a:xfrm>
            <a:off x="10248952" y="1207970"/>
            <a:ext cx="1581150" cy="17907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9208" y="5654640"/>
            <a:ext cx="2832792" cy="944263"/>
          </a:xfrm>
          <a:prstGeom prst="rect">
            <a:avLst/>
          </a:prstGeom>
        </p:spPr>
      </p:pic>
    </p:spTree>
    <p:extLst>
      <p:ext uri="{BB962C8B-B14F-4D97-AF65-F5344CB8AC3E}">
        <p14:creationId xmlns:p14="http://schemas.microsoft.com/office/powerpoint/2010/main" val="1088047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76927" y="687538"/>
            <a:ext cx="6327658" cy="516462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7544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4995"/>
          </a:xfrm>
        </p:spPr>
        <p:txBody>
          <a:bodyPr/>
          <a:lstStyle/>
          <a:p>
            <a:r>
              <a:rPr lang="en-IN" dirty="0" smtClean="0"/>
              <a:t>ABOUT </a:t>
            </a:r>
            <a:r>
              <a:rPr lang="en-IN" dirty="0"/>
              <a:t>JUNIPER NETWORKS</a:t>
            </a:r>
          </a:p>
        </p:txBody>
      </p:sp>
      <p:sp>
        <p:nvSpPr>
          <p:cNvPr id="3" name="Content Placeholder 2"/>
          <p:cNvSpPr>
            <a:spLocks noGrp="1"/>
          </p:cNvSpPr>
          <p:nvPr>
            <p:ph idx="1"/>
          </p:nvPr>
        </p:nvSpPr>
        <p:spPr>
          <a:xfrm>
            <a:off x="677334" y="1544595"/>
            <a:ext cx="8596668" cy="4720281"/>
          </a:xfrm>
        </p:spPr>
        <p:txBody>
          <a:bodyPr>
            <a:normAutofit/>
          </a:bodyPr>
          <a:lstStyle/>
          <a:p>
            <a:pPr marL="0" indent="0">
              <a:buNone/>
            </a:pPr>
            <a:r>
              <a:rPr lang="en-US" dirty="0">
                <a:solidFill>
                  <a:schemeClr val="tx1"/>
                </a:solidFill>
              </a:rPr>
              <a:t>Juniper Networks is in the business of network innovation. From devices to data centers, from consumers to cloud providers, Juniper	Networks delivers the software, silicon and systems that transform the experience and economics of networking.	</a:t>
            </a:r>
          </a:p>
          <a:p>
            <a:pPr marL="0" indent="0">
              <a:buNone/>
            </a:pPr>
            <a:r>
              <a:rPr lang="en-US" dirty="0" smtClean="0">
                <a:solidFill>
                  <a:schemeClr val="tx1"/>
                </a:solidFill>
              </a:rPr>
              <a:t>The </a:t>
            </a:r>
            <a:r>
              <a:rPr lang="en-US" dirty="0">
                <a:solidFill>
                  <a:schemeClr val="tx1"/>
                </a:solidFill>
              </a:rPr>
              <a:t>company develops and markets networking products, including routers, switches, network management software, network security products, and software-defined networking technology.</a:t>
            </a:r>
          </a:p>
          <a:p>
            <a:pPr marL="0" indent="0">
              <a:buNone/>
            </a:pPr>
            <a:endParaRPr lang="en-IN" dirty="0" smtClean="0"/>
          </a:p>
          <a:p>
            <a:pPr marL="0" indent="0">
              <a:buNone/>
            </a:pPr>
            <a:r>
              <a:rPr lang="en-US" dirty="0">
                <a:solidFill>
                  <a:schemeClr val="tx1"/>
                </a:solidFill>
              </a:rPr>
              <a:t>Industry	: Networking hardware</a:t>
            </a:r>
          </a:p>
          <a:p>
            <a:pPr marL="0" indent="0">
              <a:buNone/>
            </a:pPr>
            <a:r>
              <a:rPr lang="en-US" dirty="0">
                <a:solidFill>
                  <a:schemeClr val="tx1"/>
                </a:solidFill>
              </a:rPr>
              <a:t>Founded	: February 6, </a:t>
            </a:r>
            <a:r>
              <a:rPr lang="en-US" dirty="0" smtClean="0">
                <a:solidFill>
                  <a:schemeClr val="tx1"/>
                </a:solidFill>
              </a:rPr>
              <a:t>1996</a:t>
            </a:r>
          </a:p>
          <a:p>
            <a:pPr marL="0" indent="0">
              <a:buNone/>
            </a:pPr>
            <a:r>
              <a:rPr lang="en-US" dirty="0" smtClean="0">
                <a:solidFill>
                  <a:schemeClr val="tx1"/>
                </a:solidFill>
              </a:rPr>
              <a:t>Founder</a:t>
            </a:r>
            <a:r>
              <a:rPr lang="en-US" dirty="0">
                <a:solidFill>
                  <a:schemeClr val="tx1"/>
                </a:solidFill>
              </a:rPr>
              <a:t>	: Pradeep Sindhu</a:t>
            </a:r>
          </a:p>
          <a:p>
            <a:pPr marL="0" indent="0">
              <a:buNone/>
            </a:pPr>
            <a:r>
              <a:rPr lang="en-US" dirty="0">
                <a:solidFill>
                  <a:schemeClr val="tx1"/>
                </a:solidFill>
              </a:rPr>
              <a:t>Headquarters : Sunnyvale, California, United States</a:t>
            </a:r>
            <a:endParaRPr lang="en-IN" dirty="0">
              <a:solidFill>
                <a:schemeClr val="tx1"/>
              </a:solidFill>
            </a:endParaRP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4002" y="5792744"/>
            <a:ext cx="2832792" cy="944263"/>
          </a:xfrm>
          <a:prstGeom prst="rect">
            <a:avLst/>
          </a:prstGeom>
        </p:spPr>
      </p:pic>
    </p:spTree>
    <p:extLst>
      <p:ext uri="{BB962C8B-B14F-4D97-AF65-F5344CB8AC3E}">
        <p14:creationId xmlns:p14="http://schemas.microsoft.com/office/powerpoint/2010/main" val="3656918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7351"/>
          </a:xfrm>
        </p:spPr>
        <p:txBody>
          <a:bodyPr/>
          <a:lstStyle/>
          <a:p>
            <a:r>
              <a:rPr lang="en-IN" b="1" dirty="0"/>
              <a:t>JUNIPER </a:t>
            </a:r>
            <a:r>
              <a:rPr lang="en-IN" b="1" dirty="0" smtClean="0"/>
              <a:t>NETWORKS MARKET POSITION</a:t>
            </a:r>
            <a:endParaRPr lang="en-IN" b="1" dirty="0"/>
          </a:p>
        </p:txBody>
      </p:sp>
      <p:pic>
        <p:nvPicPr>
          <p:cNvPr id="3074" name="Picture 2" descr="Juniper named by Gartner as a Leader in the Magic Quadrant for Data Center Networking 201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7334" y="2024664"/>
            <a:ext cx="4003589" cy="37375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orrester Wave report ranking Juniper Networks as a leader in Data Center Hardware Platforms for Software-Defined Network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0129" y="2024665"/>
            <a:ext cx="4103730" cy="37375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74002" y="5913737"/>
            <a:ext cx="2832792" cy="944263"/>
          </a:xfrm>
          <a:prstGeom prst="rect">
            <a:avLst/>
          </a:prstGeom>
        </p:spPr>
      </p:pic>
      <p:pic>
        <p:nvPicPr>
          <p:cNvPr id="3" name="Picture 2" descr="Image result for thanks you dexter"/>
          <p:cNvPicPr>
            <a:picLocks noChangeAspect="1" noChangeArrowheads="1"/>
          </p:cNvPicPr>
          <p:nvPr/>
        </p:nvPicPr>
        <p:blipFill rotWithShape="1">
          <a:blip r:embed="rId6">
            <a:extLst>
              <a:ext uri="{28A0092B-C50C-407E-A947-70E740481C1C}">
                <a14:useLocalDpi xmlns:a14="http://schemas.microsoft.com/office/drawing/2010/main" val="0"/>
              </a:ext>
            </a:extLst>
          </a:blip>
          <a:srcRect l="8529" r="7934" b="6638"/>
          <a:stretch/>
        </p:blipFill>
        <p:spPr bwMode="auto">
          <a:xfrm>
            <a:off x="10135403" y="2677027"/>
            <a:ext cx="1790299" cy="200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068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0817"/>
          </a:xfrm>
        </p:spPr>
        <p:txBody>
          <a:bodyPr/>
          <a:lstStyle/>
          <a:p>
            <a:r>
              <a:rPr lang="en-IN" b="1" dirty="0" smtClean="0"/>
              <a:t>JUNIPER NETWORKS STP MODEL</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04678294"/>
              </p:ext>
            </p:extLst>
          </p:nvPr>
        </p:nvGraphicFramePr>
        <p:xfrm>
          <a:off x="550550" y="1930399"/>
          <a:ext cx="8469882" cy="3926703"/>
        </p:xfrm>
        <a:graphic>
          <a:graphicData uri="http://schemas.openxmlformats.org/drawingml/2006/table">
            <a:tbl>
              <a:tblPr>
                <a:tableStyleId>{775DCB02-9BB8-47FD-8907-85C794F793BA}</a:tableStyleId>
              </a:tblPr>
              <a:tblGrid>
                <a:gridCol w="1995731">
                  <a:extLst>
                    <a:ext uri="{9D8B030D-6E8A-4147-A177-3AD203B41FA5}">
                      <a16:colId xmlns:a16="http://schemas.microsoft.com/office/drawing/2014/main" val="2327301891"/>
                    </a:ext>
                  </a:extLst>
                </a:gridCol>
                <a:gridCol w="6474151">
                  <a:extLst>
                    <a:ext uri="{9D8B030D-6E8A-4147-A177-3AD203B41FA5}">
                      <a16:colId xmlns:a16="http://schemas.microsoft.com/office/drawing/2014/main" val="1680457340"/>
                    </a:ext>
                  </a:extLst>
                </a:gridCol>
              </a:tblGrid>
              <a:tr h="1508353">
                <a:tc>
                  <a:txBody>
                    <a:bodyPr/>
                    <a:lstStyle/>
                    <a:p>
                      <a:pPr algn="ctr"/>
                      <a:r>
                        <a:rPr lang="en-IN" dirty="0">
                          <a:effectLst/>
                        </a:rPr>
                        <a:t>Segment</a:t>
                      </a:r>
                    </a:p>
                  </a:txBody>
                  <a:tcPr marL="142875" marR="142875" marT="142875" marB="142875" anchor="ctr"/>
                </a:tc>
                <a:tc>
                  <a:txBody>
                    <a:bodyPr/>
                    <a:lstStyle/>
                    <a:p>
                      <a:r>
                        <a:rPr lang="en-US" dirty="0">
                          <a:effectLst/>
                        </a:rPr>
                        <a:t>Advanced telecommunications systems and equipment, wireless communications systems; wire line switch and access equipment, optical and data communications equipment, network equipment</a:t>
                      </a:r>
                    </a:p>
                  </a:txBody>
                  <a:tcPr marL="142875" marR="142875" marT="142875" marB="142875" anchor="ctr"/>
                </a:tc>
                <a:extLst>
                  <a:ext uri="{0D108BD9-81ED-4DB2-BD59-A6C34878D82A}">
                    <a16:rowId xmlns:a16="http://schemas.microsoft.com/office/drawing/2014/main" val="2586824365"/>
                  </a:ext>
                </a:extLst>
              </a:tr>
              <a:tr h="1209175">
                <a:tc>
                  <a:txBody>
                    <a:bodyPr/>
                    <a:lstStyle/>
                    <a:p>
                      <a:pPr algn="ctr"/>
                      <a:r>
                        <a:rPr lang="en-IN" dirty="0">
                          <a:effectLst/>
                        </a:rPr>
                        <a:t>Target Group</a:t>
                      </a:r>
                    </a:p>
                  </a:txBody>
                  <a:tcPr marL="142875" marR="142875" marT="142875" marB="142875" anchor="ctr"/>
                </a:tc>
                <a:tc>
                  <a:txBody>
                    <a:bodyPr/>
                    <a:lstStyle/>
                    <a:p>
                      <a:r>
                        <a:rPr lang="en-US" dirty="0">
                          <a:effectLst/>
                        </a:rPr>
                        <a:t>Telecom Companies, IT firms, Construction companies, Internet service providers , Consumer electronics, mobile telephony services</a:t>
                      </a:r>
                    </a:p>
                  </a:txBody>
                  <a:tcPr marL="142875" marR="142875" marT="142875" marB="142875" anchor="ctr"/>
                </a:tc>
                <a:extLst>
                  <a:ext uri="{0D108BD9-81ED-4DB2-BD59-A6C34878D82A}">
                    <a16:rowId xmlns:a16="http://schemas.microsoft.com/office/drawing/2014/main" val="1461926457"/>
                  </a:ext>
                </a:extLst>
              </a:tr>
              <a:tr h="1209175">
                <a:tc>
                  <a:txBody>
                    <a:bodyPr/>
                    <a:lstStyle/>
                    <a:p>
                      <a:pPr algn="ctr"/>
                      <a:r>
                        <a:rPr lang="en-IN" dirty="0">
                          <a:effectLst/>
                        </a:rPr>
                        <a:t>Positioning</a:t>
                      </a:r>
                    </a:p>
                  </a:txBody>
                  <a:tcPr marL="142875" marR="142875" marT="142875" marB="142875" anchor="ctr"/>
                </a:tc>
                <a:tc>
                  <a:txBody>
                    <a:bodyPr/>
                    <a:lstStyle/>
                    <a:p>
                      <a:r>
                        <a:rPr lang="en-US" dirty="0">
                          <a:effectLst/>
                        </a:rPr>
                        <a:t>Juniper offers a high-performance network infrastructure built on simplicity, security, openness, and scale.</a:t>
                      </a:r>
                    </a:p>
                  </a:txBody>
                  <a:tcPr marL="142875" marR="142875" marT="142875" marB="142875" anchor="ctr"/>
                </a:tc>
                <a:extLst>
                  <a:ext uri="{0D108BD9-81ED-4DB2-BD59-A6C34878D82A}">
                    <a16:rowId xmlns:a16="http://schemas.microsoft.com/office/drawing/2014/main" val="3651058494"/>
                  </a:ext>
                </a:extLst>
              </a:tr>
            </a:tbl>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7257" y="5913737"/>
            <a:ext cx="2832792" cy="944263"/>
          </a:xfrm>
          <a:prstGeom prst="rect">
            <a:avLst/>
          </a:prstGeom>
        </p:spPr>
      </p:pic>
    </p:spTree>
    <p:extLst>
      <p:ext uri="{BB962C8B-B14F-4D97-AF65-F5344CB8AC3E}">
        <p14:creationId xmlns:p14="http://schemas.microsoft.com/office/powerpoint/2010/main" val="3509327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609600"/>
            <a:ext cx="9192126" cy="997819"/>
          </a:xfrm>
        </p:spPr>
        <p:txBody>
          <a:bodyPr>
            <a:noAutofit/>
          </a:bodyPr>
          <a:lstStyle/>
          <a:p>
            <a:pPr algn="ctr"/>
            <a:r>
              <a:rPr lang="en-IN" sz="2800" b="1" dirty="0" smtClean="0"/>
              <a:t>LAST 5 YEARS SHARE PRICES TRENDS OF JUNIPER NETWORKS AND CISCO SYSTEMS  </a:t>
            </a:r>
            <a:endParaRPr lang="en-IN" sz="2800" b="1" dirty="0"/>
          </a:p>
        </p:txBody>
      </p:sp>
      <p:pic>
        <p:nvPicPr>
          <p:cNvPr id="6" name="Picture 5"/>
          <p:cNvPicPr>
            <a:picLocks noChangeAspect="1"/>
          </p:cNvPicPr>
          <p:nvPr/>
        </p:nvPicPr>
        <p:blipFill rotWithShape="1">
          <a:blip r:embed="rId3"/>
          <a:srcRect t="13280" r="13836" b="11133"/>
          <a:stretch/>
        </p:blipFill>
        <p:spPr>
          <a:xfrm>
            <a:off x="532955" y="1917366"/>
            <a:ext cx="4154548" cy="4714576"/>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stretch>
            <a:fillRect/>
          </a:stretch>
        </p:blipFill>
        <p:spPr>
          <a:xfrm>
            <a:off x="5161549" y="1909512"/>
            <a:ext cx="4273613" cy="4714575"/>
          </a:xfrm>
          <a:prstGeom prst="rect">
            <a:avLst/>
          </a:prstGeom>
          <a:ln>
            <a:noFill/>
          </a:ln>
          <a:effectLst>
            <a:outerShdw blurRad="292100" dist="139700" dir="2700000" algn="tl" rotWithShape="0">
              <a:srgbClr val="333333">
                <a:alpha val="65000"/>
              </a:srgbClr>
            </a:outerShdw>
          </a:effectLst>
        </p:spPr>
      </p:pic>
      <p:cxnSp>
        <p:nvCxnSpPr>
          <p:cNvPr id="7" name="Straight Connector 6"/>
          <p:cNvCxnSpPr/>
          <p:nvPr/>
        </p:nvCxnSpPr>
        <p:spPr>
          <a:xfrm flipH="1">
            <a:off x="4990699" y="1901659"/>
            <a:ext cx="19250" cy="4730282"/>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86762" y="5913737"/>
            <a:ext cx="2832792" cy="944263"/>
          </a:xfrm>
          <a:prstGeom prst="rect">
            <a:avLst/>
          </a:prstGeom>
        </p:spPr>
      </p:pic>
    </p:spTree>
    <p:extLst>
      <p:ext uri="{BB962C8B-B14F-4D97-AF65-F5344CB8AC3E}">
        <p14:creationId xmlns:p14="http://schemas.microsoft.com/office/powerpoint/2010/main" val="2551886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8" y="626836"/>
            <a:ext cx="9583197" cy="849086"/>
          </a:xfrm>
        </p:spPr>
        <p:txBody>
          <a:bodyPr>
            <a:normAutofit fontScale="90000"/>
          </a:bodyPr>
          <a:lstStyle/>
          <a:p>
            <a:r>
              <a:rPr lang="en-IN" b="1" dirty="0" smtClean="0"/>
              <a:t>REVENUES AND OPERATIONS EXPENESE ANALYSIS </a:t>
            </a:r>
            <a:endParaRPr lang="en-IN" b="1" dirty="0"/>
          </a:p>
        </p:txBody>
      </p:sp>
      <p:graphicFrame>
        <p:nvGraphicFramePr>
          <p:cNvPr id="3" name="Chart 2"/>
          <p:cNvGraphicFramePr>
            <a:graphicFrameLocks/>
          </p:cNvGraphicFramePr>
          <p:nvPr>
            <p:extLst>
              <p:ext uri="{D42A27DB-BD31-4B8C-83A1-F6EECF244321}">
                <p14:modId xmlns:p14="http://schemas.microsoft.com/office/powerpoint/2010/main" val="2240863851"/>
              </p:ext>
            </p:extLst>
          </p:nvPr>
        </p:nvGraphicFramePr>
        <p:xfrm>
          <a:off x="263968" y="1557565"/>
          <a:ext cx="4711700" cy="2654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1149335487"/>
              </p:ext>
            </p:extLst>
          </p:nvPr>
        </p:nvGraphicFramePr>
        <p:xfrm>
          <a:off x="4975668" y="1503136"/>
          <a:ext cx="3777634" cy="2654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4253820641"/>
              </p:ext>
            </p:extLst>
          </p:nvPr>
        </p:nvGraphicFramePr>
        <p:xfrm>
          <a:off x="642334" y="4211865"/>
          <a:ext cx="468078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36860008"/>
              </p:ext>
            </p:extLst>
          </p:nvPr>
        </p:nvGraphicFramePr>
        <p:xfrm>
          <a:off x="5616066" y="4469340"/>
          <a:ext cx="2895330" cy="1447800"/>
        </p:xfrm>
        <a:graphic>
          <a:graphicData uri="http://schemas.openxmlformats.org/drawingml/2006/table">
            <a:tbl>
              <a:tblPr firstRow="1" bandRow="1">
                <a:tableStyleId>{5C22544A-7EE6-4342-B048-85BDC9FD1C3A}</a:tableStyleId>
              </a:tblPr>
              <a:tblGrid>
                <a:gridCol w="851796">
                  <a:extLst>
                    <a:ext uri="{9D8B030D-6E8A-4147-A177-3AD203B41FA5}">
                      <a16:colId xmlns:a16="http://schemas.microsoft.com/office/drawing/2014/main" val="2754770788"/>
                    </a:ext>
                  </a:extLst>
                </a:gridCol>
                <a:gridCol w="1140557">
                  <a:extLst>
                    <a:ext uri="{9D8B030D-6E8A-4147-A177-3AD203B41FA5}">
                      <a16:colId xmlns:a16="http://schemas.microsoft.com/office/drawing/2014/main" val="2727191124"/>
                    </a:ext>
                  </a:extLst>
                </a:gridCol>
                <a:gridCol w="902977">
                  <a:extLst>
                    <a:ext uri="{9D8B030D-6E8A-4147-A177-3AD203B41FA5}">
                      <a16:colId xmlns:a16="http://schemas.microsoft.com/office/drawing/2014/main" val="3760453743"/>
                    </a:ext>
                  </a:extLst>
                </a:gridCol>
              </a:tblGrid>
              <a:tr h="193044">
                <a:tc>
                  <a:txBody>
                    <a:bodyPr/>
                    <a:lstStyle/>
                    <a:p>
                      <a:endParaRPr lang="en-US" sz="1100" dirty="0"/>
                    </a:p>
                  </a:txBody>
                  <a:tcPr/>
                </a:tc>
                <a:tc>
                  <a:txBody>
                    <a:bodyPr/>
                    <a:lstStyle/>
                    <a:p>
                      <a:endParaRPr lang="en-US" sz="1100" dirty="0"/>
                    </a:p>
                  </a:txBody>
                  <a:tcPr/>
                </a:tc>
                <a:tc>
                  <a:txBody>
                    <a:bodyPr/>
                    <a:lstStyle/>
                    <a:p>
                      <a:r>
                        <a:rPr lang="en-US" sz="1050" dirty="0" smtClean="0"/>
                        <a:t>Correlation</a:t>
                      </a:r>
                      <a:endParaRPr lang="en-US" sz="1050" dirty="0"/>
                    </a:p>
                  </a:txBody>
                  <a:tcPr/>
                </a:tc>
                <a:extLst>
                  <a:ext uri="{0D108BD9-81ED-4DB2-BD59-A6C34878D82A}">
                    <a16:rowId xmlns:a16="http://schemas.microsoft.com/office/drawing/2014/main" val="2149434583"/>
                  </a:ext>
                </a:extLst>
              </a:tr>
              <a:tr h="4428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Total</a:t>
                      </a:r>
                      <a:r>
                        <a:rPr lang="en-US" sz="1100" baseline="0" dirty="0" smtClean="0"/>
                        <a:t> Net Revenues</a:t>
                      </a:r>
                      <a:endParaRPr lang="en-US" sz="1100" dirty="0" smtClean="0"/>
                    </a:p>
                    <a:p>
                      <a:endParaRPr lang="en-US" sz="1100" dirty="0"/>
                    </a:p>
                  </a:txBody>
                  <a:tcPr/>
                </a:tc>
                <a:tc>
                  <a:txBody>
                    <a:bodyPr/>
                    <a:lstStyle/>
                    <a:p>
                      <a:r>
                        <a:rPr lang="en-US" sz="1100" dirty="0" smtClean="0"/>
                        <a:t>Research and development</a:t>
                      </a:r>
                    </a:p>
                    <a:p>
                      <a:endParaRPr lang="en-US" sz="1100" dirty="0"/>
                    </a:p>
                  </a:txBody>
                  <a:tcPr/>
                </a:tc>
                <a:tc>
                  <a:txBody>
                    <a:bodyPr/>
                    <a:lstStyle/>
                    <a:p>
                      <a:r>
                        <a:rPr lang="en-US" sz="1100" dirty="0" smtClean="0">
                          <a:effectLst/>
                        </a:rPr>
                        <a:t>-0.24</a:t>
                      </a:r>
                      <a:endParaRPr lang="en-US" sz="1100" dirty="0" smtClean="0"/>
                    </a:p>
                  </a:txBody>
                  <a:tcPr/>
                </a:tc>
                <a:extLst>
                  <a:ext uri="{0D108BD9-81ED-4DB2-BD59-A6C34878D82A}">
                    <a16:rowId xmlns:a16="http://schemas.microsoft.com/office/drawing/2014/main" val="2446547515"/>
                  </a:ext>
                </a:extLst>
              </a:tr>
              <a:tr h="4428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Total</a:t>
                      </a:r>
                      <a:r>
                        <a:rPr lang="en-US" sz="1100" baseline="0" dirty="0" smtClean="0"/>
                        <a:t> Net Revenues</a:t>
                      </a:r>
                      <a:endParaRPr lang="en-US" sz="1100" dirty="0" smtClean="0"/>
                    </a:p>
                    <a:p>
                      <a:endParaRPr lang="en-US" sz="1100" dirty="0"/>
                    </a:p>
                  </a:txBody>
                  <a:tcPr/>
                </a:tc>
                <a:tc>
                  <a:txBody>
                    <a:bodyPr/>
                    <a:lstStyle/>
                    <a:p>
                      <a:r>
                        <a:rPr lang="en-US" sz="1100" dirty="0" smtClean="0"/>
                        <a:t>Sales and marketing</a:t>
                      </a:r>
                      <a:endParaRPr lang="en-US" sz="1100" dirty="0"/>
                    </a:p>
                  </a:txBody>
                  <a:tcPr/>
                </a:tc>
                <a:tc>
                  <a:txBody>
                    <a:bodyPr/>
                    <a:lstStyle/>
                    <a:p>
                      <a:r>
                        <a:rPr lang="en-US" sz="1100" dirty="0" smtClean="0"/>
                        <a:t>-0.38</a:t>
                      </a:r>
                      <a:endParaRPr lang="en-US" sz="1100" dirty="0"/>
                    </a:p>
                  </a:txBody>
                  <a:tcPr/>
                </a:tc>
                <a:extLst>
                  <a:ext uri="{0D108BD9-81ED-4DB2-BD59-A6C34878D82A}">
                    <a16:rowId xmlns:a16="http://schemas.microsoft.com/office/drawing/2014/main" val="2926938552"/>
                  </a:ext>
                </a:extLst>
              </a:tr>
            </a:tbl>
          </a:graphicData>
        </a:graphic>
      </p:graphicFrame>
      <p:pic>
        <p:nvPicPr>
          <p:cNvPr id="7" name="Picture 6"/>
          <p:cNvPicPr>
            <a:picLocks noChangeAspect="1"/>
          </p:cNvPicPr>
          <p:nvPr/>
        </p:nvPicPr>
        <p:blipFill>
          <a:blip r:embed="rId5"/>
          <a:stretch>
            <a:fillRect/>
          </a:stretch>
        </p:blipFill>
        <p:spPr>
          <a:xfrm>
            <a:off x="9202281" y="2175767"/>
            <a:ext cx="2840836" cy="2492486"/>
          </a:xfrm>
          <a:prstGeom prst="rect">
            <a:avLst/>
          </a:prstGeom>
        </p:spPr>
      </p:pic>
      <p:cxnSp>
        <p:nvCxnSpPr>
          <p:cNvPr id="8" name="Straight Connector 7"/>
          <p:cNvCxnSpPr/>
          <p:nvPr/>
        </p:nvCxnSpPr>
        <p:spPr>
          <a:xfrm flipH="1">
            <a:off x="8854835" y="1792295"/>
            <a:ext cx="19250" cy="473028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687368" y="1607629"/>
            <a:ext cx="2204185" cy="369332"/>
          </a:xfrm>
          <a:prstGeom prst="rect">
            <a:avLst/>
          </a:prstGeom>
          <a:noFill/>
        </p:spPr>
        <p:txBody>
          <a:bodyPr wrap="square" rtlCol="0">
            <a:spAutoFit/>
          </a:bodyPr>
          <a:lstStyle/>
          <a:p>
            <a:r>
              <a:rPr lang="en-US" b="1" dirty="0" smtClean="0"/>
              <a:t>CISCO SYSTEMS</a:t>
            </a:r>
            <a:endParaRPr lang="en-US" b="1" dirty="0"/>
          </a:p>
        </p:txBody>
      </p:sp>
      <p:sp>
        <p:nvSpPr>
          <p:cNvPr id="10" name="Rectangle 9"/>
          <p:cNvSpPr/>
          <p:nvPr/>
        </p:nvSpPr>
        <p:spPr>
          <a:xfrm>
            <a:off x="3555683" y="1372899"/>
            <a:ext cx="2424062" cy="369332"/>
          </a:xfrm>
          <a:prstGeom prst="rect">
            <a:avLst/>
          </a:prstGeom>
        </p:spPr>
        <p:txBody>
          <a:bodyPr wrap="none">
            <a:spAutoFit/>
          </a:bodyPr>
          <a:lstStyle/>
          <a:p>
            <a:r>
              <a:rPr lang="en-IN" b="1" dirty="0"/>
              <a:t>JUNIPER NETWORKS </a:t>
            </a:r>
            <a:endParaRPr lang="en-US" dirty="0"/>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46066" y="5454130"/>
            <a:ext cx="2832792" cy="944263"/>
          </a:xfrm>
          <a:prstGeom prst="rect">
            <a:avLst/>
          </a:prstGeom>
        </p:spPr>
      </p:pic>
    </p:spTree>
    <p:extLst>
      <p:ext uri="{BB962C8B-B14F-4D97-AF65-F5344CB8AC3E}">
        <p14:creationId xmlns:p14="http://schemas.microsoft.com/office/powerpoint/2010/main" val="1322835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073" y="641521"/>
            <a:ext cx="9275188" cy="707571"/>
          </a:xfrm>
        </p:spPr>
        <p:txBody>
          <a:bodyPr>
            <a:normAutofit fontScale="90000"/>
          </a:bodyPr>
          <a:lstStyle/>
          <a:p>
            <a:r>
              <a:rPr lang="en-US" b="1" dirty="0" smtClean="0"/>
              <a:t>REVENUE BY PRODUCT AND SERVICE ANALYSIS</a:t>
            </a:r>
            <a:endParaRPr lang="en-IN" b="1" dirty="0"/>
          </a:p>
        </p:txBody>
      </p:sp>
      <p:graphicFrame>
        <p:nvGraphicFramePr>
          <p:cNvPr id="5" name="Chart 4"/>
          <p:cNvGraphicFramePr>
            <a:graphicFrameLocks/>
          </p:cNvGraphicFramePr>
          <p:nvPr>
            <p:extLst>
              <p:ext uri="{D42A27DB-BD31-4B8C-83A1-F6EECF244321}">
                <p14:modId xmlns:p14="http://schemas.microsoft.com/office/powerpoint/2010/main" val="3188541756"/>
              </p:ext>
            </p:extLst>
          </p:nvPr>
        </p:nvGraphicFramePr>
        <p:xfrm>
          <a:off x="211756" y="1792736"/>
          <a:ext cx="4581626" cy="24936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100888355"/>
              </p:ext>
            </p:extLst>
          </p:nvPr>
        </p:nvGraphicFramePr>
        <p:xfrm>
          <a:off x="4793382" y="1840253"/>
          <a:ext cx="4165035" cy="227609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3278860776"/>
              </p:ext>
            </p:extLst>
          </p:nvPr>
        </p:nvGraphicFramePr>
        <p:xfrm>
          <a:off x="48123" y="4286340"/>
          <a:ext cx="5315054" cy="281659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p:cNvGraphicFramePr>
          <p:nvPr>
            <p:extLst>
              <p:ext uri="{D42A27DB-BD31-4B8C-83A1-F6EECF244321}">
                <p14:modId xmlns:p14="http://schemas.microsoft.com/office/powerpoint/2010/main" val="2274249462"/>
              </p:ext>
            </p:extLst>
          </p:nvPr>
        </p:nvGraphicFramePr>
        <p:xfrm>
          <a:off x="3884344" y="4286341"/>
          <a:ext cx="4693226" cy="2729966"/>
        </p:xfrm>
        <a:graphic>
          <a:graphicData uri="http://schemas.openxmlformats.org/drawingml/2006/chart">
            <c:chart xmlns:c="http://schemas.openxmlformats.org/drawingml/2006/chart" xmlns:r="http://schemas.openxmlformats.org/officeDocument/2006/relationships" r:id="rId6"/>
          </a:graphicData>
        </a:graphic>
      </p:graphicFrame>
      <p:pic>
        <p:nvPicPr>
          <p:cNvPr id="11" name="Picture 10"/>
          <p:cNvPicPr>
            <a:picLocks noChangeAspect="1"/>
          </p:cNvPicPr>
          <p:nvPr/>
        </p:nvPicPr>
        <p:blipFill>
          <a:blip r:embed="rId7"/>
          <a:stretch>
            <a:fillRect/>
          </a:stretch>
        </p:blipFill>
        <p:spPr>
          <a:xfrm>
            <a:off x="9199398" y="2340546"/>
            <a:ext cx="2762250" cy="2460744"/>
          </a:xfrm>
          <a:prstGeom prst="rect">
            <a:avLst/>
          </a:prstGeom>
        </p:spPr>
      </p:pic>
      <p:cxnSp>
        <p:nvCxnSpPr>
          <p:cNvPr id="12" name="Straight Connector 11"/>
          <p:cNvCxnSpPr/>
          <p:nvPr/>
        </p:nvCxnSpPr>
        <p:spPr>
          <a:xfrm>
            <a:off x="8958417" y="1383846"/>
            <a:ext cx="0" cy="502657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320716" y="1300929"/>
            <a:ext cx="2424062" cy="369332"/>
          </a:xfrm>
          <a:prstGeom prst="rect">
            <a:avLst/>
          </a:prstGeom>
        </p:spPr>
        <p:txBody>
          <a:bodyPr wrap="none">
            <a:spAutoFit/>
          </a:bodyPr>
          <a:lstStyle/>
          <a:p>
            <a:r>
              <a:rPr lang="en-IN" b="1" dirty="0"/>
              <a:t>JUNIPER NETWORKS </a:t>
            </a:r>
            <a:endParaRPr lang="en-US" dirty="0"/>
          </a:p>
        </p:txBody>
      </p:sp>
      <p:sp>
        <p:nvSpPr>
          <p:cNvPr id="15" name="TextBox 14"/>
          <p:cNvSpPr txBox="1"/>
          <p:nvPr/>
        </p:nvSpPr>
        <p:spPr>
          <a:xfrm>
            <a:off x="9613261" y="1953791"/>
            <a:ext cx="2204185" cy="369332"/>
          </a:xfrm>
          <a:prstGeom prst="rect">
            <a:avLst/>
          </a:prstGeom>
          <a:noFill/>
        </p:spPr>
        <p:txBody>
          <a:bodyPr wrap="square" rtlCol="0">
            <a:spAutoFit/>
          </a:bodyPr>
          <a:lstStyle/>
          <a:p>
            <a:r>
              <a:rPr lang="en-US" b="1" dirty="0" smtClean="0"/>
              <a:t>CISCO SYSTEMS</a:t>
            </a:r>
            <a:endParaRPr lang="en-US" b="1" dirty="0"/>
          </a:p>
        </p:txBody>
      </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20014" y="5792745"/>
            <a:ext cx="2832792" cy="944263"/>
          </a:xfrm>
          <a:prstGeom prst="rect">
            <a:avLst/>
          </a:prstGeom>
        </p:spPr>
      </p:pic>
    </p:spTree>
    <p:extLst>
      <p:ext uri="{BB962C8B-B14F-4D97-AF65-F5344CB8AC3E}">
        <p14:creationId xmlns:p14="http://schemas.microsoft.com/office/powerpoint/2010/main" val="109907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lstStyle/>
          <a:p>
            <a:r>
              <a:rPr lang="en-US" b="1" dirty="0" smtClean="0"/>
              <a:t>REVENUE BY VERTICALS AN	ALYSIS</a:t>
            </a:r>
            <a:endParaRPr lang="en-US" b="1" dirty="0"/>
          </a:p>
        </p:txBody>
      </p:sp>
      <p:graphicFrame>
        <p:nvGraphicFramePr>
          <p:cNvPr id="4" name="Chart 3"/>
          <p:cNvGraphicFramePr>
            <a:graphicFrameLocks/>
          </p:cNvGraphicFramePr>
          <p:nvPr>
            <p:extLst>
              <p:ext uri="{D42A27DB-BD31-4B8C-83A1-F6EECF244321}">
                <p14:modId xmlns:p14="http://schemas.microsoft.com/office/powerpoint/2010/main" val="595254821"/>
              </p:ext>
            </p:extLst>
          </p:nvPr>
        </p:nvGraphicFramePr>
        <p:xfrm>
          <a:off x="590707" y="139311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910837314"/>
              </p:ext>
            </p:extLst>
          </p:nvPr>
        </p:nvGraphicFramePr>
        <p:xfrm>
          <a:off x="5639705" y="1463040"/>
          <a:ext cx="4572000" cy="26732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278845637"/>
              </p:ext>
            </p:extLst>
          </p:nvPr>
        </p:nvGraphicFramePr>
        <p:xfrm>
          <a:off x="1632991" y="4458373"/>
          <a:ext cx="7059431" cy="2572489"/>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7"/>
          <p:cNvSpPr/>
          <p:nvPr/>
        </p:nvSpPr>
        <p:spPr>
          <a:xfrm>
            <a:off x="4037303" y="1278374"/>
            <a:ext cx="2424062" cy="369332"/>
          </a:xfrm>
          <a:prstGeom prst="rect">
            <a:avLst/>
          </a:prstGeom>
        </p:spPr>
        <p:txBody>
          <a:bodyPr wrap="none">
            <a:spAutoFit/>
          </a:bodyPr>
          <a:lstStyle/>
          <a:p>
            <a:r>
              <a:rPr lang="en-IN" b="1" dirty="0"/>
              <a:t>JUNIPER NETWORKS </a:t>
            </a:r>
            <a:endParaRPr lang="en-US"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59208" y="5744618"/>
            <a:ext cx="2832792" cy="944263"/>
          </a:xfrm>
          <a:prstGeom prst="rect">
            <a:avLst/>
          </a:prstGeom>
        </p:spPr>
      </p:pic>
    </p:spTree>
    <p:extLst>
      <p:ext uri="{BB962C8B-B14F-4D97-AF65-F5344CB8AC3E}">
        <p14:creationId xmlns:p14="http://schemas.microsoft.com/office/powerpoint/2010/main" val="1025367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27" y="787235"/>
            <a:ext cx="8596668" cy="789132"/>
          </a:xfrm>
        </p:spPr>
        <p:txBody>
          <a:bodyPr>
            <a:normAutofit/>
          </a:bodyPr>
          <a:lstStyle/>
          <a:p>
            <a:r>
              <a:rPr lang="en-US" sz="3200" b="1" dirty="0"/>
              <a:t>REVENUE BY </a:t>
            </a:r>
            <a:r>
              <a:rPr lang="en-US" sz="3200" b="1" dirty="0" smtClean="0"/>
              <a:t>GEOGRAPHY ANALYSIS</a:t>
            </a:r>
            <a:endParaRPr lang="en-IN" sz="3200" b="1" dirty="0"/>
          </a:p>
        </p:txBody>
      </p:sp>
      <p:graphicFrame>
        <p:nvGraphicFramePr>
          <p:cNvPr id="5" name="Chart 4"/>
          <p:cNvGraphicFramePr>
            <a:graphicFrameLocks/>
          </p:cNvGraphicFramePr>
          <p:nvPr>
            <p:extLst>
              <p:ext uri="{D42A27DB-BD31-4B8C-83A1-F6EECF244321}">
                <p14:modId xmlns:p14="http://schemas.microsoft.com/office/powerpoint/2010/main" val="3604092228"/>
              </p:ext>
            </p:extLst>
          </p:nvPr>
        </p:nvGraphicFramePr>
        <p:xfrm>
          <a:off x="298727" y="1710237"/>
          <a:ext cx="3926417" cy="26788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3240906864"/>
              </p:ext>
            </p:extLst>
          </p:nvPr>
        </p:nvGraphicFramePr>
        <p:xfrm>
          <a:off x="4706754" y="1710237"/>
          <a:ext cx="3946358" cy="267888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p:cNvGraphicFramePr>
          <p:nvPr>
            <p:extLst>
              <p:ext uri="{D42A27DB-BD31-4B8C-83A1-F6EECF244321}">
                <p14:modId xmlns:p14="http://schemas.microsoft.com/office/powerpoint/2010/main" val="4206491579"/>
              </p:ext>
            </p:extLst>
          </p:nvPr>
        </p:nvGraphicFramePr>
        <p:xfrm>
          <a:off x="1169751" y="4470933"/>
          <a:ext cx="6592047" cy="2579572"/>
        </p:xfrm>
        <a:graphic>
          <a:graphicData uri="http://schemas.openxmlformats.org/drawingml/2006/chart">
            <c:chart xmlns:c="http://schemas.openxmlformats.org/drawingml/2006/chart" xmlns:r="http://schemas.openxmlformats.org/officeDocument/2006/relationships" r:id="rId5"/>
          </a:graphicData>
        </a:graphic>
      </p:graphicFrame>
      <p:pic>
        <p:nvPicPr>
          <p:cNvPr id="8" name="Picture 7"/>
          <p:cNvPicPr>
            <a:picLocks noChangeAspect="1"/>
          </p:cNvPicPr>
          <p:nvPr/>
        </p:nvPicPr>
        <p:blipFill>
          <a:blip r:embed="rId6"/>
          <a:stretch>
            <a:fillRect/>
          </a:stretch>
        </p:blipFill>
        <p:spPr>
          <a:xfrm>
            <a:off x="9134722" y="2157488"/>
            <a:ext cx="2614463" cy="2278403"/>
          </a:xfrm>
          <a:prstGeom prst="rect">
            <a:avLst/>
          </a:prstGeom>
        </p:spPr>
      </p:pic>
      <p:cxnSp>
        <p:nvCxnSpPr>
          <p:cNvPr id="9" name="Straight Connector 8"/>
          <p:cNvCxnSpPr/>
          <p:nvPr/>
        </p:nvCxnSpPr>
        <p:spPr>
          <a:xfrm flipH="1">
            <a:off x="8730114" y="1733867"/>
            <a:ext cx="19250" cy="473028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417625" y="1840253"/>
            <a:ext cx="2204185" cy="369332"/>
          </a:xfrm>
          <a:prstGeom prst="rect">
            <a:avLst/>
          </a:prstGeom>
          <a:noFill/>
        </p:spPr>
        <p:txBody>
          <a:bodyPr wrap="square" rtlCol="0">
            <a:spAutoFit/>
          </a:bodyPr>
          <a:lstStyle/>
          <a:p>
            <a:r>
              <a:rPr lang="en-US" b="1" dirty="0" smtClean="0"/>
              <a:t>CISCO SYSTEMS</a:t>
            </a:r>
            <a:endParaRPr lang="en-US" b="1" dirty="0"/>
          </a:p>
        </p:txBody>
      </p:sp>
      <p:sp>
        <p:nvSpPr>
          <p:cNvPr id="11" name="Rectangle 10"/>
          <p:cNvSpPr/>
          <p:nvPr/>
        </p:nvSpPr>
        <p:spPr>
          <a:xfrm>
            <a:off x="3282446" y="1442497"/>
            <a:ext cx="2424062" cy="369332"/>
          </a:xfrm>
          <a:prstGeom prst="rect">
            <a:avLst/>
          </a:prstGeom>
        </p:spPr>
        <p:txBody>
          <a:bodyPr wrap="none">
            <a:spAutoFit/>
          </a:bodyPr>
          <a:lstStyle/>
          <a:p>
            <a:r>
              <a:rPr lang="en-IN" b="1" dirty="0"/>
              <a:t>JUNIPER NETWORKS </a:t>
            </a:r>
            <a:endParaRPr lang="en-US" dirty="0"/>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34722" y="5519886"/>
            <a:ext cx="2832792" cy="944263"/>
          </a:xfrm>
          <a:prstGeom prst="rect">
            <a:avLst/>
          </a:prstGeom>
        </p:spPr>
      </p:pic>
    </p:spTree>
    <p:extLst>
      <p:ext uri="{BB962C8B-B14F-4D97-AF65-F5344CB8AC3E}">
        <p14:creationId xmlns:p14="http://schemas.microsoft.com/office/powerpoint/2010/main" val="3837586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2403</TotalTime>
  <Words>948</Words>
  <Application>Microsoft Office PowerPoint</Application>
  <PresentationFormat>Widescreen</PresentationFormat>
  <Paragraphs>133</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ANALYZE OF THE JUNIPER NETWORKS  PERFORMANCE ANALYSIS</vt:lpstr>
      <vt:lpstr>ABOUT JUNIPER NETWORKS</vt:lpstr>
      <vt:lpstr>JUNIPER NETWORKS MARKET POSITION</vt:lpstr>
      <vt:lpstr>JUNIPER NETWORKS STP MODEL</vt:lpstr>
      <vt:lpstr>LAST 5 YEARS SHARE PRICES TRENDS OF JUNIPER NETWORKS AND CISCO SYSTEMS  </vt:lpstr>
      <vt:lpstr>REVENUES AND OPERATIONS EXPENESE ANALYSIS </vt:lpstr>
      <vt:lpstr>REVENUE BY PRODUCT AND SERVICE ANALYSIS</vt:lpstr>
      <vt:lpstr>REVENUE BY VERTICALS AN ALYSIS</vt:lpstr>
      <vt:lpstr>REVENUE BY GEOGRAPHY ANALYSIS</vt:lpstr>
      <vt:lpstr>JUNIPER NETWORKS SWOT ANALYSIS</vt:lpstr>
      <vt:lpstr>WHAT'S NEXT BIG HAPPENING IN JUNIPER NETWORKS   </vt:lpstr>
      <vt:lpstr>PowerPoint Presentation</vt:lpstr>
      <vt:lpstr>JUNIPER NETWORKS AI ADVANTAGES </vt:lpstr>
      <vt:lpstr>SOME KEY IMPORTANT FOR THE SUCCESS</vt:lpstr>
      <vt:lpstr>ABOUT 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bagal</dc:creator>
  <cp:lastModifiedBy>Rahul Bagal</cp:lastModifiedBy>
  <cp:revision>259</cp:revision>
  <dcterms:created xsi:type="dcterms:W3CDTF">2020-02-11T08:53:09Z</dcterms:created>
  <dcterms:modified xsi:type="dcterms:W3CDTF">2020-02-14T07:20:45Z</dcterms:modified>
</cp:coreProperties>
</file>