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74" r:id="rId3"/>
    <p:sldId id="278" r:id="rId4"/>
    <p:sldId id="282" r:id="rId5"/>
    <p:sldId id="284" r:id="rId6"/>
    <p:sldId id="291" r:id="rId7"/>
    <p:sldId id="286" r:id="rId8"/>
    <p:sldId id="287" r:id="rId9"/>
    <p:sldId id="289" r:id="rId10"/>
    <p:sldId id="293" r:id="rId11"/>
    <p:sldId id="283" r:id="rId12"/>
    <p:sldId id="290" r:id="rId13"/>
    <p:sldId id="28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40091863517061"/>
          <c:y val="0.10622735519810908"/>
          <c:w val="0.86404352580927379"/>
          <c:h val="0.586787211700201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Sheet1!$C$3:$C$5</c:f>
              <c:strCache>
                <c:ptCount val="3"/>
                <c:pt idx="0">
                  <c:v>Dresses</c:v>
                </c:pt>
                <c:pt idx="1">
                  <c:v>Skirts</c:v>
                </c:pt>
                <c:pt idx="2">
                  <c:v>Blouses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14650</c:v>
                </c:pt>
                <c:pt idx="1">
                  <c:v>12170</c:v>
                </c:pt>
                <c:pt idx="2">
                  <c:v>10830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D-42BC-81B2-E645BF991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6972527"/>
        <c:axId val="145818239"/>
      </c:barChart>
      <c:catAx>
        <c:axId val="146972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Product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18239"/>
        <c:crosses val="autoZero"/>
        <c:auto val="1"/>
        <c:lblAlgn val="ctr"/>
        <c:lblOffset val="100"/>
        <c:noMultiLvlLbl val="0"/>
      </c:catAx>
      <c:valAx>
        <c:axId val="14581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72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329024496937883"/>
          <c:y val="8.3368128195675101E-2"/>
          <c:w val="0.70485564304461945"/>
          <c:h val="0.7566652748721729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Sheet1!$J$2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Sheet1!$I$3:$I$8</c:f>
              <c:strCache>
                <c:ptCount val="6"/>
                <c:pt idx="0">
                  <c:v>floral print</c:v>
                </c:pt>
                <c:pt idx="1">
                  <c:v>stripe</c:v>
                </c:pt>
                <c:pt idx="2">
                  <c:v>polka dot</c:v>
                </c:pt>
                <c:pt idx="3">
                  <c:v>check</c:v>
                </c:pt>
                <c:pt idx="4">
                  <c:v>leopard print</c:v>
                </c:pt>
                <c:pt idx="5">
                  <c:v>camouflage</c:v>
                </c:pt>
              </c:strCache>
            </c:strRef>
          </c:cat>
          <c:val>
            <c:numRef>
              <c:f>Sheet1!$J$3:$J$8</c:f>
              <c:numCache>
                <c:formatCode>General</c:formatCode>
                <c:ptCount val="6"/>
                <c:pt idx="0">
                  <c:v>9429</c:v>
                </c:pt>
                <c:pt idx="1">
                  <c:v>8577</c:v>
                </c:pt>
                <c:pt idx="2">
                  <c:v>7348</c:v>
                </c:pt>
                <c:pt idx="3">
                  <c:v>7276</c:v>
                </c:pt>
                <c:pt idx="4">
                  <c:v>4323</c:v>
                </c:pt>
                <c:pt idx="5">
                  <c:v>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2-44CE-98C4-16D43F8C83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5122799"/>
        <c:axId val="139426575"/>
      </c:barChart>
      <c:catAx>
        <c:axId val="2851227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fabric_print_type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26575"/>
        <c:crosses val="autoZero"/>
        <c:auto val="1"/>
        <c:lblAlgn val="ctr"/>
        <c:lblOffset val="100"/>
        <c:noMultiLvlLbl val="0"/>
      </c:catAx>
      <c:valAx>
        <c:axId val="13942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22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Observations</a:t>
          </a:r>
        </a:p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Image Preprocessing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Model Building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Image Augmentations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E010BD30-8283-4B20-B3BD-BCB9105B8E51}">
      <dgm:prSet phldrT="[Text]"/>
      <dgm:spPr/>
      <dgm:t>
        <a:bodyPr/>
        <a:lstStyle/>
        <a:p>
          <a:r>
            <a:rPr lang="en-US" dirty="0"/>
            <a:t>Evaluate Model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0D166D8F-C5CC-490A-AE8F-FA445C9585ED}" type="parTrans" cxnId="{26015C64-EECA-4D03-898B-5DED93E14BAA}">
      <dgm:prSet/>
      <dgm:spPr/>
      <dgm:t>
        <a:bodyPr/>
        <a:lstStyle/>
        <a:p>
          <a:endParaRPr lang="en-IN"/>
        </a:p>
      </dgm:t>
    </dgm:pt>
    <dgm:pt modelId="{CE89D9D3-1D17-45EB-9813-E5D3F03E3658}" type="sibTrans" cxnId="{26015C64-EECA-4D03-898B-5DED93E14BAA}">
      <dgm:prSet/>
      <dgm:spPr/>
      <dgm:t>
        <a:bodyPr/>
        <a:lstStyle/>
        <a:p>
          <a:endParaRPr lang="en-IN"/>
        </a:p>
      </dgm:t>
    </dgm:pt>
    <dgm:pt modelId="{47C1526E-EC50-4716-8E16-40A4E419B52C}">
      <dgm:prSet phldrT="[Text]"/>
      <dgm:spPr/>
      <dgm:t>
        <a:bodyPr/>
        <a:lstStyle/>
        <a:p>
          <a:r>
            <a:rPr lang="en-US" dirty="0"/>
            <a:t>Re-iterate, if Goal is not met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42C4FEDB-E6A7-4DA4-B363-D898B7D3134D}" type="parTrans" cxnId="{29B185D3-5B7E-406F-BFA7-E1D5279708F5}">
      <dgm:prSet/>
      <dgm:spPr/>
      <dgm:t>
        <a:bodyPr/>
        <a:lstStyle/>
        <a:p>
          <a:endParaRPr lang="en-IN"/>
        </a:p>
      </dgm:t>
    </dgm:pt>
    <dgm:pt modelId="{75F80ED2-0958-46B2-90C3-E4EB086DE010}" type="sibTrans" cxnId="{29B185D3-5B7E-406F-BFA7-E1D5279708F5}">
      <dgm:prSet/>
      <dgm:spPr/>
      <dgm:t>
        <a:bodyPr/>
        <a:lstStyle/>
        <a:p>
          <a:endParaRPr lang="en-IN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09DAE4-DA00-4EB5-8102-D4F6FF369A0D}" type="pres">
      <dgm:prSet presAssocID="{47C1526E-EC50-4716-8E16-40A4E419B52C}" presName="Accent6" presStyleCnt="0"/>
      <dgm:spPr/>
    </dgm:pt>
    <dgm:pt modelId="{155BBAF6-6D64-4D74-B6BD-E3F00A968840}" type="pres">
      <dgm:prSet presAssocID="{47C1526E-EC50-4716-8E16-40A4E419B52C}" presName="Accent" presStyleLbl="node1" presStyleIdx="0" presStyleCnt="6"/>
      <dgm:spPr/>
    </dgm:pt>
    <dgm:pt modelId="{B51B7AF2-CBCA-4075-BA15-00B5C91F36D4}" type="pres">
      <dgm:prSet presAssocID="{47C1526E-EC50-4716-8E16-40A4E419B52C}" presName="ParentBackground6" presStyleCnt="0"/>
      <dgm:spPr/>
    </dgm:pt>
    <dgm:pt modelId="{021837CF-AEA6-4E21-9B54-566AB237F825}" type="pres">
      <dgm:prSet presAssocID="{47C1526E-EC50-4716-8E16-40A4E419B52C}" presName="ParentBackground" presStyleLbl="fgAcc1" presStyleIdx="0" presStyleCnt="6"/>
      <dgm:spPr/>
    </dgm:pt>
    <dgm:pt modelId="{FB4C3B72-6E9E-4189-A79F-051C72D45A63}" type="pres">
      <dgm:prSet presAssocID="{47C1526E-EC50-4716-8E16-40A4E419B52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71895EC-55A2-4795-B341-3B9AB3E38D78}" type="pres">
      <dgm:prSet presAssocID="{E010BD30-8283-4B20-B3BD-BCB9105B8E51}" presName="Accent5" presStyleCnt="0"/>
      <dgm:spPr/>
    </dgm:pt>
    <dgm:pt modelId="{1E2D3E0D-7032-4872-80F6-45C77E631616}" type="pres">
      <dgm:prSet presAssocID="{E010BD30-8283-4B20-B3BD-BCB9105B8E51}" presName="Accent" presStyleLbl="node1" presStyleIdx="1" presStyleCnt="6"/>
      <dgm:spPr/>
    </dgm:pt>
    <dgm:pt modelId="{028E5C98-8F6D-46DB-91D0-9D200BCD6812}" type="pres">
      <dgm:prSet presAssocID="{E010BD30-8283-4B20-B3BD-BCB9105B8E51}" presName="ParentBackground5" presStyleCnt="0"/>
      <dgm:spPr/>
    </dgm:pt>
    <dgm:pt modelId="{5BC93833-1429-4ADA-A029-80880C849A3A}" type="pres">
      <dgm:prSet presAssocID="{E010BD30-8283-4B20-B3BD-BCB9105B8E51}" presName="ParentBackground" presStyleLbl="fgAcc1" presStyleIdx="1" presStyleCnt="6"/>
      <dgm:spPr/>
    </dgm:pt>
    <dgm:pt modelId="{9B616B28-DEDA-4856-BC3B-CEF7A30355E9}" type="pres">
      <dgm:prSet presAssocID="{E010BD30-8283-4B20-B3BD-BCB9105B8E5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2" presStyleCnt="6"/>
      <dgm:spPr/>
      <dgm:extLst>
        <a:ext uri="{E40237B7-FDA0-4F09-8148-C483321AD2D9}">
          <dgm14:cNvPr xmlns:dgm14="http://schemas.microsoft.com/office/drawing/2010/diagram" id="0" name="" title="Goal"/>
        </a:ext>
      </dgm:extLst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2" presStyleCnt="6" custLinFactNeighborX="1288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3" presStyleCnt="6"/>
      <dgm:spPr/>
      <dgm:extLst>
        <a:ext uri="{E40237B7-FDA0-4F09-8148-C483321AD2D9}">
          <dgm14:cNvPr xmlns:dgm14="http://schemas.microsoft.com/office/drawing/2010/diagram" id="0" name="" title="Step 3"/>
        </a:ext>
      </dgm:extLst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3" presStyleCnt="6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4" presStyleCnt="6"/>
      <dgm:spPr/>
      <dgm:extLst>
        <a:ext uri="{E40237B7-FDA0-4F09-8148-C483321AD2D9}">
          <dgm14:cNvPr xmlns:dgm14="http://schemas.microsoft.com/office/drawing/2010/diagram" id="0" name="" title="Step 2"/>
        </a:ext>
      </dgm:extLst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4" presStyleCnt="6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5" presStyleCnt="6"/>
      <dgm:spPr/>
      <dgm:extLst>
        <a:ext uri="{E40237B7-FDA0-4F09-8148-C483321AD2D9}">
          <dgm14:cNvPr xmlns:dgm14="http://schemas.microsoft.com/office/drawing/2010/diagram" id="0" name="" title="Step 1"/>
        </a:ext>
      </dgm:extLst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5" presStyleCnt="6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F8753608-B9F1-485F-90CD-638B492A87E6}" type="presOf" srcId="{47C1526E-EC50-4716-8E16-40A4E419B52C}" destId="{FB4C3B72-6E9E-4189-A79F-051C72D45A63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4DF9218-B2CA-4901-B073-DEE4ECDBF465}" type="presOf" srcId="{47C1526E-EC50-4716-8E16-40A4E419B52C}" destId="{021837CF-AEA6-4E21-9B54-566AB237F825}" srcOrd="0" destOrd="0" presId="urn:microsoft.com/office/officeart/2011/layout/CircleProcess"/>
    <dgm:cxn modelId="{22F8EC19-4B9E-4F31-87CD-ED0646876B96}" type="presOf" srcId="{E010BD30-8283-4B20-B3BD-BCB9105B8E51}" destId="{5BC93833-1429-4ADA-A029-80880C849A3A}" srcOrd="0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26015C64-EECA-4D03-898B-5DED93E14BAA}" srcId="{03B40898-2DF1-4D8F-AE17-39A1D6984F24}" destId="{E010BD30-8283-4B20-B3BD-BCB9105B8E51}" srcOrd="4" destOrd="0" parTransId="{0D166D8F-C5CC-490A-AE8F-FA445C9585ED}" sibTransId="{CE89D9D3-1D17-45EB-9813-E5D3F03E3658}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FC14C669-8321-4C42-8722-209BB7FC3C85}" type="presOf" srcId="{E010BD30-8283-4B20-B3BD-BCB9105B8E51}" destId="{9B616B28-DEDA-4856-BC3B-CEF7A30355E9}" srcOrd="1" destOrd="0" presId="urn:microsoft.com/office/officeart/2011/layout/CircleProcess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29B185D3-5B7E-406F-BFA7-E1D5279708F5}" srcId="{03B40898-2DF1-4D8F-AE17-39A1D6984F24}" destId="{47C1526E-EC50-4716-8E16-40A4E419B52C}" srcOrd="5" destOrd="0" parTransId="{42C4FEDB-E6A7-4DA4-B363-D898B7D3134D}" sibTransId="{75F80ED2-0958-46B2-90C3-E4EB086DE010}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B65AAE14-5151-4685-A437-D3C34B6284D5}" type="presParOf" srcId="{B020A65E-B079-4161-BC60-7CB39D01EA02}" destId="{A209DAE4-DA00-4EB5-8102-D4F6FF369A0D}" srcOrd="0" destOrd="0" presId="urn:microsoft.com/office/officeart/2011/layout/CircleProcess"/>
    <dgm:cxn modelId="{61C660F9-ECC7-498F-90C9-DB6485C59940}" type="presParOf" srcId="{A209DAE4-DA00-4EB5-8102-D4F6FF369A0D}" destId="{155BBAF6-6D64-4D74-B6BD-E3F00A968840}" srcOrd="0" destOrd="0" presId="urn:microsoft.com/office/officeart/2011/layout/CircleProcess"/>
    <dgm:cxn modelId="{DAE01517-8A82-493D-B94E-838B3E38F1EB}" type="presParOf" srcId="{B020A65E-B079-4161-BC60-7CB39D01EA02}" destId="{B51B7AF2-CBCA-4075-BA15-00B5C91F36D4}" srcOrd="1" destOrd="0" presId="urn:microsoft.com/office/officeart/2011/layout/CircleProcess"/>
    <dgm:cxn modelId="{52590EE7-8F1B-45B3-BC99-5DE58F068D5F}" type="presParOf" srcId="{B51B7AF2-CBCA-4075-BA15-00B5C91F36D4}" destId="{021837CF-AEA6-4E21-9B54-566AB237F825}" srcOrd="0" destOrd="0" presId="urn:microsoft.com/office/officeart/2011/layout/CircleProcess"/>
    <dgm:cxn modelId="{6058B568-E181-4A16-9F5B-011C2D2CD984}" type="presParOf" srcId="{B020A65E-B079-4161-BC60-7CB39D01EA02}" destId="{FB4C3B72-6E9E-4189-A79F-051C72D45A63}" srcOrd="2" destOrd="0" presId="urn:microsoft.com/office/officeart/2011/layout/CircleProcess"/>
    <dgm:cxn modelId="{13D7FF24-639C-41EF-B660-C7FAEBABEAC3}" type="presParOf" srcId="{B020A65E-B079-4161-BC60-7CB39D01EA02}" destId="{171895EC-55A2-4795-B341-3B9AB3E38D78}" srcOrd="3" destOrd="0" presId="urn:microsoft.com/office/officeart/2011/layout/CircleProcess"/>
    <dgm:cxn modelId="{7468B093-5ACF-407D-850E-93C1EDB1E35C}" type="presParOf" srcId="{171895EC-55A2-4795-B341-3B9AB3E38D78}" destId="{1E2D3E0D-7032-4872-80F6-45C77E631616}" srcOrd="0" destOrd="0" presId="urn:microsoft.com/office/officeart/2011/layout/CircleProcess"/>
    <dgm:cxn modelId="{BC9D16DD-5FFB-477A-9122-9F1A5A619D0B}" type="presParOf" srcId="{B020A65E-B079-4161-BC60-7CB39D01EA02}" destId="{028E5C98-8F6D-46DB-91D0-9D200BCD6812}" srcOrd="4" destOrd="0" presId="urn:microsoft.com/office/officeart/2011/layout/CircleProcess"/>
    <dgm:cxn modelId="{F32914EC-B2E8-4A24-8F67-6EAF416C0C6F}" type="presParOf" srcId="{028E5C98-8F6D-46DB-91D0-9D200BCD6812}" destId="{5BC93833-1429-4ADA-A029-80880C849A3A}" srcOrd="0" destOrd="0" presId="urn:microsoft.com/office/officeart/2011/layout/CircleProcess"/>
    <dgm:cxn modelId="{7A74D16C-A104-41DB-993B-25697B2A59E0}" type="presParOf" srcId="{B020A65E-B079-4161-BC60-7CB39D01EA02}" destId="{9B616B28-DEDA-4856-BC3B-CEF7A30355E9}" srcOrd="5" destOrd="0" presId="urn:microsoft.com/office/officeart/2011/layout/CircleProcess"/>
    <dgm:cxn modelId="{EEB3DB98-C130-4820-8170-91AEEB7B8DE1}" type="presParOf" srcId="{B020A65E-B079-4161-BC60-7CB39D01EA02}" destId="{5DB0C30D-27D6-4280-8D30-2A51C2CFE49D}" srcOrd="6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7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8" destOrd="0" presId="urn:microsoft.com/office/officeart/2011/layout/CircleProcess"/>
    <dgm:cxn modelId="{AED0DC94-AA5D-48B7-BD6D-C08A1FCDE6AA}" type="presParOf" srcId="{B020A65E-B079-4161-BC60-7CB39D01EA02}" destId="{FEEB5750-047B-4129-8A8C-27675B2EAD1A}" srcOrd="9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10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11" destOrd="0" presId="urn:microsoft.com/office/officeart/2011/layout/CircleProcess"/>
    <dgm:cxn modelId="{3E3BFEDF-2549-4211-B17C-284A091CC4B7}" type="presParOf" srcId="{B020A65E-B079-4161-BC60-7CB39D01EA02}" destId="{1AB91CC7-FEB9-42B7-AF5D-494EA7F3AA07}" srcOrd="12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13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14" destOrd="0" presId="urn:microsoft.com/office/officeart/2011/layout/CircleProcess"/>
    <dgm:cxn modelId="{3782AF5E-0DD3-475C-A150-6F246B995A1E}" type="presParOf" srcId="{B020A65E-B079-4161-BC60-7CB39D01EA02}" destId="{6CA543E7-913A-416C-BB57-6399E851BA99}" srcOrd="15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6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BAF6-6D64-4D74-B6BD-E3F00A968840}">
      <dsp:nvSpPr>
        <dsp:cNvPr id="0" name=""/>
        <dsp:cNvSpPr/>
      </dsp:nvSpPr>
      <dsp:spPr>
        <a:xfrm>
          <a:off x="8041131" y="1240320"/>
          <a:ext cx="1482300" cy="1482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1837CF-AEA6-4E21-9B54-566AB237F825}">
      <dsp:nvSpPr>
        <dsp:cNvPr id="0" name=""/>
        <dsp:cNvSpPr/>
      </dsp:nvSpPr>
      <dsp:spPr>
        <a:xfrm>
          <a:off x="8091044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Re-iterate, if Goal is not met</a:t>
          </a:r>
        </a:p>
      </dsp:txBody>
      <dsp:txXfrm>
        <a:off x="8288809" y="1487367"/>
        <a:ext cx="987886" cy="987926"/>
      </dsp:txXfrm>
    </dsp:sp>
    <dsp:sp modelId="{1E2D3E0D-7032-4872-80F6-45C77E631616}">
      <dsp:nvSpPr>
        <dsp:cNvPr id="0" name=""/>
        <dsp:cNvSpPr/>
      </dsp:nvSpPr>
      <dsp:spPr>
        <a:xfrm rot="2700000">
          <a:off x="6509964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C93833-1429-4ADA-A029-80880C849A3A}">
      <dsp:nvSpPr>
        <dsp:cNvPr id="0" name=""/>
        <dsp:cNvSpPr/>
      </dsp:nvSpPr>
      <dsp:spPr>
        <a:xfrm>
          <a:off x="6559772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Evaluate Model</a:t>
          </a:r>
        </a:p>
      </dsp:txBody>
      <dsp:txXfrm>
        <a:off x="6757538" y="1487367"/>
        <a:ext cx="987886" cy="987926"/>
      </dsp:txXfrm>
    </dsp:sp>
    <dsp:sp modelId="{F3767E4F-914A-4140-AD77-A937B8D311E9}">
      <dsp:nvSpPr>
        <dsp:cNvPr id="0" name=""/>
        <dsp:cNvSpPr/>
      </dsp:nvSpPr>
      <dsp:spPr>
        <a:xfrm rot="2700000">
          <a:off x="4978693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5046319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Building</a:t>
          </a:r>
        </a:p>
      </dsp:txBody>
      <dsp:txXfrm>
        <a:off x="5244085" y="1487367"/>
        <a:ext cx="987886" cy="987926"/>
      </dsp:txXfrm>
    </dsp:sp>
    <dsp:sp modelId="{ADA68266-43A2-4162-8656-770027A69C6D}">
      <dsp:nvSpPr>
        <dsp:cNvPr id="0" name=""/>
        <dsp:cNvSpPr/>
      </dsp:nvSpPr>
      <dsp:spPr>
        <a:xfrm rot="2700000">
          <a:off x="3447422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3497230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Augmentations</a:t>
          </a:r>
        </a:p>
      </dsp:txBody>
      <dsp:txXfrm>
        <a:off x="3694053" y="1487367"/>
        <a:ext cx="987886" cy="987926"/>
      </dsp:txXfrm>
    </dsp:sp>
    <dsp:sp modelId="{C379AA93-2720-4CC0-9330-8B6D0455F70D}">
      <dsp:nvSpPr>
        <dsp:cNvPr id="0" name=""/>
        <dsp:cNvSpPr/>
      </dsp:nvSpPr>
      <dsp:spPr>
        <a:xfrm rot="2700000">
          <a:off x="1916150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965958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Preprocessing</a:t>
          </a:r>
        </a:p>
      </dsp:txBody>
      <dsp:txXfrm>
        <a:off x="2162782" y="1487367"/>
        <a:ext cx="987886" cy="987926"/>
      </dsp:txXfrm>
    </dsp:sp>
    <dsp:sp modelId="{A7BDFE11-381D-45B7-A64F-6ED6DD450B3D}">
      <dsp:nvSpPr>
        <dsp:cNvPr id="0" name=""/>
        <dsp:cNvSpPr/>
      </dsp:nvSpPr>
      <dsp:spPr>
        <a:xfrm rot="2700000">
          <a:off x="384879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433745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Observations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31511" y="1487367"/>
        <a:ext cx="987886" cy="98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4/8/2020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Multi-label image classifications For Fashion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</a:t>
            </a:r>
            <a:r>
              <a:rPr lang="en-US" dirty="0" err="1"/>
              <a:t>Mahipati</a:t>
            </a:r>
            <a:r>
              <a:rPr lang="en-US" dirty="0"/>
              <a:t> </a:t>
            </a:r>
            <a:r>
              <a:rPr lang="en-US" dirty="0" err="1"/>
              <a:t>Bagal</a:t>
            </a:r>
            <a:endParaRPr lang="en-US" dirty="0"/>
          </a:p>
        </p:txBody>
      </p:sp>
      <p:pic>
        <p:nvPicPr>
          <p:cNvPr id="5" name="Picture 8" descr="Image result for li &amp; fung">
            <a:extLst>
              <a:ext uri="{FF2B5EF4-FFF2-40B4-BE49-F238E27FC236}">
                <a16:creationId xmlns:a16="http://schemas.microsoft.com/office/drawing/2014/main" id="{30C18F5E-AB2C-4562-8BC8-02E6CDD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831" y="6230983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BBF1-9205-423D-9498-BFBC151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8649176" cy="425240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IN" sz="1500" dirty="0"/>
          </a:p>
          <a:p>
            <a:pPr marL="45720" indent="0" algn="just">
              <a:buNone/>
            </a:pPr>
            <a:r>
              <a:rPr lang="en-IN" sz="1600" b="1" dirty="0"/>
              <a:t>Custom Generator function :</a:t>
            </a:r>
          </a:p>
          <a:p>
            <a:pPr marL="45720" indent="0" algn="just">
              <a:buNone/>
            </a:pPr>
            <a:r>
              <a:rPr lang="en-IN" sz="1600" dirty="0"/>
              <a:t>	</a:t>
            </a:r>
            <a:r>
              <a:rPr lang="en-IN" sz="1500" dirty="0"/>
              <a:t>We cannot use the default Generator inbuilt functionality of the Keras for an augmentations process, as the data set is imbalanced due to low occurrences of  certain image labels. To balance / up-sample the data, image augmentation is required which cannot be achieved by default </a:t>
            </a:r>
            <a:r>
              <a:rPr lang="en-IN" sz="1500" dirty="0" err="1"/>
              <a:t>Keras</a:t>
            </a:r>
            <a:r>
              <a:rPr lang="en-IN" sz="1500" dirty="0"/>
              <a:t> Generator. 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057512E2-89D0-447D-9F4B-23E1192E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5" y="358576"/>
            <a:ext cx="9601200" cy="1219200"/>
          </a:xfrm>
        </p:spPr>
        <p:txBody>
          <a:bodyPr>
            <a:normAutofit/>
          </a:bodyPr>
          <a:lstStyle/>
          <a:p>
            <a:r>
              <a:rPr lang="en-IN" sz="3200" dirty="0"/>
              <a:t>Convolution Neural Network Architecture – Custom Generator function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D07DC-6100-404D-887E-12A5F582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56" y="1508974"/>
            <a:ext cx="1558500" cy="192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4B726-4B4C-48FF-BD1B-2CD67A7D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97" y="3776345"/>
            <a:ext cx="10317631" cy="2191897"/>
          </a:xfrm>
          <a:prstGeom prst="rect">
            <a:avLst/>
          </a:prstGeom>
        </p:spPr>
      </p:pic>
      <p:pic>
        <p:nvPicPr>
          <p:cNvPr id="6" name="Picture 8" descr="Image result for li &amp; fung">
            <a:extLst>
              <a:ext uri="{FF2B5EF4-FFF2-40B4-BE49-F238E27FC236}">
                <a16:creationId xmlns:a16="http://schemas.microsoft.com/office/drawing/2014/main" id="{A6995C48-51B8-4E6B-8DE8-C09360FB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963" y="6315587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BBF1-9205-423D-9498-BFBC151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28801"/>
            <a:ext cx="9601198" cy="3962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1500" dirty="0"/>
              <a:t>We are using Keras API (latest version of the TensorFlow v.2), Convolution neural network to build Multi-label image classifications. Below is the architecture.</a:t>
            </a:r>
          </a:p>
          <a:p>
            <a:pPr marL="45720" indent="0">
              <a:buNone/>
            </a:pPr>
            <a:r>
              <a:rPr lang="en-IN" sz="15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099E8-B64C-4CB3-89E1-14E18B90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60" y="2402842"/>
            <a:ext cx="4733925" cy="4096582"/>
          </a:xfrm>
          <a:prstGeom prst="rect">
            <a:avLst/>
          </a:prstGeom>
        </p:spPr>
      </p:pic>
      <p:sp>
        <p:nvSpPr>
          <p:cNvPr id="11" name="Title 12">
            <a:extLst>
              <a:ext uri="{FF2B5EF4-FFF2-40B4-BE49-F238E27FC236}">
                <a16:creationId xmlns:a16="http://schemas.microsoft.com/office/drawing/2014/main" id="{057512E2-89D0-447D-9F4B-23E1192E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5" y="358576"/>
            <a:ext cx="9601200" cy="1219200"/>
          </a:xfrm>
        </p:spPr>
        <p:txBody>
          <a:bodyPr/>
          <a:lstStyle/>
          <a:p>
            <a:r>
              <a:rPr lang="en-IN" dirty="0"/>
              <a:t>Convolution Neural Network Architecture</a:t>
            </a:r>
            <a:endParaRPr lang="en-US" dirty="0"/>
          </a:p>
        </p:txBody>
      </p:sp>
      <p:pic>
        <p:nvPicPr>
          <p:cNvPr id="2051" name="Picture 3" descr="A Beginner's Guide To Understanding Convolutional Neural Networks ...">
            <a:extLst>
              <a:ext uri="{FF2B5EF4-FFF2-40B4-BE49-F238E27FC236}">
                <a16:creationId xmlns:a16="http://schemas.microsoft.com/office/drawing/2014/main" id="{C96668CB-B47E-43E2-AB5E-5D281B0E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31" y="3044808"/>
            <a:ext cx="4819433" cy="19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li &amp; fung">
            <a:extLst>
              <a:ext uri="{FF2B5EF4-FFF2-40B4-BE49-F238E27FC236}">
                <a16:creationId xmlns:a16="http://schemas.microsoft.com/office/drawing/2014/main" id="{854B862C-A963-4CAA-B902-C1041672D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237" y="6336878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Model Validation and Metrics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2433" y="1472152"/>
            <a:ext cx="9450386" cy="124441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400" dirty="0"/>
              <a:t>In CNN, we are using the below methods</a:t>
            </a:r>
          </a:p>
          <a:p>
            <a:pPr lvl="1"/>
            <a:r>
              <a:rPr lang="en-IN" sz="1400" dirty="0"/>
              <a:t>Adam optimizer</a:t>
            </a:r>
          </a:p>
          <a:p>
            <a:pPr lvl="1"/>
            <a:r>
              <a:rPr lang="en-IN" sz="1400" dirty="0"/>
              <a:t>“</a:t>
            </a:r>
            <a:r>
              <a:rPr lang="en-IN" sz="1400" dirty="0" err="1"/>
              <a:t>binary_crossentropy</a:t>
            </a:r>
            <a:r>
              <a:rPr lang="en-IN" sz="1400" dirty="0"/>
              <a:t>” as loss function with sigmoid activation function</a:t>
            </a:r>
          </a:p>
          <a:p>
            <a:pPr marL="45720" indent="0">
              <a:buNone/>
            </a:pPr>
            <a:r>
              <a:rPr lang="en-IN" sz="1400" dirty="0"/>
              <a:t>Below is the Model Performance matrices for the Test image data sets (~ 7500 samples) </a:t>
            </a:r>
          </a:p>
          <a:p>
            <a:endParaRPr lang="en-IN" sz="1400" dirty="0"/>
          </a:p>
          <a:p>
            <a:pPr marL="45720" indent="0">
              <a:buNone/>
            </a:pPr>
            <a:endParaRPr lang="en-IN" sz="1400" dirty="0"/>
          </a:p>
          <a:p>
            <a:pPr marL="4572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endParaRPr lang="en-US" sz="1400" dirty="0"/>
          </a:p>
          <a:p>
            <a:endParaRPr lang="en-US" sz="1400" dirty="0"/>
          </a:p>
          <a:p>
            <a:pPr marL="45720" indent="0">
              <a:buNone/>
            </a:pPr>
            <a:endParaRPr lang="en-US" sz="1400" dirty="0"/>
          </a:p>
        </p:txBody>
      </p:sp>
      <p:pic>
        <p:nvPicPr>
          <p:cNvPr id="1032" name="Picture 8" descr="Image result for li &amp; fung">
            <a:extLst>
              <a:ext uri="{FF2B5EF4-FFF2-40B4-BE49-F238E27FC236}">
                <a16:creationId xmlns:a16="http://schemas.microsoft.com/office/drawing/2014/main" id="{50C828E9-0AE7-42F0-ACE6-F56E0F59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299" y="6235824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3B44F-2212-4CDB-9788-09C15788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83" y="2931020"/>
            <a:ext cx="3307080" cy="746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E4661-8EE3-4022-AD50-CD57F7EA2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683" y="4940424"/>
            <a:ext cx="3307080" cy="129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2C0B04-3B84-4ADC-BA5A-11AB8BEEB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683" y="3892233"/>
            <a:ext cx="3307080" cy="746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281772-31A5-4956-9E5D-B63ECA573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731" y="2966503"/>
            <a:ext cx="3145001" cy="1537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81D32F-4F14-4918-BF26-65BEA91EE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731" y="4736948"/>
            <a:ext cx="3145001" cy="15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4009-66C9-4711-9DE1-EDA1CCD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09" y="251534"/>
            <a:ext cx="9601200" cy="1219200"/>
          </a:xfrm>
        </p:spPr>
        <p:txBody>
          <a:bodyPr/>
          <a:lstStyle/>
          <a:p>
            <a:r>
              <a:rPr lang="en-IN" dirty="0"/>
              <a:t>What next…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73D3-A64D-432B-ABDA-07CCED7C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94" y="1713391"/>
            <a:ext cx="9601198" cy="39624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IN" sz="2600" dirty="0"/>
              <a:t>Remove mislabelled images any of the following techniques:</a:t>
            </a:r>
          </a:p>
          <a:p>
            <a:pPr lvl="1"/>
            <a:r>
              <a:rPr lang="en-IN" sz="2200" dirty="0"/>
              <a:t>Labelled the wrongly labelled the images and use them in the model</a:t>
            </a:r>
          </a:p>
          <a:p>
            <a:pPr lvl="1"/>
            <a:r>
              <a:rPr lang="en-US" sz="2200" dirty="0"/>
              <a:t>Semantic Segmentation with Deep Learning</a:t>
            </a:r>
          </a:p>
          <a:p>
            <a:pPr lvl="2"/>
            <a:r>
              <a:rPr lang="en-IN" sz="1400" b="1" dirty="0"/>
              <a:t> Region-Based Semantic Segmentation</a:t>
            </a:r>
          </a:p>
          <a:p>
            <a:pPr lvl="2"/>
            <a:r>
              <a:rPr lang="en-US" sz="1400" b="1" dirty="0"/>
              <a:t> Fully Convolutional Network-Based Semantic Segmentation</a:t>
            </a:r>
          </a:p>
          <a:p>
            <a:pPr lvl="2"/>
            <a:r>
              <a:rPr lang="en-IN" sz="1400" b="1" dirty="0"/>
              <a:t> Weakly Supervised Semantic Segmentation</a:t>
            </a:r>
          </a:p>
          <a:p>
            <a:pPr lvl="2"/>
            <a:endParaRPr lang="en-US" dirty="0"/>
          </a:p>
          <a:p>
            <a:pPr lvl="1"/>
            <a:r>
              <a:rPr lang="en-IN" dirty="0"/>
              <a:t>Advanced optimizer like </a:t>
            </a:r>
            <a:r>
              <a:rPr lang="en-IN" dirty="0" err="1"/>
              <a:t>AdaMod</a:t>
            </a:r>
            <a:endParaRPr lang="en-IN" dirty="0"/>
          </a:p>
          <a:p>
            <a:pPr lvl="1"/>
            <a:r>
              <a:rPr lang="en-IN" dirty="0"/>
              <a:t>Mish and Swish  Activation functions</a:t>
            </a:r>
          </a:p>
          <a:p>
            <a:pPr lvl="1"/>
            <a:r>
              <a:rPr lang="en-IN" dirty="0"/>
              <a:t>Different CNN Architectures</a:t>
            </a:r>
          </a:p>
          <a:p>
            <a:pPr lvl="1"/>
            <a:r>
              <a:rPr lang="en-IN" dirty="0"/>
              <a:t>Dilated-convolution Neural network</a:t>
            </a:r>
          </a:p>
          <a:p>
            <a:pPr lvl="1"/>
            <a:r>
              <a:rPr lang="en-US" dirty="0"/>
              <a:t>Convolutional Neural Networks Using Class Activation Maps</a:t>
            </a:r>
          </a:p>
          <a:p>
            <a:pPr lvl="1"/>
            <a:r>
              <a:rPr lang="en-IN" dirty="0"/>
              <a:t>So on… 	</a:t>
            </a:r>
          </a:p>
        </p:txBody>
      </p:sp>
      <p:pic>
        <p:nvPicPr>
          <p:cNvPr id="5122" name="Picture 2" descr="WHAT'S NEXT – srichakras">
            <a:extLst>
              <a:ext uri="{FF2B5EF4-FFF2-40B4-BE49-F238E27FC236}">
                <a16:creationId xmlns:a16="http://schemas.microsoft.com/office/drawing/2014/main" id="{69635F63-070E-4C0B-9723-B945E9C6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69" y="2598716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li &amp; fung">
            <a:extLst>
              <a:ext uri="{FF2B5EF4-FFF2-40B4-BE49-F238E27FC236}">
                <a16:creationId xmlns:a16="http://schemas.microsoft.com/office/drawing/2014/main" id="{38D82655-5EA8-4770-8823-897248EFE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89" y="6236024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7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46E59C-2F47-4C4E-AE6A-67856D9D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29" y="532660"/>
            <a:ext cx="7628878" cy="5406500"/>
          </a:xfrm>
          <a:prstGeom prst="rect">
            <a:avLst/>
          </a:prstGeom>
        </p:spPr>
      </p:pic>
      <p:pic>
        <p:nvPicPr>
          <p:cNvPr id="4" name="Picture 8" descr="Image result for li &amp; fung">
            <a:extLst>
              <a:ext uri="{FF2B5EF4-FFF2-40B4-BE49-F238E27FC236}">
                <a16:creationId xmlns:a16="http://schemas.microsoft.com/office/drawing/2014/main" id="{C723E5E2-6AB7-478F-B018-3AAC597B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98" y="6258543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0"/>
            <a:ext cx="9450386" cy="17007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1" dirty="0"/>
              <a:t>Multi-label fine grained image classification:</a:t>
            </a:r>
          </a:p>
          <a:p>
            <a:pPr marL="960120" lvl="2" indent="0">
              <a:buNone/>
            </a:pPr>
            <a:r>
              <a:rPr lang="en-IN" dirty="0"/>
              <a:t>Develop</a:t>
            </a:r>
            <a:r>
              <a:rPr lang="fr-FR" dirty="0"/>
              <a:t> an </a:t>
            </a:r>
            <a:r>
              <a:rPr lang="en-IN" dirty="0"/>
              <a:t>attribute</a:t>
            </a:r>
            <a:r>
              <a:rPr lang="fr-FR" dirty="0"/>
              <a:t> classifier model for the Multi-label image classifications for the </a:t>
            </a:r>
            <a:r>
              <a:rPr lang="en-US" dirty="0"/>
              <a:t>images that helps to labels the images uploaded by a different user</a:t>
            </a:r>
            <a:r>
              <a:rPr lang="fr-FR" dirty="0"/>
              <a:t>s</a:t>
            </a:r>
          </a:p>
          <a:p>
            <a:pPr marL="45720" indent="0">
              <a:buNone/>
            </a:pPr>
            <a:r>
              <a:rPr lang="en-IN" sz="2000" b="1" dirty="0"/>
              <a:t>Example:</a:t>
            </a:r>
            <a:endParaRPr lang="fr-FR" sz="2000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7DAFA-88EE-4E37-80E6-BFF8FCD73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26" y="3724548"/>
            <a:ext cx="2657383" cy="24293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D9B21F-DD51-4A5F-B4AC-548A184B0379}"/>
              </a:ext>
            </a:extLst>
          </p:cNvPr>
          <p:cNvSpPr/>
          <p:nvPr/>
        </p:nvSpPr>
        <p:spPr>
          <a:xfrm>
            <a:off x="4381101" y="4473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Product Type</a:t>
            </a:r>
            <a:r>
              <a:rPr lang="en-IN" dirty="0"/>
              <a:t> : Fabric print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Blouses</a:t>
            </a:r>
            <a:r>
              <a:rPr lang="en-IN" dirty="0"/>
              <a:t> :             Floral Print</a:t>
            </a:r>
          </a:p>
        </p:txBody>
      </p:sp>
      <p:pic>
        <p:nvPicPr>
          <p:cNvPr id="6" name="Picture 8" descr="Image result for li &amp; fung">
            <a:extLst>
              <a:ext uri="{FF2B5EF4-FFF2-40B4-BE49-F238E27FC236}">
                <a16:creationId xmlns:a16="http://schemas.microsoft.com/office/drawing/2014/main" id="{B09D0E93-3162-4679-916D-D23B8360B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3" y="6294054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Multi-label image classifications : Flow of the Process</a:t>
            </a:r>
            <a:endParaRPr lang="en-US" sz="3200" dirty="0"/>
          </a:p>
        </p:txBody>
      </p:sp>
      <p:graphicFrame>
        <p:nvGraphicFramePr>
          <p:cNvPr id="3" name="Content Placeholder 2" descr="Circle process showing 3 steps arranged from left to right pointing towards goal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36147"/>
              </p:ext>
            </p:extLst>
          </p:nvPr>
        </p:nvGraphicFramePr>
        <p:xfrm>
          <a:off x="1071871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8" descr="Image result for li &amp; fung">
            <a:extLst>
              <a:ext uri="{FF2B5EF4-FFF2-40B4-BE49-F238E27FC236}">
                <a16:creationId xmlns:a16="http://schemas.microsoft.com/office/drawing/2014/main" id="{7D3A77D6-0804-4344-9A13-AE2D02A68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427" y="6390654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sz="3600" b="1" dirty="0"/>
              <a:t>Initial Images observation and Assumptions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707657"/>
            <a:ext cx="9450386" cy="285902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Initial Images with labels available for training  : </a:t>
            </a:r>
            <a:r>
              <a:rPr lang="en-IN" dirty="0"/>
              <a:t>42,990</a:t>
            </a:r>
            <a:endParaRPr lang="fr-FR" dirty="0"/>
          </a:p>
          <a:p>
            <a:r>
              <a:rPr lang="en-US" b="1" dirty="0"/>
              <a:t>Images to be labelled </a:t>
            </a:r>
            <a:r>
              <a:rPr lang="en-US" dirty="0"/>
              <a:t>: 2,679</a:t>
            </a:r>
          </a:p>
          <a:p>
            <a:r>
              <a:rPr lang="en-US" dirty="0"/>
              <a:t>In the Training images set  :</a:t>
            </a:r>
          </a:p>
          <a:p>
            <a:pPr lvl="1"/>
            <a:r>
              <a:rPr lang="en-US" dirty="0"/>
              <a:t>There are  few duplicates images </a:t>
            </a:r>
          </a:p>
          <a:p>
            <a:pPr lvl="1"/>
            <a:r>
              <a:rPr lang="en-US" dirty="0"/>
              <a:t>Irrelevant images and no images files</a:t>
            </a:r>
          </a:p>
          <a:p>
            <a:r>
              <a:rPr lang="en-US" dirty="0"/>
              <a:t>The following are the labels groups for the images: </a:t>
            </a:r>
          </a:p>
          <a:p>
            <a:pPr lvl="1"/>
            <a:r>
              <a:rPr lang="en-US" b="1" dirty="0" err="1"/>
              <a:t>product_type</a:t>
            </a:r>
            <a:r>
              <a:rPr lang="en-US" b="1" dirty="0"/>
              <a:t> </a:t>
            </a:r>
            <a:r>
              <a:rPr lang="en-US" dirty="0"/>
              <a:t>: Blouses, Dresses and  Skirts</a:t>
            </a:r>
          </a:p>
          <a:p>
            <a:pPr lvl="1"/>
            <a:r>
              <a:rPr lang="en-US" b="1" dirty="0" err="1"/>
              <a:t>fabric_print_type</a:t>
            </a:r>
            <a:r>
              <a:rPr lang="en-US" b="1" dirty="0"/>
              <a:t> </a:t>
            </a:r>
            <a:r>
              <a:rPr lang="en-US" dirty="0"/>
              <a:t>: Camouflage, check, floral print, leopard print, polka dot and stripe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9261F2A-7556-42E9-BD96-803D070700D9}"/>
              </a:ext>
            </a:extLst>
          </p:cNvPr>
          <p:cNvSpPr txBox="1">
            <a:spLocks/>
          </p:cNvSpPr>
          <p:nvPr/>
        </p:nvSpPr>
        <p:spPr>
          <a:xfrm>
            <a:off x="1197864" y="3785617"/>
            <a:ext cx="9450386" cy="18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FD964-84B6-43B0-84C9-BFD251B27BFE}"/>
              </a:ext>
            </a:extLst>
          </p:cNvPr>
          <p:cNvSpPr txBox="1"/>
          <p:nvPr/>
        </p:nvSpPr>
        <p:spPr>
          <a:xfrm>
            <a:off x="1293814" y="4887499"/>
            <a:ext cx="10831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images are labelled with precision and bounding boxes if there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will use the wrongly labelled images just to add noise in the model as it’s  occurrence is very less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82CFB-7A0B-4A85-A3D1-8DDF3C98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85" y="1844033"/>
            <a:ext cx="2571750" cy="1781175"/>
          </a:xfrm>
          <a:prstGeom prst="rect">
            <a:avLst/>
          </a:prstGeom>
        </p:spPr>
      </p:pic>
      <p:pic>
        <p:nvPicPr>
          <p:cNvPr id="8" name="Picture 8" descr="Image result for li &amp; fung">
            <a:extLst>
              <a:ext uri="{FF2B5EF4-FFF2-40B4-BE49-F238E27FC236}">
                <a16:creationId xmlns:a16="http://schemas.microsoft.com/office/drawing/2014/main" id="{12641AEA-0D7A-4F81-B2E7-42F7C252F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48" y="6249664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636776"/>
            <a:ext cx="9450386" cy="4407408"/>
          </a:xfrm>
        </p:spPr>
        <p:txBody>
          <a:bodyPr>
            <a:normAutofit/>
          </a:bodyPr>
          <a:lstStyle/>
          <a:p>
            <a:r>
              <a:rPr lang="en-US" sz="1800" dirty="0"/>
              <a:t>Remove the duplicates images with the image hashing technique – “</a:t>
            </a:r>
            <a:r>
              <a:rPr lang="en-IN" sz="1800" dirty="0"/>
              <a:t>perception hashing</a:t>
            </a:r>
            <a:r>
              <a:rPr lang="en-US" sz="1800" dirty="0"/>
              <a:t>“</a:t>
            </a:r>
          </a:p>
          <a:p>
            <a:r>
              <a:rPr lang="en-US" sz="1800" dirty="0"/>
              <a:t>After removing the duplicates, below is the occurrences of images w.r.t their labels.</a:t>
            </a:r>
          </a:p>
          <a:p>
            <a:endParaRPr lang="en-US" sz="1800" dirty="0"/>
          </a:p>
          <a:p>
            <a:pPr marL="4572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5FADD-89EC-45EB-9461-A4BF70BF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29" y="4357016"/>
            <a:ext cx="9101937" cy="2413246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5E8A5D-04D7-40FD-AB92-BE023D3AF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566440"/>
              </p:ext>
            </p:extLst>
          </p:nvPr>
        </p:nvGraphicFramePr>
        <p:xfrm>
          <a:off x="1091215" y="2463736"/>
          <a:ext cx="4847946" cy="184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333514-F371-4C71-8167-70D166EDA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338351"/>
              </p:ext>
            </p:extLst>
          </p:nvPr>
        </p:nvGraphicFramePr>
        <p:xfrm>
          <a:off x="6096000" y="2536496"/>
          <a:ext cx="4572000" cy="168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39E1A-3DE8-4D04-A927-B17044C62D51}"/>
              </a:ext>
            </a:extLst>
          </p:cNvPr>
          <p:cNvCxnSpPr>
            <a:cxnSpLocks/>
          </p:cNvCxnSpPr>
          <p:nvPr/>
        </p:nvCxnSpPr>
        <p:spPr>
          <a:xfrm>
            <a:off x="5939161" y="2725445"/>
            <a:ext cx="0" cy="157048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CD4F5D-A0E6-44A2-836A-83A002C33910}"/>
              </a:ext>
            </a:extLst>
          </p:cNvPr>
          <p:cNvCxnSpPr>
            <a:cxnSpLocks/>
          </p:cNvCxnSpPr>
          <p:nvPr/>
        </p:nvCxnSpPr>
        <p:spPr>
          <a:xfrm>
            <a:off x="1606855" y="4295929"/>
            <a:ext cx="913734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age result for li &amp; fung">
            <a:extLst>
              <a:ext uri="{FF2B5EF4-FFF2-40B4-BE49-F238E27FC236}">
                <a16:creationId xmlns:a16="http://schemas.microsoft.com/office/drawing/2014/main" id="{95C2CD85-D57F-406B-ACC5-6B1A0D4B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046" y="6244677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CB65-FA06-4B2F-BDDD-375E0459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1" y="322556"/>
            <a:ext cx="9601200" cy="1219200"/>
          </a:xfrm>
        </p:spPr>
        <p:txBody>
          <a:bodyPr/>
          <a:lstStyle/>
          <a:p>
            <a:r>
              <a:rPr lang="en-IN" dirty="0"/>
              <a:t>Image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545DA-E838-4A73-B7DE-545986C4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25" y="1792872"/>
            <a:ext cx="10389201" cy="4421497"/>
          </a:xfrm>
          <a:prstGeom prst="rect">
            <a:avLst/>
          </a:prstGeom>
        </p:spPr>
      </p:pic>
      <p:pic>
        <p:nvPicPr>
          <p:cNvPr id="5" name="Picture 8" descr="Image result for li &amp; fung">
            <a:extLst>
              <a:ext uri="{FF2B5EF4-FFF2-40B4-BE49-F238E27FC236}">
                <a16:creationId xmlns:a16="http://schemas.microsoft.com/office/drawing/2014/main" id="{A1D6F630-FF24-4351-BD5E-8D38DA5A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103" y="6372898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636776"/>
            <a:ext cx="9450386" cy="4407408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After cropping the images that having bounding box, next step is to Identify the right image dimensions</a:t>
            </a:r>
          </a:p>
          <a:p>
            <a:r>
              <a:rPr lang="en-IN" sz="2000" dirty="0"/>
              <a:t>Below are the frequencies of the height &amp; width maximum values for all the images </a:t>
            </a:r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/>
              <a:t>As we have many high and few low dimensions images, we will reshape all the images to 250 x 250.</a:t>
            </a:r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" indent="0">
              <a:buNone/>
            </a:pP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D6B23A-BC50-4F00-A189-79B1890D96F9}"/>
              </a:ext>
            </a:extLst>
          </p:cNvPr>
          <p:cNvGrpSpPr/>
          <p:nvPr/>
        </p:nvGrpSpPr>
        <p:grpSpPr>
          <a:xfrm>
            <a:off x="1915252" y="3084293"/>
            <a:ext cx="3657600" cy="1741417"/>
            <a:chOff x="1324250" y="2734878"/>
            <a:chExt cx="3657600" cy="17414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1C9427-3127-4ABF-8A05-AC5A9BD0C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50" y="2734878"/>
              <a:ext cx="3657600" cy="151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EB741F-E3C4-47BE-8ED0-FC1E0FDFF88A}"/>
                </a:ext>
              </a:extLst>
            </p:cNvPr>
            <p:cNvSpPr txBox="1"/>
            <p:nvPr/>
          </p:nvSpPr>
          <p:spPr>
            <a:xfrm>
              <a:off x="1982480" y="4168518"/>
              <a:ext cx="2024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Frequency of the height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087B97-0296-41D1-9989-D0DD8DD3F56A}"/>
              </a:ext>
            </a:extLst>
          </p:cNvPr>
          <p:cNvGrpSpPr/>
          <p:nvPr/>
        </p:nvGrpSpPr>
        <p:grpSpPr>
          <a:xfrm>
            <a:off x="6246757" y="3084293"/>
            <a:ext cx="3743325" cy="1767462"/>
            <a:chOff x="5675257" y="2734877"/>
            <a:chExt cx="3743325" cy="176746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811FE81-B359-4EC6-A3F7-BECA9BFCA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257" y="2734877"/>
              <a:ext cx="3743325" cy="151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9FE580-1CD3-4FB1-A568-A0E9164AA82C}"/>
                </a:ext>
              </a:extLst>
            </p:cNvPr>
            <p:cNvSpPr txBox="1"/>
            <p:nvPr/>
          </p:nvSpPr>
          <p:spPr>
            <a:xfrm>
              <a:off x="6588964" y="4194562"/>
              <a:ext cx="1986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Frequency of the Width</a:t>
              </a:r>
            </a:p>
          </p:txBody>
        </p:sp>
      </p:grpSp>
      <p:pic>
        <p:nvPicPr>
          <p:cNvPr id="1032" name="Picture 8" descr="Image result for li &amp; fung">
            <a:extLst>
              <a:ext uri="{FF2B5EF4-FFF2-40B4-BE49-F238E27FC236}">
                <a16:creationId xmlns:a16="http://schemas.microsoft.com/office/drawing/2014/main" id="{50C828E9-0AE7-42F0-ACE6-F56E0F59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3" y="6294120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3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636776"/>
            <a:ext cx="9450386" cy="4407408"/>
          </a:xfrm>
        </p:spPr>
        <p:txBody>
          <a:bodyPr>
            <a:normAutofit/>
          </a:bodyPr>
          <a:lstStyle/>
          <a:p>
            <a:r>
              <a:rPr lang="en-IN" sz="2400" dirty="0"/>
              <a:t>The high dimensions and low dimensions images are processed separately as we have to preserve maximum information in the images</a:t>
            </a:r>
          </a:p>
          <a:p>
            <a:r>
              <a:rPr lang="en-IN" sz="2400" dirty="0"/>
              <a:t>For low dimensions images:</a:t>
            </a:r>
          </a:p>
          <a:p>
            <a:pPr lvl="1"/>
            <a:r>
              <a:rPr lang="en-US" sz="2000" dirty="0"/>
              <a:t>Reshape using the “cv2.INTER_AREA” interpolation</a:t>
            </a:r>
          </a:p>
          <a:p>
            <a:r>
              <a:rPr lang="en-IN" sz="2400" dirty="0"/>
              <a:t>For High dimensions images:</a:t>
            </a:r>
          </a:p>
          <a:p>
            <a:pPr lvl="1"/>
            <a:r>
              <a:rPr lang="en-US" sz="2000" dirty="0"/>
              <a:t>Reshape using the “cv2. INTER_CUBIC“ interpolation</a:t>
            </a:r>
          </a:p>
          <a:p>
            <a:r>
              <a:rPr lang="en-US" sz="2400" dirty="0"/>
              <a:t>For both the group of images after reshape we will use “cv2.bilateralFilter” Morphological operations to close gaps between objects as well as open them.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8" descr="Image result for li &amp; fung">
            <a:extLst>
              <a:ext uri="{FF2B5EF4-FFF2-40B4-BE49-F238E27FC236}">
                <a16:creationId xmlns:a16="http://schemas.microsoft.com/office/drawing/2014/main" id="{4320DF40-2B3C-49E8-ACD9-08CA111A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24" y="6294120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F752-A484-4A60-8F4B-1E05C442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87" y="322556"/>
            <a:ext cx="9601200" cy="1219200"/>
          </a:xfrm>
        </p:spPr>
        <p:txBody>
          <a:bodyPr/>
          <a:lstStyle/>
          <a:p>
            <a:r>
              <a:rPr lang="en-IN" dirty="0"/>
              <a:t>Handling the Imbalance Images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BBF1-9205-423D-9498-BFBC1510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1800" dirty="0"/>
              <a:t>We increase the frequency of images whose labels/categories have low occurrences / frequency. To achieve the aforementioned process (</a:t>
            </a:r>
            <a:r>
              <a:rPr lang="en-IN" sz="1800" dirty="0" err="1"/>
              <a:t>i.e</a:t>
            </a:r>
            <a:r>
              <a:rPr lang="en-IN" sz="1800" dirty="0"/>
              <a:t> balance data sets / up-sampling), we are applying the following image pre-processing  operations</a:t>
            </a:r>
          </a:p>
          <a:p>
            <a:pPr lvl="1"/>
            <a:r>
              <a:rPr lang="en-IN" sz="1600" dirty="0"/>
              <a:t>Rotation</a:t>
            </a:r>
          </a:p>
          <a:p>
            <a:pPr lvl="1"/>
            <a:r>
              <a:rPr lang="en-IN" sz="1600" dirty="0"/>
              <a:t>Translation</a:t>
            </a:r>
          </a:p>
          <a:p>
            <a:pPr lvl="1"/>
            <a:r>
              <a:rPr lang="en-IN" sz="1600" dirty="0"/>
              <a:t>Shear image</a:t>
            </a:r>
          </a:p>
          <a:p>
            <a:pPr lvl="1"/>
            <a:r>
              <a:rPr lang="en-IN" sz="1600" dirty="0"/>
              <a:t>Flipping</a:t>
            </a:r>
          </a:p>
          <a:p>
            <a:pPr lvl="1"/>
            <a:r>
              <a:rPr lang="en-IN" sz="1600" dirty="0"/>
              <a:t>Changing the brightness</a:t>
            </a:r>
          </a:p>
          <a:p>
            <a:pPr lvl="1"/>
            <a:r>
              <a:rPr lang="en-IN" sz="1600" dirty="0"/>
              <a:t>Flipping</a:t>
            </a:r>
          </a:p>
          <a:p>
            <a:pPr lvl="1"/>
            <a:r>
              <a:rPr lang="en-IN" sz="1600" dirty="0"/>
              <a:t>De-noise images using “</a:t>
            </a:r>
            <a:r>
              <a:rPr lang="en-IN" sz="1600" dirty="0" err="1"/>
              <a:t>GaussianBlur</a:t>
            </a:r>
            <a:r>
              <a:rPr lang="en-IN" sz="1600" dirty="0"/>
              <a:t>”</a:t>
            </a:r>
          </a:p>
          <a:p>
            <a:pPr marL="45720" indent="0">
              <a:buNone/>
            </a:pPr>
            <a:r>
              <a:rPr lang="en-US" sz="1800" dirty="0"/>
              <a:t>Images labels whose occurrence’s are high, we are selection random </a:t>
            </a:r>
            <a:r>
              <a:rPr lang="en-IN" sz="1800" dirty="0"/>
              <a:t>image pre-processing</a:t>
            </a:r>
            <a:r>
              <a:rPr lang="en-US" sz="1800" dirty="0"/>
              <a:t> operations  mentioned above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400" dirty="0"/>
              <a:t>Note: we are taking random range values for most of the above operation’s input parameters respectively.</a:t>
            </a:r>
            <a:endParaRPr lang="en-IN" sz="1400" dirty="0"/>
          </a:p>
        </p:txBody>
      </p:sp>
      <p:pic>
        <p:nvPicPr>
          <p:cNvPr id="4" name="Picture 8" descr="Image result for li &amp; fung">
            <a:extLst>
              <a:ext uri="{FF2B5EF4-FFF2-40B4-BE49-F238E27FC236}">
                <a16:creationId xmlns:a16="http://schemas.microsoft.com/office/drawing/2014/main" id="{D0ADE4AC-C130-4E7A-B4F2-BB4113B3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02" y="6210352"/>
            <a:ext cx="1692723" cy="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1311</TotalTime>
  <Words>683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Seashells 16x9</vt:lpstr>
      <vt:lpstr>Multi-label image classifications For Fashion</vt:lpstr>
      <vt:lpstr>Objective</vt:lpstr>
      <vt:lpstr>Multi-label image classifications : Flow of the Process</vt:lpstr>
      <vt:lpstr>Initial Images observation and Assumptions</vt:lpstr>
      <vt:lpstr>Preprocessing steps</vt:lpstr>
      <vt:lpstr>Image Samples</vt:lpstr>
      <vt:lpstr>Preprocessing steps</vt:lpstr>
      <vt:lpstr>Preprocessing Steps</vt:lpstr>
      <vt:lpstr>Handling the Imbalance Images Labels </vt:lpstr>
      <vt:lpstr>Convolution Neural Network Architecture – Custom Generator function</vt:lpstr>
      <vt:lpstr>Convolution Neural Network Architecture</vt:lpstr>
      <vt:lpstr>Model Validation and Metrics </vt:lpstr>
      <vt:lpstr>What next…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rahul bagal</dc:creator>
  <cp:lastModifiedBy>rahul bagal</cp:lastModifiedBy>
  <cp:revision>233</cp:revision>
  <dcterms:created xsi:type="dcterms:W3CDTF">2020-04-07T13:24:32Z</dcterms:created>
  <dcterms:modified xsi:type="dcterms:W3CDTF">2020-04-08T12:02:39Z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