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2" r:id="rId35"/>
    <p:sldId id="289" r:id="rId36"/>
    <p:sldId id="290" r:id="rId37"/>
    <p:sldId id="291"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52" r:id="rId92"/>
    <p:sldId id="353" r:id="rId93"/>
    <p:sldId id="354" r:id="rId94"/>
    <p:sldId id="351" r:id="rId95"/>
    <p:sldId id="347" r:id="rId96"/>
    <p:sldId id="348" r:id="rId97"/>
    <p:sldId id="349" r:id="rId98"/>
    <p:sldId id="350"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9" r:id="rId143"/>
    <p:sldId id="398" r:id="rId144"/>
    <p:sldId id="400"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6880A30-DD83-467F-8183-700C2FD3CF2E}">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92"/>
            <p14:sldId id="289"/>
            <p14:sldId id="290"/>
            <p14:sldId id="291"/>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2"/>
            <p14:sldId id="333"/>
            <p14:sldId id="334"/>
            <p14:sldId id="335"/>
            <p14:sldId id="336"/>
            <p14:sldId id="337"/>
            <p14:sldId id="338"/>
            <p14:sldId id="339"/>
            <p14:sldId id="340"/>
            <p14:sldId id="341"/>
            <p14:sldId id="342"/>
            <p14:sldId id="343"/>
            <p14:sldId id="344"/>
            <p14:sldId id="345"/>
            <p14:sldId id="346"/>
            <p14:sldId id="352"/>
            <p14:sldId id="353"/>
            <p14:sldId id="354"/>
            <p14:sldId id="351"/>
            <p14:sldId id="347"/>
            <p14:sldId id="348"/>
            <p14:sldId id="349"/>
            <p14:sldId id="350"/>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9"/>
            <p14:sldId id="398"/>
            <p14:sldId id="400"/>
          </p14:sldIdLst>
        </p14:section>
        <p14:section name="Untitled Section" id="{4CFEF100-3FC6-4FF6-A715-22E689CBA8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84" autoAdjust="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theme" Target="theme/theme1.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slide" Target="slides/slide13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40" Type="http://schemas.openxmlformats.org/officeDocument/2006/relationships/slide" Target="slides/slide139.xml" /><Relationship Id="rId145" Type="http://schemas.openxmlformats.org/officeDocument/2006/relationships/slide" Target="slides/slide144.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notesMaster" Target="notesMasters/notesMaster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85842-AA1A-4467-99E0-3AF37F3E8B33}" type="datetimeFigureOut">
              <a:rPr lang="en-IN" smtClean="0"/>
              <a:t>02-11-2022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16C3D-8C77-4A42-AF5F-42DBDBCFDD71}" type="slidenum">
              <a:rPr lang="en-IN" smtClean="0"/>
              <a:t>‹#›</a:t>
            </a:fld>
            <a:endParaRPr lang="en-IN"/>
          </a:p>
        </p:txBody>
      </p:sp>
    </p:spTree>
    <p:extLst>
      <p:ext uri="{BB962C8B-B14F-4D97-AF65-F5344CB8AC3E}">
        <p14:creationId xmlns:p14="http://schemas.microsoft.com/office/powerpoint/2010/main" val="3557389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716C3D-8C77-4A42-AF5F-42DBDBCFDD71}" type="slidenum">
              <a:rPr lang="en-IN" smtClean="0"/>
              <a:t>99</a:t>
            </a:fld>
            <a:endParaRPr lang="en-IN"/>
          </a:p>
        </p:txBody>
      </p:sp>
    </p:spTree>
    <p:extLst>
      <p:ext uri="{BB962C8B-B14F-4D97-AF65-F5344CB8AC3E}">
        <p14:creationId xmlns:p14="http://schemas.microsoft.com/office/powerpoint/2010/main" val="357365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3E225C-DA09-47BD-81CC-5949C5327920}"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194087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3E225C-DA09-47BD-81CC-5949C5327920}"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1421862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3E225C-DA09-47BD-81CC-5949C5327920}"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290694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3E225C-DA09-47BD-81CC-5949C5327920}"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358271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3E225C-DA09-47BD-81CC-5949C5327920}" type="datetimeFigureOut">
              <a:rPr lang="en-IN" smtClean="0"/>
              <a:t>02-11-2022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4070508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B3E225C-DA09-47BD-81CC-5949C5327920}"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325410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B3E225C-DA09-47BD-81CC-5949C5327920}" type="datetimeFigureOut">
              <a:rPr lang="en-IN" smtClean="0"/>
              <a:t>02-11-2022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1000272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3E225C-DA09-47BD-81CC-5949C5327920}" type="datetimeFigureOut">
              <a:rPr lang="en-IN" smtClean="0"/>
              <a:t>02-11-2022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2674074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E225C-DA09-47BD-81CC-5949C5327920}" type="datetimeFigureOut">
              <a:rPr lang="en-IN" smtClean="0"/>
              <a:t>02-11-2022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138222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E225C-DA09-47BD-81CC-5949C5327920}"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349992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3E225C-DA09-47BD-81CC-5949C5327920}" type="datetimeFigureOut">
              <a:rPr lang="en-IN" smtClean="0"/>
              <a:t>02-11-2022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7F4D1A-F64D-4A9E-851F-D09E3B38EAD9}" type="slidenum">
              <a:rPr lang="en-IN" smtClean="0"/>
              <a:t>‹#›</a:t>
            </a:fld>
            <a:endParaRPr lang="en-IN"/>
          </a:p>
        </p:txBody>
      </p:sp>
    </p:spTree>
    <p:extLst>
      <p:ext uri="{BB962C8B-B14F-4D97-AF65-F5344CB8AC3E}">
        <p14:creationId xmlns:p14="http://schemas.microsoft.com/office/powerpoint/2010/main" val="213353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
              <a:schemeClr val="accent6">
                <a:lumMod val="60000"/>
                <a:lumOff val="40000"/>
              </a:schemeClr>
            </a:gs>
            <a:gs pos="84000">
              <a:schemeClr val="accent1">
                <a:lumMod val="45000"/>
                <a:lumOff val="55000"/>
              </a:schemeClr>
            </a:gs>
            <a:gs pos="95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E225C-DA09-47BD-81CC-5949C5327920}" type="datetimeFigureOut">
              <a:rPr lang="en-IN" smtClean="0"/>
              <a:t>02-11-2022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7F4D1A-F64D-4A9E-851F-D09E3B38EAD9}" type="slidenum">
              <a:rPr lang="en-IN" smtClean="0"/>
              <a:t>‹#›</a:t>
            </a:fld>
            <a:endParaRPr lang="en-IN"/>
          </a:p>
        </p:txBody>
      </p:sp>
    </p:spTree>
    <p:extLst>
      <p:ext uri="{BB962C8B-B14F-4D97-AF65-F5344CB8AC3E}">
        <p14:creationId xmlns:p14="http://schemas.microsoft.com/office/powerpoint/2010/main" val="3310222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3.xml.rels><?xml version="1.0" encoding="UTF-8" standalone="yes"?>
<Relationships xmlns="http://schemas.openxmlformats.org/package/2006/relationships"><Relationship Id="rId2" Type="http://schemas.openxmlformats.org/officeDocument/2006/relationships/image" Target="../media/image37.jpeg" /><Relationship Id="rId1" Type="http://schemas.openxmlformats.org/officeDocument/2006/relationships/slideLayout" Target="../slideLayouts/slideLayout7.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7.xml.rels><?xml version="1.0" encoding="UTF-8" standalone="yes"?>
<Relationships xmlns="http://schemas.openxmlformats.org/package/2006/relationships"><Relationship Id="rId2" Type="http://schemas.openxmlformats.org/officeDocument/2006/relationships/image" Target="../media/image38.jpeg" /><Relationship Id="rId1" Type="http://schemas.openxmlformats.org/officeDocument/2006/relationships/slideLayout" Target="../slideLayouts/slideLayout7.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5.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7.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7.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7.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2.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7.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8.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7.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7.xml" /></Relationships>
</file>

<file path=ppt/slides/_rels/slide131.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44.png" /><Relationship Id="rId1" Type="http://schemas.openxmlformats.org/officeDocument/2006/relationships/slideLayout" Target="../slideLayouts/slideLayout7.xml" /></Relationships>
</file>

<file path=ppt/slides/_rels/slide132.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7.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5.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7.xml" /></Relationships>
</file>

<file path=ppt/slides/_rels/slide136.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7.xml" /></Relationships>
</file>

<file path=ppt/slides/_rels/slide137.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7.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2" Type="http://schemas.openxmlformats.org/officeDocument/2006/relationships/image" Target="../media/image50.jpeg" /><Relationship Id="rId1" Type="http://schemas.openxmlformats.org/officeDocument/2006/relationships/slideLayout" Target="../slideLayouts/slideLayout7.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4.emf"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5.emf"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6.emf"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9.emf"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emf"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2" Type="http://schemas.openxmlformats.org/officeDocument/2006/relationships/image" Target="../media/image10.emf"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image" Target="../media/image11.emf"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3" Type="http://schemas.openxmlformats.org/officeDocument/2006/relationships/image" Target="../media/image14.emf" /><Relationship Id="rId2" Type="http://schemas.openxmlformats.org/officeDocument/2006/relationships/image" Target="../media/image13.emf"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image" Target="../media/image15.emf"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16.emf"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17.emf"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18.emf"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19.emf"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image" Target="../media/image20.emf"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2" Type="http://schemas.openxmlformats.org/officeDocument/2006/relationships/image" Target="../media/image21.emf" /><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2" Type="http://schemas.openxmlformats.org/officeDocument/2006/relationships/image" Target="../media/image22.emf"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2" Type="http://schemas.openxmlformats.org/officeDocument/2006/relationships/image" Target="../media/image23.emf"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24.emf" /><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2" Type="http://schemas.openxmlformats.org/officeDocument/2006/relationships/image" Target="../media/image25.emf"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3" Type="http://schemas.openxmlformats.org/officeDocument/2006/relationships/image" Target="../media/image27.emf" /><Relationship Id="rId2" Type="http://schemas.openxmlformats.org/officeDocument/2006/relationships/image" Target="../media/image26.emf"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2" Type="http://schemas.openxmlformats.org/officeDocument/2006/relationships/image" Target="../media/image28.emf" /><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2" Type="http://schemas.openxmlformats.org/officeDocument/2006/relationships/image" Target="../media/image29.emf"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image" Target="../media/image30.emf"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2" Type="http://schemas.openxmlformats.org/officeDocument/2006/relationships/image" Target="../media/image31.emf"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9.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3.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7.xml" /></Relationships>
</file>

<file path=ppt/slides/_rels/slide84.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7.xml" /></Relationships>
</file>

<file path=ppt/slides/_rels/slide85.xml.rels><?xml version="1.0" encoding="UTF-8" standalone="yes"?>
<Relationships xmlns="http://schemas.openxmlformats.org/package/2006/relationships"><Relationship Id="rId2" Type="http://schemas.openxmlformats.org/officeDocument/2006/relationships/image" Target="../media/image36.emf" /><Relationship Id="rId1" Type="http://schemas.openxmlformats.org/officeDocument/2006/relationships/slideLayout" Target="../slideLayouts/slideLayout7.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519237"/>
          </a:xfrm>
          <a:gradFill>
            <a:gsLst>
              <a:gs pos="3000">
                <a:schemeClr val="accent6">
                  <a:lumMod val="60000"/>
                  <a:lumOff val="40000"/>
                </a:schemeClr>
              </a:gs>
              <a:gs pos="84000">
                <a:schemeClr val="accent1">
                  <a:lumMod val="45000"/>
                  <a:lumOff val="55000"/>
                </a:schemeClr>
              </a:gs>
              <a:gs pos="95000">
                <a:schemeClr val="accent1">
                  <a:lumMod val="45000"/>
                  <a:lumOff val="55000"/>
                </a:schemeClr>
              </a:gs>
              <a:gs pos="100000">
                <a:schemeClr val="accent1">
                  <a:lumMod val="30000"/>
                  <a:lumOff val="70000"/>
                </a:schemeClr>
              </a:gs>
            </a:gsLst>
            <a:lin ang="2700000" scaled="1"/>
          </a:gradFill>
        </p:spPr>
        <p:txBody>
          <a:bodyPr>
            <a:normAutofit fontScale="90000"/>
          </a:bodyPr>
          <a:lstStyle/>
          <a:p>
            <a:r>
              <a:rPr lang="en-IN" dirty="0"/>
              <a:t>Unit-3</a:t>
            </a:r>
            <a:br>
              <a:rPr lang="en-IN" dirty="0"/>
            </a:br>
            <a:r>
              <a:rPr lang="en-IN" dirty="0"/>
              <a:t>Knowledge Representation</a:t>
            </a:r>
          </a:p>
        </p:txBody>
      </p:sp>
      <p:sp>
        <p:nvSpPr>
          <p:cNvPr id="3" name="Subtitle 2"/>
          <p:cNvSpPr>
            <a:spLocks noGrp="1"/>
          </p:cNvSpPr>
          <p:nvPr>
            <p:ph type="subTitle" idx="1"/>
          </p:nvPr>
        </p:nvSpPr>
        <p:spPr/>
        <p:txBody>
          <a:bodyPr/>
          <a:lstStyle/>
          <a:p>
            <a:r>
              <a:rPr lang="en-IN" dirty="0" err="1"/>
              <a:t>Dr.</a:t>
            </a:r>
            <a:r>
              <a:rPr lang="en-IN" dirty="0"/>
              <a:t> Sonam Mittal</a:t>
            </a:r>
          </a:p>
          <a:p>
            <a:r>
              <a:rPr lang="en-IN" dirty="0"/>
              <a:t>Associate Professor(IT Dept.)</a:t>
            </a:r>
          </a:p>
          <a:p>
            <a:r>
              <a:rPr lang="en-IN" dirty="0"/>
              <a:t>BKBIET- </a:t>
            </a:r>
            <a:r>
              <a:rPr lang="en-IN" dirty="0" err="1"/>
              <a:t>Pilani</a:t>
            </a:r>
            <a:endParaRPr lang="en-IN" dirty="0"/>
          </a:p>
        </p:txBody>
      </p:sp>
    </p:spTree>
    <p:extLst>
      <p:ext uri="{BB962C8B-B14F-4D97-AF65-F5344CB8AC3E}">
        <p14:creationId xmlns:p14="http://schemas.microsoft.com/office/powerpoint/2010/main" val="94845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870" y="824754"/>
            <a:ext cx="10304929" cy="582706"/>
          </a:xfrm>
        </p:spPr>
        <p:txBody>
          <a:bodyPr>
            <a:normAutofit fontScale="90000"/>
          </a:bodyPr>
          <a:lstStyle/>
          <a:p>
            <a:br>
              <a:rPr lang="en-IN" b="1" dirty="0"/>
            </a:br>
            <a:r>
              <a:rPr lang="en-IN" b="1" dirty="0"/>
              <a:t>What is knowledge representation?</a:t>
            </a:r>
            <a:br>
              <a:rPr lang="en-IN" b="1" dirty="0"/>
            </a:br>
            <a:endParaRPr lang="en-IN" dirty="0"/>
          </a:p>
        </p:txBody>
      </p:sp>
      <p:sp>
        <p:nvSpPr>
          <p:cNvPr id="3" name="Content Placeholder 2"/>
          <p:cNvSpPr>
            <a:spLocks noGrp="1"/>
          </p:cNvSpPr>
          <p:nvPr>
            <p:ph idx="1"/>
          </p:nvPr>
        </p:nvSpPr>
        <p:spPr>
          <a:xfrm>
            <a:off x="1201270" y="1524000"/>
            <a:ext cx="10685930" cy="5127812"/>
          </a:xfrm>
        </p:spPr>
        <p:txBody>
          <a:bodyPr>
            <a:normAutofit/>
          </a:bodyPr>
          <a:lstStyle/>
          <a:p>
            <a:pPr algn="just"/>
            <a:r>
              <a:rPr lang="en-IN" sz="3000" dirty="0"/>
              <a:t>Knowledge representation and reasoning (KR, KRR) is the part of Artificial intelligence which concerned with AI agents thinking and how thinking contributes to intelligent </a:t>
            </a:r>
            <a:r>
              <a:rPr lang="en-IN" sz="3000" dirty="0" err="1"/>
              <a:t>behavior</a:t>
            </a:r>
            <a:r>
              <a:rPr lang="en-IN" sz="3000" dirty="0"/>
              <a:t> of agents.</a:t>
            </a:r>
          </a:p>
          <a:p>
            <a:pPr algn="just"/>
            <a:r>
              <a:rPr lang="en-IN" sz="3000" dirty="0"/>
              <a:t>It is responsible for representing information about the real world so that a computer can understand and can utilize this knowledge to solve the complex real world problems such as diagnosis a medical condition or communicating with humans in natural language.</a:t>
            </a:r>
          </a:p>
          <a:p>
            <a:pPr algn="just"/>
            <a:r>
              <a:rPr lang="en-IN" sz="3000" dirty="0"/>
              <a:t>It is also a way which describes how we can represent knowledge in artificial intelligence. </a:t>
            </a:r>
          </a:p>
        </p:txBody>
      </p:sp>
    </p:spTree>
    <p:extLst>
      <p:ext uri="{BB962C8B-B14F-4D97-AF65-F5344CB8AC3E}">
        <p14:creationId xmlns:p14="http://schemas.microsoft.com/office/powerpoint/2010/main" val="28532400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6" y="831120"/>
            <a:ext cx="10874188" cy="5847755"/>
          </a:xfrm>
          <a:prstGeom prst="rect">
            <a:avLst/>
          </a:prstGeom>
        </p:spPr>
        <p:txBody>
          <a:bodyPr wrap="square">
            <a:spAutoFit/>
          </a:bodyPr>
          <a:lstStyle/>
          <a:p>
            <a:pPr algn="just"/>
            <a:r>
              <a:rPr lang="en-US" sz="2200" b="1" dirty="0">
                <a:solidFill>
                  <a:srgbClr val="C00000"/>
                </a:solidFill>
                <a:latin typeface="verdana" panose="020B0604030504040204" pitchFamily="34" charset="0"/>
              </a:rPr>
              <a:t>Horn Clause and Definite clause:</a:t>
            </a:r>
            <a:endParaRPr lang="en-US" sz="2200" dirty="0">
              <a:solidFill>
                <a:srgbClr val="C00000"/>
              </a:solidFill>
              <a:latin typeface="verdana" panose="020B0604030504040204" pitchFamily="34" charset="0"/>
            </a:endParaRP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Horn clause and definite clause are the forms of sentences, which enables knowledge base to use a more restricted and efficient inference algorithm.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Logical inference algorithms use forward and backward chaining approaches, which require KB in the form of the </a:t>
            </a:r>
            <a:r>
              <a:rPr lang="en-US" sz="2200" b="1" dirty="0">
                <a:solidFill>
                  <a:srgbClr val="C00000"/>
                </a:solidFill>
                <a:latin typeface="verdana" panose="020B0604030504040204" pitchFamily="34" charset="0"/>
              </a:rPr>
              <a:t>first-order definite clause</a:t>
            </a:r>
            <a:r>
              <a:rPr lang="en-US" sz="2200" dirty="0">
                <a:solidFill>
                  <a:srgbClr val="C00000"/>
                </a:solidFill>
                <a:latin typeface="verdana" panose="020B0604030504040204" pitchFamily="34" charset="0"/>
              </a:rPr>
              <a:t>.</a:t>
            </a:r>
          </a:p>
          <a:p>
            <a:pPr algn="just"/>
            <a:endParaRPr lang="en-US" sz="2200" b="1" dirty="0">
              <a:solidFill>
                <a:srgbClr val="C00000"/>
              </a:solidFill>
              <a:latin typeface="verdana" panose="020B0604030504040204" pitchFamily="34" charset="0"/>
            </a:endParaRPr>
          </a:p>
          <a:p>
            <a:pPr algn="just"/>
            <a:r>
              <a:rPr lang="en-US" sz="2200" b="1" dirty="0">
                <a:solidFill>
                  <a:srgbClr val="C00000"/>
                </a:solidFill>
                <a:latin typeface="verdana" panose="020B0604030504040204" pitchFamily="34" charset="0"/>
              </a:rPr>
              <a:t>Definite clause:</a:t>
            </a:r>
            <a:r>
              <a:rPr lang="en-US" sz="2200" dirty="0">
                <a:solidFill>
                  <a:srgbClr val="000000"/>
                </a:solidFill>
                <a:latin typeface="verdana" panose="020B0604030504040204" pitchFamily="34" charset="0"/>
              </a:rPr>
              <a:t> A clause which is a disjunction of literals with </a:t>
            </a:r>
            <a:r>
              <a:rPr lang="en-US" sz="2200" b="1" dirty="0">
                <a:solidFill>
                  <a:srgbClr val="000000"/>
                </a:solidFill>
                <a:latin typeface="verdana" panose="020B0604030504040204" pitchFamily="34" charset="0"/>
              </a:rPr>
              <a:t>exactly one positive literal</a:t>
            </a:r>
            <a:r>
              <a:rPr lang="en-US" sz="2200" dirty="0">
                <a:solidFill>
                  <a:srgbClr val="000000"/>
                </a:solidFill>
                <a:latin typeface="verdana" panose="020B0604030504040204" pitchFamily="34" charset="0"/>
              </a:rPr>
              <a:t> is known as a definite clause or strict horn clause.</a:t>
            </a:r>
          </a:p>
          <a:p>
            <a:pPr algn="just"/>
            <a:endParaRPr lang="en-US" sz="2200" b="1" dirty="0">
              <a:solidFill>
                <a:srgbClr val="C00000"/>
              </a:solidFill>
              <a:latin typeface="verdana" panose="020B0604030504040204" pitchFamily="34" charset="0"/>
            </a:endParaRPr>
          </a:p>
          <a:p>
            <a:pPr algn="just"/>
            <a:r>
              <a:rPr lang="en-US" sz="2200" b="1" dirty="0">
                <a:solidFill>
                  <a:srgbClr val="C00000"/>
                </a:solidFill>
                <a:latin typeface="verdana" panose="020B0604030504040204" pitchFamily="34" charset="0"/>
              </a:rPr>
              <a:t>Horn clause:</a:t>
            </a:r>
            <a:r>
              <a:rPr lang="en-US" sz="2200" dirty="0">
                <a:solidFill>
                  <a:srgbClr val="000000"/>
                </a:solidFill>
                <a:latin typeface="verdana" panose="020B0604030504040204" pitchFamily="34" charset="0"/>
              </a:rPr>
              <a:t> A clause which is a disjunction of literals with </a:t>
            </a:r>
            <a:r>
              <a:rPr lang="en-US" sz="2200" b="1" dirty="0">
                <a:solidFill>
                  <a:srgbClr val="000000"/>
                </a:solidFill>
                <a:latin typeface="verdana" panose="020B0604030504040204" pitchFamily="34" charset="0"/>
              </a:rPr>
              <a:t>at most one positive literal</a:t>
            </a:r>
            <a:r>
              <a:rPr lang="en-US" sz="2200" dirty="0">
                <a:solidFill>
                  <a:srgbClr val="000000"/>
                </a:solidFill>
                <a:latin typeface="verdana" panose="020B0604030504040204" pitchFamily="34" charset="0"/>
              </a:rPr>
              <a:t> is known as horn clause. Hence all the definite clauses are horn clauses.</a:t>
            </a:r>
          </a:p>
          <a:p>
            <a:pPr algn="just"/>
            <a:endParaRPr lang="en-US" sz="2200" b="1" dirty="0">
              <a:solidFill>
                <a:srgbClr val="000000"/>
              </a:solidFill>
              <a:latin typeface="verdana" panose="020B0604030504040204" pitchFamily="34" charset="0"/>
            </a:endParaRPr>
          </a:p>
          <a:p>
            <a:pPr algn="just"/>
            <a:r>
              <a:rPr lang="en-US" sz="2200" b="1" dirty="0">
                <a:solidFill>
                  <a:srgbClr val="C00000"/>
                </a:solidFill>
                <a:latin typeface="verdana" panose="020B0604030504040204" pitchFamily="34" charset="0"/>
              </a:rPr>
              <a:t>Example:</a:t>
            </a:r>
            <a:r>
              <a:rPr lang="en-US" sz="2200" b="1" dirty="0">
                <a:solidFill>
                  <a:srgbClr val="000000"/>
                </a:solidFill>
                <a:latin typeface="verdana" panose="020B0604030504040204" pitchFamily="34" charset="0"/>
              </a:rPr>
              <a:t> (¬ p V ¬ q V k)</a:t>
            </a:r>
            <a:r>
              <a:rPr lang="en-US" sz="2200" dirty="0">
                <a:solidFill>
                  <a:srgbClr val="000000"/>
                </a:solidFill>
                <a:latin typeface="verdana" panose="020B0604030504040204" pitchFamily="34" charset="0"/>
              </a:rPr>
              <a:t>. It has only one positive literal k.</a:t>
            </a:r>
          </a:p>
          <a:p>
            <a:pPr algn="just"/>
            <a:r>
              <a:rPr lang="en-US" sz="2200" dirty="0">
                <a:solidFill>
                  <a:srgbClr val="000000"/>
                </a:solidFill>
                <a:latin typeface="verdana" panose="020B0604030504040204" pitchFamily="34" charset="0"/>
              </a:rPr>
              <a:t>It is equivalent to p ∧ q → k.</a:t>
            </a:r>
            <a:endParaRPr lang="en-IN" sz="2200" dirty="0"/>
          </a:p>
        </p:txBody>
      </p:sp>
    </p:spTree>
    <p:extLst>
      <p:ext uri="{BB962C8B-B14F-4D97-AF65-F5344CB8AC3E}">
        <p14:creationId xmlns:p14="http://schemas.microsoft.com/office/powerpoint/2010/main" val="2332580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6266" y="814899"/>
            <a:ext cx="2797561" cy="461665"/>
          </a:xfrm>
          <a:prstGeom prst="rect">
            <a:avLst/>
          </a:prstGeom>
        </p:spPr>
        <p:txBody>
          <a:bodyPr wrap="none">
            <a:spAutoFit/>
          </a:bodyPr>
          <a:lstStyle/>
          <a:p>
            <a:r>
              <a:rPr lang="en-IN" sz="2400" b="1" dirty="0">
                <a:latin typeface="erdana"/>
              </a:rPr>
              <a:t>Forward Chaining</a:t>
            </a:r>
            <a:endParaRPr lang="en-IN" sz="2400" b="1" i="0" dirty="0">
              <a:effectLst/>
              <a:latin typeface="erdana"/>
            </a:endParaRPr>
          </a:p>
        </p:txBody>
      </p:sp>
      <p:sp>
        <p:nvSpPr>
          <p:cNvPr id="3" name="Rectangle 2"/>
          <p:cNvSpPr/>
          <p:nvPr/>
        </p:nvSpPr>
        <p:spPr>
          <a:xfrm>
            <a:off x="1130760" y="1276564"/>
            <a:ext cx="10559216" cy="510216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Forward chaining is also known as a forward deduction or forward reasoning method when using an inference engine. </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Forward chaining is a form of reasoning which start with atomic sentences in the knowledge base and applies inference rules (Modus Ponens) in the forward direction to extract more data until a goal is reached. </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The Forward-chaining algorithm starts from known facts, triggers all rules whose premises are satisfied, and add their conclusion to the known facts. </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This process repeats until the problem is solved.</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909548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587" y="949875"/>
            <a:ext cx="10757647" cy="4708981"/>
          </a:xfrm>
          <a:prstGeom prst="rect">
            <a:avLst/>
          </a:prstGeom>
        </p:spPr>
        <p:txBody>
          <a:bodyPr wrap="square">
            <a:spAutoFit/>
          </a:bodyPr>
          <a:lstStyle/>
          <a:p>
            <a:r>
              <a:rPr lang="en-US" sz="2400" b="1" dirty="0">
                <a:solidFill>
                  <a:srgbClr val="C00000"/>
                </a:solidFill>
                <a:latin typeface="verdana" panose="020B0604030504040204" pitchFamily="34" charset="0"/>
              </a:rPr>
              <a:t>Properties of Forward-Chaining:</a:t>
            </a:r>
          </a:p>
          <a:p>
            <a:endParaRPr lang="en-US" sz="24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a down-up approach, as it moves from bottom to top.</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It is a process of making a conclusion based on known facts or data, by starting from the initial state and reaches the goal state.</a:t>
            </a:r>
          </a:p>
          <a:p>
            <a:pPr algn="just">
              <a:lnSpc>
                <a:spcPct val="150000"/>
              </a:lnSpc>
              <a:buFont typeface="Arial" panose="020B0604020202020204" pitchFamily="34" charset="0"/>
              <a:buChar char="•"/>
            </a:pPr>
            <a:r>
              <a:rPr lang="en-US" sz="2400" dirty="0">
                <a:solidFill>
                  <a:srgbClr val="C00000"/>
                </a:solidFill>
                <a:latin typeface="verdana" panose="020B0604030504040204" pitchFamily="34" charset="0"/>
              </a:rPr>
              <a:t>Forward-chaining approach is also called as data-driven </a:t>
            </a:r>
            <a:r>
              <a:rPr lang="en-US" sz="2400" dirty="0">
                <a:solidFill>
                  <a:srgbClr val="000000"/>
                </a:solidFill>
                <a:latin typeface="verdana" panose="020B0604030504040204" pitchFamily="34" charset="0"/>
              </a:rPr>
              <a:t>as we reach to the goal using available data.</a:t>
            </a:r>
          </a:p>
          <a:p>
            <a:pPr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Forward -chaining approach is commonly used in the expert system, such as CLIPS, business, and production rule systems.</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885822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9553" y="691207"/>
            <a:ext cx="10596282" cy="132343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gt-regular"/>
              </a:rPr>
              <a:t>In this type of chaining, the inference engine starts by evaluating existing facts, derivations, and conditions before deducing new information. </a:t>
            </a:r>
          </a:p>
          <a:p>
            <a:pPr marL="342900" indent="-342900" algn="just">
              <a:buFont typeface="Arial" panose="020B0604020202020204" pitchFamily="34" charset="0"/>
              <a:buChar char="•"/>
            </a:pPr>
            <a:r>
              <a:rPr lang="en-US" sz="2000" dirty="0">
                <a:latin typeface="gt-regular"/>
              </a:rPr>
              <a:t>An endpoint (goal) is achieved through the manipulation of knowledge that exists in the knowledge base.</a:t>
            </a:r>
            <a:endParaRPr lang="en-IN" sz="2000" dirty="0"/>
          </a:p>
        </p:txBody>
      </p:sp>
      <p:pic>
        <p:nvPicPr>
          <p:cNvPr id="2050" name="Picture 2" descr="Forward Ch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057" y="2350994"/>
            <a:ext cx="9194613" cy="379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3925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223" y="849450"/>
            <a:ext cx="10793505" cy="3046988"/>
          </a:xfrm>
          <a:prstGeom prst="rect">
            <a:avLst/>
          </a:prstGeom>
        </p:spPr>
        <p:txBody>
          <a:bodyPr wrap="square">
            <a:spAutoFit/>
          </a:bodyPr>
          <a:lstStyle/>
          <a:p>
            <a:r>
              <a:rPr lang="en-US" sz="2400" b="1" dirty="0">
                <a:solidFill>
                  <a:srgbClr val="C00000"/>
                </a:solidFill>
                <a:latin typeface="gt-medium"/>
              </a:rPr>
              <a:t>Examples of forward chaining</a:t>
            </a:r>
          </a:p>
          <a:p>
            <a:r>
              <a:rPr lang="en-US" sz="2400" dirty="0">
                <a:latin typeface="gt-regular"/>
              </a:rPr>
              <a:t>A simple example of forward chaining can be explained in the following sequence.</a:t>
            </a:r>
          </a:p>
          <a:p>
            <a:r>
              <a:rPr lang="en-US" sz="2400" dirty="0">
                <a:latin typeface="gt-regular"/>
              </a:rPr>
              <a:t>A</a:t>
            </a:r>
          </a:p>
          <a:p>
            <a:r>
              <a:rPr lang="en-US" sz="2400" dirty="0">
                <a:latin typeface="gt-regular"/>
              </a:rPr>
              <a:t>A-&gt;B</a:t>
            </a:r>
          </a:p>
          <a:p>
            <a:r>
              <a:rPr lang="en-US" sz="2400" dirty="0">
                <a:latin typeface="gt-regular"/>
              </a:rPr>
              <a:t>B</a:t>
            </a:r>
          </a:p>
          <a:p>
            <a:r>
              <a:rPr lang="en-US" sz="2400" dirty="0">
                <a:latin typeface="gt-regular"/>
              </a:rPr>
              <a:t>A is the starting point. A-&gt;B represents a </a:t>
            </a:r>
            <a:r>
              <a:rPr lang="en-US" sz="2400" dirty="0">
                <a:solidFill>
                  <a:srgbClr val="C00000"/>
                </a:solidFill>
                <a:latin typeface="gt-regular"/>
              </a:rPr>
              <a:t>fact</a:t>
            </a:r>
            <a:r>
              <a:rPr lang="en-US" sz="2400" dirty="0">
                <a:latin typeface="gt-regular"/>
              </a:rPr>
              <a:t>. This fact is used to achieve a decision B.</a:t>
            </a:r>
            <a:endParaRPr lang="en-US" sz="2400" b="0" i="0" dirty="0">
              <a:effectLst/>
              <a:latin typeface="gt-regular"/>
            </a:endParaRPr>
          </a:p>
        </p:txBody>
      </p:sp>
      <p:sp>
        <p:nvSpPr>
          <p:cNvPr id="3" name="Rectangle 2"/>
          <p:cNvSpPr/>
          <p:nvPr/>
        </p:nvSpPr>
        <p:spPr>
          <a:xfrm>
            <a:off x="959222" y="3971382"/>
            <a:ext cx="10793505" cy="1200329"/>
          </a:xfrm>
          <a:prstGeom prst="rect">
            <a:avLst/>
          </a:prstGeom>
        </p:spPr>
        <p:txBody>
          <a:bodyPr wrap="square">
            <a:spAutoFit/>
          </a:bodyPr>
          <a:lstStyle/>
          <a:p>
            <a:r>
              <a:rPr lang="en-US" sz="2400" dirty="0">
                <a:latin typeface="gt-regular"/>
              </a:rPr>
              <a:t>Tom is running (A)</a:t>
            </a:r>
          </a:p>
          <a:p>
            <a:r>
              <a:rPr lang="en-US" sz="2400" dirty="0">
                <a:latin typeface="gt-regular"/>
              </a:rPr>
              <a:t>If a person is running, he will sweat (A-&gt;B)</a:t>
            </a:r>
          </a:p>
          <a:p>
            <a:r>
              <a:rPr lang="en-US" sz="2400" dirty="0">
                <a:latin typeface="gt-regular"/>
              </a:rPr>
              <a:t>Therefore, Tom is sweating. (B)</a:t>
            </a:r>
            <a:endParaRPr lang="en-US" sz="2400" b="0" i="0" dirty="0">
              <a:effectLst/>
              <a:latin typeface="gt-regular"/>
            </a:endParaRPr>
          </a:p>
        </p:txBody>
      </p:sp>
      <p:sp>
        <p:nvSpPr>
          <p:cNvPr id="4" name="Rectangle 3"/>
          <p:cNvSpPr/>
          <p:nvPr/>
        </p:nvSpPr>
        <p:spPr>
          <a:xfrm>
            <a:off x="959221" y="5171711"/>
            <a:ext cx="10793505" cy="1200329"/>
          </a:xfrm>
          <a:prstGeom prst="rect">
            <a:avLst/>
          </a:prstGeom>
        </p:spPr>
        <p:txBody>
          <a:bodyPr wrap="square">
            <a:spAutoFit/>
          </a:bodyPr>
          <a:lstStyle/>
          <a:p>
            <a:pPr algn="just"/>
            <a:r>
              <a:rPr lang="en-US" sz="2400" dirty="0">
                <a:latin typeface="gt-regular"/>
              </a:rPr>
              <a:t>A DENDRAL expert system is a good example of how forward chaining is used in artificial intelligence. DENDRAL is used in the prediction of the molecular structure of substances.</a:t>
            </a:r>
            <a:endParaRPr lang="en-IN" sz="2400" dirty="0"/>
          </a:p>
        </p:txBody>
      </p:sp>
    </p:spTree>
    <p:extLst>
      <p:ext uri="{BB962C8B-B14F-4D97-AF65-F5344CB8AC3E}">
        <p14:creationId xmlns:p14="http://schemas.microsoft.com/office/powerpoint/2010/main" val="25971492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6" y="730693"/>
            <a:ext cx="10802470" cy="5262979"/>
          </a:xfrm>
          <a:prstGeom prst="rect">
            <a:avLst/>
          </a:prstGeom>
        </p:spPr>
        <p:txBody>
          <a:bodyPr wrap="square">
            <a:spAutoFit/>
          </a:bodyPr>
          <a:lstStyle/>
          <a:p>
            <a:r>
              <a:rPr lang="en-US" sz="2400" b="1" dirty="0">
                <a:solidFill>
                  <a:srgbClr val="C00000"/>
                </a:solidFill>
                <a:latin typeface="gt-medium"/>
              </a:rPr>
              <a:t>Advantages</a:t>
            </a:r>
          </a:p>
          <a:p>
            <a:endParaRPr lang="en-US" sz="2400" b="1" dirty="0">
              <a:solidFill>
                <a:srgbClr val="C00000"/>
              </a:solidFill>
              <a:latin typeface="gt-medium"/>
            </a:endParaRPr>
          </a:p>
          <a:p>
            <a:pPr algn="just">
              <a:buFont typeface="Arial" panose="020B0604020202020204" pitchFamily="34" charset="0"/>
              <a:buChar char="•"/>
            </a:pPr>
            <a:r>
              <a:rPr lang="en-US" sz="2400" dirty="0">
                <a:latin typeface="gt-regular"/>
              </a:rPr>
              <a:t>It can be used to draw multiple conclusions.</a:t>
            </a:r>
          </a:p>
          <a:p>
            <a:pPr algn="just">
              <a:buFont typeface="Arial" panose="020B0604020202020204" pitchFamily="34" charset="0"/>
              <a:buChar char="•"/>
            </a:pPr>
            <a:r>
              <a:rPr lang="en-US" sz="2400" dirty="0">
                <a:latin typeface="gt-regular"/>
              </a:rPr>
              <a:t>It provides a good basis for arriving at conclusions.</a:t>
            </a:r>
          </a:p>
          <a:p>
            <a:pPr algn="just">
              <a:buFont typeface="Arial" panose="020B0604020202020204" pitchFamily="34" charset="0"/>
              <a:buChar char="•"/>
            </a:pPr>
            <a:r>
              <a:rPr lang="en-US" sz="2400" dirty="0">
                <a:latin typeface="gt-regular"/>
              </a:rPr>
              <a:t>It’s more flexible than backward chaining because it does not have a limitation on the data derived from it.</a:t>
            </a:r>
          </a:p>
          <a:p>
            <a:pPr algn="just"/>
            <a:endParaRPr lang="en-US" sz="2400" dirty="0">
              <a:latin typeface="gt-regular"/>
            </a:endParaRPr>
          </a:p>
          <a:p>
            <a:r>
              <a:rPr lang="en-US" sz="2400" b="1" dirty="0">
                <a:solidFill>
                  <a:srgbClr val="C00000"/>
                </a:solidFill>
                <a:latin typeface="gt-medium"/>
              </a:rPr>
              <a:t>Disadvantages</a:t>
            </a:r>
          </a:p>
          <a:p>
            <a:endParaRPr lang="en-US" sz="2400" b="1" dirty="0">
              <a:solidFill>
                <a:srgbClr val="C00000"/>
              </a:solidFill>
              <a:latin typeface="gt-medium"/>
            </a:endParaRPr>
          </a:p>
          <a:p>
            <a:pPr algn="just">
              <a:buFont typeface="Arial" panose="020B0604020202020204" pitchFamily="34" charset="0"/>
              <a:buChar char="•"/>
            </a:pPr>
            <a:r>
              <a:rPr lang="en-US" sz="2400" dirty="0">
                <a:latin typeface="gt-regular"/>
              </a:rPr>
              <a:t>The process of forward chaining may be time-consuming. It may take a lot of time to eliminate and synchronize available data.</a:t>
            </a:r>
          </a:p>
          <a:p>
            <a:pPr algn="just">
              <a:buFont typeface="Arial" panose="020B0604020202020204" pitchFamily="34" charset="0"/>
              <a:buChar char="•"/>
            </a:pPr>
            <a:r>
              <a:rPr lang="en-US" sz="2400" dirty="0">
                <a:latin typeface="gt-regular"/>
              </a:rPr>
              <a:t>Unlike backward chaining, the explanation of facts or observations for this type of chaining is not very clear. The former uses a goal-driven method that arrives at conclusions efficiently.</a:t>
            </a:r>
            <a:endParaRPr lang="en-US" sz="2400" b="0" i="0" dirty="0">
              <a:effectLst/>
              <a:latin typeface="gt-regular"/>
            </a:endParaRPr>
          </a:p>
        </p:txBody>
      </p:sp>
    </p:spTree>
    <p:extLst>
      <p:ext uri="{BB962C8B-B14F-4D97-AF65-F5344CB8AC3E}">
        <p14:creationId xmlns:p14="http://schemas.microsoft.com/office/powerpoint/2010/main" val="28407931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7835" y="719008"/>
            <a:ext cx="10667999" cy="4708981"/>
          </a:xfrm>
          <a:prstGeom prst="rect">
            <a:avLst/>
          </a:prstGeom>
        </p:spPr>
        <p:txBody>
          <a:bodyPr wrap="square">
            <a:spAutoFit/>
          </a:bodyPr>
          <a:lstStyle/>
          <a:p>
            <a:r>
              <a:rPr lang="en-US" sz="2400" b="1" dirty="0">
                <a:solidFill>
                  <a:srgbClr val="C00000"/>
                </a:solidFill>
                <a:latin typeface="erdana"/>
              </a:rPr>
              <a:t>Backward Chaining:</a:t>
            </a:r>
          </a:p>
          <a:p>
            <a:endParaRPr lang="en-US" sz="2400" b="1" dirty="0">
              <a:solidFill>
                <a:srgbClr val="C00000"/>
              </a:solidFill>
              <a:latin typeface="erdana"/>
            </a:endParaRP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Backward-chaining is also known as a backward deduction or backward reasoning method when using an inference engine.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 backward chaining algorithm is a form of reasoning, which starts with the goal and works backward, chaining through rules to find known facts that support the goal.</a:t>
            </a:r>
          </a:p>
          <a:p>
            <a:pPr marL="342900" indent="-342900" algn="just">
              <a:lnSpc>
                <a:spcPct val="150000"/>
              </a:lnSpc>
              <a:buFont typeface="Arial" panose="020B0604020202020204" pitchFamily="34" charset="0"/>
              <a:buChar char="•"/>
            </a:pPr>
            <a:r>
              <a:rPr lang="en-US" sz="2400" dirty="0">
                <a:latin typeface="Verdana" panose="020B0604030504040204" pitchFamily="34" charset="0"/>
                <a:ea typeface="Verdana" panose="020B0604030504040204" pitchFamily="34" charset="0"/>
              </a:rPr>
              <a:t>This type of chaining starts from the goal and moves backward to comprehend the steps that were taken to attain this goal.</a:t>
            </a:r>
            <a:endParaRPr lang="en-US" sz="2400" b="0" i="0" dirty="0">
              <a:solidFill>
                <a:srgbClr val="000000"/>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631071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ckward Cha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094" y="851647"/>
            <a:ext cx="10470777" cy="5450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581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1" y="547371"/>
            <a:ext cx="10712824" cy="6117829"/>
          </a:xfrm>
          <a:prstGeom prst="rect">
            <a:avLst/>
          </a:prstGeom>
        </p:spPr>
        <p:txBody>
          <a:bodyPr wrap="square">
            <a:spAutoFit/>
          </a:bodyPr>
          <a:lstStyle/>
          <a:p>
            <a:pPr algn="just">
              <a:lnSpc>
                <a:spcPct val="150000"/>
              </a:lnSpc>
            </a:pPr>
            <a:r>
              <a:rPr lang="en-US" sz="2200" b="1" dirty="0">
                <a:solidFill>
                  <a:srgbClr val="000000"/>
                </a:solidFill>
                <a:latin typeface="verdana" panose="020B0604030504040204" pitchFamily="34" charset="0"/>
              </a:rPr>
              <a:t>Properties of backward chaining:</a:t>
            </a:r>
            <a:endParaRPr lang="en-US" sz="2200" dirty="0">
              <a:solidFill>
                <a:srgbClr val="000000"/>
              </a:solidFill>
              <a:latin typeface="verdana" panose="020B0604030504040204" pitchFamily="34" charset="0"/>
            </a:endParaRPr>
          </a:p>
          <a:p>
            <a:pPr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It is known as a top-down approach.</a:t>
            </a:r>
          </a:p>
          <a:p>
            <a:pPr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Backward-chaining is based on modus ponens inference rule.</a:t>
            </a:r>
          </a:p>
          <a:p>
            <a:pPr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In backward chaining, the goal is broken into sub-goal or sub-goals to prove the facts true.</a:t>
            </a:r>
          </a:p>
          <a:p>
            <a:pPr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It is called a goal-driven approach, as a list of goals decides which rules are selected and used.</a:t>
            </a:r>
          </a:p>
          <a:p>
            <a:pPr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Backward -chaining algorithm is used in game theory, automated theorem proving tools, inference engines, proof assistants, and various AI applications.</a:t>
            </a:r>
          </a:p>
          <a:p>
            <a:pPr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The backward-chaining method mostly used a </a:t>
            </a:r>
            <a:r>
              <a:rPr lang="en-US" sz="2200" b="1" dirty="0">
                <a:solidFill>
                  <a:srgbClr val="000000"/>
                </a:solidFill>
                <a:latin typeface="verdana" panose="020B0604030504040204" pitchFamily="34" charset="0"/>
              </a:rPr>
              <a:t>depth-first search</a:t>
            </a:r>
            <a:r>
              <a:rPr lang="en-US" sz="2200" dirty="0">
                <a:solidFill>
                  <a:srgbClr val="000000"/>
                </a:solidFill>
                <a:latin typeface="verdana" panose="020B0604030504040204" pitchFamily="34" charset="0"/>
              </a:rPr>
              <a:t> strategy for proof.</a:t>
            </a:r>
            <a:endParaRPr lang="en-US" sz="22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621033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0477" y="743181"/>
            <a:ext cx="4679486" cy="461665"/>
          </a:xfrm>
          <a:prstGeom prst="rect">
            <a:avLst/>
          </a:prstGeom>
        </p:spPr>
        <p:txBody>
          <a:bodyPr wrap="none">
            <a:spAutoFit/>
          </a:bodyPr>
          <a:lstStyle/>
          <a:p>
            <a:r>
              <a:rPr lang="en-IN" sz="2400" b="1" dirty="0">
                <a:solidFill>
                  <a:srgbClr val="C00000"/>
                </a:solidFill>
                <a:latin typeface="gt-medium"/>
              </a:rPr>
              <a:t>Example of backward chaining</a:t>
            </a:r>
            <a:endParaRPr lang="en-IN" sz="2400" b="1" i="0" dirty="0">
              <a:solidFill>
                <a:srgbClr val="C00000"/>
              </a:solidFill>
              <a:effectLst/>
              <a:latin typeface="gt-medium"/>
            </a:endParaRPr>
          </a:p>
        </p:txBody>
      </p:sp>
      <p:sp>
        <p:nvSpPr>
          <p:cNvPr id="3" name="Rectangle 2"/>
          <p:cNvSpPr/>
          <p:nvPr/>
        </p:nvSpPr>
        <p:spPr>
          <a:xfrm>
            <a:off x="1050477" y="1350566"/>
            <a:ext cx="10800864" cy="2308324"/>
          </a:xfrm>
          <a:prstGeom prst="rect">
            <a:avLst/>
          </a:prstGeom>
        </p:spPr>
        <p:txBody>
          <a:bodyPr wrap="square">
            <a:spAutoFit/>
          </a:bodyPr>
          <a:lstStyle/>
          <a:p>
            <a:r>
              <a:rPr lang="en-US" sz="2400" dirty="0">
                <a:latin typeface="gt-regular"/>
              </a:rPr>
              <a:t>B</a:t>
            </a:r>
          </a:p>
          <a:p>
            <a:r>
              <a:rPr lang="en-US" sz="2400" dirty="0">
                <a:latin typeface="gt-regular"/>
              </a:rPr>
              <a:t>A-&gt;B</a:t>
            </a:r>
          </a:p>
          <a:p>
            <a:r>
              <a:rPr lang="en-US" sz="2400" dirty="0">
                <a:latin typeface="gt-regular"/>
              </a:rPr>
              <a:t>A</a:t>
            </a:r>
          </a:p>
          <a:p>
            <a:pPr algn="just"/>
            <a:r>
              <a:rPr lang="en-US" sz="2400" dirty="0">
                <a:latin typeface="gt-regular"/>
              </a:rPr>
              <a:t>B is the goal or endpoint, that is used as the starting point for backward tracking. A is the initial state. A-&gt;B is a fact that must be asserted to arrive at the endpoint B.</a:t>
            </a:r>
            <a:endParaRPr lang="en-US" sz="2400" b="0" i="0" dirty="0">
              <a:effectLst/>
              <a:latin typeface="gt-regular"/>
            </a:endParaRPr>
          </a:p>
        </p:txBody>
      </p:sp>
      <p:sp>
        <p:nvSpPr>
          <p:cNvPr id="4" name="Rectangle 3"/>
          <p:cNvSpPr/>
          <p:nvPr/>
        </p:nvSpPr>
        <p:spPr>
          <a:xfrm>
            <a:off x="1050477" y="3658890"/>
            <a:ext cx="10800864" cy="1200329"/>
          </a:xfrm>
          <a:prstGeom prst="rect">
            <a:avLst/>
          </a:prstGeom>
        </p:spPr>
        <p:txBody>
          <a:bodyPr wrap="square">
            <a:spAutoFit/>
          </a:bodyPr>
          <a:lstStyle/>
          <a:p>
            <a:r>
              <a:rPr lang="en-US" sz="2400" dirty="0">
                <a:latin typeface="gt-regular"/>
              </a:rPr>
              <a:t>Tom is sweating (B).</a:t>
            </a:r>
          </a:p>
          <a:p>
            <a:r>
              <a:rPr lang="en-US" sz="2400" dirty="0">
                <a:latin typeface="gt-regular"/>
              </a:rPr>
              <a:t>If a person is running, he will sweat (A-&gt;B).</a:t>
            </a:r>
          </a:p>
          <a:p>
            <a:r>
              <a:rPr lang="en-US" sz="2400" dirty="0">
                <a:latin typeface="gt-regular"/>
              </a:rPr>
              <a:t>Tom is running (A).</a:t>
            </a:r>
            <a:endParaRPr lang="en-US" sz="2400" b="0" i="0" dirty="0">
              <a:effectLst/>
              <a:latin typeface="gt-regular"/>
            </a:endParaRPr>
          </a:p>
        </p:txBody>
      </p:sp>
      <p:sp>
        <p:nvSpPr>
          <p:cNvPr id="5" name="Rectangle 4"/>
          <p:cNvSpPr/>
          <p:nvPr/>
        </p:nvSpPr>
        <p:spPr>
          <a:xfrm>
            <a:off x="1050477" y="4859219"/>
            <a:ext cx="10800864" cy="1200329"/>
          </a:xfrm>
          <a:prstGeom prst="rect">
            <a:avLst/>
          </a:prstGeom>
        </p:spPr>
        <p:txBody>
          <a:bodyPr wrap="square">
            <a:spAutoFit/>
          </a:bodyPr>
          <a:lstStyle/>
          <a:p>
            <a:pPr algn="just"/>
            <a:r>
              <a:rPr lang="en-US" sz="2400" dirty="0">
                <a:latin typeface="gt-regular"/>
              </a:rPr>
              <a:t>The MYCIN expert system is a real life example of how backward chaining works. This is a system that’s used in the diagnosis of bacterial infections. It also recommends suitable treatments for this type of infections.</a:t>
            </a:r>
            <a:endParaRPr lang="en-IN" sz="2400" dirty="0"/>
          </a:p>
        </p:txBody>
      </p:sp>
    </p:spTree>
    <p:extLst>
      <p:ext uri="{BB962C8B-B14F-4D97-AF65-F5344CB8AC3E}">
        <p14:creationId xmlns:p14="http://schemas.microsoft.com/office/powerpoint/2010/main" val="1200679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940" y="690282"/>
            <a:ext cx="10322859" cy="735106"/>
          </a:xfrm>
        </p:spPr>
        <p:txBody>
          <a:bodyPr/>
          <a:lstStyle/>
          <a:p>
            <a:r>
              <a:rPr lang="en-IN" b="1" dirty="0"/>
              <a:t>What to Represent?</a:t>
            </a:r>
            <a:endParaRPr lang="en-IN" dirty="0"/>
          </a:p>
        </p:txBody>
      </p:sp>
      <p:sp>
        <p:nvSpPr>
          <p:cNvPr id="3" name="Content Placeholder 2"/>
          <p:cNvSpPr>
            <a:spLocks noGrp="1"/>
          </p:cNvSpPr>
          <p:nvPr>
            <p:ph idx="1"/>
          </p:nvPr>
        </p:nvSpPr>
        <p:spPr>
          <a:xfrm>
            <a:off x="1030939" y="1425388"/>
            <a:ext cx="10945907" cy="5172636"/>
          </a:xfrm>
        </p:spPr>
        <p:txBody>
          <a:bodyPr>
            <a:normAutofit fontScale="92500" lnSpcReduction="10000"/>
          </a:bodyPr>
          <a:lstStyle/>
          <a:p>
            <a:pPr marL="0" indent="0" algn="just">
              <a:buNone/>
            </a:pPr>
            <a:r>
              <a:rPr lang="en-IN" b="1" dirty="0">
                <a:solidFill>
                  <a:srgbClr val="C00000"/>
                </a:solidFill>
              </a:rPr>
              <a:t>Following are the kind of knowledge which needs to be represented in AI systems:</a:t>
            </a:r>
            <a:endParaRPr lang="en-IN" dirty="0">
              <a:solidFill>
                <a:srgbClr val="C00000"/>
              </a:solidFill>
            </a:endParaRPr>
          </a:p>
          <a:p>
            <a:pPr marL="0" lvl="0" indent="0" algn="just">
              <a:buNone/>
            </a:pPr>
            <a:r>
              <a:rPr lang="en-IN" b="1" dirty="0">
                <a:solidFill>
                  <a:srgbClr val="C00000"/>
                </a:solidFill>
              </a:rPr>
              <a:t>Object:</a:t>
            </a:r>
            <a:r>
              <a:rPr lang="en-IN" dirty="0"/>
              <a:t> All the facts about objects in our world domain. E.g., Guitars contains strings, trumpets are brass instruments.</a:t>
            </a:r>
          </a:p>
          <a:p>
            <a:pPr marL="0" lvl="0" indent="0" algn="just">
              <a:buNone/>
            </a:pPr>
            <a:r>
              <a:rPr lang="en-IN" b="1" dirty="0">
                <a:solidFill>
                  <a:srgbClr val="C00000"/>
                </a:solidFill>
              </a:rPr>
              <a:t>Events:</a:t>
            </a:r>
            <a:r>
              <a:rPr lang="en-IN" dirty="0">
                <a:solidFill>
                  <a:srgbClr val="C00000"/>
                </a:solidFill>
              </a:rPr>
              <a:t> </a:t>
            </a:r>
            <a:r>
              <a:rPr lang="en-IN" dirty="0"/>
              <a:t>Events are the actions which occur in our world.</a:t>
            </a:r>
          </a:p>
          <a:p>
            <a:pPr marL="0" lvl="0" indent="0" algn="just">
              <a:buNone/>
            </a:pPr>
            <a:r>
              <a:rPr lang="en-IN" b="1" dirty="0">
                <a:solidFill>
                  <a:srgbClr val="C00000"/>
                </a:solidFill>
              </a:rPr>
              <a:t>Performance:</a:t>
            </a:r>
            <a:r>
              <a:rPr lang="en-IN" dirty="0"/>
              <a:t> It describe </a:t>
            </a:r>
            <a:r>
              <a:rPr lang="en-IN" dirty="0" err="1"/>
              <a:t>behavior</a:t>
            </a:r>
            <a:r>
              <a:rPr lang="en-IN" dirty="0"/>
              <a:t> which involves knowledge about how to do things.</a:t>
            </a:r>
          </a:p>
          <a:p>
            <a:pPr marL="0" lvl="0" indent="0" algn="just">
              <a:buNone/>
            </a:pPr>
            <a:r>
              <a:rPr lang="en-IN" b="1" dirty="0">
                <a:solidFill>
                  <a:srgbClr val="C00000"/>
                </a:solidFill>
              </a:rPr>
              <a:t>Meta-knowledge:</a:t>
            </a:r>
            <a:r>
              <a:rPr lang="en-IN" dirty="0"/>
              <a:t> It is knowledge about what we know.</a:t>
            </a:r>
          </a:p>
          <a:p>
            <a:pPr marL="0" lvl="0" indent="0" algn="just">
              <a:buNone/>
            </a:pPr>
            <a:r>
              <a:rPr lang="en-IN" b="1" dirty="0">
                <a:solidFill>
                  <a:srgbClr val="C00000"/>
                </a:solidFill>
              </a:rPr>
              <a:t>Facts:</a:t>
            </a:r>
            <a:r>
              <a:rPr lang="en-IN" dirty="0"/>
              <a:t> Facts are the truths about the real world and what we represent.</a:t>
            </a:r>
          </a:p>
          <a:p>
            <a:pPr marL="0" lvl="0" indent="0" algn="just">
              <a:buNone/>
            </a:pPr>
            <a:r>
              <a:rPr lang="en-IN" b="1" dirty="0">
                <a:solidFill>
                  <a:srgbClr val="C00000"/>
                </a:solidFill>
              </a:rPr>
              <a:t>Knowledge-Base:</a:t>
            </a:r>
            <a:r>
              <a:rPr lang="en-IN" dirty="0"/>
              <a:t> The central component of the knowledge-based agents is the knowledge base. It is represented as KB. The Knowledgebase is a group of the Sentences (Here, sentences are used as a technical term and not identical with the English language).</a:t>
            </a:r>
          </a:p>
          <a:p>
            <a:endParaRPr lang="en-IN" dirty="0"/>
          </a:p>
        </p:txBody>
      </p:sp>
    </p:spTree>
    <p:extLst>
      <p:ext uri="{BB962C8B-B14F-4D97-AF65-F5344CB8AC3E}">
        <p14:creationId xmlns:p14="http://schemas.microsoft.com/office/powerpoint/2010/main" val="402189391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117" y="789417"/>
            <a:ext cx="10730753" cy="4893647"/>
          </a:xfrm>
          <a:prstGeom prst="rect">
            <a:avLst/>
          </a:prstGeom>
        </p:spPr>
        <p:txBody>
          <a:bodyPr wrap="square">
            <a:spAutoFit/>
          </a:bodyPr>
          <a:lstStyle/>
          <a:p>
            <a:pPr algn="just"/>
            <a:r>
              <a:rPr lang="en-US" sz="2400" b="1" dirty="0">
                <a:solidFill>
                  <a:srgbClr val="C00000"/>
                </a:solidFill>
                <a:latin typeface="gt-medium"/>
              </a:rPr>
              <a:t>Advantages</a:t>
            </a:r>
          </a:p>
          <a:p>
            <a:pPr algn="just"/>
            <a:endParaRPr lang="en-US" sz="2400" dirty="0">
              <a:latin typeface="gt-medium"/>
            </a:endParaRPr>
          </a:p>
          <a:p>
            <a:pPr algn="just">
              <a:buFont typeface="Arial" panose="020B0604020202020204" pitchFamily="34" charset="0"/>
              <a:buChar char="•"/>
            </a:pPr>
            <a:r>
              <a:rPr lang="en-US" sz="2400" dirty="0">
                <a:latin typeface="gt-regular"/>
              </a:rPr>
              <a:t>The result is already known, which makes it easy to deduce inferences.</a:t>
            </a:r>
          </a:p>
          <a:p>
            <a:pPr algn="just">
              <a:buFont typeface="Arial" panose="020B0604020202020204" pitchFamily="34" charset="0"/>
              <a:buChar char="•"/>
            </a:pPr>
            <a:r>
              <a:rPr lang="en-US" sz="2400" dirty="0">
                <a:latin typeface="gt-regular"/>
              </a:rPr>
              <a:t>It’s a quicker method of reasoning than forward chaining because the endpoint is available.</a:t>
            </a:r>
          </a:p>
          <a:p>
            <a:pPr algn="just">
              <a:buFont typeface="Arial" panose="020B0604020202020204" pitchFamily="34" charset="0"/>
              <a:buChar char="•"/>
            </a:pPr>
            <a:r>
              <a:rPr lang="en-US" sz="2400" dirty="0">
                <a:latin typeface="gt-regular"/>
              </a:rPr>
              <a:t>In this type of chaining, correct solutions can be derived effectively if pre-determined rules are met by the inference engine.</a:t>
            </a:r>
          </a:p>
          <a:p>
            <a:pPr algn="just">
              <a:buFont typeface="Arial" panose="020B0604020202020204" pitchFamily="34" charset="0"/>
              <a:buChar char="•"/>
            </a:pPr>
            <a:endParaRPr lang="en-US" sz="2400" dirty="0">
              <a:latin typeface="gt-regular"/>
            </a:endParaRPr>
          </a:p>
          <a:p>
            <a:pPr algn="just"/>
            <a:r>
              <a:rPr lang="en-US" sz="2400" b="1" dirty="0">
                <a:solidFill>
                  <a:srgbClr val="C00000"/>
                </a:solidFill>
                <a:latin typeface="gt-medium"/>
              </a:rPr>
              <a:t>Disadvantages</a:t>
            </a:r>
          </a:p>
          <a:p>
            <a:pPr algn="just">
              <a:buFont typeface="Arial" panose="020B0604020202020204" pitchFamily="34" charset="0"/>
              <a:buChar char="•"/>
            </a:pPr>
            <a:r>
              <a:rPr lang="en-US" sz="2400" dirty="0">
                <a:latin typeface="gt-regular"/>
              </a:rPr>
              <a:t>The process of reasoning can only start if the endpoint is known.</a:t>
            </a:r>
          </a:p>
          <a:p>
            <a:pPr algn="just">
              <a:buFont typeface="Arial" panose="020B0604020202020204" pitchFamily="34" charset="0"/>
              <a:buChar char="•"/>
            </a:pPr>
            <a:r>
              <a:rPr lang="en-US" sz="2400" dirty="0">
                <a:latin typeface="gt-regular"/>
              </a:rPr>
              <a:t>It doesn’t deduce multiple solutions or answers.</a:t>
            </a:r>
          </a:p>
          <a:p>
            <a:pPr algn="just">
              <a:buFont typeface="Arial" panose="020B0604020202020204" pitchFamily="34" charset="0"/>
              <a:buChar char="•"/>
            </a:pPr>
            <a:r>
              <a:rPr lang="en-US" sz="2400" dirty="0">
                <a:latin typeface="gt-regular"/>
              </a:rPr>
              <a:t>It only derives data that is needed, which makes it less flexible than forward chaining.</a:t>
            </a:r>
            <a:endParaRPr lang="en-US" sz="2400" b="0" i="0" dirty="0">
              <a:effectLst/>
              <a:latin typeface="gt-regular"/>
            </a:endParaRPr>
          </a:p>
        </p:txBody>
      </p:sp>
      <p:sp>
        <p:nvSpPr>
          <p:cNvPr id="3" name="Rectangle 2"/>
          <p:cNvSpPr/>
          <p:nvPr/>
        </p:nvSpPr>
        <p:spPr>
          <a:xfrm>
            <a:off x="986116" y="5565571"/>
            <a:ext cx="9584347" cy="400110"/>
          </a:xfrm>
          <a:prstGeom prst="rect">
            <a:avLst/>
          </a:prstGeom>
        </p:spPr>
        <p:txBody>
          <a:bodyPr wrap="square">
            <a:spAutoFit/>
          </a:bodyPr>
          <a:lstStyle/>
          <a:p>
            <a:r>
              <a:rPr lang="en-US" sz="2000" b="1" dirty="0">
                <a:solidFill>
                  <a:srgbClr val="C00000"/>
                </a:solidFill>
                <a:latin typeface="erdana"/>
              </a:rPr>
              <a:t>Difference between backward chaining and forward chaining</a:t>
            </a:r>
          </a:p>
        </p:txBody>
      </p:sp>
    </p:spTree>
    <p:extLst>
      <p:ext uri="{BB962C8B-B14F-4D97-AF65-F5344CB8AC3E}">
        <p14:creationId xmlns:p14="http://schemas.microsoft.com/office/powerpoint/2010/main" val="26854624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90930645"/>
              </p:ext>
            </p:extLst>
          </p:nvPr>
        </p:nvGraphicFramePr>
        <p:xfrm>
          <a:off x="779930" y="411481"/>
          <a:ext cx="11152095" cy="6035039"/>
        </p:xfrm>
        <a:graphic>
          <a:graphicData uri="http://schemas.openxmlformats.org/drawingml/2006/table">
            <a:tbl>
              <a:tblPr/>
              <a:tblGrid>
                <a:gridCol w="519952">
                  <a:extLst>
                    <a:ext uri="{9D8B030D-6E8A-4147-A177-3AD203B41FA5}">
                      <a16:colId xmlns:a16="http://schemas.microsoft.com/office/drawing/2014/main" val="20000"/>
                    </a:ext>
                  </a:extLst>
                </a:gridCol>
                <a:gridCol w="4930589">
                  <a:extLst>
                    <a:ext uri="{9D8B030D-6E8A-4147-A177-3AD203B41FA5}">
                      <a16:colId xmlns:a16="http://schemas.microsoft.com/office/drawing/2014/main" val="20001"/>
                    </a:ext>
                  </a:extLst>
                </a:gridCol>
                <a:gridCol w="5701554">
                  <a:extLst>
                    <a:ext uri="{9D8B030D-6E8A-4147-A177-3AD203B41FA5}">
                      <a16:colId xmlns:a16="http://schemas.microsoft.com/office/drawing/2014/main" val="20002"/>
                    </a:ext>
                  </a:extLst>
                </a:gridCol>
              </a:tblGrid>
              <a:tr h="586519">
                <a:tc>
                  <a:txBody>
                    <a:bodyPr/>
                    <a:lstStyle/>
                    <a:p>
                      <a:pPr algn="l" fontAlgn="t"/>
                      <a:r>
                        <a:rPr lang="en-IN" sz="1800" dirty="0">
                          <a:solidFill>
                            <a:srgbClr val="000000"/>
                          </a:solidFill>
                          <a:effectLst/>
                          <a:latin typeface="times new roman" panose="02020603050405020304" pitchFamily="18" charset="0"/>
                        </a:rPr>
                        <a:t>S. No.</a:t>
                      </a:r>
                    </a:p>
                  </a:txBody>
                  <a:tcPr marL="17546" marR="17546" marT="17546" marB="17546">
                    <a:lnL w="6350" cap="flat" cmpd="sng" algn="ctr">
                      <a:solidFill>
                        <a:srgbClr val="90A954"/>
                      </a:solidFill>
                      <a:prstDash val="solid"/>
                      <a:round/>
                      <a:headEnd type="none" w="med" len="med"/>
                      <a:tailEnd type="none" w="med" len="med"/>
                    </a:lnL>
                    <a:lnR w="6350" cap="flat" cmpd="sng" algn="ctr">
                      <a:solidFill>
                        <a:srgbClr val="90A954"/>
                      </a:solidFill>
                      <a:prstDash val="solid"/>
                      <a:round/>
                      <a:headEnd type="none" w="med" len="med"/>
                      <a:tailEnd type="none" w="med" len="med"/>
                    </a:lnR>
                    <a:lnT w="6350" cap="flat" cmpd="sng" algn="ctr">
                      <a:solidFill>
                        <a:srgbClr val="90A9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000" b="1" dirty="0">
                          <a:solidFill>
                            <a:srgbClr val="C00000"/>
                          </a:solidFill>
                          <a:effectLst/>
                          <a:latin typeface="times new roman" panose="02020603050405020304" pitchFamily="18" charset="0"/>
                        </a:rPr>
                        <a:t>Forward Chaining</a:t>
                      </a:r>
                    </a:p>
                  </a:txBody>
                  <a:tcPr marL="17546" marR="17546" marT="17546" marB="17546">
                    <a:lnL w="6350" cap="flat" cmpd="sng" algn="ctr">
                      <a:solidFill>
                        <a:srgbClr val="90A954"/>
                      </a:solidFill>
                      <a:prstDash val="solid"/>
                      <a:round/>
                      <a:headEnd type="none" w="med" len="med"/>
                      <a:tailEnd type="none" w="med" len="med"/>
                    </a:lnL>
                    <a:lnR w="6350" cap="flat" cmpd="sng" algn="ctr">
                      <a:solidFill>
                        <a:srgbClr val="90A954"/>
                      </a:solidFill>
                      <a:prstDash val="solid"/>
                      <a:round/>
                      <a:headEnd type="none" w="med" len="med"/>
                      <a:tailEnd type="none" w="med" len="med"/>
                    </a:lnR>
                    <a:lnT w="6350" cap="flat" cmpd="sng" algn="ctr">
                      <a:solidFill>
                        <a:srgbClr val="90A9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2000" b="1" dirty="0">
                          <a:solidFill>
                            <a:srgbClr val="C00000"/>
                          </a:solidFill>
                          <a:effectLst/>
                          <a:latin typeface="times new roman" panose="02020603050405020304" pitchFamily="18" charset="0"/>
                        </a:rPr>
                        <a:t>Backward Chaining</a:t>
                      </a:r>
                    </a:p>
                  </a:txBody>
                  <a:tcPr marL="17546" marR="17546" marT="17546" marB="17546">
                    <a:lnL w="6350" cap="flat" cmpd="sng" algn="ctr">
                      <a:solidFill>
                        <a:srgbClr val="90A954"/>
                      </a:solidFill>
                      <a:prstDash val="solid"/>
                      <a:round/>
                      <a:headEnd type="none" w="med" len="med"/>
                      <a:tailEnd type="none" w="med" len="med"/>
                    </a:lnL>
                    <a:lnR w="6350" cap="flat" cmpd="sng" algn="ctr">
                      <a:solidFill>
                        <a:srgbClr val="90A954"/>
                      </a:solidFill>
                      <a:prstDash val="solid"/>
                      <a:round/>
                      <a:headEnd type="none" w="med" len="med"/>
                      <a:tailEnd type="none" w="med" len="med"/>
                    </a:lnR>
                    <a:lnT w="6350" cap="flat" cmpd="sng" algn="ctr">
                      <a:solidFill>
                        <a:srgbClr val="90A9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850396">
                <a:tc>
                  <a:txBody>
                    <a:bodyPr/>
                    <a:lstStyle/>
                    <a:p>
                      <a:pPr algn="l" fontAlgn="t"/>
                      <a:r>
                        <a:rPr lang="en-IN" sz="1800">
                          <a:solidFill>
                            <a:srgbClr val="000000"/>
                          </a:solidFill>
                          <a:effectLst/>
                          <a:latin typeface="verdana" panose="020B0604030504040204" pitchFamily="34" charset="0"/>
                        </a:rPr>
                        <a:t>1.</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Forward chaining starts from known facts and applies inference rule to extract more data unit it reaches to the goal.</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Backward chaining starts from the goal and works backward through inference rules to find the required facts that support the goal.</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9136">
                <a:tc>
                  <a:txBody>
                    <a:bodyPr/>
                    <a:lstStyle/>
                    <a:p>
                      <a:pPr algn="l" fontAlgn="t"/>
                      <a:r>
                        <a:rPr lang="en-IN" sz="1800">
                          <a:solidFill>
                            <a:srgbClr val="000000"/>
                          </a:solidFill>
                          <a:effectLst/>
                          <a:latin typeface="verdana" panose="020B0604030504040204" pitchFamily="34" charset="0"/>
                        </a:rPr>
                        <a:t>2.</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a bottom-up approach</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is a top-down approach</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850396">
                <a:tc>
                  <a:txBody>
                    <a:bodyPr/>
                    <a:lstStyle/>
                    <a:p>
                      <a:pPr algn="l" fontAlgn="t"/>
                      <a:r>
                        <a:rPr lang="en-IN" sz="1800">
                          <a:solidFill>
                            <a:srgbClr val="000000"/>
                          </a:solidFill>
                          <a:effectLst/>
                          <a:latin typeface="verdana" panose="020B0604030504040204" pitchFamily="34" charset="0"/>
                        </a:rPr>
                        <a:t>3.</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Forward chaining is known as data-driven inference technique as we reach to the goal using the available data.</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Backward chaining is known as goal-driven technique as we start from the goal and divide into sub-goal to extract the facts.</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74765">
                <a:tc>
                  <a:txBody>
                    <a:bodyPr/>
                    <a:lstStyle/>
                    <a:p>
                      <a:pPr algn="l" fontAlgn="t"/>
                      <a:r>
                        <a:rPr lang="en-IN" sz="1800">
                          <a:solidFill>
                            <a:srgbClr val="000000"/>
                          </a:solidFill>
                          <a:effectLst/>
                          <a:latin typeface="verdana" panose="020B0604030504040204" pitchFamily="34" charset="0"/>
                        </a:rPr>
                        <a:t>4.</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Forward chaining reasoning applies a breadth-first search strategy.</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Backward chaining reasoning applies a depth-first search strategy.</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74765">
                <a:tc>
                  <a:txBody>
                    <a:bodyPr/>
                    <a:lstStyle/>
                    <a:p>
                      <a:pPr algn="l" fontAlgn="t"/>
                      <a:r>
                        <a:rPr lang="en-IN" sz="1800">
                          <a:solidFill>
                            <a:srgbClr val="000000"/>
                          </a:solidFill>
                          <a:effectLst/>
                          <a:latin typeface="verdana" panose="020B0604030504040204" pitchFamily="34" charset="0"/>
                        </a:rPr>
                        <a:t>5.</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Forward chaining tests for all the available rules</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Backward chaining only tests for few required rules.</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50396">
                <a:tc>
                  <a:txBody>
                    <a:bodyPr/>
                    <a:lstStyle/>
                    <a:p>
                      <a:pPr algn="l" fontAlgn="t"/>
                      <a:r>
                        <a:rPr lang="en-IN" sz="1800">
                          <a:solidFill>
                            <a:srgbClr val="000000"/>
                          </a:solidFill>
                          <a:effectLst/>
                          <a:latin typeface="verdana" panose="020B0604030504040204" pitchFamily="34" charset="0"/>
                        </a:rPr>
                        <a:t>6.</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Forward chaining is suitable for the planning, monitoring, control, and interpretation application.</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effectLst/>
                          <a:latin typeface="verdana" panose="020B0604030504040204" pitchFamily="34" charset="0"/>
                        </a:rPr>
                        <a:t>Backward chaining is suitable for diagnostic, prescription, and debugging application.</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74765">
                <a:tc>
                  <a:txBody>
                    <a:bodyPr/>
                    <a:lstStyle/>
                    <a:p>
                      <a:pPr algn="l" fontAlgn="t"/>
                      <a:r>
                        <a:rPr lang="en-IN" sz="1800">
                          <a:solidFill>
                            <a:srgbClr val="000000"/>
                          </a:solidFill>
                          <a:effectLst/>
                          <a:latin typeface="verdana" panose="020B0604030504040204" pitchFamily="34" charset="0"/>
                        </a:rPr>
                        <a:t>7.</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Forward chaining can generate an infinite number of possible conclusions.</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Backward chaining generates a finite number of possible conclusions.</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99136">
                <a:tc>
                  <a:txBody>
                    <a:bodyPr/>
                    <a:lstStyle/>
                    <a:p>
                      <a:pPr algn="l" fontAlgn="t"/>
                      <a:r>
                        <a:rPr lang="en-IN" sz="1800">
                          <a:solidFill>
                            <a:srgbClr val="000000"/>
                          </a:solidFill>
                          <a:effectLst/>
                          <a:latin typeface="verdana" panose="020B0604030504040204" pitchFamily="34" charset="0"/>
                        </a:rPr>
                        <a:t>8.</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operates in the forward direction.</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rgbClr val="000000"/>
                          </a:solidFill>
                          <a:effectLst/>
                          <a:latin typeface="verdana" panose="020B0604030504040204" pitchFamily="34" charset="0"/>
                        </a:rPr>
                        <a:t>It operates in the backward direction.</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574765">
                <a:tc>
                  <a:txBody>
                    <a:bodyPr/>
                    <a:lstStyle/>
                    <a:p>
                      <a:pPr algn="l" fontAlgn="t"/>
                      <a:r>
                        <a:rPr lang="en-IN" sz="1800">
                          <a:solidFill>
                            <a:srgbClr val="000000"/>
                          </a:solidFill>
                          <a:effectLst/>
                          <a:latin typeface="verdana" panose="020B0604030504040204" pitchFamily="34" charset="0"/>
                        </a:rPr>
                        <a:t>9.</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rgbClr val="000000"/>
                          </a:solidFill>
                          <a:effectLst/>
                          <a:latin typeface="verdana" panose="020B0604030504040204" pitchFamily="34" charset="0"/>
                        </a:rPr>
                        <a:t>Forward chaining is aimed for any conclusion.</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effectLst/>
                          <a:latin typeface="verdana" panose="020B0604030504040204" pitchFamily="34" charset="0"/>
                        </a:rPr>
                        <a:t>Backward chaining is only aimed for the required data.</a:t>
                      </a:r>
                    </a:p>
                  </a:txBody>
                  <a:tcPr marL="11697" marR="11697" marT="11697" marB="11697">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206013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4206" y="674870"/>
            <a:ext cx="2143536" cy="523220"/>
          </a:xfrm>
          <a:prstGeom prst="rect">
            <a:avLst/>
          </a:prstGeom>
        </p:spPr>
        <p:txBody>
          <a:bodyPr wrap="none">
            <a:spAutoFit/>
          </a:bodyPr>
          <a:lstStyle/>
          <a:p>
            <a:r>
              <a:rPr lang="en-IN" sz="2800" b="1" dirty="0">
                <a:latin typeface="erdana"/>
              </a:rPr>
              <a:t>Reasoning:</a:t>
            </a:r>
            <a:endParaRPr lang="en-IN" sz="2800" b="1" i="0" dirty="0">
              <a:effectLst/>
              <a:latin typeface="erdana"/>
            </a:endParaRPr>
          </a:p>
        </p:txBody>
      </p:sp>
      <p:sp>
        <p:nvSpPr>
          <p:cNvPr id="3" name="Rectangle 2"/>
          <p:cNvSpPr/>
          <p:nvPr/>
        </p:nvSpPr>
        <p:spPr>
          <a:xfrm>
            <a:off x="1104206" y="1231083"/>
            <a:ext cx="10664122" cy="5078313"/>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The reasoning is the mental process of deriving logical conclusion and making predictions from available knowledge, facts, and beliefs.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Or we can say, "</a:t>
            </a:r>
            <a:r>
              <a:rPr lang="en-US" sz="2400" b="1" dirty="0">
                <a:solidFill>
                  <a:srgbClr val="000000"/>
                </a:solidFill>
                <a:latin typeface="verdana" panose="020B0604030504040204" pitchFamily="34" charset="0"/>
              </a:rPr>
              <a:t>Reasoning is a way to infer facts from existing data</a:t>
            </a:r>
            <a:r>
              <a:rPr lang="en-US" sz="2400" dirty="0">
                <a:solidFill>
                  <a:srgbClr val="000000"/>
                </a:solidFill>
                <a:latin typeface="verdana" panose="020B0604030504040204" pitchFamily="34" charset="0"/>
              </a:rPr>
              <a:t>." It is a general process of thinking rationally, to find valid conclusions.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In artificial intelligence, the reasoning is essential so that the machine can also think rationally as a human brain, and can perform like a human.</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541216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9093" y="830318"/>
            <a:ext cx="3575594" cy="523220"/>
          </a:xfrm>
          <a:prstGeom prst="rect">
            <a:avLst/>
          </a:prstGeom>
        </p:spPr>
        <p:txBody>
          <a:bodyPr wrap="none">
            <a:spAutoFit/>
          </a:bodyPr>
          <a:lstStyle/>
          <a:p>
            <a:r>
              <a:rPr lang="en-IN" sz="2800" b="1" dirty="0">
                <a:latin typeface="erdana"/>
              </a:rPr>
              <a:t>Types of Reasoning</a:t>
            </a:r>
            <a:endParaRPr lang="en-IN" sz="2800" b="1" i="0" dirty="0">
              <a:effectLst/>
              <a:latin typeface="erdana"/>
            </a:endParaRPr>
          </a:p>
        </p:txBody>
      </p:sp>
      <p:sp>
        <p:nvSpPr>
          <p:cNvPr id="3" name="Rectangle 2"/>
          <p:cNvSpPr/>
          <p:nvPr/>
        </p:nvSpPr>
        <p:spPr>
          <a:xfrm>
            <a:off x="1069848" y="1278142"/>
            <a:ext cx="10771632" cy="4524315"/>
          </a:xfrm>
          <a:prstGeom prst="rect">
            <a:avLst/>
          </a:prstGeom>
        </p:spPr>
        <p:txBody>
          <a:bodyPr wrap="square">
            <a:spAutoFit/>
          </a:bodyPr>
          <a:lstStyle/>
          <a:p>
            <a:pPr>
              <a:lnSpc>
                <a:spcPct val="150000"/>
              </a:lnSpc>
            </a:pPr>
            <a:r>
              <a:rPr lang="en-US" sz="2400" b="1" dirty="0">
                <a:solidFill>
                  <a:srgbClr val="C00000"/>
                </a:solidFill>
                <a:latin typeface="verdana" panose="020B0604030504040204" pitchFamily="34" charset="0"/>
              </a:rPr>
              <a:t>In artificial intelligence, reasoning can be divided into the following categories:</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Deductive reasoning</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Inductive reasoning</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Abductive reasoning</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Common Sense Reasoning</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Monotonic Reasoning</a:t>
            </a:r>
          </a:p>
          <a:p>
            <a:pPr>
              <a:lnSpc>
                <a:spcPct val="150000"/>
              </a:lnSpc>
              <a:buFont typeface="Arial" panose="020B0604020202020204" pitchFamily="34" charset="0"/>
              <a:buChar char="•"/>
            </a:pPr>
            <a:r>
              <a:rPr lang="en-US" sz="2400" dirty="0">
                <a:solidFill>
                  <a:srgbClr val="000000"/>
                </a:solidFill>
                <a:latin typeface="verdana" panose="020B0604030504040204" pitchFamily="34" charset="0"/>
              </a:rPr>
              <a:t>Non-monotonic Reasoning</a:t>
            </a:r>
            <a:endParaRPr lang="en-US" sz="2400" b="0" dirty="0">
              <a:solidFill>
                <a:srgbClr val="000000"/>
              </a:solidFill>
              <a:effectLst/>
              <a:latin typeface="verdana" panose="020B0604030504040204" pitchFamily="34" charset="0"/>
            </a:endParaRPr>
          </a:p>
        </p:txBody>
      </p:sp>
      <p:sp>
        <p:nvSpPr>
          <p:cNvPr id="4" name="Rectangle 3"/>
          <p:cNvSpPr/>
          <p:nvPr/>
        </p:nvSpPr>
        <p:spPr>
          <a:xfrm>
            <a:off x="1069848" y="5802457"/>
            <a:ext cx="10497312" cy="461665"/>
          </a:xfrm>
          <a:prstGeom prst="rect">
            <a:avLst/>
          </a:prstGeom>
        </p:spPr>
        <p:txBody>
          <a:bodyPr wrap="square">
            <a:spAutoFit/>
          </a:bodyPr>
          <a:lstStyle/>
          <a:p>
            <a:r>
              <a:rPr lang="en-US" sz="2400" dirty="0">
                <a:solidFill>
                  <a:srgbClr val="000000"/>
                </a:solidFill>
                <a:latin typeface="Arial" panose="020B0604020202020204" pitchFamily="34" charset="0"/>
              </a:rPr>
              <a:t>Inductive and deductive reasoning are the forms of propositional logic.</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680692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7621" y="693158"/>
            <a:ext cx="3655168" cy="461665"/>
          </a:xfrm>
          <a:prstGeom prst="rect">
            <a:avLst/>
          </a:prstGeom>
        </p:spPr>
        <p:txBody>
          <a:bodyPr wrap="none">
            <a:spAutoFit/>
          </a:bodyPr>
          <a:lstStyle/>
          <a:p>
            <a:r>
              <a:rPr lang="en-IN" sz="2400" b="1" dirty="0">
                <a:solidFill>
                  <a:srgbClr val="C00000"/>
                </a:solidFill>
                <a:latin typeface="erdana"/>
              </a:rPr>
              <a:t>1. Deductive reasoning:</a:t>
            </a:r>
            <a:endParaRPr lang="en-IN" sz="2400" b="1" i="0" dirty="0">
              <a:solidFill>
                <a:srgbClr val="C00000"/>
              </a:solidFill>
              <a:effectLst/>
              <a:latin typeface="erdana"/>
            </a:endParaRPr>
          </a:p>
        </p:txBody>
      </p:sp>
      <p:sp>
        <p:nvSpPr>
          <p:cNvPr id="3" name="Rectangle 2"/>
          <p:cNvSpPr/>
          <p:nvPr/>
        </p:nvSpPr>
        <p:spPr>
          <a:xfrm>
            <a:off x="1097620" y="1224385"/>
            <a:ext cx="10771291" cy="4524315"/>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Deductive reasoning is deducing new information from logically related known information. </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It is the form of valid reasoning, which means the argument's conclusion must be true when the premises are true.</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Deductive reasoning is a type of propositional logic in AI, and it requires various rules and facts. </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It is sometimes referred to as top-down reasoning, and contradictory to inductive reasoning.</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In deductive reasoning, the truth of the premises guarantees the truth of the conclusion.</a:t>
            </a:r>
          </a:p>
          <a:p>
            <a:pPr marL="342900" indent="-342900" algn="just">
              <a:buFont typeface="Arial" panose="020B0604020202020204" pitchFamily="34" charset="0"/>
              <a:buChar char="•"/>
            </a:pPr>
            <a:r>
              <a:rPr lang="en-US" sz="2400" dirty="0">
                <a:solidFill>
                  <a:srgbClr val="000000"/>
                </a:solidFill>
                <a:latin typeface="verdana" panose="020B0604030504040204" pitchFamily="34" charset="0"/>
              </a:rPr>
              <a:t>Deductive reasoning mostly starts from the general premises to the specific conclusion, which can be explained as below example.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851996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4920" y="960781"/>
            <a:ext cx="10128504" cy="2184509"/>
          </a:xfrm>
          <a:prstGeom prst="rect">
            <a:avLst/>
          </a:prstGeom>
        </p:spPr>
        <p:txBody>
          <a:bodyPr wrap="square">
            <a:spAutoFit/>
          </a:bodyPr>
          <a:lstStyle/>
          <a:p>
            <a:r>
              <a:rPr lang="en-US" sz="2000" b="1" dirty="0">
                <a:solidFill>
                  <a:srgbClr val="000000"/>
                </a:solidFill>
                <a:latin typeface="verdana" panose="020B0604030504040204" pitchFamily="34" charset="0"/>
              </a:rPr>
              <a:t>Example:</a:t>
            </a:r>
          </a:p>
          <a:p>
            <a:pPr>
              <a:lnSpc>
                <a:spcPct val="150000"/>
              </a:lnSpc>
            </a:pPr>
            <a:r>
              <a:rPr lang="en-US" sz="2000" b="1" dirty="0">
                <a:solidFill>
                  <a:srgbClr val="C00000"/>
                </a:solidFill>
                <a:latin typeface="verdana" panose="020B0604030504040204" pitchFamily="34" charset="0"/>
              </a:rPr>
              <a:t>Premise-1: </a:t>
            </a:r>
            <a:r>
              <a:rPr lang="en-US" sz="2000" dirty="0">
                <a:solidFill>
                  <a:srgbClr val="000000"/>
                </a:solidFill>
                <a:latin typeface="verdana" panose="020B0604030504040204" pitchFamily="34" charset="0"/>
              </a:rPr>
              <a:t>All the human eats veggies</a:t>
            </a:r>
          </a:p>
          <a:p>
            <a:pPr>
              <a:lnSpc>
                <a:spcPct val="150000"/>
              </a:lnSpc>
            </a:pPr>
            <a:r>
              <a:rPr lang="en-US" sz="2000" b="1" dirty="0">
                <a:solidFill>
                  <a:srgbClr val="C00000"/>
                </a:solidFill>
                <a:latin typeface="verdana" panose="020B0604030504040204" pitchFamily="34" charset="0"/>
              </a:rPr>
              <a:t>Premise-2: </a:t>
            </a:r>
            <a:r>
              <a:rPr lang="en-US" sz="2000" dirty="0">
                <a:solidFill>
                  <a:srgbClr val="000000"/>
                </a:solidFill>
                <a:latin typeface="verdana" panose="020B0604030504040204" pitchFamily="34" charset="0"/>
              </a:rPr>
              <a:t>Suresh is human.</a:t>
            </a:r>
          </a:p>
          <a:p>
            <a:pPr>
              <a:lnSpc>
                <a:spcPct val="150000"/>
              </a:lnSpc>
            </a:pPr>
            <a:r>
              <a:rPr lang="en-US" sz="2000" b="1" dirty="0">
                <a:solidFill>
                  <a:srgbClr val="C00000"/>
                </a:solidFill>
                <a:latin typeface="verdana" panose="020B0604030504040204" pitchFamily="34" charset="0"/>
              </a:rPr>
              <a:t>Conclusion: </a:t>
            </a:r>
            <a:r>
              <a:rPr lang="en-US" sz="2000" dirty="0">
                <a:solidFill>
                  <a:srgbClr val="000000"/>
                </a:solidFill>
                <a:latin typeface="verdana" panose="020B0604030504040204" pitchFamily="34" charset="0"/>
              </a:rPr>
              <a:t>Suresh eats veggies.</a:t>
            </a:r>
          </a:p>
          <a:p>
            <a:pPr>
              <a:lnSpc>
                <a:spcPct val="150000"/>
              </a:lnSpc>
            </a:pPr>
            <a:r>
              <a:rPr lang="en-US" sz="2000" b="1" dirty="0">
                <a:solidFill>
                  <a:srgbClr val="000000"/>
                </a:solidFill>
                <a:latin typeface="verdana" panose="020B0604030504040204" pitchFamily="34" charset="0"/>
              </a:rPr>
              <a:t>The general process of deductive reasoning is given below:</a:t>
            </a:r>
            <a:endParaRPr lang="en-US" sz="2000" b="1" i="0" dirty="0">
              <a:solidFill>
                <a:srgbClr val="000000"/>
              </a:solidFill>
              <a:effectLst/>
              <a:latin typeface="verdana" panose="020B0604030504040204" pitchFamily="34" charset="0"/>
            </a:endParaRPr>
          </a:p>
        </p:txBody>
      </p:sp>
      <p:pic>
        <p:nvPicPr>
          <p:cNvPr id="5122" name="Picture 2" descr="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529584"/>
            <a:ext cx="9793224" cy="269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8919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2049" y="574286"/>
            <a:ext cx="3635932" cy="461665"/>
          </a:xfrm>
          <a:prstGeom prst="rect">
            <a:avLst/>
          </a:prstGeom>
        </p:spPr>
        <p:txBody>
          <a:bodyPr wrap="none">
            <a:spAutoFit/>
          </a:bodyPr>
          <a:lstStyle/>
          <a:p>
            <a:r>
              <a:rPr lang="en-IN" sz="2400" b="1" dirty="0">
                <a:latin typeface="erdana"/>
              </a:rPr>
              <a:t>2. Inductive Reasoning:</a:t>
            </a:r>
            <a:endParaRPr lang="en-IN" sz="2400" b="1" i="0" dirty="0">
              <a:effectLst/>
              <a:latin typeface="erdana"/>
            </a:endParaRPr>
          </a:p>
        </p:txBody>
      </p:sp>
      <p:sp>
        <p:nvSpPr>
          <p:cNvPr id="3" name="Rectangle 2"/>
          <p:cNvSpPr/>
          <p:nvPr/>
        </p:nvSpPr>
        <p:spPr>
          <a:xfrm>
            <a:off x="1067456" y="967014"/>
            <a:ext cx="10572855" cy="560999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Inductive reasoning is a form of reasoning to arrive at a conclusion using limited sets of facts by the process of generalization. </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It starts with the series of specific facts or data and reaches to a general statement or conclusion.</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Inductive reasoning is a type of propositional logic, which is also known as cause-effect reasoning or bottom-up reasoning.</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In inductive reasoning, we use historical data or various premises to generate a generic rule, for which premises support the conclusion.</a:t>
            </a:r>
          </a:p>
          <a:p>
            <a:pPr marL="342900" indent="-342900" algn="just">
              <a:lnSpc>
                <a:spcPct val="150000"/>
              </a:lnSpc>
              <a:buFont typeface="Arial" panose="020B0604020202020204" pitchFamily="34" charset="0"/>
              <a:buChar char="•"/>
            </a:pPr>
            <a:r>
              <a:rPr lang="en-US" sz="2200" dirty="0">
                <a:solidFill>
                  <a:srgbClr val="000000"/>
                </a:solidFill>
                <a:latin typeface="verdana" panose="020B0604030504040204" pitchFamily="34" charset="0"/>
              </a:rPr>
              <a:t>In inductive reasoning, premises provide probable supports to the conclusion, so the truth of premises does not guarantee the truth of the conclusion.</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5286530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168" y="925544"/>
            <a:ext cx="10658856" cy="1569660"/>
          </a:xfrm>
          <a:prstGeom prst="rect">
            <a:avLst/>
          </a:prstGeom>
        </p:spPr>
        <p:txBody>
          <a:bodyPr wrap="square">
            <a:spAutoFit/>
          </a:bodyPr>
          <a:lstStyle/>
          <a:p>
            <a:r>
              <a:rPr lang="en-US" sz="2400" b="1" dirty="0">
                <a:solidFill>
                  <a:srgbClr val="C00000"/>
                </a:solidFill>
                <a:latin typeface="verdana" panose="020B0604030504040204" pitchFamily="34" charset="0"/>
              </a:rPr>
              <a:t>Example:</a:t>
            </a:r>
          </a:p>
          <a:p>
            <a:pPr>
              <a:lnSpc>
                <a:spcPct val="150000"/>
              </a:lnSpc>
            </a:pPr>
            <a:r>
              <a:rPr lang="en-US" sz="2400" b="1" dirty="0">
                <a:solidFill>
                  <a:srgbClr val="C00000"/>
                </a:solidFill>
                <a:latin typeface="verdana" panose="020B0604030504040204" pitchFamily="34" charset="0"/>
              </a:rPr>
              <a:t>Premise:</a:t>
            </a:r>
            <a:r>
              <a:rPr lang="en-US" sz="2400" dirty="0">
                <a:solidFill>
                  <a:srgbClr val="000000"/>
                </a:solidFill>
                <a:latin typeface="verdana" panose="020B0604030504040204" pitchFamily="34" charset="0"/>
              </a:rPr>
              <a:t> All of the pigeons we have seen in the zoo are white.</a:t>
            </a:r>
          </a:p>
          <a:p>
            <a:pPr>
              <a:lnSpc>
                <a:spcPct val="150000"/>
              </a:lnSpc>
            </a:pPr>
            <a:r>
              <a:rPr lang="en-US" sz="2400" b="1" dirty="0">
                <a:solidFill>
                  <a:srgbClr val="C00000"/>
                </a:solidFill>
                <a:latin typeface="verdana" panose="020B0604030504040204" pitchFamily="34" charset="0"/>
              </a:rPr>
              <a:t>Conclusion:</a:t>
            </a:r>
            <a:r>
              <a:rPr lang="en-US" sz="2400" dirty="0">
                <a:solidFill>
                  <a:srgbClr val="000000"/>
                </a:solidFill>
                <a:latin typeface="verdana" panose="020B0604030504040204" pitchFamily="34" charset="0"/>
              </a:rPr>
              <a:t> Therefore, we can expect all the pigeons to be white.</a:t>
            </a:r>
            <a:endParaRPr lang="en-US" sz="2400" i="0" dirty="0">
              <a:solidFill>
                <a:srgbClr val="000000"/>
              </a:solidFill>
              <a:effectLst/>
              <a:latin typeface="verdana" panose="020B0604030504040204" pitchFamily="34" charset="0"/>
            </a:endParaRPr>
          </a:p>
        </p:txBody>
      </p:sp>
      <p:pic>
        <p:nvPicPr>
          <p:cNvPr id="6146" name="Picture 2" descr="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006" y="2834640"/>
            <a:ext cx="10296017" cy="2862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210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2980" y="784598"/>
            <a:ext cx="3642151" cy="461665"/>
          </a:xfrm>
          <a:prstGeom prst="rect">
            <a:avLst/>
          </a:prstGeom>
        </p:spPr>
        <p:txBody>
          <a:bodyPr wrap="none">
            <a:spAutoFit/>
          </a:bodyPr>
          <a:lstStyle/>
          <a:p>
            <a:r>
              <a:rPr lang="en-IN" sz="2400" b="1" dirty="0">
                <a:latin typeface="erdana"/>
              </a:rPr>
              <a:t>3. Abductive reasoning</a:t>
            </a:r>
            <a:r>
              <a:rPr lang="en-IN" sz="2400" dirty="0">
                <a:solidFill>
                  <a:srgbClr val="610B4B"/>
                </a:solidFill>
                <a:latin typeface="erdana"/>
              </a:rPr>
              <a:t>:</a:t>
            </a:r>
            <a:endParaRPr lang="en-IN" sz="2400" b="0" i="0" dirty="0">
              <a:solidFill>
                <a:srgbClr val="610B4B"/>
              </a:solidFill>
              <a:effectLst/>
              <a:latin typeface="erdana"/>
            </a:endParaRPr>
          </a:p>
        </p:txBody>
      </p:sp>
      <p:sp>
        <p:nvSpPr>
          <p:cNvPr id="3" name="Rectangle 2"/>
          <p:cNvSpPr/>
          <p:nvPr/>
        </p:nvSpPr>
        <p:spPr>
          <a:xfrm>
            <a:off x="1082980" y="1148132"/>
            <a:ext cx="10785932"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Abductive reasoning is a form of logical reasoning which starts with single or multiple observations then seeks to find the most likely explanation or conclusion for the observation.</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Abductive reasoning is an extension of deductive reasoning, but in abductive reasoning, the premises do not guarantee the conclusion.</a:t>
            </a:r>
          </a:p>
          <a:p>
            <a:pPr algn="just">
              <a:lnSpc>
                <a:spcPct val="150000"/>
              </a:lnSpc>
            </a:pPr>
            <a:r>
              <a:rPr lang="en-US" sz="2400" b="1" dirty="0">
                <a:solidFill>
                  <a:srgbClr val="C00000"/>
                </a:solidFill>
                <a:latin typeface="verdana" panose="020B0604030504040204" pitchFamily="34" charset="0"/>
              </a:rPr>
              <a:t>Example:</a:t>
            </a:r>
            <a:endParaRPr lang="en-US" sz="2400" dirty="0">
              <a:solidFill>
                <a:srgbClr val="C00000"/>
              </a:solidFill>
              <a:latin typeface="verdana" panose="020B0604030504040204" pitchFamily="34" charset="0"/>
            </a:endParaRPr>
          </a:p>
          <a:p>
            <a:pPr algn="just">
              <a:lnSpc>
                <a:spcPct val="150000"/>
              </a:lnSpc>
            </a:pPr>
            <a:r>
              <a:rPr lang="en-US" sz="2400" b="1" dirty="0">
                <a:solidFill>
                  <a:srgbClr val="C00000"/>
                </a:solidFill>
                <a:latin typeface="verdana" panose="020B0604030504040204" pitchFamily="34" charset="0"/>
              </a:rPr>
              <a:t>Implication:</a:t>
            </a:r>
            <a:r>
              <a:rPr lang="en-US" sz="2400" dirty="0">
                <a:solidFill>
                  <a:srgbClr val="000000"/>
                </a:solidFill>
                <a:latin typeface="verdana" panose="020B0604030504040204" pitchFamily="34" charset="0"/>
              </a:rPr>
              <a:t> Cricket ground is wet if it is raining</a:t>
            </a:r>
          </a:p>
          <a:p>
            <a:pPr algn="just">
              <a:lnSpc>
                <a:spcPct val="150000"/>
              </a:lnSpc>
            </a:pPr>
            <a:r>
              <a:rPr lang="en-US" sz="2400" b="1" dirty="0">
                <a:solidFill>
                  <a:srgbClr val="C00000"/>
                </a:solidFill>
                <a:latin typeface="verdana" panose="020B0604030504040204" pitchFamily="34" charset="0"/>
              </a:rPr>
              <a:t>Axiom:</a:t>
            </a:r>
            <a:r>
              <a:rPr lang="en-US" sz="2400" dirty="0">
                <a:solidFill>
                  <a:srgbClr val="000000"/>
                </a:solidFill>
                <a:latin typeface="verdana" panose="020B0604030504040204" pitchFamily="34" charset="0"/>
              </a:rPr>
              <a:t> Cricket ground is wet.</a:t>
            </a:r>
          </a:p>
          <a:p>
            <a:pPr algn="just">
              <a:lnSpc>
                <a:spcPct val="150000"/>
              </a:lnSpc>
            </a:pPr>
            <a:r>
              <a:rPr lang="en-US" sz="2400" dirty="0">
                <a:solidFill>
                  <a:srgbClr val="C00000"/>
                </a:solidFill>
                <a:latin typeface="verdana" panose="020B0604030504040204" pitchFamily="34" charset="0"/>
              </a:rPr>
              <a:t>Conclusion:</a:t>
            </a:r>
            <a:r>
              <a:rPr lang="en-US" sz="2400" dirty="0">
                <a:solidFill>
                  <a:srgbClr val="000000"/>
                </a:solidFill>
                <a:latin typeface="verdana" panose="020B0604030504040204" pitchFamily="34" charset="0"/>
              </a:rPr>
              <a:t> It is raining.</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142181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488" y="775454"/>
            <a:ext cx="4509568" cy="461665"/>
          </a:xfrm>
          <a:prstGeom prst="rect">
            <a:avLst/>
          </a:prstGeom>
        </p:spPr>
        <p:txBody>
          <a:bodyPr wrap="none">
            <a:spAutoFit/>
          </a:bodyPr>
          <a:lstStyle/>
          <a:p>
            <a:r>
              <a:rPr lang="en-IN" sz="2400" b="1" dirty="0">
                <a:latin typeface="erdana"/>
              </a:rPr>
              <a:t>4. Common Sense Reasoning</a:t>
            </a:r>
            <a:endParaRPr lang="en-IN" sz="2400" b="1" i="0" dirty="0">
              <a:effectLst/>
              <a:latin typeface="erdana"/>
            </a:endParaRPr>
          </a:p>
        </p:txBody>
      </p:sp>
      <p:sp>
        <p:nvSpPr>
          <p:cNvPr id="3" name="Rectangle 2"/>
          <p:cNvSpPr/>
          <p:nvPr/>
        </p:nvSpPr>
        <p:spPr>
          <a:xfrm>
            <a:off x="953488" y="1237119"/>
            <a:ext cx="10851416"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Common sense reasoning is an informal form of reasoning, which can be gained through experiences.</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Common Sense reasoning simulates the human ability to make presumptions about events which occurs on every day. </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It relies on good judgment rather than exact logic and operates on </a:t>
            </a:r>
            <a:r>
              <a:rPr lang="en-US" sz="2000" b="1" dirty="0">
                <a:solidFill>
                  <a:srgbClr val="000000"/>
                </a:solidFill>
                <a:latin typeface="verdana" panose="020B0604030504040204" pitchFamily="34" charset="0"/>
              </a:rPr>
              <a:t>heuristic knowledge</a:t>
            </a:r>
            <a:r>
              <a:rPr lang="en-US" sz="2000" dirty="0">
                <a:solidFill>
                  <a:srgbClr val="000000"/>
                </a:solidFill>
                <a:latin typeface="verdana" panose="020B0604030504040204" pitchFamily="34" charset="0"/>
              </a:rPr>
              <a:t> and </a:t>
            </a:r>
            <a:r>
              <a:rPr lang="en-US" sz="2000" b="1" dirty="0">
                <a:solidFill>
                  <a:srgbClr val="000000"/>
                </a:solidFill>
                <a:latin typeface="verdana" panose="020B0604030504040204" pitchFamily="34" charset="0"/>
              </a:rPr>
              <a:t>heuristic rules</a:t>
            </a:r>
            <a:r>
              <a:rPr lang="en-US" sz="2000" dirty="0">
                <a:solidFill>
                  <a:srgbClr val="000000"/>
                </a:solidFill>
                <a:latin typeface="verdana" panose="020B0604030504040204" pitchFamily="34" charset="0"/>
              </a:rPr>
              <a:t>.</a:t>
            </a:r>
          </a:p>
          <a:p>
            <a:pPr algn="just">
              <a:lnSpc>
                <a:spcPct val="150000"/>
              </a:lnSpc>
            </a:pPr>
            <a:r>
              <a:rPr lang="en-US" sz="2000" b="1" dirty="0">
                <a:solidFill>
                  <a:srgbClr val="C00000"/>
                </a:solidFill>
                <a:latin typeface="verdana" panose="020B0604030504040204" pitchFamily="34" charset="0"/>
              </a:rPr>
              <a:t>Example:</a:t>
            </a:r>
            <a:endParaRPr lang="en-US" sz="2000" dirty="0">
              <a:solidFill>
                <a:srgbClr val="C00000"/>
              </a:solidFill>
              <a:latin typeface="verdana" panose="020B0604030504040204" pitchFamily="34" charset="0"/>
            </a:endParaRPr>
          </a:p>
          <a:p>
            <a:pPr algn="just">
              <a:lnSpc>
                <a:spcPct val="150000"/>
              </a:lnSpc>
              <a:buFont typeface="+mj-lt"/>
              <a:buAutoNum type="arabicPeriod"/>
            </a:pPr>
            <a:r>
              <a:rPr lang="en-US" sz="2000" b="1" dirty="0">
                <a:solidFill>
                  <a:srgbClr val="000000"/>
                </a:solidFill>
                <a:latin typeface="verdana" panose="020B0604030504040204" pitchFamily="34" charset="0"/>
              </a:rPr>
              <a:t>One person can be at one place at a time.</a:t>
            </a:r>
            <a:endParaRPr lang="en-US" sz="2000" dirty="0">
              <a:solidFill>
                <a:srgbClr val="000000"/>
              </a:solidFill>
              <a:latin typeface="verdana" panose="020B0604030504040204" pitchFamily="34" charset="0"/>
            </a:endParaRPr>
          </a:p>
          <a:p>
            <a:pPr algn="just">
              <a:lnSpc>
                <a:spcPct val="150000"/>
              </a:lnSpc>
              <a:buFont typeface="+mj-lt"/>
              <a:buAutoNum type="arabicPeriod"/>
            </a:pPr>
            <a:r>
              <a:rPr lang="en-US" sz="2000" b="1" dirty="0">
                <a:solidFill>
                  <a:srgbClr val="000000"/>
                </a:solidFill>
                <a:latin typeface="verdana" panose="020B0604030504040204" pitchFamily="34" charset="0"/>
              </a:rPr>
              <a:t>If I put my hand in a fire, then it will burn.</a:t>
            </a:r>
            <a:endParaRPr lang="en-US" sz="2000" dirty="0">
              <a:solidFill>
                <a:srgbClr val="000000"/>
              </a:solidFill>
              <a:latin typeface="verdana" panose="020B0604030504040204" pitchFamily="34" charset="0"/>
            </a:endParaRPr>
          </a:p>
          <a:p>
            <a:pPr algn="just">
              <a:lnSpc>
                <a:spcPct val="150000"/>
              </a:lnSpc>
            </a:pPr>
            <a:r>
              <a:rPr lang="en-US" sz="2000" dirty="0">
                <a:solidFill>
                  <a:srgbClr val="000000"/>
                </a:solidFill>
                <a:latin typeface="verdana" panose="020B0604030504040204" pitchFamily="34" charset="0"/>
              </a:rPr>
              <a:t>The above two statements are the examples of common sense reasoning which a human mind can easily understand and assume.</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35438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728" y="699247"/>
            <a:ext cx="10269071" cy="627529"/>
          </a:xfrm>
        </p:spPr>
        <p:txBody>
          <a:bodyPr>
            <a:normAutofit fontScale="90000"/>
          </a:bodyPr>
          <a:lstStyle/>
          <a:p>
            <a:r>
              <a:rPr lang="en-IN" b="1" dirty="0"/>
              <a:t>Types of knowledge</a:t>
            </a:r>
            <a:endParaRPr lang="en-IN" dirty="0"/>
          </a:p>
        </p:txBody>
      </p:sp>
      <p:pic>
        <p:nvPicPr>
          <p:cNvPr id="4" name="Content Placeholder 3"/>
          <p:cNvPicPr>
            <a:picLocks noGrp="1" noChangeAspect="1"/>
          </p:cNvPicPr>
          <p:nvPr>
            <p:ph idx="1"/>
          </p:nvPr>
        </p:nvPicPr>
        <p:blipFill>
          <a:blip r:embed="rId2"/>
          <a:stretch>
            <a:fillRect/>
          </a:stretch>
        </p:blipFill>
        <p:spPr>
          <a:xfrm>
            <a:off x="1685365" y="1434353"/>
            <a:ext cx="9081247" cy="5190565"/>
          </a:xfrm>
          <a:prstGeom prst="rect">
            <a:avLst/>
          </a:prstGeom>
        </p:spPr>
      </p:pic>
    </p:spTree>
    <p:extLst>
      <p:ext uri="{BB962C8B-B14F-4D97-AF65-F5344CB8AC3E}">
        <p14:creationId xmlns:p14="http://schemas.microsoft.com/office/powerpoint/2010/main" val="22264533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3772" y="775454"/>
            <a:ext cx="3839513" cy="461665"/>
          </a:xfrm>
          <a:prstGeom prst="rect">
            <a:avLst/>
          </a:prstGeom>
        </p:spPr>
        <p:txBody>
          <a:bodyPr wrap="none">
            <a:spAutoFit/>
          </a:bodyPr>
          <a:lstStyle/>
          <a:p>
            <a:r>
              <a:rPr lang="en-IN" sz="2400" b="1" dirty="0">
                <a:latin typeface="erdana"/>
              </a:rPr>
              <a:t>5. Monotonic Reasoning:</a:t>
            </a:r>
            <a:endParaRPr lang="en-IN" sz="2400" b="1" i="0" dirty="0">
              <a:effectLst/>
              <a:latin typeface="erdana"/>
            </a:endParaRPr>
          </a:p>
        </p:txBody>
      </p:sp>
      <p:sp>
        <p:nvSpPr>
          <p:cNvPr id="3" name="Rectangle 2"/>
          <p:cNvSpPr/>
          <p:nvPr/>
        </p:nvSpPr>
        <p:spPr>
          <a:xfrm>
            <a:off x="923772" y="1348383"/>
            <a:ext cx="10917708" cy="378565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In monotonic reasoning, once the conclusion is taken, then it will remain the same even if we add some other information to existing information in our knowledge base. </a:t>
            </a:r>
          </a:p>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In monotonic reasoning, adding knowledge does not decrease the set of prepositions that can be derived.</a:t>
            </a:r>
          </a:p>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To solve monotonic problems, we can derive the valid conclusion from the available facts only, and it will not be affected by new facts.</a:t>
            </a:r>
          </a:p>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Monotonic reasoning is not useful for the real-time systems, as in real time, facts get changed, so we cannot use monotonic reasoning.</a:t>
            </a:r>
          </a:p>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Monotonic reasoning is used in conventional reasoning systems, and a logic-based system is monotonic. Any theorem proving is an example of monotonic reasoning.</a:t>
            </a:r>
            <a:endParaRPr lang="en-US" sz="2000" b="0" i="0" dirty="0">
              <a:solidFill>
                <a:srgbClr val="000000"/>
              </a:solidFill>
              <a:effectLst/>
              <a:latin typeface="verdana" panose="020B0604030504040204" pitchFamily="34" charset="0"/>
            </a:endParaRPr>
          </a:p>
        </p:txBody>
      </p:sp>
      <p:sp>
        <p:nvSpPr>
          <p:cNvPr id="4" name="Rectangle 3"/>
          <p:cNvSpPr/>
          <p:nvPr/>
        </p:nvSpPr>
        <p:spPr>
          <a:xfrm>
            <a:off x="996924" y="5009138"/>
            <a:ext cx="10917708" cy="1631216"/>
          </a:xfrm>
          <a:prstGeom prst="rect">
            <a:avLst/>
          </a:prstGeom>
        </p:spPr>
        <p:txBody>
          <a:bodyPr wrap="square">
            <a:spAutoFit/>
          </a:bodyPr>
          <a:lstStyle/>
          <a:p>
            <a:pPr algn="just"/>
            <a:r>
              <a:rPr lang="en-US" sz="2000" b="1" dirty="0">
                <a:solidFill>
                  <a:srgbClr val="C00000"/>
                </a:solidFill>
                <a:latin typeface="verdana" panose="020B0604030504040204" pitchFamily="34" charset="0"/>
              </a:rPr>
              <a:t>Example:</a:t>
            </a:r>
            <a:endParaRPr lang="en-US" sz="2000" dirty="0">
              <a:solidFill>
                <a:srgbClr val="C00000"/>
              </a:solidFill>
              <a:latin typeface="verdana" panose="020B0604030504040204" pitchFamily="34" charset="0"/>
            </a:endParaRPr>
          </a:p>
          <a:p>
            <a:pPr algn="just">
              <a:buFont typeface="Arial" panose="020B0604020202020204" pitchFamily="34" charset="0"/>
              <a:buChar char="•"/>
            </a:pPr>
            <a:r>
              <a:rPr lang="en-US" sz="2000" b="1" dirty="0">
                <a:solidFill>
                  <a:srgbClr val="C00000"/>
                </a:solidFill>
                <a:latin typeface="verdana" panose="020B0604030504040204" pitchFamily="34" charset="0"/>
              </a:rPr>
              <a:t>Earth revolves around the Sun.</a:t>
            </a:r>
            <a:endParaRPr lang="en-US" sz="2000" dirty="0">
              <a:solidFill>
                <a:srgbClr val="C00000"/>
              </a:solidFill>
              <a:latin typeface="verdana" panose="020B0604030504040204" pitchFamily="34" charset="0"/>
            </a:endParaRPr>
          </a:p>
          <a:p>
            <a:pPr algn="just"/>
            <a:r>
              <a:rPr lang="en-US" sz="2000" dirty="0">
                <a:solidFill>
                  <a:srgbClr val="000000"/>
                </a:solidFill>
                <a:latin typeface="verdana" panose="020B0604030504040204" pitchFamily="34" charset="0"/>
              </a:rPr>
              <a:t>It is a true fact, and it cannot be changed even if we add another sentence in knowledge base like, "The moon revolves around the earth" Or "Earth is not round," etc.</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3415709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964" y="793742"/>
            <a:ext cx="4455066" cy="461665"/>
          </a:xfrm>
          <a:prstGeom prst="rect">
            <a:avLst/>
          </a:prstGeom>
        </p:spPr>
        <p:txBody>
          <a:bodyPr wrap="none">
            <a:spAutoFit/>
          </a:bodyPr>
          <a:lstStyle/>
          <a:p>
            <a:r>
              <a:rPr lang="en-IN" sz="2400" b="1" dirty="0">
                <a:latin typeface="erdana"/>
              </a:rPr>
              <a:t>6. Non-monotonic Reasoning</a:t>
            </a:r>
            <a:endParaRPr lang="en-IN" sz="2400" b="1" i="0" dirty="0">
              <a:effectLst/>
              <a:latin typeface="erdana"/>
            </a:endParaRPr>
          </a:p>
        </p:txBody>
      </p:sp>
      <p:sp>
        <p:nvSpPr>
          <p:cNvPr id="3" name="Rectangle 2"/>
          <p:cNvSpPr/>
          <p:nvPr/>
        </p:nvSpPr>
        <p:spPr>
          <a:xfrm>
            <a:off x="1162964" y="1255407"/>
            <a:ext cx="10705948" cy="5016758"/>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In Non-monotonic reasoning, some conclusions may be invalidated if we add some more information to our knowledge base.</a:t>
            </a:r>
          </a:p>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Logic will be said as non-monotonic if some conclusions can be invalidated by adding more knowledge into our knowledge base.</a:t>
            </a:r>
          </a:p>
          <a:p>
            <a:pPr marL="342900" indent="-342900" algn="just">
              <a:buFont typeface="Arial" panose="020B0604020202020204" pitchFamily="34" charset="0"/>
              <a:buChar char="•"/>
            </a:pPr>
            <a:r>
              <a:rPr lang="en-US" sz="2000" dirty="0">
                <a:solidFill>
                  <a:srgbClr val="000000"/>
                </a:solidFill>
                <a:latin typeface="verdana" panose="020B0604030504040204" pitchFamily="34" charset="0"/>
              </a:rPr>
              <a:t>Non-monotonic reasoning deals with incomplete and uncertain models. "Human perceptions for various things in daily life, "is a general example of non-monotonic reasoning.</a:t>
            </a:r>
          </a:p>
          <a:p>
            <a:pPr algn="just"/>
            <a:endParaRPr lang="en-US" sz="2000" dirty="0">
              <a:solidFill>
                <a:srgbClr val="000000"/>
              </a:solidFill>
              <a:latin typeface="verdana" panose="020B0604030504040204" pitchFamily="34" charset="0"/>
            </a:endParaRPr>
          </a:p>
          <a:p>
            <a:pPr algn="just"/>
            <a:r>
              <a:rPr lang="en-US" sz="2000" b="1" dirty="0">
                <a:solidFill>
                  <a:srgbClr val="C00000"/>
                </a:solidFill>
                <a:latin typeface="verdana" panose="020B0604030504040204" pitchFamily="34" charset="0"/>
              </a:rPr>
              <a:t>Example:</a:t>
            </a:r>
            <a:r>
              <a:rPr lang="en-US" sz="2000" dirty="0">
                <a:solidFill>
                  <a:srgbClr val="000000"/>
                </a:solidFill>
                <a:latin typeface="verdana" panose="020B0604030504040204" pitchFamily="34" charset="0"/>
              </a:rPr>
              <a:t> Let suppose the knowledge base contains the following knowledge:</a:t>
            </a:r>
          </a:p>
          <a:p>
            <a:pPr algn="just">
              <a:buFont typeface="Arial" panose="020B0604020202020204" pitchFamily="34" charset="0"/>
              <a:buChar char="•"/>
            </a:pPr>
            <a:r>
              <a:rPr lang="en-US" sz="2000" b="1" dirty="0">
                <a:solidFill>
                  <a:srgbClr val="000000"/>
                </a:solidFill>
                <a:latin typeface="verdana" panose="020B0604030504040204" pitchFamily="34" charset="0"/>
              </a:rPr>
              <a:t>Birds can fly</a:t>
            </a:r>
            <a:endParaRPr lang="en-US" sz="2000" dirty="0">
              <a:solidFill>
                <a:srgbClr val="000000"/>
              </a:solidFill>
              <a:latin typeface="verdana" panose="020B0604030504040204" pitchFamily="34" charset="0"/>
            </a:endParaRPr>
          </a:p>
          <a:p>
            <a:pPr algn="just">
              <a:buFont typeface="Arial" panose="020B0604020202020204" pitchFamily="34" charset="0"/>
              <a:buChar char="•"/>
            </a:pPr>
            <a:r>
              <a:rPr lang="en-US" sz="2000" b="1" dirty="0">
                <a:solidFill>
                  <a:srgbClr val="000000"/>
                </a:solidFill>
                <a:latin typeface="verdana" panose="020B0604030504040204" pitchFamily="34" charset="0"/>
              </a:rPr>
              <a:t>Penguins cannot fly</a:t>
            </a:r>
            <a:endParaRPr lang="en-US" sz="2000" dirty="0">
              <a:solidFill>
                <a:srgbClr val="000000"/>
              </a:solidFill>
              <a:latin typeface="verdana" panose="020B0604030504040204" pitchFamily="34" charset="0"/>
            </a:endParaRPr>
          </a:p>
          <a:p>
            <a:pPr algn="just">
              <a:buFont typeface="Arial" panose="020B0604020202020204" pitchFamily="34" charset="0"/>
              <a:buChar char="•"/>
            </a:pPr>
            <a:r>
              <a:rPr lang="en-US" sz="2000" b="1" dirty="0" err="1">
                <a:solidFill>
                  <a:srgbClr val="000000"/>
                </a:solidFill>
                <a:latin typeface="verdana" panose="020B0604030504040204" pitchFamily="34" charset="0"/>
              </a:rPr>
              <a:t>Pitty</a:t>
            </a:r>
            <a:r>
              <a:rPr lang="en-US" sz="2000" b="1" dirty="0">
                <a:solidFill>
                  <a:srgbClr val="000000"/>
                </a:solidFill>
                <a:latin typeface="verdana" panose="020B0604030504040204" pitchFamily="34" charset="0"/>
              </a:rPr>
              <a:t> is a bird</a:t>
            </a:r>
            <a:endParaRPr lang="en-US" sz="2000"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So from the above sentences, we can conclude that </a:t>
            </a:r>
            <a:r>
              <a:rPr lang="en-US" sz="2000" b="1" dirty="0" err="1">
                <a:solidFill>
                  <a:srgbClr val="000000"/>
                </a:solidFill>
                <a:latin typeface="verdana" panose="020B0604030504040204" pitchFamily="34" charset="0"/>
              </a:rPr>
              <a:t>Pitty</a:t>
            </a:r>
            <a:r>
              <a:rPr lang="en-US" sz="2000" b="1" dirty="0">
                <a:solidFill>
                  <a:srgbClr val="000000"/>
                </a:solidFill>
                <a:latin typeface="verdana" panose="020B0604030504040204" pitchFamily="34" charset="0"/>
              </a:rPr>
              <a:t> can fly</a:t>
            </a:r>
            <a:r>
              <a:rPr lang="en-US" sz="2000" dirty="0">
                <a:solidFill>
                  <a:srgbClr val="000000"/>
                </a:solidFill>
                <a:latin typeface="verdana" panose="020B0604030504040204" pitchFamily="34" charset="0"/>
              </a:rPr>
              <a:t>.</a:t>
            </a:r>
          </a:p>
          <a:p>
            <a:pPr algn="just"/>
            <a:r>
              <a:rPr lang="en-US" sz="2000" dirty="0">
                <a:solidFill>
                  <a:srgbClr val="000000"/>
                </a:solidFill>
                <a:latin typeface="verdana" panose="020B0604030504040204" pitchFamily="34" charset="0"/>
              </a:rPr>
              <a:t>However, if we add one another sentence into knowledge base "</a:t>
            </a:r>
            <a:r>
              <a:rPr lang="en-US" sz="2000" b="1" dirty="0" err="1">
                <a:solidFill>
                  <a:srgbClr val="000000"/>
                </a:solidFill>
                <a:latin typeface="verdana" panose="020B0604030504040204" pitchFamily="34" charset="0"/>
              </a:rPr>
              <a:t>Pitty</a:t>
            </a:r>
            <a:r>
              <a:rPr lang="en-US" sz="2000" b="1" dirty="0">
                <a:solidFill>
                  <a:srgbClr val="000000"/>
                </a:solidFill>
                <a:latin typeface="verdana" panose="020B0604030504040204" pitchFamily="34" charset="0"/>
              </a:rPr>
              <a:t> is a penguin</a:t>
            </a:r>
            <a:r>
              <a:rPr lang="en-US" sz="2000" dirty="0">
                <a:solidFill>
                  <a:srgbClr val="000000"/>
                </a:solidFill>
                <a:latin typeface="verdana" panose="020B0604030504040204" pitchFamily="34" charset="0"/>
              </a:rPr>
              <a:t>", which concludes "</a:t>
            </a:r>
            <a:r>
              <a:rPr lang="en-US" sz="2000" b="1" dirty="0" err="1">
                <a:solidFill>
                  <a:srgbClr val="000000"/>
                </a:solidFill>
                <a:latin typeface="verdana" panose="020B0604030504040204" pitchFamily="34" charset="0"/>
              </a:rPr>
              <a:t>Pitty</a:t>
            </a:r>
            <a:r>
              <a:rPr lang="en-US" sz="2000" b="1" dirty="0">
                <a:solidFill>
                  <a:srgbClr val="000000"/>
                </a:solidFill>
                <a:latin typeface="verdana" panose="020B0604030504040204" pitchFamily="34" charset="0"/>
              </a:rPr>
              <a:t> cannot fly</a:t>
            </a:r>
            <a:r>
              <a:rPr lang="en-US" sz="2000" dirty="0">
                <a:solidFill>
                  <a:srgbClr val="000000"/>
                </a:solidFill>
                <a:latin typeface="verdana" panose="020B0604030504040204" pitchFamily="34" charset="0"/>
              </a:rPr>
              <a:t>", so it invalidates the above conclusion.</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836941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8393" y="455414"/>
            <a:ext cx="6851556" cy="400110"/>
          </a:xfrm>
          <a:prstGeom prst="rect">
            <a:avLst/>
          </a:prstGeom>
        </p:spPr>
        <p:txBody>
          <a:bodyPr wrap="none">
            <a:spAutoFit/>
          </a:bodyPr>
          <a:lstStyle/>
          <a:p>
            <a:r>
              <a:rPr lang="en-US" sz="2000" b="1" dirty="0">
                <a:latin typeface="erdana"/>
              </a:rPr>
              <a:t>Difference between Inductive and Deductive reasoning</a:t>
            </a:r>
            <a:endParaRPr lang="en-US" sz="2000" b="1" i="0" dirty="0">
              <a:effectLst/>
              <a:latin typeface="erdana"/>
            </a:endParaRPr>
          </a:p>
        </p:txBody>
      </p:sp>
      <p:sp>
        <p:nvSpPr>
          <p:cNvPr id="3" name="Rectangle 2"/>
          <p:cNvSpPr/>
          <p:nvPr/>
        </p:nvSpPr>
        <p:spPr>
          <a:xfrm>
            <a:off x="878392" y="1001375"/>
            <a:ext cx="11017951" cy="707886"/>
          </a:xfrm>
          <a:prstGeom prst="rect">
            <a:avLst/>
          </a:prstGeom>
        </p:spPr>
        <p:txBody>
          <a:bodyPr wrap="square">
            <a:spAutoFit/>
          </a:bodyPr>
          <a:lstStyle/>
          <a:p>
            <a:r>
              <a:rPr lang="en-US" sz="2000" dirty="0">
                <a:solidFill>
                  <a:srgbClr val="C00000"/>
                </a:solidFill>
                <a:latin typeface="verdana" panose="020B0604030504040204" pitchFamily="34" charset="0"/>
              </a:rPr>
              <a:t>The differences between inductive and deductive can be explained using the below diagram on the basis of arguments:</a:t>
            </a:r>
            <a:endParaRPr lang="en-IN" sz="2000" dirty="0">
              <a:solidFill>
                <a:srgbClr val="C00000"/>
              </a:solidFill>
            </a:endParaRPr>
          </a:p>
        </p:txBody>
      </p:sp>
      <p:pic>
        <p:nvPicPr>
          <p:cNvPr id="7170" name="Picture 2" descr="Inductive vs Deductive reaso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982" y="1855112"/>
            <a:ext cx="10579481" cy="461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071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88968281"/>
              </p:ext>
            </p:extLst>
          </p:nvPr>
        </p:nvGraphicFramePr>
        <p:xfrm>
          <a:off x="987552" y="435134"/>
          <a:ext cx="10872216" cy="6280563"/>
        </p:xfrm>
        <a:graphic>
          <a:graphicData uri="http://schemas.openxmlformats.org/drawingml/2006/table">
            <a:tbl>
              <a:tblPr/>
              <a:tblGrid>
                <a:gridCol w="1508760">
                  <a:extLst>
                    <a:ext uri="{9D8B030D-6E8A-4147-A177-3AD203B41FA5}">
                      <a16:colId xmlns:a16="http://schemas.microsoft.com/office/drawing/2014/main" val="20000"/>
                    </a:ext>
                  </a:extLst>
                </a:gridCol>
                <a:gridCol w="4507992">
                  <a:extLst>
                    <a:ext uri="{9D8B030D-6E8A-4147-A177-3AD203B41FA5}">
                      <a16:colId xmlns:a16="http://schemas.microsoft.com/office/drawing/2014/main" val="20001"/>
                    </a:ext>
                  </a:extLst>
                </a:gridCol>
                <a:gridCol w="4855464">
                  <a:extLst>
                    <a:ext uri="{9D8B030D-6E8A-4147-A177-3AD203B41FA5}">
                      <a16:colId xmlns:a16="http://schemas.microsoft.com/office/drawing/2014/main" val="20002"/>
                    </a:ext>
                  </a:extLst>
                </a:gridCol>
              </a:tblGrid>
              <a:tr h="246897">
                <a:tc>
                  <a:txBody>
                    <a:bodyPr/>
                    <a:lstStyle/>
                    <a:p>
                      <a:pPr algn="ctr" fontAlgn="t"/>
                      <a:r>
                        <a:rPr lang="en-IN" sz="1800" b="1" dirty="0">
                          <a:solidFill>
                            <a:srgbClr val="C00000"/>
                          </a:solidFill>
                          <a:effectLst/>
                          <a:latin typeface="times new roman" panose="02020603050405020304" pitchFamily="18" charset="0"/>
                        </a:rPr>
                        <a:t>Basis for comparison</a:t>
                      </a:r>
                    </a:p>
                  </a:txBody>
                  <a:tcPr marL="19972" marR="19972" marT="19972" marB="19972">
                    <a:lnL w="6350" cap="flat" cmpd="sng" algn="ctr">
                      <a:solidFill>
                        <a:srgbClr val="5863ED"/>
                      </a:solidFill>
                      <a:prstDash val="solid"/>
                      <a:round/>
                      <a:headEnd type="none" w="med" len="med"/>
                      <a:tailEnd type="none" w="med" len="med"/>
                    </a:lnL>
                    <a:lnR w="6350" cap="flat" cmpd="sng" algn="ctr">
                      <a:solidFill>
                        <a:srgbClr val="5863ED"/>
                      </a:solidFill>
                      <a:prstDash val="solid"/>
                      <a:round/>
                      <a:headEnd type="none" w="med" len="med"/>
                      <a:tailEnd type="none" w="med" len="med"/>
                    </a:lnR>
                    <a:lnT w="6350" cap="flat" cmpd="sng" algn="ctr">
                      <a:solidFill>
                        <a:srgbClr val="5863E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C00000"/>
                          </a:solidFill>
                          <a:effectLst/>
                          <a:latin typeface="times new roman" panose="02020603050405020304" pitchFamily="18" charset="0"/>
                        </a:rPr>
                        <a:t>Deductive Reasoning</a:t>
                      </a:r>
                    </a:p>
                  </a:txBody>
                  <a:tcPr marL="19972" marR="19972" marT="19972" marB="19972">
                    <a:lnL w="6350" cap="flat" cmpd="sng" algn="ctr">
                      <a:solidFill>
                        <a:srgbClr val="5863ED"/>
                      </a:solidFill>
                      <a:prstDash val="solid"/>
                      <a:round/>
                      <a:headEnd type="none" w="med" len="med"/>
                      <a:tailEnd type="none" w="med" len="med"/>
                    </a:lnL>
                    <a:lnR w="6350" cap="flat" cmpd="sng" algn="ctr">
                      <a:solidFill>
                        <a:srgbClr val="5863ED"/>
                      </a:solidFill>
                      <a:prstDash val="solid"/>
                      <a:round/>
                      <a:headEnd type="none" w="med" len="med"/>
                      <a:tailEnd type="none" w="med" len="med"/>
                    </a:lnR>
                    <a:lnT w="6350" cap="flat" cmpd="sng" algn="ctr">
                      <a:solidFill>
                        <a:srgbClr val="5863E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b="1" dirty="0">
                          <a:solidFill>
                            <a:srgbClr val="C00000"/>
                          </a:solidFill>
                          <a:effectLst/>
                          <a:latin typeface="times new roman" panose="02020603050405020304" pitchFamily="18" charset="0"/>
                        </a:rPr>
                        <a:t>Inductive Reasoning</a:t>
                      </a:r>
                    </a:p>
                  </a:txBody>
                  <a:tcPr marL="19972" marR="19972" marT="19972" marB="19972">
                    <a:lnL w="6350" cap="flat" cmpd="sng" algn="ctr">
                      <a:solidFill>
                        <a:srgbClr val="5863ED"/>
                      </a:solidFill>
                      <a:prstDash val="solid"/>
                      <a:round/>
                      <a:headEnd type="none" w="med" len="med"/>
                      <a:tailEnd type="none" w="med" len="med"/>
                    </a:lnL>
                    <a:lnR w="6350" cap="flat" cmpd="sng" algn="ctr">
                      <a:solidFill>
                        <a:srgbClr val="5863ED"/>
                      </a:solidFill>
                      <a:prstDash val="solid"/>
                      <a:round/>
                      <a:headEnd type="none" w="med" len="med"/>
                      <a:tailEnd type="none" w="med" len="med"/>
                    </a:lnR>
                    <a:lnT w="6350" cap="flat" cmpd="sng" algn="ctr">
                      <a:solidFill>
                        <a:srgbClr val="5863ED"/>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195121">
                <a:tc>
                  <a:txBody>
                    <a:bodyPr/>
                    <a:lstStyle/>
                    <a:p>
                      <a:pPr algn="l" fontAlgn="t"/>
                      <a:r>
                        <a:rPr lang="en-IN" sz="1600" b="1" dirty="0">
                          <a:solidFill>
                            <a:srgbClr val="000000"/>
                          </a:solidFill>
                          <a:effectLst/>
                          <a:latin typeface="verdana" panose="020B0604030504040204" pitchFamily="34" charset="0"/>
                        </a:rPr>
                        <a:t>Definition</a:t>
                      </a:r>
                      <a:endParaRPr lang="en-IN" sz="1600" dirty="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Deductive reasoning is the form of valid reasoning, to deduce new information or conclusion from known related facts and information.</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Inductive reasoning arrives at a conclusion by the process of generalization using specific facts or data.</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8841">
                <a:tc>
                  <a:txBody>
                    <a:bodyPr/>
                    <a:lstStyle/>
                    <a:p>
                      <a:pPr algn="l" fontAlgn="t"/>
                      <a:r>
                        <a:rPr lang="en-IN" sz="1600" b="1">
                          <a:solidFill>
                            <a:srgbClr val="000000"/>
                          </a:solidFill>
                          <a:effectLst/>
                          <a:latin typeface="verdana" panose="020B0604030504040204" pitchFamily="34" charset="0"/>
                        </a:rPr>
                        <a:t>Approach</a:t>
                      </a:r>
                      <a:endParaRPr lang="en-IN" sz="160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Deductive reasoning follows a top-down approach.</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Inductive reasoning follows a bottom-up approach.</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18841">
                <a:tc>
                  <a:txBody>
                    <a:bodyPr/>
                    <a:lstStyle/>
                    <a:p>
                      <a:pPr algn="l" fontAlgn="t"/>
                      <a:r>
                        <a:rPr lang="en-IN" sz="1600" b="1">
                          <a:solidFill>
                            <a:srgbClr val="000000"/>
                          </a:solidFill>
                          <a:effectLst/>
                          <a:latin typeface="verdana" panose="020B0604030504040204" pitchFamily="34" charset="0"/>
                        </a:rPr>
                        <a:t>Starts from</a:t>
                      </a:r>
                      <a:endParaRPr lang="en-IN" sz="160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Deductive reasoning starts from Premises.</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Inductive reasoning starts from the Conclusion.</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08675">
                <a:tc>
                  <a:txBody>
                    <a:bodyPr/>
                    <a:lstStyle/>
                    <a:p>
                      <a:pPr algn="l" fontAlgn="t"/>
                      <a:r>
                        <a:rPr lang="en-IN" sz="1600" b="1">
                          <a:solidFill>
                            <a:srgbClr val="000000"/>
                          </a:solidFill>
                          <a:effectLst/>
                          <a:latin typeface="verdana" panose="020B0604030504040204" pitchFamily="34" charset="0"/>
                        </a:rPr>
                        <a:t>Validity</a:t>
                      </a:r>
                      <a:endParaRPr lang="en-IN" sz="160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In deductive reasoning conclusion must be true if the premises are true.</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In inductive reasoning, the truth of premises does not guarantee the truth of conclusions.</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001898">
                <a:tc>
                  <a:txBody>
                    <a:bodyPr/>
                    <a:lstStyle/>
                    <a:p>
                      <a:pPr algn="l" fontAlgn="t"/>
                      <a:r>
                        <a:rPr lang="en-IN" sz="1600" b="1">
                          <a:solidFill>
                            <a:srgbClr val="000000"/>
                          </a:solidFill>
                          <a:effectLst/>
                          <a:latin typeface="verdana" panose="020B0604030504040204" pitchFamily="34" charset="0"/>
                        </a:rPr>
                        <a:t>Usage</a:t>
                      </a:r>
                      <a:endParaRPr lang="en-IN" sz="160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Use of deductive reasoning is difficult, as we need facts which must be true.</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Use of inductive reasoning is fast and easy, as we need evidence instead of true facts. We often use it in our daily life.</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22229">
                <a:tc>
                  <a:txBody>
                    <a:bodyPr/>
                    <a:lstStyle/>
                    <a:p>
                      <a:pPr algn="l" fontAlgn="t"/>
                      <a:r>
                        <a:rPr lang="en-IN" sz="1600" b="1">
                          <a:solidFill>
                            <a:srgbClr val="000000"/>
                          </a:solidFill>
                          <a:effectLst/>
                          <a:latin typeface="verdana" panose="020B0604030504040204" pitchFamily="34" charset="0"/>
                        </a:rPr>
                        <a:t>Process</a:t>
                      </a:r>
                      <a:endParaRPr lang="en-IN" sz="160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a:solidFill>
                            <a:srgbClr val="000000"/>
                          </a:solidFill>
                          <a:effectLst/>
                          <a:latin typeface="verdana" panose="020B0604030504040204" pitchFamily="34" charset="0"/>
                        </a:rPr>
                        <a:t>Theory→ hypothesis→ patterns→confirmation.</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600" dirty="0">
                          <a:solidFill>
                            <a:srgbClr val="000000"/>
                          </a:solidFill>
                          <a:effectLst/>
                          <a:latin typeface="verdana" panose="020B0604030504040204" pitchFamily="34" charset="0"/>
                        </a:rPr>
                        <a:t>Observations-→</a:t>
                      </a:r>
                      <a:r>
                        <a:rPr lang="en-IN" sz="1600" dirty="0" err="1">
                          <a:solidFill>
                            <a:srgbClr val="000000"/>
                          </a:solidFill>
                          <a:effectLst/>
                          <a:latin typeface="verdana" panose="020B0604030504040204" pitchFamily="34" charset="0"/>
                        </a:rPr>
                        <a:t>patterns→hypothesis→Theory</a:t>
                      </a:r>
                      <a:r>
                        <a:rPr lang="en-IN" sz="1600" dirty="0">
                          <a:solidFill>
                            <a:srgbClr val="000000"/>
                          </a:solidFill>
                          <a:effectLst/>
                          <a:latin typeface="verdana" panose="020B0604030504040204" pitchFamily="34" charset="0"/>
                        </a:rPr>
                        <a:t>.</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18841">
                <a:tc>
                  <a:txBody>
                    <a:bodyPr/>
                    <a:lstStyle/>
                    <a:p>
                      <a:pPr algn="l" fontAlgn="t"/>
                      <a:r>
                        <a:rPr lang="en-IN" sz="1600" b="1">
                          <a:solidFill>
                            <a:srgbClr val="000000"/>
                          </a:solidFill>
                          <a:effectLst/>
                          <a:latin typeface="verdana" panose="020B0604030504040204" pitchFamily="34" charset="0"/>
                        </a:rPr>
                        <a:t>Argument</a:t>
                      </a:r>
                      <a:endParaRPr lang="en-IN" sz="160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a:solidFill>
                            <a:srgbClr val="000000"/>
                          </a:solidFill>
                          <a:effectLst/>
                          <a:latin typeface="verdana" panose="020B0604030504040204" pitchFamily="34" charset="0"/>
                        </a:rPr>
                        <a:t>In deductive reasoning, arguments may be valid or invalid.</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600" dirty="0">
                          <a:solidFill>
                            <a:srgbClr val="000000"/>
                          </a:solidFill>
                          <a:effectLst/>
                          <a:latin typeface="verdana" panose="020B0604030504040204" pitchFamily="34" charset="0"/>
                        </a:rPr>
                        <a:t>In inductive reasoning, arguments may be weak or strong.</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615452">
                <a:tc>
                  <a:txBody>
                    <a:bodyPr/>
                    <a:lstStyle/>
                    <a:p>
                      <a:pPr algn="l" fontAlgn="t"/>
                      <a:r>
                        <a:rPr lang="en-IN" sz="1600" b="1">
                          <a:solidFill>
                            <a:srgbClr val="000000"/>
                          </a:solidFill>
                          <a:effectLst/>
                          <a:latin typeface="verdana" panose="020B0604030504040204" pitchFamily="34" charset="0"/>
                        </a:rPr>
                        <a:t>Structure</a:t>
                      </a:r>
                      <a:endParaRPr lang="en-IN" sz="1600">
                        <a:solidFill>
                          <a:srgbClr val="000000"/>
                        </a:solidFill>
                        <a:effectLst/>
                        <a:latin typeface="verdana" panose="020B0604030504040204" pitchFamily="34" charset="0"/>
                      </a:endParaRP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a:solidFill>
                            <a:srgbClr val="000000"/>
                          </a:solidFill>
                          <a:effectLst/>
                          <a:latin typeface="verdana" panose="020B0604030504040204" pitchFamily="34" charset="0"/>
                        </a:rPr>
                        <a:t>Deductive reasoning reaches from general facts to specific facts.</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600" dirty="0">
                          <a:solidFill>
                            <a:srgbClr val="000000"/>
                          </a:solidFill>
                          <a:effectLst/>
                          <a:latin typeface="verdana" panose="020B0604030504040204" pitchFamily="34" charset="0"/>
                        </a:rPr>
                        <a:t>Inductive reasoning reaches from specific facts to general facts.</a:t>
                      </a:r>
                    </a:p>
                  </a:txBody>
                  <a:tcPr marL="13315" marR="13315" marT="13315" marB="13315">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640411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4150" y="775454"/>
            <a:ext cx="7022885" cy="461665"/>
          </a:xfrm>
          <a:prstGeom prst="rect">
            <a:avLst/>
          </a:prstGeom>
        </p:spPr>
        <p:txBody>
          <a:bodyPr wrap="none">
            <a:spAutoFit/>
          </a:bodyPr>
          <a:lstStyle/>
          <a:p>
            <a:r>
              <a:rPr lang="en-IN" sz="2400" b="1" dirty="0">
                <a:latin typeface="erdana"/>
              </a:rPr>
              <a:t>Probabilistic reasoning in Artificial intelligence</a:t>
            </a:r>
            <a:endParaRPr lang="en-IN" sz="2400" b="1" i="0" dirty="0">
              <a:effectLst/>
              <a:latin typeface="erdana"/>
            </a:endParaRPr>
          </a:p>
        </p:txBody>
      </p:sp>
      <p:sp>
        <p:nvSpPr>
          <p:cNvPr id="3" name="Rectangle 2"/>
          <p:cNvSpPr/>
          <p:nvPr/>
        </p:nvSpPr>
        <p:spPr>
          <a:xfrm>
            <a:off x="1177030" y="1200989"/>
            <a:ext cx="10722864" cy="555761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we have learned knowledge representation using first-order logic and propositional logic with certainty, which means we were sure about the predicates. </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With this knowledge representation, we might write A→B, which means if A is true then B is true, but consider a situation where we are not sure about whether A is true or not then we cannot express this statement, this situation is </a:t>
            </a:r>
            <a:r>
              <a:rPr lang="en-US" sz="2400" dirty="0">
                <a:solidFill>
                  <a:srgbClr val="C00000"/>
                </a:solidFill>
                <a:latin typeface="verdana" panose="020B0604030504040204" pitchFamily="34" charset="0"/>
              </a:rPr>
              <a:t>called uncertainty.</a:t>
            </a:r>
          </a:p>
          <a:p>
            <a:pPr marL="342900" indent="-342900" algn="just">
              <a:lnSpc>
                <a:spcPct val="150000"/>
              </a:lnSpc>
              <a:buFont typeface="Arial" panose="020B0604020202020204" pitchFamily="34" charset="0"/>
              <a:buChar char="•"/>
            </a:pPr>
            <a:r>
              <a:rPr lang="en-US" sz="2400" dirty="0">
                <a:solidFill>
                  <a:srgbClr val="000000"/>
                </a:solidFill>
                <a:latin typeface="verdana" panose="020B0604030504040204" pitchFamily="34" charset="0"/>
              </a:rPr>
              <a:t>So to represent uncertain knowledge, where we are not sure about the predicates, we need uncertain reasoning or probabilistic reasoning.</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9818121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0912" y="958102"/>
            <a:ext cx="10338816" cy="4524315"/>
          </a:xfrm>
          <a:prstGeom prst="rect">
            <a:avLst/>
          </a:prstGeom>
        </p:spPr>
        <p:txBody>
          <a:bodyPr wrap="square">
            <a:spAutoFit/>
          </a:bodyPr>
          <a:lstStyle/>
          <a:p>
            <a:pPr>
              <a:lnSpc>
                <a:spcPct val="150000"/>
              </a:lnSpc>
            </a:pPr>
            <a:r>
              <a:rPr lang="en-US" sz="2400" b="1" dirty="0">
                <a:solidFill>
                  <a:srgbClr val="C00000"/>
                </a:solidFill>
                <a:latin typeface="erdana"/>
              </a:rPr>
              <a:t>Causes of uncertainty:</a:t>
            </a:r>
          </a:p>
          <a:p>
            <a:pPr>
              <a:lnSpc>
                <a:spcPct val="150000"/>
              </a:lnSpc>
            </a:pPr>
            <a:r>
              <a:rPr lang="en-US" sz="2400" dirty="0">
                <a:solidFill>
                  <a:srgbClr val="C00000"/>
                </a:solidFill>
                <a:latin typeface="verdana" panose="020B0604030504040204" pitchFamily="34" charset="0"/>
              </a:rPr>
              <a:t>Following are some leading causes of uncertainty to occur in the real world.</a:t>
            </a:r>
          </a:p>
          <a:p>
            <a:pPr>
              <a:lnSpc>
                <a:spcPct val="150000"/>
              </a:lnSpc>
              <a:buFont typeface="+mj-lt"/>
              <a:buAutoNum type="arabicPeriod"/>
            </a:pPr>
            <a:r>
              <a:rPr lang="en-US" sz="2400" dirty="0">
                <a:solidFill>
                  <a:srgbClr val="000000"/>
                </a:solidFill>
                <a:latin typeface="verdana" panose="020B0604030504040204" pitchFamily="34" charset="0"/>
              </a:rPr>
              <a:t>Information occurred from unreliable sources.</a:t>
            </a:r>
          </a:p>
          <a:p>
            <a:pPr>
              <a:lnSpc>
                <a:spcPct val="150000"/>
              </a:lnSpc>
              <a:buFont typeface="+mj-lt"/>
              <a:buAutoNum type="arabicPeriod"/>
            </a:pPr>
            <a:r>
              <a:rPr lang="en-US" sz="2400" dirty="0">
                <a:solidFill>
                  <a:srgbClr val="000000"/>
                </a:solidFill>
                <a:latin typeface="verdana" panose="020B0604030504040204" pitchFamily="34" charset="0"/>
              </a:rPr>
              <a:t>Experimental Errors</a:t>
            </a:r>
          </a:p>
          <a:p>
            <a:pPr>
              <a:lnSpc>
                <a:spcPct val="150000"/>
              </a:lnSpc>
              <a:buFont typeface="+mj-lt"/>
              <a:buAutoNum type="arabicPeriod"/>
            </a:pPr>
            <a:r>
              <a:rPr lang="en-US" sz="2400" dirty="0">
                <a:solidFill>
                  <a:srgbClr val="000000"/>
                </a:solidFill>
                <a:latin typeface="verdana" panose="020B0604030504040204" pitchFamily="34" charset="0"/>
              </a:rPr>
              <a:t>Equipment fault</a:t>
            </a:r>
          </a:p>
          <a:p>
            <a:pPr>
              <a:lnSpc>
                <a:spcPct val="150000"/>
              </a:lnSpc>
              <a:buFont typeface="+mj-lt"/>
              <a:buAutoNum type="arabicPeriod"/>
            </a:pPr>
            <a:r>
              <a:rPr lang="en-US" sz="2400" dirty="0">
                <a:solidFill>
                  <a:srgbClr val="000000"/>
                </a:solidFill>
                <a:latin typeface="verdana" panose="020B0604030504040204" pitchFamily="34" charset="0"/>
              </a:rPr>
              <a:t>Temperature variation</a:t>
            </a:r>
          </a:p>
          <a:p>
            <a:pPr>
              <a:lnSpc>
                <a:spcPct val="150000"/>
              </a:lnSpc>
              <a:buFont typeface="+mj-lt"/>
              <a:buAutoNum type="arabicPeriod"/>
            </a:pPr>
            <a:r>
              <a:rPr lang="en-US" sz="2400" dirty="0">
                <a:solidFill>
                  <a:srgbClr val="000000"/>
                </a:solidFill>
                <a:latin typeface="verdana" panose="020B0604030504040204" pitchFamily="34" charset="0"/>
              </a:rPr>
              <a:t>Climate change.</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0131548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0328" y="915936"/>
            <a:ext cx="10686288" cy="5478423"/>
          </a:xfrm>
          <a:prstGeom prst="rect">
            <a:avLst/>
          </a:prstGeom>
        </p:spPr>
        <p:txBody>
          <a:bodyPr wrap="square">
            <a:spAutoFit/>
          </a:bodyPr>
          <a:lstStyle/>
          <a:p>
            <a:r>
              <a:rPr lang="en-US" sz="2000" b="1" dirty="0">
                <a:solidFill>
                  <a:srgbClr val="C00000"/>
                </a:solidFill>
                <a:latin typeface="erdana"/>
              </a:rPr>
              <a:t>Probabilistic reasoning:</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Probabilistic reasoning is a way of knowledge representation where we apply the concept of probability to indicate the uncertainty in knowledge. </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In probabilistic reasoning, we combine probability theory with logic to handle the uncertainty.</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We use probability in probabilistic reasoning because it provides a way to handle the uncertainty that is the result of someone's laziness and ignorance.</a:t>
            </a:r>
          </a:p>
          <a:p>
            <a:pPr marL="342900" indent="-342900" algn="just">
              <a:lnSpc>
                <a:spcPct val="150000"/>
              </a:lnSpc>
              <a:buFont typeface="Arial" panose="020B0604020202020204" pitchFamily="34" charset="0"/>
              <a:buChar char="•"/>
            </a:pPr>
            <a:r>
              <a:rPr lang="en-US" sz="2000" dirty="0">
                <a:solidFill>
                  <a:srgbClr val="000000"/>
                </a:solidFill>
                <a:latin typeface="verdana" panose="020B0604030504040204" pitchFamily="34" charset="0"/>
              </a:rPr>
              <a:t>In the real world, there are lots of scenarios, where the certainty of something is not confirmed, such as "It will rain today," "behavior of someone for some situations," "A match between two teams or two players." These are probable sentences for which we can assume that it will happen but not sure about it, so here we use probabilistic reasoning.</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14314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4466" y="719372"/>
            <a:ext cx="10786533" cy="3477875"/>
          </a:xfrm>
          <a:prstGeom prst="rect">
            <a:avLst/>
          </a:prstGeom>
        </p:spPr>
        <p:txBody>
          <a:bodyPr wrap="square">
            <a:spAutoFit/>
          </a:bodyPr>
          <a:lstStyle/>
          <a:p>
            <a:r>
              <a:rPr lang="en-US" sz="2200" b="1" dirty="0">
                <a:solidFill>
                  <a:srgbClr val="000000"/>
                </a:solidFill>
                <a:latin typeface="verdana" panose="020B0604030504040204" pitchFamily="34" charset="0"/>
              </a:rPr>
              <a:t>Need of probabilistic reasoning in AI:</a:t>
            </a:r>
            <a:endParaRPr lang="en-US" sz="2200" dirty="0">
              <a:solidFill>
                <a:srgbClr val="000000"/>
              </a:solidFill>
              <a:latin typeface="verdana" panose="020B0604030504040204" pitchFamily="34" charset="0"/>
            </a:endParaRPr>
          </a:p>
          <a:p>
            <a:pPr>
              <a:buFont typeface="Arial" panose="020B0604020202020204" pitchFamily="34" charset="0"/>
              <a:buChar char="•"/>
            </a:pPr>
            <a:r>
              <a:rPr lang="en-US" sz="2200" dirty="0">
                <a:solidFill>
                  <a:srgbClr val="000000"/>
                </a:solidFill>
                <a:latin typeface="verdana" panose="020B0604030504040204" pitchFamily="34" charset="0"/>
              </a:rPr>
              <a:t>When there are unpredictable outcomes.</a:t>
            </a:r>
          </a:p>
          <a:p>
            <a:pPr>
              <a:buFont typeface="Arial" panose="020B0604020202020204" pitchFamily="34" charset="0"/>
              <a:buChar char="•"/>
            </a:pPr>
            <a:r>
              <a:rPr lang="en-US" sz="2200" dirty="0">
                <a:solidFill>
                  <a:srgbClr val="000000"/>
                </a:solidFill>
                <a:latin typeface="verdana" panose="020B0604030504040204" pitchFamily="34" charset="0"/>
              </a:rPr>
              <a:t>When specifications or possibilities of predicates becomes too large to handle.</a:t>
            </a:r>
          </a:p>
          <a:p>
            <a:pPr>
              <a:buFont typeface="Arial" panose="020B0604020202020204" pitchFamily="34" charset="0"/>
              <a:buChar char="•"/>
            </a:pPr>
            <a:r>
              <a:rPr lang="en-US" sz="2200" dirty="0">
                <a:solidFill>
                  <a:srgbClr val="000000"/>
                </a:solidFill>
                <a:latin typeface="verdana" panose="020B0604030504040204" pitchFamily="34" charset="0"/>
              </a:rPr>
              <a:t>When an unknown error occurs during an experiment.</a:t>
            </a:r>
          </a:p>
          <a:p>
            <a:pPr>
              <a:buFont typeface="Arial" panose="020B0604020202020204" pitchFamily="34" charset="0"/>
              <a:buChar char="•"/>
            </a:pPr>
            <a:endParaRPr lang="en-US" sz="2200" dirty="0">
              <a:solidFill>
                <a:srgbClr val="000000"/>
              </a:solidFill>
              <a:latin typeface="verdana" panose="020B0604030504040204" pitchFamily="34" charset="0"/>
            </a:endParaRPr>
          </a:p>
          <a:p>
            <a:r>
              <a:rPr lang="en-US" sz="2200" b="1" dirty="0">
                <a:solidFill>
                  <a:srgbClr val="C00000"/>
                </a:solidFill>
                <a:latin typeface="verdana" panose="020B0604030504040204" pitchFamily="34" charset="0"/>
              </a:rPr>
              <a:t>In probabilistic reasoning, there are two ways to solve problems with uncertain knowledge:</a:t>
            </a:r>
          </a:p>
          <a:p>
            <a:pPr>
              <a:buFont typeface="Arial" panose="020B0604020202020204" pitchFamily="34" charset="0"/>
              <a:buChar char="•"/>
            </a:pPr>
            <a:r>
              <a:rPr lang="en-US" sz="2200" dirty="0">
                <a:solidFill>
                  <a:srgbClr val="000000"/>
                </a:solidFill>
                <a:latin typeface="verdana" panose="020B0604030504040204" pitchFamily="34" charset="0"/>
              </a:rPr>
              <a:t>Bayes' rule</a:t>
            </a:r>
          </a:p>
          <a:p>
            <a:pPr>
              <a:buFont typeface="Arial" panose="020B0604020202020204" pitchFamily="34" charset="0"/>
              <a:buChar char="•"/>
            </a:pPr>
            <a:r>
              <a:rPr lang="en-US" sz="2200" dirty="0">
                <a:solidFill>
                  <a:srgbClr val="000000"/>
                </a:solidFill>
                <a:latin typeface="verdana" panose="020B0604030504040204" pitchFamily="34" charset="0"/>
              </a:rPr>
              <a:t>Bayesian Statistics</a:t>
            </a:r>
            <a:endParaRPr lang="en-US" sz="2200" dirty="0">
              <a:solidFill>
                <a:srgbClr val="000000"/>
              </a:solidFill>
              <a:effectLst/>
              <a:latin typeface="verdana" panose="020B0604030504040204" pitchFamily="34" charset="0"/>
            </a:endParaRPr>
          </a:p>
        </p:txBody>
      </p:sp>
      <p:sp>
        <p:nvSpPr>
          <p:cNvPr id="3" name="Rectangle 2"/>
          <p:cNvSpPr/>
          <p:nvPr/>
        </p:nvSpPr>
        <p:spPr>
          <a:xfrm>
            <a:off x="1024466" y="4539103"/>
            <a:ext cx="10786533" cy="1107996"/>
          </a:xfrm>
          <a:prstGeom prst="rect">
            <a:avLst/>
          </a:prstGeom>
        </p:spPr>
        <p:txBody>
          <a:bodyPr wrap="square">
            <a:spAutoFit/>
          </a:bodyPr>
          <a:lstStyle/>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As probabilistic reasoning uses probability and related terms, so before understanding probabilistic reasoning, let's understand some common terms:</a:t>
            </a:r>
            <a:endParaRPr lang="en-IN" sz="2200" dirty="0"/>
          </a:p>
        </p:txBody>
      </p:sp>
    </p:spTree>
    <p:extLst>
      <p:ext uri="{BB962C8B-B14F-4D97-AF65-F5344CB8AC3E}">
        <p14:creationId xmlns:p14="http://schemas.microsoft.com/office/powerpoint/2010/main" val="7517750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599" y="824637"/>
            <a:ext cx="10854267" cy="1785104"/>
          </a:xfrm>
          <a:prstGeom prst="rect">
            <a:avLst/>
          </a:prstGeom>
        </p:spPr>
        <p:txBody>
          <a:bodyPr wrap="square">
            <a:spAutoFit/>
          </a:bodyPr>
          <a:lstStyle/>
          <a:p>
            <a:pPr algn="just"/>
            <a:r>
              <a:rPr lang="en-US" sz="2200" b="1" dirty="0">
                <a:latin typeface="verdana" panose="020B0604030504040204" pitchFamily="34" charset="0"/>
              </a:rPr>
              <a:t>Probability:</a:t>
            </a:r>
            <a:r>
              <a:rPr lang="en-US" sz="2200" dirty="0">
                <a:solidFill>
                  <a:srgbClr val="000000"/>
                </a:solidFill>
                <a:latin typeface="verdana" panose="020B0604030504040204" pitchFamily="34" charset="0"/>
              </a:rPr>
              <a:t>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Probability can be defined as a chance that an uncertain event will occur.</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 It is the numerical measure of the likelihood that an event will occur.</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 The value of probability always remains between 0 and 1 that represent ideal uncertainties.</a:t>
            </a:r>
            <a:endParaRPr lang="en-IN" sz="2200" dirty="0"/>
          </a:p>
        </p:txBody>
      </p:sp>
      <p:sp>
        <p:nvSpPr>
          <p:cNvPr id="3" name="Rectangle 2"/>
          <p:cNvSpPr/>
          <p:nvPr/>
        </p:nvSpPr>
        <p:spPr>
          <a:xfrm>
            <a:off x="990599" y="2724835"/>
            <a:ext cx="8314268" cy="369332"/>
          </a:xfrm>
          <a:prstGeom prst="rect">
            <a:avLst/>
          </a:prstGeom>
        </p:spPr>
        <p:txBody>
          <a:bodyPr wrap="square">
            <a:spAutoFit/>
          </a:bodyPr>
          <a:lstStyle/>
          <a:p>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 ≤ P(A) ≤ </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   where P(A) is the probability of an event A.  </a:t>
            </a:r>
            <a:endParaRPr lang="en-US" b="0" i="0" dirty="0">
              <a:solidFill>
                <a:srgbClr val="000000"/>
              </a:solidFill>
              <a:effectLst/>
              <a:latin typeface="verdana" panose="020B0604030504040204" pitchFamily="34" charset="0"/>
            </a:endParaRPr>
          </a:p>
        </p:txBody>
      </p:sp>
      <p:sp>
        <p:nvSpPr>
          <p:cNvPr id="4" name="Rectangle 3"/>
          <p:cNvSpPr/>
          <p:nvPr/>
        </p:nvSpPr>
        <p:spPr>
          <a:xfrm>
            <a:off x="990598" y="3221561"/>
            <a:ext cx="6959601" cy="369332"/>
          </a:xfrm>
          <a:prstGeom prst="rect">
            <a:avLst/>
          </a:prstGeom>
        </p:spPr>
        <p:txBody>
          <a:bodyPr wrap="square">
            <a:spAutoFit/>
          </a:bodyPr>
          <a:lstStyle/>
          <a:p>
            <a:r>
              <a:rPr lang="en-US" dirty="0">
                <a:solidFill>
                  <a:srgbClr val="000000"/>
                </a:solidFill>
                <a:latin typeface="verdana" panose="020B0604030504040204" pitchFamily="34" charset="0"/>
              </a:rPr>
              <a:t>P(A) = </a:t>
            </a:r>
            <a:r>
              <a:rPr lang="en-US" dirty="0">
                <a:solidFill>
                  <a:srgbClr val="C00000"/>
                </a:solidFill>
                <a:latin typeface="verdana" panose="020B0604030504040204" pitchFamily="34" charset="0"/>
              </a:rPr>
              <a:t>0</a:t>
            </a:r>
            <a:r>
              <a:rPr lang="en-US" dirty="0">
                <a:solidFill>
                  <a:srgbClr val="000000"/>
                </a:solidFill>
                <a:latin typeface="verdana" panose="020B0604030504040204" pitchFamily="34" charset="0"/>
              </a:rPr>
              <a:t>,  indicates total uncertainty in an event A.</a:t>
            </a:r>
            <a:endParaRPr lang="en-IN" dirty="0"/>
          </a:p>
        </p:txBody>
      </p:sp>
      <p:sp>
        <p:nvSpPr>
          <p:cNvPr id="5" name="Rectangle 4"/>
          <p:cNvSpPr/>
          <p:nvPr/>
        </p:nvSpPr>
        <p:spPr>
          <a:xfrm>
            <a:off x="990597" y="3722515"/>
            <a:ext cx="7171269" cy="369332"/>
          </a:xfrm>
          <a:prstGeom prst="rect">
            <a:avLst/>
          </a:prstGeom>
        </p:spPr>
        <p:txBody>
          <a:bodyPr wrap="square">
            <a:spAutoFit/>
          </a:bodyPr>
          <a:lstStyle/>
          <a:p>
            <a:r>
              <a:rPr lang="en-US" dirty="0">
                <a:solidFill>
                  <a:srgbClr val="000000"/>
                </a:solidFill>
                <a:latin typeface="verdana" panose="020B0604030504040204" pitchFamily="34" charset="0"/>
              </a:rPr>
              <a:t>P(A) =</a:t>
            </a:r>
            <a:r>
              <a:rPr lang="en-US" dirty="0">
                <a:solidFill>
                  <a:srgbClr val="C00000"/>
                </a:solidFill>
                <a:latin typeface="verdana" panose="020B0604030504040204" pitchFamily="34" charset="0"/>
              </a:rPr>
              <a:t>1</a:t>
            </a:r>
            <a:r>
              <a:rPr lang="en-US" dirty="0">
                <a:solidFill>
                  <a:srgbClr val="000000"/>
                </a:solidFill>
                <a:latin typeface="verdana" panose="020B0604030504040204" pitchFamily="34" charset="0"/>
              </a:rPr>
              <a:t>, indicates total certainty in an event A. </a:t>
            </a:r>
            <a:endParaRPr lang="en-IN" dirty="0"/>
          </a:p>
        </p:txBody>
      </p:sp>
      <p:sp>
        <p:nvSpPr>
          <p:cNvPr id="6" name="Rectangle 5"/>
          <p:cNvSpPr/>
          <p:nvPr/>
        </p:nvSpPr>
        <p:spPr>
          <a:xfrm>
            <a:off x="990596" y="4091847"/>
            <a:ext cx="10007603" cy="369332"/>
          </a:xfrm>
          <a:prstGeom prst="rect">
            <a:avLst/>
          </a:prstGeom>
        </p:spPr>
        <p:txBody>
          <a:bodyPr wrap="square">
            <a:spAutoFit/>
          </a:bodyPr>
          <a:lstStyle/>
          <a:p>
            <a:r>
              <a:rPr lang="en-US" dirty="0">
                <a:solidFill>
                  <a:srgbClr val="000000"/>
                </a:solidFill>
                <a:latin typeface="verdana" panose="020B0604030504040204" pitchFamily="34" charset="0"/>
              </a:rPr>
              <a:t>We can find the probability of an uncertain event by using the below formula.</a:t>
            </a:r>
            <a:endParaRPr lang="en-IN" dirty="0"/>
          </a:p>
        </p:txBody>
      </p:sp>
      <p:pic>
        <p:nvPicPr>
          <p:cNvPr id="1026" name="Picture 2" descr="Probabilistic 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707" y="4815823"/>
            <a:ext cx="8903759" cy="1407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1178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687275"/>
            <a:ext cx="10862733" cy="5509200"/>
          </a:xfrm>
          <a:prstGeom prst="rect">
            <a:avLst/>
          </a:prstGeom>
        </p:spPr>
        <p:txBody>
          <a:bodyPr wrap="square">
            <a:spAutoFit/>
          </a:bodyPr>
          <a:lstStyle/>
          <a:p>
            <a:pPr>
              <a:buFont typeface="Arial" panose="020B0604020202020204" pitchFamily="34" charset="0"/>
              <a:buChar char="•"/>
            </a:pPr>
            <a:r>
              <a:rPr lang="en-US" sz="2200" dirty="0">
                <a:solidFill>
                  <a:srgbClr val="000000"/>
                </a:solidFill>
                <a:latin typeface="verdana" panose="020B0604030504040204" pitchFamily="34" charset="0"/>
              </a:rPr>
              <a:t>P(¬A) = probability of a not happening event.</a:t>
            </a:r>
          </a:p>
          <a:p>
            <a:pPr>
              <a:buFont typeface="Arial" panose="020B0604020202020204" pitchFamily="34" charset="0"/>
              <a:buChar char="•"/>
            </a:pPr>
            <a:r>
              <a:rPr lang="en-US" sz="2200" dirty="0">
                <a:solidFill>
                  <a:srgbClr val="000000"/>
                </a:solidFill>
                <a:latin typeface="verdana" panose="020B0604030504040204" pitchFamily="34" charset="0"/>
              </a:rPr>
              <a:t>P(¬A) + P(A) = 1.</a:t>
            </a:r>
          </a:p>
          <a:p>
            <a:pPr>
              <a:buFont typeface="Arial" panose="020B0604020202020204" pitchFamily="34" charset="0"/>
              <a:buChar char="•"/>
            </a:pPr>
            <a:endParaRPr lang="en-US" sz="2200" dirty="0">
              <a:solidFill>
                <a:srgbClr val="000000"/>
              </a:solidFill>
              <a:latin typeface="verdana" panose="020B0604030504040204" pitchFamily="34" charset="0"/>
            </a:endParaRPr>
          </a:p>
          <a:p>
            <a:pPr algn="just"/>
            <a:r>
              <a:rPr lang="en-US" sz="2200" b="1" dirty="0">
                <a:solidFill>
                  <a:srgbClr val="C00000"/>
                </a:solidFill>
                <a:latin typeface="verdana" panose="020B0604030504040204" pitchFamily="34" charset="0"/>
              </a:rPr>
              <a:t>Event:</a:t>
            </a:r>
            <a:r>
              <a:rPr lang="en-US" sz="2200" dirty="0">
                <a:solidFill>
                  <a:srgbClr val="000000"/>
                </a:solidFill>
                <a:latin typeface="verdana" panose="020B0604030504040204" pitchFamily="34" charset="0"/>
              </a:rPr>
              <a:t> Each possible outcome of a variable is called an event.</a:t>
            </a:r>
          </a:p>
          <a:p>
            <a:pPr algn="just"/>
            <a:endParaRPr lang="en-US" sz="2200" dirty="0">
              <a:solidFill>
                <a:srgbClr val="000000"/>
              </a:solidFill>
              <a:latin typeface="verdana" panose="020B0604030504040204" pitchFamily="34" charset="0"/>
            </a:endParaRPr>
          </a:p>
          <a:p>
            <a:pPr algn="just"/>
            <a:r>
              <a:rPr lang="en-US" sz="2200" b="1" dirty="0">
                <a:solidFill>
                  <a:srgbClr val="C00000"/>
                </a:solidFill>
                <a:latin typeface="verdana" panose="020B0604030504040204" pitchFamily="34" charset="0"/>
              </a:rPr>
              <a:t>Sample space:</a:t>
            </a:r>
            <a:r>
              <a:rPr lang="en-US" sz="2200" dirty="0">
                <a:solidFill>
                  <a:srgbClr val="000000"/>
                </a:solidFill>
                <a:latin typeface="verdana" panose="020B0604030504040204" pitchFamily="34" charset="0"/>
              </a:rPr>
              <a:t> The collection of all possible events is called sample space.</a:t>
            </a:r>
          </a:p>
          <a:p>
            <a:pPr algn="just"/>
            <a:endParaRPr lang="en-US" sz="2200" dirty="0">
              <a:solidFill>
                <a:srgbClr val="000000"/>
              </a:solidFill>
              <a:latin typeface="verdana" panose="020B0604030504040204" pitchFamily="34" charset="0"/>
            </a:endParaRPr>
          </a:p>
          <a:p>
            <a:pPr algn="just"/>
            <a:r>
              <a:rPr lang="en-US" sz="2200" b="1" dirty="0">
                <a:solidFill>
                  <a:srgbClr val="C00000"/>
                </a:solidFill>
                <a:latin typeface="verdana" panose="020B0604030504040204" pitchFamily="34" charset="0"/>
              </a:rPr>
              <a:t>Random variables:</a:t>
            </a:r>
            <a:r>
              <a:rPr lang="en-US" sz="2200" dirty="0">
                <a:solidFill>
                  <a:srgbClr val="000000"/>
                </a:solidFill>
                <a:latin typeface="verdana" panose="020B0604030504040204" pitchFamily="34" charset="0"/>
              </a:rPr>
              <a:t> Random variables are used to represent the events and objects in the real world.</a:t>
            </a:r>
          </a:p>
          <a:p>
            <a:pPr algn="just"/>
            <a:endParaRPr lang="en-US" sz="2200" dirty="0">
              <a:solidFill>
                <a:srgbClr val="000000"/>
              </a:solidFill>
              <a:latin typeface="verdana" panose="020B0604030504040204" pitchFamily="34" charset="0"/>
            </a:endParaRPr>
          </a:p>
          <a:p>
            <a:pPr algn="just"/>
            <a:r>
              <a:rPr lang="en-US" sz="2200" b="1" dirty="0">
                <a:solidFill>
                  <a:srgbClr val="C00000"/>
                </a:solidFill>
                <a:latin typeface="verdana" panose="020B0604030504040204" pitchFamily="34" charset="0"/>
              </a:rPr>
              <a:t>Prior probability:</a:t>
            </a:r>
            <a:r>
              <a:rPr lang="en-US" sz="2200" dirty="0">
                <a:solidFill>
                  <a:srgbClr val="C00000"/>
                </a:solidFill>
                <a:latin typeface="verdana" panose="020B0604030504040204" pitchFamily="34" charset="0"/>
              </a:rPr>
              <a:t> </a:t>
            </a:r>
            <a:r>
              <a:rPr lang="en-US" sz="2200" dirty="0">
                <a:solidFill>
                  <a:srgbClr val="000000"/>
                </a:solidFill>
                <a:latin typeface="verdana" panose="020B0604030504040204" pitchFamily="34" charset="0"/>
              </a:rPr>
              <a:t>The prior probability of an event is probability computed before observing new information.</a:t>
            </a:r>
          </a:p>
          <a:p>
            <a:pPr algn="just"/>
            <a:endParaRPr lang="en-US" sz="2200" dirty="0">
              <a:solidFill>
                <a:srgbClr val="000000"/>
              </a:solidFill>
              <a:latin typeface="verdana" panose="020B0604030504040204" pitchFamily="34" charset="0"/>
            </a:endParaRPr>
          </a:p>
          <a:p>
            <a:pPr algn="just"/>
            <a:r>
              <a:rPr lang="en-US" sz="2200" b="1" dirty="0">
                <a:solidFill>
                  <a:srgbClr val="C00000"/>
                </a:solidFill>
                <a:latin typeface="verdana" panose="020B0604030504040204" pitchFamily="34" charset="0"/>
              </a:rPr>
              <a:t>Posterior Probability:</a:t>
            </a:r>
            <a:r>
              <a:rPr lang="en-US" sz="2200" dirty="0">
                <a:solidFill>
                  <a:srgbClr val="000000"/>
                </a:solidFill>
                <a:latin typeface="verdana" panose="020B0604030504040204" pitchFamily="34" charset="0"/>
              </a:rPr>
              <a:t> The probability that is calculated after all evidence or information has taken into account. It is a combination of prior probability and new information.</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3931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941" y="860612"/>
            <a:ext cx="10847293" cy="618564"/>
          </a:xfrm>
        </p:spPr>
        <p:txBody>
          <a:bodyPr>
            <a:normAutofit fontScale="90000"/>
          </a:bodyPr>
          <a:lstStyle/>
          <a:p>
            <a:r>
              <a:rPr lang="en-IN" b="1" dirty="0"/>
              <a:t>The relation between knowledge and intelligence</a:t>
            </a:r>
            <a:endParaRPr lang="en-IN" dirty="0"/>
          </a:p>
        </p:txBody>
      </p:sp>
      <p:pic>
        <p:nvPicPr>
          <p:cNvPr id="4" name="Content Placeholder 3"/>
          <p:cNvPicPr>
            <a:picLocks noGrp="1" noChangeAspect="1"/>
          </p:cNvPicPr>
          <p:nvPr>
            <p:ph idx="1"/>
          </p:nvPr>
        </p:nvPicPr>
        <p:blipFill>
          <a:blip r:embed="rId2"/>
          <a:stretch>
            <a:fillRect/>
          </a:stretch>
        </p:blipFill>
        <p:spPr>
          <a:xfrm>
            <a:off x="1586753" y="1783976"/>
            <a:ext cx="9323294" cy="4724400"/>
          </a:xfrm>
          <a:prstGeom prst="rect">
            <a:avLst/>
          </a:prstGeom>
        </p:spPr>
      </p:pic>
    </p:spTree>
    <p:extLst>
      <p:ext uri="{BB962C8B-B14F-4D97-AF65-F5344CB8AC3E}">
        <p14:creationId xmlns:p14="http://schemas.microsoft.com/office/powerpoint/2010/main" val="6241395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2133" y="736305"/>
            <a:ext cx="10913533" cy="3016210"/>
          </a:xfrm>
          <a:prstGeom prst="rect">
            <a:avLst/>
          </a:prstGeom>
        </p:spPr>
        <p:txBody>
          <a:bodyPr wrap="square">
            <a:spAutoFit/>
          </a:bodyPr>
          <a:lstStyle/>
          <a:p>
            <a:r>
              <a:rPr lang="en-US" sz="2200" b="1" dirty="0">
                <a:solidFill>
                  <a:srgbClr val="C00000"/>
                </a:solidFill>
                <a:latin typeface="erdana"/>
              </a:rPr>
              <a:t>Conditional probability:</a:t>
            </a:r>
          </a:p>
          <a:p>
            <a:endParaRPr lang="en-US" sz="2200" b="1" dirty="0">
              <a:solidFill>
                <a:srgbClr val="C00000"/>
              </a:solidFill>
              <a:latin typeface="erdana"/>
            </a:endParaRP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Conditional probability is a probability of occurring an event when another event has already happened.</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Let's suppose, we want to calculate the event A when event B has already occurred, "the probability of A under the conditions of B", it can be written as:</a:t>
            </a:r>
          </a:p>
          <a:p>
            <a:br>
              <a:rPr lang="en-US" dirty="0"/>
            </a:br>
            <a:endParaRPr lang="en-IN" dirty="0"/>
          </a:p>
        </p:txBody>
      </p:sp>
      <p:pic>
        <p:nvPicPr>
          <p:cNvPr id="2050" name="Picture 2" descr="Probabilistic 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0441" y="3132667"/>
            <a:ext cx="3781425" cy="1092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82132" y="4663702"/>
            <a:ext cx="10913533" cy="1107996"/>
          </a:xfrm>
          <a:prstGeom prst="rect">
            <a:avLst/>
          </a:prstGeom>
        </p:spPr>
        <p:txBody>
          <a:bodyPr wrap="square">
            <a:spAutoFit/>
          </a:bodyPr>
          <a:lstStyle/>
          <a:p>
            <a:r>
              <a:rPr lang="en-US" sz="2200" dirty="0">
                <a:solidFill>
                  <a:srgbClr val="000000"/>
                </a:solidFill>
                <a:latin typeface="verdana" panose="020B0604030504040204" pitchFamily="34" charset="0"/>
              </a:rPr>
              <a:t>Where P(</a:t>
            </a:r>
            <a:r>
              <a:rPr lang="en-US" sz="2200" i="1" dirty="0">
                <a:solidFill>
                  <a:srgbClr val="000000"/>
                </a:solidFill>
                <a:latin typeface="verdana" panose="020B0604030504040204" pitchFamily="34" charset="0"/>
              </a:rPr>
              <a:t>A</a:t>
            </a:r>
            <a:r>
              <a:rPr lang="en-US" sz="2200" dirty="0">
                <a:solidFill>
                  <a:srgbClr val="000000"/>
                </a:solidFill>
                <a:latin typeface="verdana" panose="020B0604030504040204" pitchFamily="34" charset="0"/>
              </a:rPr>
              <a:t>⋀</a:t>
            </a:r>
            <a:r>
              <a:rPr lang="en-US" sz="2200" i="1" dirty="0">
                <a:solidFill>
                  <a:srgbClr val="000000"/>
                </a:solidFill>
                <a:latin typeface="verdana" panose="020B0604030504040204" pitchFamily="34" charset="0"/>
              </a:rPr>
              <a:t>B</a:t>
            </a:r>
            <a:r>
              <a:rPr lang="en-US" sz="2200" dirty="0">
                <a:solidFill>
                  <a:srgbClr val="000000"/>
                </a:solidFill>
                <a:latin typeface="verdana" panose="020B0604030504040204" pitchFamily="34" charset="0"/>
              </a:rPr>
              <a:t>)= Joint probability of a and B</a:t>
            </a:r>
          </a:p>
          <a:p>
            <a:endParaRPr lang="en-US" sz="2200" dirty="0">
              <a:solidFill>
                <a:srgbClr val="000000"/>
              </a:solidFill>
              <a:latin typeface="verdana" panose="020B0604030504040204" pitchFamily="34" charset="0"/>
            </a:endParaRPr>
          </a:p>
          <a:p>
            <a:r>
              <a:rPr lang="en-US" sz="2200" dirty="0">
                <a:solidFill>
                  <a:srgbClr val="000000"/>
                </a:solidFill>
                <a:latin typeface="verdana" panose="020B0604030504040204" pitchFamily="34" charset="0"/>
              </a:rPr>
              <a:t>P(B)= Marginal probability of B.</a:t>
            </a:r>
            <a:endParaRPr lang="en-US" sz="220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570767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9066" y="692835"/>
            <a:ext cx="10938933" cy="769441"/>
          </a:xfrm>
          <a:prstGeom prst="rect">
            <a:avLst/>
          </a:prstGeom>
        </p:spPr>
        <p:txBody>
          <a:bodyPr wrap="square">
            <a:spAutoFit/>
          </a:bodyPr>
          <a:lstStyle/>
          <a:p>
            <a:r>
              <a:rPr lang="en-US" sz="2200" dirty="0">
                <a:solidFill>
                  <a:srgbClr val="000000"/>
                </a:solidFill>
                <a:latin typeface="verdana" panose="020B0604030504040204" pitchFamily="34" charset="0"/>
              </a:rPr>
              <a:t>If the probability of A is given and we need to find the probability of B, then it will be given as:</a:t>
            </a:r>
            <a:endParaRPr lang="en-IN" sz="2200" dirty="0"/>
          </a:p>
        </p:txBody>
      </p:sp>
      <p:pic>
        <p:nvPicPr>
          <p:cNvPr id="3074" name="Picture 2" descr="Probabilistic 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975" y="1236133"/>
            <a:ext cx="5288492" cy="1117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99065" y="2353733"/>
            <a:ext cx="10938933" cy="1446550"/>
          </a:xfrm>
          <a:prstGeom prst="rect">
            <a:avLst/>
          </a:prstGeom>
        </p:spPr>
        <p:txBody>
          <a:bodyPr wrap="square">
            <a:spAutoFit/>
          </a:bodyPr>
          <a:lstStyle/>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It can be explained by using the below Venn diagram, where B is occurred event, so sample space will be reduced to set B, and now we can only calculate event A when event B is already occurred by dividing the probability of </a:t>
            </a:r>
            <a:r>
              <a:rPr lang="en-US" sz="2200" b="1" dirty="0">
                <a:latin typeface="verdana" panose="020B0604030504040204" pitchFamily="34" charset="0"/>
              </a:rPr>
              <a:t>P(A⋀</a:t>
            </a:r>
            <a:r>
              <a:rPr lang="en-US" sz="2200" b="1" i="1" dirty="0">
                <a:latin typeface="verdana" panose="020B0604030504040204" pitchFamily="34" charset="0"/>
              </a:rPr>
              <a:t>B</a:t>
            </a:r>
            <a:r>
              <a:rPr lang="en-US" sz="2200" b="1" dirty="0">
                <a:latin typeface="verdana" panose="020B0604030504040204" pitchFamily="34" charset="0"/>
              </a:rPr>
              <a:t>) by P( B )</a:t>
            </a:r>
            <a:r>
              <a:rPr lang="en-US" sz="2200" dirty="0">
                <a:solidFill>
                  <a:srgbClr val="000000"/>
                </a:solidFill>
                <a:latin typeface="verdana" panose="020B0604030504040204" pitchFamily="34" charset="0"/>
              </a:rPr>
              <a:t>.</a:t>
            </a:r>
            <a:endParaRPr lang="en-IN" sz="2200" dirty="0"/>
          </a:p>
        </p:txBody>
      </p:sp>
      <p:pic>
        <p:nvPicPr>
          <p:cNvPr id="3076" name="Picture 4" descr="Probabilistic reasoning in Artificial intellig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333" y="3860800"/>
            <a:ext cx="5376334" cy="273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2391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399" y="671606"/>
            <a:ext cx="10837333" cy="2462213"/>
          </a:xfrm>
          <a:prstGeom prst="rect">
            <a:avLst/>
          </a:prstGeom>
        </p:spPr>
        <p:txBody>
          <a:bodyPr wrap="square">
            <a:spAutoFit/>
          </a:bodyPr>
          <a:lstStyle/>
          <a:p>
            <a:pPr algn="just"/>
            <a:r>
              <a:rPr lang="en-US" sz="2200" b="1" dirty="0">
                <a:solidFill>
                  <a:srgbClr val="000000"/>
                </a:solidFill>
                <a:latin typeface="verdana" panose="020B0604030504040204" pitchFamily="34" charset="0"/>
              </a:rPr>
              <a:t>Example:</a:t>
            </a:r>
            <a:endParaRPr lang="en-US" sz="2200" dirty="0">
              <a:solidFill>
                <a:srgbClr val="000000"/>
              </a:solidFill>
              <a:latin typeface="verdana" panose="020B0604030504040204" pitchFamily="34" charset="0"/>
            </a:endParaRPr>
          </a:p>
          <a:p>
            <a:pPr algn="just"/>
            <a:r>
              <a:rPr lang="en-US" sz="2200" dirty="0">
                <a:solidFill>
                  <a:srgbClr val="000000"/>
                </a:solidFill>
                <a:latin typeface="verdana" panose="020B0604030504040204" pitchFamily="34" charset="0"/>
              </a:rPr>
              <a:t>In a class, there are 70% of the students who like English and 40% of the students who likes English and mathematics, and then what is the percent of students those who like English also like mathematics?</a:t>
            </a:r>
          </a:p>
          <a:p>
            <a:pPr algn="just"/>
            <a:r>
              <a:rPr lang="en-US" sz="2200" b="1" dirty="0">
                <a:solidFill>
                  <a:srgbClr val="000000"/>
                </a:solidFill>
                <a:latin typeface="verdana" panose="020B0604030504040204" pitchFamily="34" charset="0"/>
              </a:rPr>
              <a:t>Solution:</a:t>
            </a:r>
            <a:endParaRPr lang="en-US" sz="2200" dirty="0">
              <a:solidFill>
                <a:srgbClr val="000000"/>
              </a:solidFill>
              <a:latin typeface="verdana" panose="020B0604030504040204" pitchFamily="34" charset="0"/>
            </a:endParaRPr>
          </a:p>
          <a:p>
            <a:pPr algn="just"/>
            <a:r>
              <a:rPr lang="en-US" sz="2200" dirty="0">
                <a:solidFill>
                  <a:srgbClr val="000000"/>
                </a:solidFill>
                <a:latin typeface="verdana" panose="020B0604030504040204" pitchFamily="34" charset="0"/>
              </a:rPr>
              <a:t>Let, A is an event that a student likes Mathematics</a:t>
            </a:r>
          </a:p>
          <a:p>
            <a:pPr algn="just"/>
            <a:r>
              <a:rPr lang="en-US" sz="2200" dirty="0">
                <a:solidFill>
                  <a:srgbClr val="000000"/>
                </a:solidFill>
                <a:latin typeface="verdana" panose="020B0604030504040204" pitchFamily="34" charset="0"/>
              </a:rPr>
              <a:t>B is an event that a student likes English.</a:t>
            </a:r>
            <a:endParaRPr lang="en-US" sz="2200" b="0" i="0" dirty="0">
              <a:solidFill>
                <a:srgbClr val="000000"/>
              </a:solidFill>
              <a:effectLst/>
              <a:latin typeface="verdana" panose="020B0604030504040204" pitchFamily="34" charset="0"/>
            </a:endParaRPr>
          </a:p>
        </p:txBody>
      </p:sp>
      <p:pic>
        <p:nvPicPr>
          <p:cNvPr id="4098" name="Picture 2" descr="Probabilistic reasoning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841" y="3208867"/>
            <a:ext cx="5398559" cy="1549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14399" y="5214035"/>
            <a:ext cx="10092268" cy="430887"/>
          </a:xfrm>
          <a:prstGeom prst="rect">
            <a:avLst/>
          </a:prstGeom>
        </p:spPr>
        <p:txBody>
          <a:bodyPr wrap="square">
            <a:spAutoFit/>
          </a:bodyPr>
          <a:lstStyle/>
          <a:p>
            <a:pPr algn="just"/>
            <a:r>
              <a:rPr lang="en-US" sz="2200" dirty="0">
                <a:latin typeface="verdana" panose="020B0604030504040204" pitchFamily="34" charset="0"/>
              </a:rPr>
              <a:t>Hence, 57% are the students who like English also like Mathematics.</a:t>
            </a:r>
            <a:endParaRPr lang="en-IN" sz="2200" dirty="0"/>
          </a:p>
        </p:txBody>
      </p:sp>
    </p:spTree>
    <p:extLst>
      <p:ext uri="{BB962C8B-B14F-4D97-AF65-F5344CB8AC3E}">
        <p14:creationId xmlns:p14="http://schemas.microsoft.com/office/powerpoint/2010/main" val="27031539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0534" y="1138409"/>
            <a:ext cx="10803466" cy="4493538"/>
          </a:xfrm>
          <a:prstGeom prst="rect">
            <a:avLst/>
          </a:prstGeom>
        </p:spPr>
        <p:txBody>
          <a:bodyPr wrap="square">
            <a:spAutoFit/>
          </a:bodyPr>
          <a:lstStyle/>
          <a:p>
            <a:pPr algn="just"/>
            <a:r>
              <a:rPr lang="en-US" sz="2200" b="1" dirty="0">
                <a:solidFill>
                  <a:srgbClr val="C00000"/>
                </a:solidFill>
                <a:latin typeface="erdana"/>
              </a:rPr>
              <a:t>Bayes' theorem:</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Bayes' theorem is also known as </a:t>
            </a:r>
            <a:r>
              <a:rPr lang="en-US" sz="2200" b="1" dirty="0">
                <a:solidFill>
                  <a:srgbClr val="000000"/>
                </a:solidFill>
                <a:latin typeface="verdana" panose="020B0604030504040204" pitchFamily="34" charset="0"/>
              </a:rPr>
              <a:t>Bayes' rule, Bayes' law</a:t>
            </a:r>
            <a:r>
              <a:rPr lang="en-US" sz="2200" dirty="0">
                <a:solidFill>
                  <a:srgbClr val="000000"/>
                </a:solidFill>
                <a:latin typeface="verdana" panose="020B0604030504040204" pitchFamily="34" charset="0"/>
              </a:rPr>
              <a:t>, or </a:t>
            </a:r>
            <a:r>
              <a:rPr lang="en-US" sz="2200" b="1" dirty="0">
                <a:solidFill>
                  <a:srgbClr val="000000"/>
                </a:solidFill>
                <a:latin typeface="verdana" panose="020B0604030504040204" pitchFamily="34" charset="0"/>
              </a:rPr>
              <a:t>Bayesian reasoning</a:t>
            </a:r>
            <a:r>
              <a:rPr lang="en-US" sz="2200" dirty="0">
                <a:solidFill>
                  <a:srgbClr val="000000"/>
                </a:solidFill>
                <a:latin typeface="verdana" panose="020B0604030504040204" pitchFamily="34" charset="0"/>
              </a:rPr>
              <a:t>, which determines the probability of an event with uncertain knowledge.</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In probability theory, it relates the conditional probability and marginal probabilities of two random events.</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Bayes' theorem was named after the British mathematician </a:t>
            </a:r>
            <a:r>
              <a:rPr lang="en-US" sz="2200" b="1" dirty="0">
                <a:solidFill>
                  <a:srgbClr val="000000"/>
                </a:solidFill>
                <a:latin typeface="verdana" panose="020B0604030504040204" pitchFamily="34" charset="0"/>
              </a:rPr>
              <a:t>Thomas Bayes</a:t>
            </a:r>
            <a:r>
              <a:rPr lang="en-US" sz="2200" dirty="0">
                <a:solidFill>
                  <a:srgbClr val="000000"/>
                </a:solidFill>
                <a:latin typeface="verdana" panose="020B0604030504040204" pitchFamily="34" charset="0"/>
              </a:rPr>
              <a:t>. The </a:t>
            </a:r>
            <a:r>
              <a:rPr lang="en-US" sz="2200" b="1" dirty="0">
                <a:solidFill>
                  <a:srgbClr val="000000"/>
                </a:solidFill>
                <a:latin typeface="verdana" panose="020B0604030504040204" pitchFamily="34" charset="0"/>
              </a:rPr>
              <a:t>Bayesian inference</a:t>
            </a:r>
            <a:r>
              <a:rPr lang="en-US" sz="2200" dirty="0">
                <a:solidFill>
                  <a:srgbClr val="000000"/>
                </a:solidFill>
                <a:latin typeface="verdana" panose="020B0604030504040204" pitchFamily="34" charset="0"/>
              </a:rPr>
              <a:t> is an application of Bayes' theorem, which is fundamental to Bayesian statistics.</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It is a way to calculate the value of P(B|A) with the knowledge of P(A|B).</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Bayes' theorem allows updating the probability prediction of an event by observing new information of the real world.</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861068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934" y="666171"/>
            <a:ext cx="10854266" cy="2970044"/>
          </a:xfrm>
          <a:prstGeom prst="rect">
            <a:avLst/>
          </a:prstGeom>
        </p:spPr>
        <p:txBody>
          <a:bodyPr wrap="square">
            <a:spAutoFit/>
          </a:bodyPr>
          <a:lstStyle/>
          <a:p>
            <a:r>
              <a:rPr lang="en-US" sz="2200" b="1" dirty="0">
                <a:solidFill>
                  <a:srgbClr val="000000"/>
                </a:solidFill>
                <a:latin typeface="verdana" panose="020B0604030504040204" pitchFamily="34" charset="0"/>
              </a:rPr>
              <a:t>Example</a:t>
            </a:r>
            <a:r>
              <a:rPr lang="en-US" sz="2200" dirty="0">
                <a:solidFill>
                  <a:srgbClr val="000000"/>
                </a:solidFill>
                <a:latin typeface="verdana" panose="020B0604030504040204" pitchFamily="34" charset="0"/>
              </a:rPr>
              <a:t>: </a:t>
            </a:r>
          </a:p>
          <a:p>
            <a:pPr marL="285750" indent="-285750">
              <a:lnSpc>
                <a:spcPct val="150000"/>
              </a:lnSpc>
              <a:buFont typeface="Arial" panose="020B0604020202020204" pitchFamily="34" charset="0"/>
              <a:buChar char="•"/>
            </a:pPr>
            <a:r>
              <a:rPr lang="en-US" sz="2200" dirty="0">
                <a:solidFill>
                  <a:srgbClr val="000000"/>
                </a:solidFill>
                <a:latin typeface="verdana" panose="020B0604030504040204" pitchFamily="34" charset="0"/>
              </a:rPr>
              <a:t>If cancer corresponds to one's age then by using Bayes' theorem, we can determine the probability of cancer more accurately with the help of age.</a:t>
            </a:r>
          </a:p>
          <a:p>
            <a:pPr marL="285750" indent="-285750">
              <a:lnSpc>
                <a:spcPct val="150000"/>
              </a:lnSpc>
              <a:buFont typeface="Arial" panose="020B0604020202020204" pitchFamily="34" charset="0"/>
              <a:buChar char="•"/>
            </a:pPr>
            <a:r>
              <a:rPr lang="en-US" sz="2200" dirty="0">
                <a:solidFill>
                  <a:srgbClr val="000000"/>
                </a:solidFill>
                <a:latin typeface="verdana" panose="020B0604030504040204" pitchFamily="34" charset="0"/>
              </a:rPr>
              <a:t>Bayes' theorem can be derived using product rule and conditional probability of event A with known event B:</a:t>
            </a:r>
          </a:p>
          <a:p>
            <a:pPr marL="285750" indent="-285750">
              <a:lnSpc>
                <a:spcPct val="150000"/>
              </a:lnSpc>
              <a:buFont typeface="Arial" panose="020B0604020202020204" pitchFamily="34" charset="0"/>
              <a:buChar char="•"/>
            </a:pPr>
            <a:r>
              <a:rPr lang="en-US" sz="2200" dirty="0">
                <a:solidFill>
                  <a:srgbClr val="000000"/>
                </a:solidFill>
                <a:latin typeface="verdana" panose="020B0604030504040204" pitchFamily="34" charset="0"/>
              </a:rPr>
              <a:t>As from product rule we can write:</a:t>
            </a:r>
            <a:endParaRPr lang="en-US" sz="2200" b="0" i="0" dirty="0">
              <a:solidFill>
                <a:srgbClr val="000000"/>
              </a:solidFill>
              <a:effectLst/>
              <a:latin typeface="verdana" panose="020B0604030504040204" pitchFamily="34" charset="0"/>
            </a:endParaRPr>
          </a:p>
        </p:txBody>
      </p:sp>
      <p:sp>
        <p:nvSpPr>
          <p:cNvPr id="3" name="Rectangle 2"/>
          <p:cNvSpPr/>
          <p:nvPr/>
        </p:nvSpPr>
        <p:spPr>
          <a:xfrm>
            <a:off x="3447924" y="3836550"/>
            <a:ext cx="5111876" cy="430887"/>
          </a:xfrm>
          <a:prstGeom prst="rect">
            <a:avLst/>
          </a:prstGeom>
        </p:spPr>
        <p:txBody>
          <a:bodyPr wrap="square">
            <a:spAutoFit/>
          </a:bodyPr>
          <a:lstStyle/>
          <a:p>
            <a:r>
              <a:rPr lang="en-US" sz="2200" dirty="0">
                <a:solidFill>
                  <a:srgbClr val="000000"/>
                </a:solidFill>
                <a:latin typeface="verdana" panose="020B0604030504040204" pitchFamily="34" charset="0"/>
              </a:rPr>
              <a:t>P(A ⋀ B)= P(A|B) P(B) or</a:t>
            </a:r>
            <a:endParaRPr lang="en-IN" sz="2200" dirty="0"/>
          </a:p>
        </p:txBody>
      </p:sp>
      <p:sp>
        <p:nvSpPr>
          <p:cNvPr id="4" name="Rectangle 3"/>
          <p:cNvSpPr/>
          <p:nvPr/>
        </p:nvSpPr>
        <p:spPr>
          <a:xfrm>
            <a:off x="1254062" y="4696883"/>
            <a:ext cx="8348134" cy="430887"/>
          </a:xfrm>
          <a:prstGeom prst="rect">
            <a:avLst/>
          </a:prstGeom>
        </p:spPr>
        <p:txBody>
          <a:bodyPr wrap="square">
            <a:spAutoFit/>
          </a:bodyPr>
          <a:lstStyle/>
          <a:p>
            <a:r>
              <a:rPr lang="en-US" sz="2200" dirty="0">
                <a:solidFill>
                  <a:srgbClr val="000000"/>
                </a:solidFill>
                <a:latin typeface="verdana" panose="020B0604030504040204" pitchFamily="34" charset="0"/>
              </a:rPr>
              <a:t>Similarly, the probability of event B with known event A:</a:t>
            </a:r>
            <a:endParaRPr lang="en-IN" sz="2200" dirty="0"/>
          </a:p>
        </p:txBody>
      </p:sp>
      <p:sp>
        <p:nvSpPr>
          <p:cNvPr id="5" name="Rectangle 4"/>
          <p:cNvSpPr/>
          <p:nvPr/>
        </p:nvSpPr>
        <p:spPr>
          <a:xfrm>
            <a:off x="3710391" y="5396120"/>
            <a:ext cx="4273676" cy="430887"/>
          </a:xfrm>
          <a:prstGeom prst="rect">
            <a:avLst/>
          </a:prstGeom>
        </p:spPr>
        <p:txBody>
          <a:bodyPr wrap="square">
            <a:spAutoFit/>
          </a:bodyPr>
          <a:lstStyle/>
          <a:p>
            <a:r>
              <a:rPr lang="en-IN" sz="2200" dirty="0">
                <a:solidFill>
                  <a:srgbClr val="000000"/>
                </a:solidFill>
                <a:latin typeface="verdana" panose="020B0604030504040204" pitchFamily="34" charset="0"/>
              </a:rPr>
              <a:t>P(A ⋀ B)= P(B|A) P(A)</a:t>
            </a:r>
            <a:endParaRPr lang="en-IN" sz="2200" dirty="0"/>
          </a:p>
        </p:txBody>
      </p:sp>
    </p:spTree>
    <p:extLst>
      <p:ext uri="{BB962C8B-B14F-4D97-AF65-F5344CB8AC3E}">
        <p14:creationId xmlns:p14="http://schemas.microsoft.com/office/powerpoint/2010/main" val="288918599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6067" y="703703"/>
            <a:ext cx="8796866" cy="984885"/>
          </a:xfrm>
          <a:prstGeom prst="rect">
            <a:avLst/>
          </a:prstGeom>
        </p:spPr>
        <p:txBody>
          <a:bodyPr wrap="square">
            <a:spAutoFit/>
          </a:bodyPr>
          <a:lstStyle/>
          <a:p>
            <a:r>
              <a:rPr lang="en-US" sz="2200" dirty="0">
                <a:solidFill>
                  <a:srgbClr val="000000"/>
                </a:solidFill>
                <a:latin typeface="verdana" panose="020B0604030504040204" pitchFamily="34" charset="0"/>
              </a:rPr>
              <a:t>Equating right hand side of both the equations, we will get</a:t>
            </a:r>
            <a:r>
              <a:rPr lang="en-US" dirty="0">
                <a:solidFill>
                  <a:srgbClr val="000000"/>
                </a:solidFill>
                <a:latin typeface="verdana" panose="020B0604030504040204" pitchFamily="34" charset="0"/>
              </a:rPr>
              <a:t>:</a:t>
            </a:r>
          </a:p>
          <a:p>
            <a:br>
              <a:rPr lang="en-US" dirty="0"/>
            </a:br>
            <a:endParaRPr lang="en-IN" dirty="0"/>
          </a:p>
        </p:txBody>
      </p:sp>
      <p:pic>
        <p:nvPicPr>
          <p:cNvPr id="5122" name="Picture 2" descr="Bayes theorem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109" y="1236132"/>
            <a:ext cx="5009091" cy="9144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26067" y="2221017"/>
            <a:ext cx="10693400" cy="4154984"/>
          </a:xfrm>
          <a:prstGeom prst="rect">
            <a:avLst/>
          </a:prstGeom>
        </p:spPr>
        <p:txBody>
          <a:bodyPr wrap="square">
            <a:spAutoFit/>
          </a:bodyPr>
          <a:lstStyle/>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The above equation (a) is called as </a:t>
            </a:r>
            <a:r>
              <a:rPr lang="en-US" sz="2200" b="1" dirty="0">
                <a:solidFill>
                  <a:srgbClr val="C00000"/>
                </a:solidFill>
                <a:latin typeface="verdana" panose="020B0604030504040204" pitchFamily="34" charset="0"/>
              </a:rPr>
              <a:t>Bayes' rule</a:t>
            </a:r>
            <a:r>
              <a:rPr lang="en-US" sz="2200" dirty="0">
                <a:solidFill>
                  <a:srgbClr val="000000"/>
                </a:solidFill>
                <a:latin typeface="verdana" panose="020B0604030504040204" pitchFamily="34" charset="0"/>
              </a:rPr>
              <a:t> or</a:t>
            </a:r>
            <a:r>
              <a:rPr lang="en-US" sz="2200" b="1" dirty="0">
                <a:solidFill>
                  <a:srgbClr val="000000"/>
                </a:solidFill>
                <a:latin typeface="verdana" panose="020B0604030504040204" pitchFamily="34" charset="0"/>
              </a:rPr>
              <a:t> </a:t>
            </a:r>
            <a:r>
              <a:rPr lang="en-US" sz="2200" b="1" dirty="0">
                <a:solidFill>
                  <a:srgbClr val="C00000"/>
                </a:solidFill>
                <a:latin typeface="verdana" panose="020B0604030504040204" pitchFamily="34" charset="0"/>
              </a:rPr>
              <a:t>Bayes' theorem</a:t>
            </a:r>
            <a:r>
              <a:rPr lang="en-US" sz="2200" dirty="0">
                <a:solidFill>
                  <a:srgbClr val="000000"/>
                </a:solidFill>
                <a:latin typeface="verdana" panose="020B0604030504040204" pitchFamily="34" charset="0"/>
              </a:rPr>
              <a:t>. This equation is basic of most modern AI systems for </a:t>
            </a:r>
            <a:r>
              <a:rPr lang="en-US" sz="2200" b="1" dirty="0">
                <a:solidFill>
                  <a:srgbClr val="C00000"/>
                </a:solidFill>
                <a:latin typeface="verdana" panose="020B0604030504040204" pitchFamily="34" charset="0"/>
              </a:rPr>
              <a:t>probabilistic inference</a:t>
            </a:r>
            <a:r>
              <a:rPr lang="en-US" sz="2200" dirty="0">
                <a:solidFill>
                  <a:srgbClr val="C00000"/>
                </a:solidFill>
                <a:latin typeface="verdana" panose="020B0604030504040204" pitchFamily="34" charset="0"/>
              </a:rPr>
              <a:t>.</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It shows the simple relationship between joint and conditional probabilities. Here, P(A|B) is known as </a:t>
            </a:r>
            <a:r>
              <a:rPr lang="en-US" sz="2200" b="1" dirty="0">
                <a:solidFill>
                  <a:srgbClr val="C00000"/>
                </a:solidFill>
                <a:latin typeface="verdana" panose="020B0604030504040204" pitchFamily="34" charset="0"/>
              </a:rPr>
              <a:t>posterior</a:t>
            </a:r>
            <a:r>
              <a:rPr lang="en-US" sz="2200" dirty="0">
                <a:solidFill>
                  <a:srgbClr val="000000"/>
                </a:solidFill>
                <a:latin typeface="verdana" panose="020B0604030504040204" pitchFamily="34" charset="0"/>
              </a:rPr>
              <a:t>, which we need to calculate, and it will be read as Probability of hypothesis A when we have occurred an evidence B.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P(B|A) is called the likelihood, in which we consider that hypothesis is true, then we calculate the probability of evidence.</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P(A) is called the </a:t>
            </a:r>
            <a:r>
              <a:rPr lang="en-US" sz="2200" b="1" dirty="0">
                <a:solidFill>
                  <a:srgbClr val="C00000"/>
                </a:solidFill>
                <a:latin typeface="verdana" panose="020B0604030504040204" pitchFamily="34" charset="0"/>
              </a:rPr>
              <a:t>prior probability</a:t>
            </a:r>
            <a:r>
              <a:rPr lang="en-US" sz="2200" dirty="0">
                <a:solidFill>
                  <a:srgbClr val="000000"/>
                </a:solidFill>
                <a:latin typeface="verdana" panose="020B0604030504040204" pitchFamily="34" charset="0"/>
              </a:rPr>
              <a:t>, probability of hypothesis before considering the evidence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P(B) is called </a:t>
            </a:r>
            <a:r>
              <a:rPr lang="en-US" sz="2200" b="1" dirty="0">
                <a:solidFill>
                  <a:srgbClr val="C00000"/>
                </a:solidFill>
                <a:latin typeface="verdana" panose="020B0604030504040204" pitchFamily="34" charset="0"/>
              </a:rPr>
              <a:t>marginal probability</a:t>
            </a:r>
            <a:r>
              <a:rPr lang="en-US" sz="2200" dirty="0">
                <a:solidFill>
                  <a:srgbClr val="000000"/>
                </a:solidFill>
                <a:latin typeface="verdana" panose="020B0604030504040204" pitchFamily="34" charset="0"/>
              </a:rPr>
              <a:t>, pure probability of an evidence.</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98421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0526" y="668273"/>
            <a:ext cx="10885714" cy="769441"/>
          </a:xfrm>
          <a:prstGeom prst="rect">
            <a:avLst/>
          </a:prstGeom>
        </p:spPr>
        <p:txBody>
          <a:bodyPr wrap="square">
            <a:spAutoFit/>
          </a:bodyPr>
          <a:lstStyle/>
          <a:p>
            <a:pPr algn="just"/>
            <a:r>
              <a:rPr lang="en-US" sz="2200" dirty="0">
                <a:solidFill>
                  <a:srgbClr val="000000"/>
                </a:solidFill>
                <a:latin typeface="verdana" panose="020B0604030504040204" pitchFamily="34" charset="0"/>
              </a:rPr>
              <a:t>In the equation (a), in general, we can write P (B) = P(A)*P(</a:t>
            </a:r>
            <a:r>
              <a:rPr lang="en-US" sz="2200" dirty="0" err="1">
                <a:solidFill>
                  <a:srgbClr val="000000"/>
                </a:solidFill>
                <a:latin typeface="verdana" panose="020B0604030504040204" pitchFamily="34" charset="0"/>
              </a:rPr>
              <a:t>B|Ai</a:t>
            </a:r>
            <a:r>
              <a:rPr lang="en-US" sz="2200" dirty="0">
                <a:solidFill>
                  <a:srgbClr val="000000"/>
                </a:solidFill>
                <a:latin typeface="verdana" panose="020B0604030504040204" pitchFamily="34" charset="0"/>
              </a:rPr>
              <a:t>), hence the Bayes' rule can be written as:</a:t>
            </a:r>
            <a:endParaRPr lang="en-IN" sz="2200" dirty="0"/>
          </a:p>
        </p:txBody>
      </p:sp>
      <p:pic>
        <p:nvPicPr>
          <p:cNvPr id="6148" name="Picture 4" descr="Bayes theorem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82" y="1521504"/>
            <a:ext cx="8395063" cy="31637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01486" y="5108635"/>
            <a:ext cx="10885714" cy="769441"/>
          </a:xfrm>
          <a:prstGeom prst="rect">
            <a:avLst/>
          </a:prstGeom>
        </p:spPr>
        <p:txBody>
          <a:bodyPr wrap="square">
            <a:spAutoFit/>
          </a:bodyPr>
          <a:lstStyle/>
          <a:p>
            <a:pPr algn="just"/>
            <a:r>
              <a:rPr lang="en-US" sz="2200" dirty="0">
                <a:solidFill>
                  <a:srgbClr val="000000"/>
                </a:solidFill>
                <a:latin typeface="verdana" panose="020B0604030504040204" pitchFamily="34" charset="0"/>
              </a:rPr>
              <a:t>Where A</a:t>
            </a:r>
            <a:r>
              <a:rPr lang="en-US" sz="2200" baseline="-25000" dirty="0">
                <a:solidFill>
                  <a:srgbClr val="000000"/>
                </a:solidFill>
                <a:latin typeface="verdana" panose="020B0604030504040204" pitchFamily="34" charset="0"/>
              </a:rPr>
              <a:t>1</a:t>
            </a:r>
            <a:r>
              <a:rPr lang="en-US" sz="2200" dirty="0">
                <a:solidFill>
                  <a:srgbClr val="000000"/>
                </a:solidFill>
                <a:latin typeface="verdana" panose="020B0604030504040204" pitchFamily="34" charset="0"/>
              </a:rPr>
              <a:t>, A</a:t>
            </a:r>
            <a:r>
              <a:rPr lang="en-US" sz="2200" baseline="-25000" dirty="0">
                <a:solidFill>
                  <a:srgbClr val="000000"/>
                </a:solidFill>
                <a:latin typeface="verdana" panose="020B0604030504040204" pitchFamily="34" charset="0"/>
              </a:rPr>
              <a:t>2</a:t>
            </a:r>
            <a:r>
              <a:rPr lang="en-US" sz="2200" dirty="0">
                <a:solidFill>
                  <a:srgbClr val="000000"/>
                </a:solidFill>
                <a:latin typeface="verdana" panose="020B0604030504040204" pitchFamily="34" charset="0"/>
              </a:rPr>
              <a:t>, A</a:t>
            </a:r>
            <a:r>
              <a:rPr lang="en-US" sz="2200" baseline="-25000" dirty="0">
                <a:solidFill>
                  <a:srgbClr val="000000"/>
                </a:solidFill>
                <a:latin typeface="verdana" panose="020B0604030504040204" pitchFamily="34" charset="0"/>
              </a:rPr>
              <a:t>3</a:t>
            </a:r>
            <a:r>
              <a:rPr lang="en-US" sz="2200" dirty="0">
                <a:solidFill>
                  <a:srgbClr val="000000"/>
                </a:solidFill>
                <a:latin typeface="verdana" panose="020B0604030504040204" pitchFamily="34" charset="0"/>
              </a:rPr>
              <a:t>,........, A</a:t>
            </a:r>
            <a:r>
              <a:rPr lang="en-US" sz="2200" baseline="-25000" dirty="0">
                <a:solidFill>
                  <a:srgbClr val="000000"/>
                </a:solidFill>
                <a:latin typeface="verdana" panose="020B0604030504040204" pitchFamily="34" charset="0"/>
              </a:rPr>
              <a:t>n</a:t>
            </a:r>
            <a:r>
              <a:rPr lang="en-US" sz="2200" dirty="0">
                <a:solidFill>
                  <a:srgbClr val="000000"/>
                </a:solidFill>
                <a:latin typeface="verdana" panose="020B0604030504040204" pitchFamily="34" charset="0"/>
              </a:rPr>
              <a:t> is a set of mutually exclusive and exhaustive events.</a:t>
            </a:r>
            <a:endParaRPr lang="en-IN" sz="2200" dirty="0"/>
          </a:p>
        </p:txBody>
      </p:sp>
    </p:spTree>
    <p:extLst>
      <p:ext uri="{BB962C8B-B14F-4D97-AF65-F5344CB8AC3E}">
        <p14:creationId xmlns:p14="http://schemas.microsoft.com/office/powerpoint/2010/main" val="30253254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42" y="718517"/>
            <a:ext cx="10746377" cy="3354765"/>
          </a:xfrm>
          <a:prstGeom prst="rect">
            <a:avLst/>
          </a:prstGeom>
        </p:spPr>
        <p:txBody>
          <a:bodyPr wrap="square">
            <a:spAutoFit/>
          </a:bodyPr>
          <a:lstStyle/>
          <a:p>
            <a:r>
              <a:rPr lang="en-US" sz="2200" b="1" dirty="0">
                <a:solidFill>
                  <a:srgbClr val="C00000"/>
                </a:solidFill>
                <a:latin typeface="erdana"/>
              </a:rPr>
              <a:t>Applying Bayes' rule:</a:t>
            </a:r>
          </a:p>
          <a:p>
            <a:endParaRPr lang="en-US" sz="2200" b="1" dirty="0">
              <a:solidFill>
                <a:srgbClr val="C00000"/>
              </a:solidFill>
              <a:latin typeface="erdana"/>
            </a:endParaRP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Bayes' rule allows us to compute the single term P(B|A) in terms of P(A|B), P(</a:t>
            </a:r>
            <a:r>
              <a:rPr lang="en-US" sz="2200" i="1" dirty="0">
                <a:solidFill>
                  <a:srgbClr val="000000"/>
                </a:solidFill>
                <a:latin typeface="verdana" panose="020B0604030504040204" pitchFamily="34" charset="0"/>
              </a:rPr>
              <a:t>B</a:t>
            </a:r>
            <a:r>
              <a:rPr lang="en-US" sz="2200" dirty="0">
                <a:solidFill>
                  <a:srgbClr val="000000"/>
                </a:solidFill>
                <a:latin typeface="verdana" panose="020B0604030504040204" pitchFamily="34" charset="0"/>
              </a:rPr>
              <a:t>), and P(A).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This is very useful in cases where we have a good probability of these three terms and want to determine the fourth one.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Suppose we want to perceive the effect of some unknown cause, and want to compute that cause, then the Bayes' rule becomes:</a:t>
            </a:r>
          </a:p>
          <a:p>
            <a:br>
              <a:rPr lang="en-US" dirty="0"/>
            </a:br>
            <a:endParaRPr lang="en-IN" dirty="0"/>
          </a:p>
        </p:txBody>
      </p:sp>
      <p:pic>
        <p:nvPicPr>
          <p:cNvPr id="7170" name="Picture 2" descr="Bayes theorem in Artificial intellig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597" y="3720284"/>
            <a:ext cx="6149431" cy="226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40690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3733" y="1109471"/>
            <a:ext cx="10634134" cy="3847207"/>
          </a:xfrm>
          <a:prstGeom prst="rect">
            <a:avLst/>
          </a:prstGeom>
        </p:spPr>
        <p:txBody>
          <a:bodyPr wrap="square">
            <a:spAutoFit/>
          </a:bodyPr>
          <a:lstStyle/>
          <a:p>
            <a:pPr algn="just"/>
            <a:r>
              <a:rPr lang="en-US" sz="2600" b="1" dirty="0">
                <a:solidFill>
                  <a:srgbClr val="C00000"/>
                </a:solidFill>
                <a:latin typeface="erdana"/>
              </a:rPr>
              <a:t>Application of Bayes' theorem in Artificial intelligence:</a:t>
            </a:r>
          </a:p>
          <a:p>
            <a:pPr algn="just"/>
            <a:endParaRPr lang="en-US" sz="2600" b="1" dirty="0">
              <a:solidFill>
                <a:srgbClr val="C00000"/>
              </a:solidFill>
              <a:latin typeface="erdana"/>
            </a:endParaRPr>
          </a:p>
          <a:p>
            <a:pPr algn="just"/>
            <a:r>
              <a:rPr lang="en-US" sz="2400" b="1" dirty="0">
                <a:solidFill>
                  <a:srgbClr val="000000"/>
                </a:solidFill>
                <a:latin typeface="verdana" panose="020B0604030504040204" pitchFamily="34" charset="0"/>
              </a:rPr>
              <a:t>Following are some applications of Bayes' theorem:</a:t>
            </a:r>
          </a:p>
          <a:p>
            <a:pPr algn="just"/>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dirty="0">
                <a:solidFill>
                  <a:srgbClr val="000000"/>
                </a:solidFill>
                <a:latin typeface="verdana" panose="020B0604030504040204" pitchFamily="34" charset="0"/>
              </a:rPr>
              <a:t>It is used to calculate the next step of the robot when the already executed step is given.</a:t>
            </a:r>
          </a:p>
          <a:p>
            <a:pPr algn="just"/>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dirty="0">
                <a:solidFill>
                  <a:srgbClr val="000000"/>
                </a:solidFill>
                <a:latin typeface="verdana" panose="020B0604030504040204" pitchFamily="34" charset="0"/>
              </a:rPr>
              <a:t>Bayes' theorem is helpful in weather forecasting.</a:t>
            </a:r>
          </a:p>
          <a:p>
            <a:pPr algn="just"/>
            <a:endParaRPr lang="en-US" sz="2400" dirty="0">
              <a:solidFill>
                <a:srgbClr val="000000"/>
              </a:solidFill>
              <a:latin typeface="verdana" panose="020B0604030504040204" pitchFamily="34" charset="0"/>
            </a:endParaRPr>
          </a:p>
          <a:p>
            <a:pPr algn="just">
              <a:buFont typeface="Arial" panose="020B0604020202020204" pitchFamily="34" charset="0"/>
              <a:buChar char="•"/>
            </a:pPr>
            <a:r>
              <a:rPr lang="en-US" sz="2400" dirty="0">
                <a:solidFill>
                  <a:srgbClr val="000000"/>
                </a:solidFill>
                <a:latin typeface="verdana" panose="020B0604030504040204" pitchFamily="34" charset="0"/>
              </a:rPr>
              <a:t>It can solve the Monty Hall problem.</a:t>
            </a:r>
            <a:endParaRPr lang="en-US" sz="24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258872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613" y="501133"/>
            <a:ext cx="7755649" cy="492443"/>
          </a:xfrm>
          <a:prstGeom prst="rect">
            <a:avLst/>
          </a:prstGeom>
        </p:spPr>
        <p:txBody>
          <a:bodyPr wrap="none">
            <a:spAutoFit/>
          </a:bodyPr>
          <a:lstStyle/>
          <a:p>
            <a:r>
              <a:rPr lang="en-US" sz="2600" b="1" dirty="0">
                <a:solidFill>
                  <a:srgbClr val="C00000"/>
                </a:solidFill>
                <a:latin typeface="erdana"/>
              </a:rPr>
              <a:t>Bayesian Belief Network in artificial intelligence</a:t>
            </a:r>
            <a:endParaRPr lang="en-US" sz="2600" b="1" i="0" dirty="0">
              <a:solidFill>
                <a:srgbClr val="C00000"/>
              </a:solidFill>
              <a:effectLst/>
              <a:latin typeface="erdana"/>
            </a:endParaRPr>
          </a:p>
        </p:txBody>
      </p:sp>
      <p:sp>
        <p:nvSpPr>
          <p:cNvPr id="3" name="Rectangle 2"/>
          <p:cNvSpPr/>
          <p:nvPr/>
        </p:nvSpPr>
        <p:spPr>
          <a:xfrm>
            <a:off x="1043613" y="1141398"/>
            <a:ext cx="10802638" cy="5170646"/>
          </a:xfrm>
          <a:prstGeom prst="rect">
            <a:avLst/>
          </a:prstGeom>
        </p:spPr>
        <p:txBody>
          <a:bodyPr wrap="square">
            <a:spAutoFit/>
          </a:bodyPr>
          <a:lstStyle/>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Bayesian belief network is key computer technology for dealing with probabilistic events and to solve a problem which has uncertainty. </a:t>
            </a:r>
          </a:p>
          <a:p>
            <a:pPr marL="342900" indent="-342900" algn="just">
              <a:buFont typeface="Arial" panose="020B0604020202020204" pitchFamily="34" charset="0"/>
              <a:buChar char="•"/>
            </a:pPr>
            <a:r>
              <a:rPr lang="en-US" sz="2200" b="1" dirty="0">
                <a:solidFill>
                  <a:srgbClr val="C00000"/>
                </a:solidFill>
                <a:latin typeface="verdana" panose="020B0604030504040204" pitchFamily="34" charset="0"/>
              </a:rPr>
              <a:t>We can define a Bayesian network as: </a:t>
            </a:r>
            <a:r>
              <a:rPr lang="en-US" sz="2200" dirty="0">
                <a:solidFill>
                  <a:srgbClr val="000000"/>
                </a:solidFill>
                <a:latin typeface="verdana" panose="020B0604030504040204" pitchFamily="34" charset="0"/>
              </a:rPr>
              <a:t>"A Bayesian network is a probabilistic graphical model which represents a set of variables and their conditional dependencies using a directed acyclic graph.“</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It is also called a </a:t>
            </a:r>
            <a:r>
              <a:rPr lang="en-US" sz="2200" b="1" dirty="0">
                <a:solidFill>
                  <a:srgbClr val="C00000"/>
                </a:solidFill>
                <a:latin typeface="verdana" panose="020B0604030504040204" pitchFamily="34" charset="0"/>
              </a:rPr>
              <a:t>Bayes network, belief network, decision network</a:t>
            </a:r>
            <a:r>
              <a:rPr lang="en-US" sz="2200" dirty="0">
                <a:solidFill>
                  <a:srgbClr val="000000"/>
                </a:solidFill>
                <a:latin typeface="verdana" panose="020B0604030504040204" pitchFamily="34" charset="0"/>
              </a:rPr>
              <a:t>, or </a:t>
            </a:r>
            <a:r>
              <a:rPr lang="en-US" sz="2200" b="1" dirty="0">
                <a:solidFill>
                  <a:srgbClr val="C00000"/>
                </a:solidFill>
                <a:latin typeface="verdana" panose="020B0604030504040204" pitchFamily="34" charset="0"/>
              </a:rPr>
              <a:t>Bayesian model</a:t>
            </a:r>
            <a:r>
              <a:rPr lang="en-US" sz="2200" dirty="0">
                <a:solidFill>
                  <a:srgbClr val="000000"/>
                </a:solidFill>
                <a:latin typeface="verdana" panose="020B0604030504040204" pitchFamily="34" charset="0"/>
              </a:rPr>
              <a:t>.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Bayesian networks are probabilistic, because these networks are built from a </a:t>
            </a:r>
            <a:r>
              <a:rPr lang="en-US" sz="2200" b="1" dirty="0">
                <a:solidFill>
                  <a:srgbClr val="C00000"/>
                </a:solidFill>
                <a:latin typeface="verdana" panose="020B0604030504040204" pitchFamily="34" charset="0"/>
              </a:rPr>
              <a:t>probability distribution</a:t>
            </a:r>
            <a:r>
              <a:rPr lang="en-US" sz="2200" dirty="0">
                <a:solidFill>
                  <a:srgbClr val="000000"/>
                </a:solidFill>
                <a:latin typeface="verdana" panose="020B0604030504040204" pitchFamily="34" charset="0"/>
              </a:rPr>
              <a:t>, and also use probability theory for prediction and anomaly detection. </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Real world applications are probabilistic in nature, and to represent the relationship between multiple events, we need a Bayesian network.</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 It can also be used in various tasks including </a:t>
            </a:r>
            <a:r>
              <a:rPr lang="en-US" sz="2200" b="1" dirty="0">
                <a:solidFill>
                  <a:srgbClr val="C00000"/>
                </a:solidFill>
                <a:latin typeface="verdana" panose="020B0604030504040204" pitchFamily="34" charset="0"/>
              </a:rPr>
              <a:t>prediction, anomaly detection, diagnostics, automated insight, reasoning, time series prediction</a:t>
            </a:r>
            <a:r>
              <a:rPr lang="en-US" sz="2200" dirty="0">
                <a:solidFill>
                  <a:srgbClr val="C00000"/>
                </a:solidFill>
                <a:latin typeface="verdana" panose="020B0604030504040204" pitchFamily="34" charset="0"/>
              </a:rPr>
              <a:t>,</a:t>
            </a:r>
            <a:r>
              <a:rPr lang="en-US" sz="2200" dirty="0">
                <a:solidFill>
                  <a:srgbClr val="000000"/>
                </a:solidFill>
                <a:latin typeface="verdana" panose="020B0604030504040204" pitchFamily="34" charset="0"/>
              </a:rPr>
              <a:t> and </a:t>
            </a:r>
            <a:r>
              <a:rPr lang="en-US" sz="2200" b="1" dirty="0">
                <a:solidFill>
                  <a:srgbClr val="C00000"/>
                </a:solidFill>
                <a:latin typeface="verdana" panose="020B0604030504040204" pitchFamily="34" charset="0"/>
              </a:rPr>
              <a:t>decision making under uncertainty</a:t>
            </a:r>
            <a:r>
              <a:rPr lang="en-US" sz="2200" dirty="0">
                <a:solidFill>
                  <a:srgbClr val="C00000"/>
                </a:solidFill>
                <a:latin typeface="verdana" panose="020B0604030504040204" pitchFamily="34" charset="0"/>
              </a:rPr>
              <a:t>.</a:t>
            </a:r>
            <a:endParaRPr lang="en-US" sz="2200" b="0" i="0" dirty="0">
              <a:solidFill>
                <a:srgbClr val="C00000"/>
              </a:solidFill>
              <a:effectLst/>
              <a:latin typeface="verdana" panose="020B0604030504040204" pitchFamily="34" charset="0"/>
            </a:endParaRPr>
          </a:p>
        </p:txBody>
      </p:sp>
    </p:spTree>
    <p:extLst>
      <p:ext uri="{BB962C8B-B14F-4D97-AF65-F5344CB8AC3E}">
        <p14:creationId xmlns:p14="http://schemas.microsoft.com/office/powerpoint/2010/main" val="420840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353" y="824754"/>
            <a:ext cx="10515600" cy="564776"/>
          </a:xfrm>
        </p:spPr>
        <p:txBody>
          <a:bodyPr>
            <a:normAutofit fontScale="90000"/>
          </a:bodyPr>
          <a:lstStyle/>
          <a:p>
            <a:r>
              <a:rPr lang="en-IN" b="1" dirty="0"/>
              <a:t>AI knowledge cycle</a:t>
            </a:r>
            <a:endParaRPr lang="en-IN" dirty="0"/>
          </a:p>
        </p:txBody>
      </p:sp>
      <p:sp>
        <p:nvSpPr>
          <p:cNvPr id="3" name="Content Placeholder 2"/>
          <p:cNvSpPr>
            <a:spLocks noGrp="1"/>
          </p:cNvSpPr>
          <p:nvPr>
            <p:ph idx="1"/>
          </p:nvPr>
        </p:nvSpPr>
        <p:spPr>
          <a:xfrm>
            <a:off x="1053352" y="1488141"/>
            <a:ext cx="10797989" cy="5154706"/>
          </a:xfrm>
        </p:spPr>
        <p:txBody>
          <a:bodyPr>
            <a:normAutofit/>
          </a:bodyPr>
          <a:lstStyle/>
          <a:p>
            <a:pPr marL="0" indent="0">
              <a:buNone/>
            </a:pPr>
            <a:r>
              <a:rPr lang="en-IN" sz="3200" dirty="0">
                <a:solidFill>
                  <a:srgbClr val="C00000"/>
                </a:solidFill>
              </a:rPr>
              <a:t>An Artificial intelligence system has the following components for displaying intelligent </a:t>
            </a:r>
            <a:r>
              <a:rPr lang="en-IN" sz="3200" dirty="0" err="1">
                <a:solidFill>
                  <a:srgbClr val="C00000"/>
                </a:solidFill>
              </a:rPr>
              <a:t>behavior</a:t>
            </a:r>
            <a:r>
              <a:rPr lang="en-IN" sz="3200" dirty="0">
                <a:solidFill>
                  <a:srgbClr val="C00000"/>
                </a:solidFill>
              </a:rPr>
              <a:t>:</a:t>
            </a:r>
          </a:p>
          <a:p>
            <a:pPr marL="0" lvl="0" indent="0">
              <a:buNone/>
            </a:pPr>
            <a:r>
              <a:rPr lang="en-IN" sz="3200" dirty="0"/>
              <a:t>- Perception</a:t>
            </a:r>
          </a:p>
          <a:p>
            <a:pPr marL="0" lvl="0" indent="0">
              <a:buNone/>
            </a:pPr>
            <a:r>
              <a:rPr lang="en-IN" sz="3200" dirty="0"/>
              <a:t>- Learning</a:t>
            </a:r>
          </a:p>
          <a:p>
            <a:pPr marL="0" lvl="0" indent="0">
              <a:buNone/>
            </a:pPr>
            <a:r>
              <a:rPr lang="en-IN" sz="3200" dirty="0"/>
              <a:t>- Knowledge Representation and Reasoning</a:t>
            </a:r>
          </a:p>
          <a:p>
            <a:pPr marL="0" lvl="0" indent="0">
              <a:buNone/>
            </a:pPr>
            <a:r>
              <a:rPr lang="en-IN" sz="3200" dirty="0"/>
              <a:t>- Planning</a:t>
            </a:r>
          </a:p>
          <a:p>
            <a:pPr marL="0" indent="0">
              <a:buNone/>
            </a:pPr>
            <a:r>
              <a:rPr lang="en-IN" sz="3200" dirty="0"/>
              <a:t>- Execution</a:t>
            </a:r>
          </a:p>
        </p:txBody>
      </p:sp>
    </p:spTree>
    <p:extLst>
      <p:ext uri="{BB962C8B-B14F-4D97-AF65-F5344CB8AC3E}">
        <p14:creationId xmlns:p14="http://schemas.microsoft.com/office/powerpoint/2010/main" val="242937708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7465" y="682473"/>
            <a:ext cx="10930467" cy="313932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verdana" panose="020B0604030504040204" pitchFamily="34" charset="0"/>
              </a:rPr>
              <a:t>Bayesian Network can be used for building models from data and experts opinions, and </a:t>
            </a:r>
            <a:r>
              <a:rPr lang="en-US" sz="2200" b="1" dirty="0">
                <a:solidFill>
                  <a:srgbClr val="C00000"/>
                </a:solidFill>
                <a:latin typeface="verdana" panose="020B0604030504040204" pitchFamily="34" charset="0"/>
              </a:rPr>
              <a:t>it consists of two parts:</a:t>
            </a:r>
          </a:p>
          <a:p>
            <a:r>
              <a:rPr lang="en-US" sz="2200" dirty="0">
                <a:solidFill>
                  <a:srgbClr val="000000"/>
                </a:solidFill>
                <a:latin typeface="verdana" panose="020B0604030504040204" pitchFamily="34" charset="0"/>
              </a:rPr>
              <a:t>- Directed Acyclic Graph</a:t>
            </a:r>
          </a:p>
          <a:p>
            <a:r>
              <a:rPr lang="en-US" sz="2200" dirty="0">
                <a:solidFill>
                  <a:srgbClr val="000000"/>
                </a:solidFill>
                <a:latin typeface="verdana" panose="020B0604030504040204" pitchFamily="34" charset="0"/>
              </a:rPr>
              <a:t>- Table of conditional probabilities.</a:t>
            </a:r>
          </a:p>
          <a:p>
            <a:pPr marL="342900" indent="-342900">
              <a:buFont typeface="Arial" panose="020B0604020202020204" pitchFamily="34" charset="0"/>
              <a:buChar char="•"/>
            </a:pPr>
            <a:r>
              <a:rPr lang="en-US" sz="2200" dirty="0">
                <a:solidFill>
                  <a:srgbClr val="000000"/>
                </a:solidFill>
                <a:latin typeface="verdana" panose="020B0604030504040204" pitchFamily="34" charset="0"/>
              </a:rPr>
              <a:t>The generalized form of Bayesian network that represents and solve decision problems under uncertain knowledge is known as an </a:t>
            </a:r>
            <a:r>
              <a:rPr lang="en-US" sz="2200" b="1" dirty="0">
                <a:solidFill>
                  <a:srgbClr val="000000"/>
                </a:solidFill>
                <a:latin typeface="verdana" panose="020B0604030504040204" pitchFamily="34" charset="0"/>
              </a:rPr>
              <a:t>Influence diagram</a:t>
            </a:r>
            <a:r>
              <a:rPr lang="en-US" sz="2200" dirty="0">
                <a:solidFill>
                  <a:srgbClr val="000000"/>
                </a:solidFill>
                <a:latin typeface="verdana" panose="020B0604030504040204" pitchFamily="34" charset="0"/>
              </a:rPr>
              <a:t>.</a:t>
            </a:r>
          </a:p>
          <a:p>
            <a:pPr marL="342900" indent="-342900">
              <a:buFont typeface="Arial" panose="020B0604020202020204" pitchFamily="34" charset="0"/>
              <a:buChar char="•"/>
            </a:pPr>
            <a:r>
              <a:rPr lang="en-US" sz="2200" b="1" dirty="0">
                <a:solidFill>
                  <a:srgbClr val="000000"/>
                </a:solidFill>
                <a:latin typeface="verdana" panose="020B0604030504040204" pitchFamily="34" charset="0"/>
              </a:rPr>
              <a:t>A Bayesian network graph is made up of nodes and Arcs (directed links):</a:t>
            </a:r>
            <a:endParaRPr lang="en-US" sz="2200" b="0" i="0" dirty="0">
              <a:solidFill>
                <a:srgbClr val="000000"/>
              </a:solidFill>
              <a:effectLst/>
              <a:latin typeface="verdana" panose="020B0604030504040204" pitchFamily="34" charset="0"/>
            </a:endParaRPr>
          </a:p>
        </p:txBody>
      </p:sp>
      <p:pic>
        <p:nvPicPr>
          <p:cNvPr id="9218" name="Picture 2" descr="Bayesian Belief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642" y="3742266"/>
            <a:ext cx="4762500" cy="272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0023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1025311"/>
            <a:ext cx="10735733" cy="5170646"/>
          </a:xfrm>
          <a:prstGeom prst="rect">
            <a:avLst/>
          </a:prstGeom>
        </p:spPr>
        <p:txBody>
          <a:bodyPr wrap="square">
            <a:spAutoFit/>
          </a:bodyPr>
          <a:lstStyle/>
          <a:p>
            <a:pPr algn="just">
              <a:buFont typeface="Arial" panose="020B0604020202020204" pitchFamily="34" charset="0"/>
              <a:buChar char="•"/>
            </a:pPr>
            <a:r>
              <a:rPr lang="en-US" sz="2200" dirty="0">
                <a:solidFill>
                  <a:srgbClr val="000000"/>
                </a:solidFill>
                <a:latin typeface="verdana" panose="020B0604030504040204" pitchFamily="34" charset="0"/>
              </a:rPr>
              <a:t>Each </a:t>
            </a:r>
            <a:r>
              <a:rPr lang="en-US" sz="2200" b="1" dirty="0">
                <a:solidFill>
                  <a:srgbClr val="000000"/>
                </a:solidFill>
                <a:latin typeface="verdana" panose="020B0604030504040204" pitchFamily="34" charset="0"/>
              </a:rPr>
              <a:t>node</a:t>
            </a:r>
            <a:r>
              <a:rPr lang="en-US" sz="2200" dirty="0">
                <a:solidFill>
                  <a:srgbClr val="000000"/>
                </a:solidFill>
                <a:latin typeface="verdana" panose="020B0604030504040204" pitchFamily="34" charset="0"/>
              </a:rPr>
              <a:t> corresponds to the random variables, and a variable can be </a:t>
            </a:r>
            <a:r>
              <a:rPr lang="en-US" sz="2200" b="1" dirty="0">
                <a:solidFill>
                  <a:srgbClr val="000000"/>
                </a:solidFill>
                <a:latin typeface="verdana" panose="020B0604030504040204" pitchFamily="34" charset="0"/>
              </a:rPr>
              <a:t>continuous</a:t>
            </a:r>
            <a:r>
              <a:rPr lang="en-US" sz="2200" dirty="0">
                <a:solidFill>
                  <a:srgbClr val="000000"/>
                </a:solidFill>
                <a:latin typeface="verdana" panose="020B0604030504040204" pitchFamily="34" charset="0"/>
              </a:rPr>
              <a:t> or </a:t>
            </a:r>
            <a:r>
              <a:rPr lang="en-US" sz="2200" b="1" dirty="0">
                <a:solidFill>
                  <a:srgbClr val="000000"/>
                </a:solidFill>
                <a:latin typeface="verdana" panose="020B0604030504040204" pitchFamily="34" charset="0"/>
              </a:rPr>
              <a:t>discrete</a:t>
            </a:r>
            <a:r>
              <a:rPr lang="en-US" sz="2200" dirty="0">
                <a:solidFill>
                  <a:srgbClr val="000000"/>
                </a:solidFill>
                <a:latin typeface="verdana" panose="020B0604030504040204" pitchFamily="34" charset="0"/>
              </a:rPr>
              <a:t>.</a:t>
            </a:r>
          </a:p>
          <a:p>
            <a:pPr algn="just">
              <a:buFont typeface="Arial" panose="020B0604020202020204" pitchFamily="34" charset="0"/>
              <a:buChar char="•"/>
            </a:pPr>
            <a:r>
              <a:rPr lang="en-US" sz="2200" b="1" dirty="0">
                <a:solidFill>
                  <a:srgbClr val="000000"/>
                </a:solidFill>
                <a:latin typeface="verdana" panose="020B0604030504040204" pitchFamily="34" charset="0"/>
              </a:rPr>
              <a:t>Arc or directed arrows</a:t>
            </a:r>
            <a:r>
              <a:rPr lang="en-US" sz="2200" dirty="0">
                <a:solidFill>
                  <a:srgbClr val="000000"/>
                </a:solidFill>
                <a:latin typeface="verdana" panose="020B0604030504040204" pitchFamily="34" charset="0"/>
              </a:rPr>
              <a:t> represent the causal relationship or conditional probabilities between random variables. These directed links or arrows connect the pair of nodes in the graph.</a:t>
            </a:r>
          </a:p>
          <a:p>
            <a:pPr marL="342900" indent="-342900" algn="just">
              <a:buFont typeface="Arial" panose="020B0604020202020204" pitchFamily="34" charset="0"/>
              <a:buChar char="•"/>
            </a:pPr>
            <a:br>
              <a:rPr lang="en-US" sz="2200" dirty="0">
                <a:solidFill>
                  <a:srgbClr val="000000"/>
                </a:solidFill>
                <a:latin typeface="verdana" panose="020B0604030504040204" pitchFamily="34" charset="0"/>
              </a:rPr>
            </a:br>
            <a:r>
              <a:rPr lang="en-US" sz="2200" dirty="0">
                <a:solidFill>
                  <a:srgbClr val="000000"/>
                </a:solidFill>
                <a:latin typeface="verdana" panose="020B0604030504040204" pitchFamily="34" charset="0"/>
              </a:rPr>
              <a:t>These links represent that one node directly influence the other node, and if there is no directed link that means that nodes are independent with each other</a:t>
            </a:r>
          </a:p>
          <a:p>
            <a:pPr marL="742950" lvl="1" indent="-285750" algn="just">
              <a:buFont typeface="Arial" panose="020B0604020202020204" pitchFamily="34" charset="0"/>
              <a:buChar char="•"/>
            </a:pPr>
            <a:r>
              <a:rPr lang="en-US" sz="2200" b="1" dirty="0">
                <a:solidFill>
                  <a:srgbClr val="000000"/>
                </a:solidFill>
                <a:latin typeface="verdana" panose="020B0604030504040204" pitchFamily="34" charset="0"/>
              </a:rPr>
              <a:t>In the above diagram, A, B, C, and D are random variables represented by the nodes of the network graph.</a:t>
            </a:r>
            <a:endParaRPr lang="en-US" sz="2200" dirty="0">
              <a:solidFill>
                <a:srgbClr val="000000"/>
              </a:solidFill>
              <a:latin typeface="verdana" panose="020B0604030504040204" pitchFamily="34" charset="0"/>
            </a:endParaRPr>
          </a:p>
          <a:p>
            <a:pPr marL="742950" lvl="1" indent="-285750" algn="just">
              <a:buFont typeface="Arial" panose="020B0604020202020204" pitchFamily="34" charset="0"/>
              <a:buChar char="•"/>
            </a:pPr>
            <a:r>
              <a:rPr lang="en-US" sz="2200" b="1" dirty="0">
                <a:solidFill>
                  <a:srgbClr val="000000"/>
                </a:solidFill>
                <a:latin typeface="verdana" panose="020B0604030504040204" pitchFamily="34" charset="0"/>
              </a:rPr>
              <a:t>If we are considering node B, which is connected with node A by a directed arrow, then node A is called the parent of Node B.</a:t>
            </a:r>
            <a:endParaRPr lang="en-US" sz="2200" dirty="0">
              <a:solidFill>
                <a:srgbClr val="000000"/>
              </a:solidFill>
              <a:latin typeface="verdana" panose="020B0604030504040204" pitchFamily="34" charset="0"/>
            </a:endParaRPr>
          </a:p>
          <a:p>
            <a:pPr marL="742950" lvl="1" indent="-285750" algn="just">
              <a:buFont typeface="Arial" panose="020B0604020202020204" pitchFamily="34" charset="0"/>
              <a:buChar char="•"/>
            </a:pPr>
            <a:r>
              <a:rPr lang="en-US" sz="2200" b="1" dirty="0">
                <a:solidFill>
                  <a:srgbClr val="000000"/>
                </a:solidFill>
                <a:latin typeface="verdana" panose="020B0604030504040204" pitchFamily="34" charset="0"/>
              </a:rPr>
              <a:t>Node C is independent of node A.</a:t>
            </a:r>
            <a:endParaRPr lang="en-US" sz="2200"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099753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833736"/>
            <a:ext cx="1086273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000000"/>
                </a:solidFill>
                <a:latin typeface="Arial" panose="020B0604020202020204" pitchFamily="34" charset="0"/>
              </a:rPr>
              <a:t>The Bayesian network graph does not contain any cyclic graph. Hence, it is known as a </a:t>
            </a:r>
            <a:r>
              <a:rPr lang="en-US" sz="2200" b="1" dirty="0">
                <a:solidFill>
                  <a:srgbClr val="000000"/>
                </a:solidFill>
                <a:latin typeface="Arial" panose="020B0604020202020204" pitchFamily="34" charset="0"/>
              </a:rPr>
              <a:t>directed acyclic graph or DAG</a:t>
            </a:r>
            <a:r>
              <a:rPr lang="en-US" sz="2200" dirty="0">
                <a:solidFill>
                  <a:srgbClr val="000000"/>
                </a:solidFill>
                <a:latin typeface="Arial" panose="020B0604020202020204" pitchFamily="34" charset="0"/>
              </a:rPr>
              <a:t>.</a:t>
            </a:r>
            <a:endParaRPr lang="en-US" sz="2200" b="0" i="0" dirty="0">
              <a:solidFill>
                <a:srgbClr val="000000"/>
              </a:solidFill>
              <a:effectLst/>
              <a:latin typeface="Arial" panose="020B0604020202020204" pitchFamily="34" charset="0"/>
            </a:endParaRPr>
          </a:p>
        </p:txBody>
      </p:sp>
      <p:sp>
        <p:nvSpPr>
          <p:cNvPr id="3" name="Rectangle 2"/>
          <p:cNvSpPr/>
          <p:nvPr/>
        </p:nvSpPr>
        <p:spPr>
          <a:xfrm>
            <a:off x="956733" y="2065572"/>
            <a:ext cx="10862734" cy="3816429"/>
          </a:xfrm>
          <a:prstGeom prst="rect">
            <a:avLst/>
          </a:prstGeom>
        </p:spPr>
        <p:txBody>
          <a:bodyPr wrap="square">
            <a:spAutoFit/>
          </a:bodyPr>
          <a:lstStyle/>
          <a:p>
            <a:pPr algn="just"/>
            <a:r>
              <a:rPr lang="en-US" sz="2200" b="1" dirty="0">
                <a:solidFill>
                  <a:srgbClr val="C00000"/>
                </a:solidFill>
                <a:latin typeface="verdana" panose="020B0604030504040204" pitchFamily="34" charset="0"/>
              </a:rPr>
              <a:t>The Bayesian network has mainly two components:</a:t>
            </a:r>
          </a:p>
          <a:p>
            <a:pPr algn="just"/>
            <a:endParaRPr lang="en-US" sz="2200" b="1" dirty="0">
              <a:solidFill>
                <a:srgbClr val="C00000"/>
              </a:solidFill>
              <a:latin typeface="verdana" panose="020B0604030504040204" pitchFamily="34" charset="0"/>
            </a:endParaRPr>
          </a:p>
          <a:p>
            <a:pPr algn="just">
              <a:buFont typeface="Arial" panose="020B0604020202020204" pitchFamily="34" charset="0"/>
              <a:buChar char="•"/>
            </a:pPr>
            <a:r>
              <a:rPr lang="en-US" sz="2200" dirty="0">
                <a:solidFill>
                  <a:srgbClr val="000000"/>
                </a:solidFill>
                <a:latin typeface="verdana" panose="020B0604030504040204" pitchFamily="34" charset="0"/>
              </a:rPr>
              <a:t>Causal Component</a:t>
            </a:r>
          </a:p>
          <a:p>
            <a:pPr algn="just">
              <a:buFont typeface="Arial" panose="020B0604020202020204" pitchFamily="34" charset="0"/>
              <a:buChar char="•"/>
            </a:pPr>
            <a:r>
              <a:rPr lang="en-US" sz="2200" dirty="0">
                <a:solidFill>
                  <a:srgbClr val="000000"/>
                </a:solidFill>
                <a:latin typeface="verdana" panose="020B0604030504040204" pitchFamily="34" charset="0"/>
              </a:rPr>
              <a:t>Actual numbers</a:t>
            </a:r>
          </a:p>
          <a:p>
            <a:pPr algn="just"/>
            <a:endParaRPr lang="en-US" sz="2200" dirty="0">
              <a:solidFill>
                <a:srgbClr val="000000"/>
              </a:solidFill>
              <a:latin typeface="verdana" panose="020B0604030504040204" pitchFamily="34" charset="0"/>
            </a:endParaRP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Each node in the Bayesian network has condition probability distribution </a:t>
            </a:r>
            <a:r>
              <a:rPr lang="en-US" sz="2200" b="1" dirty="0">
                <a:solidFill>
                  <a:srgbClr val="000000"/>
                </a:solidFill>
                <a:latin typeface="verdana" panose="020B0604030504040204" pitchFamily="34" charset="0"/>
              </a:rPr>
              <a:t>P(X</a:t>
            </a:r>
            <a:r>
              <a:rPr lang="en-US" sz="2200" b="1" baseline="-25000" dirty="0">
                <a:solidFill>
                  <a:srgbClr val="000000"/>
                </a:solidFill>
                <a:latin typeface="verdana" panose="020B0604030504040204" pitchFamily="34" charset="0"/>
              </a:rPr>
              <a:t>i</a:t>
            </a:r>
            <a:r>
              <a:rPr lang="en-US" sz="2200" b="1" dirty="0">
                <a:solidFill>
                  <a:srgbClr val="000000"/>
                </a:solidFill>
                <a:latin typeface="verdana" panose="020B0604030504040204" pitchFamily="34" charset="0"/>
              </a:rPr>
              <a:t> |Parent(X</a:t>
            </a:r>
            <a:r>
              <a:rPr lang="en-US" sz="2200" b="1" baseline="-25000" dirty="0">
                <a:solidFill>
                  <a:srgbClr val="000000"/>
                </a:solidFill>
                <a:latin typeface="verdana" panose="020B0604030504040204" pitchFamily="34" charset="0"/>
              </a:rPr>
              <a:t>i</a:t>
            </a:r>
            <a:r>
              <a:rPr lang="en-US" sz="2200" b="1" dirty="0">
                <a:solidFill>
                  <a:srgbClr val="000000"/>
                </a:solidFill>
                <a:latin typeface="verdana" panose="020B0604030504040204" pitchFamily="34" charset="0"/>
              </a:rPr>
              <a:t>) )</a:t>
            </a:r>
            <a:r>
              <a:rPr lang="en-US" sz="2200" dirty="0">
                <a:solidFill>
                  <a:srgbClr val="000000"/>
                </a:solidFill>
                <a:latin typeface="verdana" panose="020B0604030504040204" pitchFamily="34" charset="0"/>
              </a:rPr>
              <a:t>, which determines the effect of the parent on that node.</a:t>
            </a: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Bayesian network is based on Joint probability distribution and conditional probability. So let's first understand the joint probability distribution:</a:t>
            </a:r>
            <a:endParaRPr lang="en-US" sz="22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5786259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2933" y="857240"/>
            <a:ext cx="10735734" cy="4493538"/>
          </a:xfrm>
          <a:prstGeom prst="rect">
            <a:avLst/>
          </a:prstGeom>
        </p:spPr>
        <p:txBody>
          <a:bodyPr wrap="square">
            <a:spAutoFit/>
          </a:bodyPr>
          <a:lstStyle/>
          <a:p>
            <a:r>
              <a:rPr lang="en-US" sz="2200" b="1" dirty="0">
                <a:solidFill>
                  <a:srgbClr val="C00000"/>
                </a:solidFill>
                <a:latin typeface="erdana"/>
              </a:rPr>
              <a:t>Joint probability distribution:</a:t>
            </a:r>
          </a:p>
          <a:p>
            <a:endParaRPr lang="en-US" sz="2200" b="1" dirty="0">
              <a:solidFill>
                <a:srgbClr val="C00000"/>
              </a:solidFill>
              <a:latin typeface="erdana"/>
            </a:endParaRPr>
          </a:p>
          <a:p>
            <a:pPr marL="342900" indent="-342900" algn="just">
              <a:buFont typeface="Arial" panose="020B0604020202020204" pitchFamily="34" charset="0"/>
              <a:buChar char="•"/>
            </a:pPr>
            <a:r>
              <a:rPr lang="en-US" sz="2200" dirty="0">
                <a:solidFill>
                  <a:srgbClr val="000000"/>
                </a:solidFill>
                <a:latin typeface="verdana" panose="020B0604030504040204" pitchFamily="34" charset="0"/>
              </a:rPr>
              <a:t>If we have variables x1, x2, x3,....., </a:t>
            </a:r>
            <a:r>
              <a:rPr lang="en-US" sz="2200" dirty="0" err="1">
                <a:solidFill>
                  <a:srgbClr val="000000"/>
                </a:solidFill>
                <a:latin typeface="verdana" panose="020B0604030504040204" pitchFamily="34" charset="0"/>
              </a:rPr>
              <a:t>xn</a:t>
            </a:r>
            <a:r>
              <a:rPr lang="en-US" sz="2200" dirty="0">
                <a:solidFill>
                  <a:srgbClr val="000000"/>
                </a:solidFill>
                <a:latin typeface="verdana" panose="020B0604030504040204" pitchFamily="34" charset="0"/>
              </a:rPr>
              <a:t>, then the probabilities of a different combination of x1, x2, x3.. </a:t>
            </a:r>
            <a:r>
              <a:rPr lang="en-US" sz="2200" dirty="0" err="1">
                <a:solidFill>
                  <a:srgbClr val="000000"/>
                </a:solidFill>
                <a:latin typeface="verdana" panose="020B0604030504040204" pitchFamily="34" charset="0"/>
              </a:rPr>
              <a:t>xn</a:t>
            </a:r>
            <a:r>
              <a:rPr lang="en-US" sz="2200" dirty="0">
                <a:solidFill>
                  <a:srgbClr val="000000"/>
                </a:solidFill>
                <a:latin typeface="verdana" panose="020B0604030504040204" pitchFamily="34" charset="0"/>
              </a:rPr>
              <a:t>, are known as Joint probability distribution.</a:t>
            </a:r>
          </a:p>
          <a:p>
            <a:pPr algn="just"/>
            <a:endParaRPr lang="en-US" sz="2200" dirty="0">
              <a:solidFill>
                <a:srgbClr val="000000"/>
              </a:solidFill>
              <a:latin typeface="verdana" panose="020B0604030504040204" pitchFamily="34" charset="0"/>
            </a:endParaRPr>
          </a:p>
          <a:p>
            <a:pPr algn="just"/>
            <a:r>
              <a:rPr lang="en-US" sz="2200" b="1" dirty="0">
                <a:solidFill>
                  <a:srgbClr val="000000"/>
                </a:solidFill>
                <a:latin typeface="verdana" panose="020B0604030504040204" pitchFamily="34" charset="0"/>
              </a:rPr>
              <a:t>P[x</a:t>
            </a:r>
            <a:r>
              <a:rPr lang="en-US" sz="2200" b="1" baseline="-25000" dirty="0">
                <a:solidFill>
                  <a:srgbClr val="000000"/>
                </a:solidFill>
                <a:latin typeface="verdana" panose="020B0604030504040204" pitchFamily="34" charset="0"/>
              </a:rPr>
              <a:t>1</a:t>
            </a:r>
            <a:r>
              <a:rPr lang="en-US" sz="2200" b="1" dirty="0">
                <a:solidFill>
                  <a:srgbClr val="000000"/>
                </a:solidFill>
                <a:latin typeface="verdana" panose="020B0604030504040204" pitchFamily="34" charset="0"/>
              </a:rPr>
              <a:t>, x</a:t>
            </a:r>
            <a:r>
              <a:rPr lang="en-US" sz="2200" b="1" baseline="-25000" dirty="0">
                <a:solidFill>
                  <a:srgbClr val="000000"/>
                </a:solidFill>
                <a:latin typeface="verdana" panose="020B0604030504040204" pitchFamily="34" charset="0"/>
              </a:rPr>
              <a:t>2</a:t>
            </a:r>
            <a:r>
              <a:rPr lang="en-US" sz="2200" b="1" dirty="0">
                <a:solidFill>
                  <a:srgbClr val="000000"/>
                </a:solidFill>
                <a:latin typeface="verdana" panose="020B0604030504040204" pitchFamily="34" charset="0"/>
              </a:rPr>
              <a:t>, x</a:t>
            </a:r>
            <a:r>
              <a:rPr lang="en-US" sz="2200" b="1" baseline="-25000" dirty="0">
                <a:solidFill>
                  <a:srgbClr val="000000"/>
                </a:solidFill>
                <a:latin typeface="verdana" panose="020B0604030504040204" pitchFamily="34" charset="0"/>
              </a:rPr>
              <a:t>3</a:t>
            </a:r>
            <a:r>
              <a:rPr lang="en-US" sz="2200" b="1" dirty="0">
                <a:solidFill>
                  <a:srgbClr val="000000"/>
                </a:solidFill>
                <a:latin typeface="verdana" panose="020B0604030504040204" pitchFamily="34" charset="0"/>
              </a:rPr>
              <a:t>,....., </a:t>
            </a:r>
            <a:r>
              <a:rPr lang="en-US" sz="2200" b="1" dirty="0" err="1">
                <a:solidFill>
                  <a:srgbClr val="000000"/>
                </a:solidFill>
                <a:latin typeface="verdana" panose="020B0604030504040204" pitchFamily="34" charset="0"/>
              </a:rPr>
              <a:t>x</a:t>
            </a:r>
            <a:r>
              <a:rPr lang="en-US" sz="2200" b="1" baseline="-25000" dirty="0" err="1">
                <a:solidFill>
                  <a:srgbClr val="000000"/>
                </a:solidFill>
                <a:latin typeface="verdana" panose="020B0604030504040204" pitchFamily="34" charset="0"/>
              </a:rPr>
              <a:t>n</a:t>
            </a:r>
            <a:r>
              <a:rPr lang="en-US" sz="2200" b="1" dirty="0">
                <a:solidFill>
                  <a:srgbClr val="000000"/>
                </a:solidFill>
                <a:latin typeface="verdana" panose="020B0604030504040204" pitchFamily="34" charset="0"/>
              </a:rPr>
              <a:t>]</a:t>
            </a:r>
            <a:r>
              <a:rPr lang="en-US" sz="2200" dirty="0">
                <a:solidFill>
                  <a:srgbClr val="000000"/>
                </a:solidFill>
                <a:latin typeface="verdana" panose="020B0604030504040204" pitchFamily="34" charset="0"/>
              </a:rPr>
              <a:t>, it can be written as the following way in terms of the joint probability distribution.</a:t>
            </a:r>
          </a:p>
          <a:p>
            <a:pPr algn="just"/>
            <a:endParaRPr lang="en-US" sz="2200" dirty="0">
              <a:solidFill>
                <a:srgbClr val="000000"/>
              </a:solidFill>
              <a:latin typeface="verdana" panose="020B0604030504040204" pitchFamily="34" charset="0"/>
            </a:endParaRPr>
          </a:p>
          <a:p>
            <a:pPr algn="just"/>
            <a:r>
              <a:rPr lang="en-US" sz="2200" b="1" dirty="0">
                <a:solidFill>
                  <a:srgbClr val="000000"/>
                </a:solidFill>
                <a:latin typeface="verdana" panose="020B0604030504040204" pitchFamily="34" charset="0"/>
              </a:rPr>
              <a:t>= P[x</a:t>
            </a:r>
            <a:r>
              <a:rPr lang="en-US" sz="2200" b="1" baseline="-25000" dirty="0">
                <a:solidFill>
                  <a:srgbClr val="000000"/>
                </a:solidFill>
                <a:latin typeface="verdana" panose="020B0604030504040204" pitchFamily="34" charset="0"/>
              </a:rPr>
              <a:t>1</a:t>
            </a:r>
            <a:r>
              <a:rPr lang="en-US" sz="2200" b="1" dirty="0">
                <a:solidFill>
                  <a:srgbClr val="000000"/>
                </a:solidFill>
                <a:latin typeface="verdana" panose="020B0604030504040204" pitchFamily="34" charset="0"/>
              </a:rPr>
              <a:t>| x</a:t>
            </a:r>
            <a:r>
              <a:rPr lang="en-US" sz="2200" b="1" baseline="-25000" dirty="0">
                <a:solidFill>
                  <a:srgbClr val="000000"/>
                </a:solidFill>
                <a:latin typeface="verdana" panose="020B0604030504040204" pitchFamily="34" charset="0"/>
              </a:rPr>
              <a:t>2</a:t>
            </a:r>
            <a:r>
              <a:rPr lang="en-US" sz="2200" b="1" dirty="0">
                <a:solidFill>
                  <a:srgbClr val="000000"/>
                </a:solidFill>
                <a:latin typeface="verdana" panose="020B0604030504040204" pitchFamily="34" charset="0"/>
              </a:rPr>
              <a:t>, x</a:t>
            </a:r>
            <a:r>
              <a:rPr lang="en-US" sz="2200" b="1" baseline="-25000" dirty="0">
                <a:solidFill>
                  <a:srgbClr val="000000"/>
                </a:solidFill>
                <a:latin typeface="verdana" panose="020B0604030504040204" pitchFamily="34" charset="0"/>
              </a:rPr>
              <a:t>3</a:t>
            </a:r>
            <a:r>
              <a:rPr lang="en-US" sz="2200" b="1" dirty="0">
                <a:solidFill>
                  <a:srgbClr val="000000"/>
                </a:solidFill>
                <a:latin typeface="verdana" panose="020B0604030504040204" pitchFamily="34" charset="0"/>
              </a:rPr>
              <a:t>,....., </a:t>
            </a:r>
            <a:r>
              <a:rPr lang="en-US" sz="2200" b="1" dirty="0" err="1">
                <a:solidFill>
                  <a:srgbClr val="000000"/>
                </a:solidFill>
                <a:latin typeface="verdana" panose="020B0604030504040204" pitchFamily="34" charset="0"/>
              </a:rPr>
              <a:t>x</a:t>
            </a:r>
            <a:r>
              <a:rPr lang="en-US" sz="2200" b="1" baseline="-25000" dirty="0" err="1">
                <a:solidFill>
                  <a:srgbClr val="000000"/>
                </a:solidFill>
                <a:latin typeface="verdana" panose="020B0604030504040204" pitchFamily="34" charset="0"/>
              </a:rPr>
              <a:t>n</a:t>
            </a:r>
            <a:r>
              <a:rPr lang="en-US" sz="2200" b="1" dirty="0">
                <a:solidFill>
                  <a:srgbClr val="000000"/>
                </a:solidFill>
                <a:latin typeface="verdana" panose="020B0604030504040204" pitchFamily="34" charset="0"/>
              </a:rPr>
              <a:t>]P[x</a:t>
            </a:r>
            <a:r>
              <a:rPr lang="en-US" sz="2200" b="1" baseline="-25000" dirty="0">
                <a:solidFill>
                  <a:srgbClr val="000000"/>
                </a:solidFill>
                <a:latin typeface="verdana" panose="020B0604030504040204" pitchFamily="34" charset="0"/>
              </a:rPr>
              <a:t>2</a:t>
            </a:r>
            <a:r>
              <a:rPr lang="en-US" sz="2200" b="1" dirty="0">
                <a:solidFill>
                  <a:srgbClr val="000000"/>
                </a:solidFill>
                <a:latin typeface="verdana" panose="020B0604030504040204" pitchFamily="34" charset="0"/>
              </a:rPr>
              <a:t>, x</a:t>
            </a:r>
            <a:r>
              <a:rPr lang="en-US" sz="2200" b="1" baseline="-25000" dirty="0">
                <a:solidFill>
                  <a:srgbClr val="000000"/>
                </a:solidFill>
                <a:latin typeface="verdana" panose="020B0604030504040204" pitchFamily="34" charset="0"/>
              </a:rPr>
              <a:t>3</a:t>
            </a:r>
            <a:r>
              <a:rPr lang="en-US" sz="2200" b="1" dirty="0">
                <a:solidFill>
                  <a:srgbClr val="000000"/>
                </a:solidFill>
                <a:latin typeface="verdana" panose="020B0604030504040204" pitchFamily="34" charset="0"/>
              </a:rPr>
              <a:t>,....., </a:t>
            </a:r>
            <a:r>
              <a:rPr lang="en-US" sz="2200" b="1" dirty="0" err="1">
                <a:solidFill>
                  <a:srgbClr val="000000"/>
                </a:solidFill>
                <a:latin typeface="verdana" panose="020B0604030504040204" pitchFamily="34" charset="0"/>
              </a:rPr>
              <a:t>x</a:t>
            </a:r>
            <a:r>
              <a:rPr lang="en-US" sz="2200" b="1" baseline="-25000" dirty="0" err="1">
                <a:solidFill>
                  <a:srgbClr val="000000"/>
                </a:solidFill>
                <a:latin typeface="verdana" panose="020B0604030504040204" pitchFamily="34" charset="0"/>
              </a:rPr>
              <a:t>n</a:t>
            </a:r>
            <a:r>
              <a:rPr lang="en-US" sz="2200" b="1" dirty="0">
                <a:solidFill>
                  <a:srgbClr val="000000"/>
                </a:solidFill>
                <a:latin typeface="verdana" panose="020B0604030504040204" pitchFamily="34" charset="0"/>
              </a:rPr>
              <a:t>]</a:t>
            </a:r>
            <a:endParaRPr lang="en-US" sz="2200" dirty="0">
              <a:solidFill>
                <a:srgbClr val="000000"/>
              </a:solidFill>
              <a:latin typeface="verdana" panose="020B0604030504040204" pitchFamily="34" charset="0"/>
            </a:endParaRPr>
          </a:p>
          <a:p>
            <a:pPr algn="just"/>
            <a:r>
              <a:rPr lang="en-US" sz="2200" b="1" dirty="0">
                <a:solidFill>
                  <a:srgbClr val="000000"/>
                </a:solidFill>
                <a:latin typeface="verdana" panose="020B0604030504040204" pitchFamily="34" charset="0"/>
              </a:rPr>
              <a:t>= P[x</a:t>
            </a:r>
            <a:r>
              <a:rPr lang="en-US" sz="2200" b="1" baseline="-25000" dirty="0">
                <a:solidFill>
                  <a:srgbClr val="000000"/>
                </a:solidFill>
                <a:latin typeface="verdana" panose="020B0604030504040204" pitchFamily="34" charset="0"/>
              </a:rPr>
              <a:t>1</a:t>
            </a:r>
            <a:r>
              <a:rPr lang="en-US" sz="2200" b="1" dirty="0">
                <a:solidFill>
                  <a:srgbClr val="000000"/>
                </a:solidFill>
                <a:latin typeface="verdana" panose="020B0604030504040204" pitchFamily="34" charset="0"/>
              </a:rPr>
              <a:t>| x</a:t>
            </a:r>
            <a:r>
              <a:rPr lang="en-US" sz="2200" b="1" baseline="-25000" dirty="0">
                <a:solidFill>
                  <a:srgbClr val="000000"/>
                </a:solidFill>
                <a:latin typeface="verdana" panose="020B0604030504040204" pitchFamily="34" charset="0"/>
              </a:rPr>
              <a:t>2</a:t>
            </a:r>
            <a:r>
              <a:rPr lang="en-US" sz="2200" b="1" dirty="0">
                <a:solidFill>
                  <a:srgbClr val="000000"/>
                </a:solidFill>
                <a:latin typeface="verdana" panose="020B0604030504040204" pitchFamily="34" charset="0"/>
              </a:rPr>
              <a:t>, x</a:t>
            </a:r>
            <a:r>
              <a:rPr lang="en-US" sz="2200" b="1" baseline="-25000" dirty="0">
                <a:solidFill>
                  <a:srgbClr val="000000"/>
                </a:solidFill>
                <a:latin typeface="verdana" panose="020B0604030504040204" pitchFamily="34" charset="0"/>
              </a:rPr>
              <a:t>3</a:t>
            </a:r>
            <a:r>
              <a:rPr lang="en-US" sz="2200" b="1" dirty="0">
                <a:solidFill>
                  <a:srgbClr val="000000"/>
                </a:solidFill>
                <a:latin typeface="verdana" panose="020B0604030504040204" pitchFamily="34" charset="0"/>
              </a:rPr>
              <a:t>,....., </a:t>
            </a:r>
            <a:r>
              <a:rPr lang="en-US" sz="2200" b="1" dirty="0" err="1">
                <a:solidFill>
                  <a:srgbClr val="000000"/>
                </a:solidFill>
                <a:latin typeface="verdana" panose="020B0604030504040204" pitchFamily="34" charset="0"/>
              </a:rPr>
              <a:t>x</a:t>
            </a:r>
            <a:r>
              <a:rPr lang="en-US" sz="2200" b="1" baseline="-25000" dirty="0" err="1">
                <a:solidFill>
                  <a:srgbClr val="000000"/>
                </a:solidFill>
                <a:latin typeface="verdana" panose="020B0604030504040204" pitchFamily="34" charset="0"/>
              </a:rPr>
              <a:t>n</a:t>
            </a:r>
            <a:r>
              <a:rPr lang="en-US" sz="2200" b="1" dirty="0">
                <a:solidFill>
                  <a:srgbClr val="000000"/>
                </a:solidFill>
                <a:latin typeface="verdana" panose="020B0604030504040204" pitchFamily="34" charset="0"/>
              </a:rPr>
              <a:t>]P[x</a:t>
            </a:r>
            <a:r>
              <a:rPr lang="en-US" sz="2200" b="1" baseline="-25000" dirty="0">
                <a:solidFill>
                  <a:srgbClr val="000000"/>
                </a:solidFill>
                <a:latin typeface="verdana" panose="020B0604030504040204" pitchFamily="34" charset="0"/>
              </a:rPr>
              <a:t>2</a:t>
            </a:r>
            <a:r>
              <a:rPr lang="en-US" sz="2200" b="1" dirty="0">
                <a:solidFill>
                  <a:srgbClr val="000000"/>
                </a:solidFill>
                <a:latin typeface="verdana" panose="020B0604030504040204" pitchFamily="34" charset="0"/>
              </a:rPr>
              <a:t>|x</a:t>
            </a:r>
            <a:r>
              <a:rPr lang="en-US" sz="2200" b="1" baseline="-25000" dirty="0">
                <a:solidFill>
                  <a:srgbClr val="000000"/>
                </a:solidFill>
                <a:latin typeface="verdana" panose="020B0604030504040204" pitchFamily="34" charset="0"/>
              </a:rPr>
              <a:t>3</a:t>
            </a:r>
            <a:r>
              <a:rPr lang="en-US" sz="2200" b="1" dirty="0">
                <a:solidFill>
                  <a:srgbClr val="000000"/>
                </a:solidFill>
                <a:latin typeface="verdana" panose="020B0604030504040204" pitchFamily="34" charset="0"/>
              </a:rPr>
              <a:t>,....., </a:t>
            </a:r>
            <a:r>
              <a:rPr lang="en-US" sz="2200" b="1" dirty="0" err="1">
                <a:solidFill>
                  <a:srgbClr val="000000"/>
                </a:solidFill>
                <a:latin typeface="verdana" panose="020B0604030504040204" pitchFamily="34" charset="0"/>
              </a:rPr>
              <a:t>x</a:t>
            </a:r>
            <a:r>
              <a:rPr lang="en-US" sz="2200" b="1" baseline="-25000" dirty="0" err="1">
                <a:solidFill>
                  <a:srgbClr val="000000"/>
                </a:solidFill>
                <a:latin typeface="verdana" panose="020B0604030504040204" pitchFamily="34" charset="0"/>
              </a:rPr>
              <a:t>n</a:t>
            </a:r>
            <a:r>
              <a:rPr lang="en-US" sz="2200" b="1" dirty="0">
                <a:solidFill>
                  <a:srgbClr val="000000"/>
                </a:solidFill>
                <a:latin typeface="verdana" panose="020B0604030504040204" pitchFamily="34" charset="0"/>
              </a:rPr>
              <a:t>]....P[x</a:t>
            </a:r>
            <a:r>
              <a:rPr lang="en-US" sz="2200" b="1" baseline="-25000" dirty="0">
                <a:solidFill>
                  <a:srgbClr val="000000"/>
                </a:solidFill>
                <a:latin typeface="verdana" panose="020B0604030504040204" pitchFamily="34" charset="0"/>
              </a:rPr>
              <a:t>n-1</a:t>
            </a:r>
            <a:r>
              <a:rPr lang="en-US" sz="2200" b="1" dirty="0">
                <a:solidFill>
                  <a:srgbClr val="000000"/>
                </a:solidFill>
                <a:latin typeface="verdana" panose="020B0604030504040204" pitchFamily="34" charset="0"/>
              </a:rPr>
              <a:t>|x</a:t>
            </a:r>
            <a:r>
              <a:rPr lang="en-US" sz="2200" b="1" baseline="-25000" dirty="0">
                <a:solidFill>
                  <a:srgbClr val="000000"/>
                </a:solidFill>
                <a:latin typeface="verdana" panose="020B0604030504040204" pitchFamily="34" charset="0"/>
              </a:rPr>
              <a:t>n</a:t>
            </a:r>
            <a:r>
              <a:rPr lang="en-US" sz="2200" b="1" dirty="0">
                <a:solidFill>
                  <a:srgbClr val="000000"/>
                </a:solidFill>
                <a:latin typeface="verdana" panose="020B0604030504040204" pitchFamily="34" charset="0"/>
              </a:rPr>
              <a:t>]P[</a:t>
            </a:r>
            <a:r>
              <a:rPr lang="en-US" sz="2200" b="1" dirty="0" err="1">
                <a:solidFill>
                  <a:srgbClr val="000000"/>
                </a:solidFill>
                <a:latin typeface="verdana" panose="020B0604030504040204" pitchFamily="34" charset="0"/>
              </a:rPr>
              <a:t>x</a:t>
            </a:r>
            <a:r>
              <a:rPr lang="en-US" sz="2200" b="1" baseline="-25000" dirty="0" err="1">
                <a:solidFill>
                  <a:srgbClr val="000000"/>
                </a:solidFill>
                <a:latin typeface="verdana" panose="020B0604030504040204" pitchFamily="34" charset="0"/>
              </a:rPr>
              <a:t>n</a:t>
            </a:r>
            <a:r>
              <a:rPr lang="en-US" sz="2200" b="1" dirty="0">
                <a:solidFill>
                  <a:srgbClr val="000000"/>
                </a:solidFill>
                <a:latin typeface="verdana" panose="020B0604030504040204" pitchFamily="34" charset="0"/>
              </a:rPr>
              <a:t>].</a:t>
            </a:r>
          </a:p>
          <a:p>
            <a:pPr algn="just"/>
            <a:endParaRPr lang="en-US" sz="2200" dirty="0">
              <a:solidFill>
                <a:srgbClr val="000000"/>
              </a:solidFill>
              <a:latin typeface="verdana" panose="020B0604030504040204" pitchFamily="34" charset="0"/>
            </a:endParaRPr>
          </a:p>
          <a:p>
            <a:pPr algn="just"/>
            <a:r>
              <a:rPr lang="en-US" sz="2200" dirty="0">
                <a:solidFill>
                  <a:srgbClr val="C00000"/>
                </a:solidFill>
                <a:latin typeface="verdana" panose="020B0604030504040204" pitchFamily="34" charset="0"/>
              </a:rPr>
              <a:t>In general for each variable Xi, we can write the equation as:</a:t>
            </a:r>
            <a:endParaRPr lang="en-US" sz="2200" b="0" i="0" dirty="0">
              <a:solidFill>
                <a:srgbClr val="C00000"/>
              </a:solidFill>
              <a:effectLst/>
              <a:latin typeface="verdana" panose="020B0604030504040204" pitchFamily="34" charset="0"/>
            </a:endParaRPr>
          </a:p>
        </p:txBody>
      </p:sp>
      <p:sp>
        <p:nvSpPr>
          <p:cNvPr id="3" name="Rectangle 1"/>
          <p:cNvSpPr>
            <a:spLocks noChangeArrowheads="1"/>
          </p:cNvSpPr>
          <p:nvPr/>
        </p:nvSpPr>
        <p:spPr bwMode="auto">
          <a:xfrm>
            <a:off x="2048933" y="5596184"/>
            <a:ext cx="7382933"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rPr>
              <a:t>P(X</a:t>
            </a:r>
            <a:r>
              <a:rPr kumimoji="0" lang="en-US" altLang="en-US" sz="2400" b="0" i="0" u="none" strike="noStrike" cap="none" normalizeH="0" baseline="-30000" dirty="0">
                <a:ln>
                  <a:noFill/>
                </a:ln>
                <a:solidFill>
                  <a:srgbClr val="000000"/>
                </a:solidFill>
                <a:effectLst/>
                <a:latin typeface="Arial Unicode MS" panose="020B0604020202020204" pitchFamily="34" charset="-128"/>
              </a:rPr>
              <a:t>i</a:t>
            </a:r>
            <a:r>
              <a:rPr kumimoji="0" lang="en-US" altLang="en-US" sz="2400" b="0" i="0" u="none" strike="noStrike" cap="none" normalizeH="0" baseline="0" dirty="0">
                <a:ln>
                  <a:noFill/>
                </a:ln>
                <a:solidFill>
                  <a:srgbClr val="000000"/>
                </a:solidFill>
                <a:effectLst/>
                <a:latin typeface="Arial Unicode MS" panose="020B0604020202020204" pitchFamily="34" charset="-128"/>
              </a:rPr>
              <a:t>|X</a:t>
            </a:r>
            <a:r>
              <a:rPr kumimoji="0" lang="en-US" altLang="en-US" sz="2400" b="0" i="0" u="none" strike="noStrike" cap="none" normalizeH="0" baseline="-30000" dirty="0">
                <a:ln>
                  <a:noFill/>
                </a:ln>
                <a:solidFill>
                  <a:srgbClr val="000000"/>
                </a:solidFill>
                <a:effectLst/>
                <a:latin typeface="Arial Unicode MS" panose="020B0604020202020204" pitchFamily="34" charset="-128"/>
              </a:rPr>
              <a:t>i-1</a:t>
            </a:r>
            <a:r>
              <a:rPr kumimoji="0" lang="en-US" altLang="en-US" sz="2400" b="0" i="0" u="none" strike="noStrike" cap="none" normalizeH="0" baseline="0" dirty="0">
                <a:ln>
                  <a:noFill/>
                </a:ln>
                <a:solidFill>
                  <a:srgbClr val="000000"/>
                </a:solidFill>
                <a:effectLst/>
                <a:latin typeface="Arial Unicode MS" panose="020B0604020202020204" pitchFamily="34" charset="-128"/>
              </a:rPr>
              <a:t>,........., X</a:t>
            </a:r>
            <a:r>
              <a:rPr kumimoji="0" lang="en-US" altLang="en-US" sz="2400" b="0" i="0" u="none" strike="noStrike" cap="none" normalizeH="0" baseline="-30000" dirty="0">
                <a:ln>
                  <a:noFill/>
                </a:ln>
                <a:solidFill>
                  <a:srgbClr val="000000"/>
                </a:solidFill>
                <a:effectLst/>
                <a:latin typeface="Arial Unicode MS" panose="020B0604020202020204" pitchFamily="34" charset="-128"/>
              </a:rPr>
              <a:t>1</a:t>
            </a:r>
            <a:r>
              <a:rPr kumimoji="0" lang="en-US" altLang="en-US" sz="2400" b="0" i="0" u="none" strike="noStrike" cap="none" normalizeH="0" baseline="0" dirty="0">
                <a:ln>
                  <a:noFill/>
                </a:ln>
                <a:solidFill>
                  <a:srgbClr val="000000"/>
                </a:solidFill>
                <a:effectLst/>
                <a:latin typeface="Arial Unicode MS" panose="020B0604020202020204" pitchFamily="34" charset="-128"/>
              </a:rPr>
              <a:t>) = P(X</a:t>
            </a:r>
            <a:r>
              <a:rPr kumimoji="0" lang="en-US" altLang="en-US" sz="2400" b="0" i="0" u="none" strike="noStrike" cap="none" normalizeH="0" baseline="-30000" dirty="0">
                <a:ln>
                  <a:noFill/>
                </a:ln>
                <a:solidFill>
                  <a:srgbClr val="000000"/>
                </a:solidFill>
                <a:effectLst/>
                <a:latin typeface="Arial Unicode MS" panose="020B0604020202020204" pitchFamily="34" charset="-128"/>
              </a:rPr>
              <a:t>i</a:t>
            </a:r>
            <a:r>
              <a:rPr kumimoji="0" lang="en-US" altLang="en-US" sz="2400" b="0" i="0" u="none" strike="noStrike" cap="none" normalizeH="0" baseline="0" dirty="0">
                <a:ln>
                  <a:noFill/>
                </a:ln>
                <a:solidFill>
                  <a:srgbClr val="000000"/>
                </a:solidFill>
                <a:effectLst/>
                <a:latin typeface="Arial Unicode MS" panose="020B0604020202020204" pitchFamily="34" charset="-128"/>
              </a:rPr>
              <a:t> |Parents(X</a:t>
            </a:r>
            <a:r>
              <a:rPr kumimoji="0" lang="en-US" altLang="en-US" sz="2400" b="0" i="0" u="none" strike="noStrike" cap="none" normalizeH="0" baseline="-30000" dirty="0">
                <a:ln>
                  <a:noFill/>
                </a:ln>
                <a:solidFill>
                  <a:srgbClr val="000000"/>
                </a:solidFill>
                <a:effectLst/>
                <a:latin typeface="Arial Unicode MS" panose="020B0604020202020204" pitchFamily="34" charset="-128"/>
              </a:rPr>
              <a:t>i</a:t>
            </a:r>
            <a:r>
              <a:rPr kumimoji="0" lang="en-US" altLang="en-US" sz="2400" b="0" i="0" u="none" strike="noStrike" cap="none" normalizeH="0" baseline="0" dirty="0">
                <a:ln>
                  <a:noFill/>
                </a:ln>
                <a:solidFill>
                  <a:srgbClr val="000000"/>
                </a:solidFill>
                <a:effectLst/>
                <a:latin typeface="Arial Unicode MS" panose="020B0604020202020204" pitchFamily="34" charset="-128"/>
              </a:rPr>
              <a:t> ))</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098727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405592"/>
            <a:ext cx="10515600" cy="1325563"/>
          </a:xfrm>
        </p:spPr>
        <p:txBody>
          <a:bodyPr/>
          <a:lstStyle/>
          <a:p>
            <a:pPr algn="ctr"/>
            <a:r>
              <a:rPr lang="en-US" b="1" dirty="0"/>
              <a:t>Example of Resolution</a:t>
            </a:r>
            <a:endParaRPr lang="en-IN" b="1" dirty="0"/>
          </a:p>
        </p:txBody>
      </p:sp>
    </p:spTree>
    <p:extLst>
      <p:ext uri="{BB962C8B-B14F-4D97-AF65-F5344CB8AC3E}">
        <p14:creationId xmlns:p14="http://schemas.microsoft.com/office/powerpoint/2010/main" val="28977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6423" y="1156447"/>
            <a:ext cx="10112189" cy="5387787"/>
          </a:xfrm>
          <a:prstGeom prst="rect">
            <a:avLst/>
          </a:prstGeom>
        </p:spPr>
      </p:pic>
    </p:spTree>
    <p:extLst>
      <p:ext uri="{BB962C8B-B14F-4D97-AF65-F5344CB8AC3E}">
        <p14:creationId xmlns:p14="http://schemas.microsoft.com/office/powerpoint/2010/main" val="192144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376" y="744071"/>
            <a:ext cx="10179424" cy="726141"/>
          </a:xfrm>
        </p:spPr>
        <p:txBody>
          <a:bodyPr/>
          <a:lstStyle/>
          <a:p>
            <a:r>
              <a:rPr lang="en-IN" b="1" dirty="0"/>
              <a:t>Approaches to knowledge representation</a:t>
            </a:r>
            <a:endParaRPr lang="en-IN" dirty="0"/>
          </a:p>
        </p:txBody>
      </p:sp>
      <p:sp>
        <p:nvSpPr>
          <p:cNvPr id="3" name="Content Placeholder 2"/>
          <p:cNvSpPr>
            <a:spLocks noGrp="1"/>
          </p:cNvSpPr>
          <p:nvPr>
            <p:ph idx="1"/>
          </p:nvPr>
        </p:nvSpPr>
        <p:spPr>
          <a:xfrm>
            <a:off x="1174375" y="1855693"/>
            <a:ext cx="10883153" cy="4688541"/>
          </a:xfrm>
        </p:spPr>
        <p:txBody>
          <a:bodyPr>
            <a:normAutofit/>
          </a:bodyPr>
          <a:lstStyle/>
          <a:p>
            <a:pPr marL="0" indent="0">
              <a:buNone/>
            </a:pPr>
            <a:r>
              <a:rPr lang="en-IN" sz="3200" b="1" dirty="0">
                <a:solidFill>
                  <a:srgbClr val="C00000"/>
                </a:solidFill>
              </a:rPr>
              <a:t>There are mainly four approaches to knowledge representation</a:t>
            </a:r>
          </a:p>
          <a:p>
            <a:pPr marL="0" indent="0">
              <a:buNone/>
            </a:pPr>
            <a:r>
              <a:rPr lang="en-IN" sz="3200" dirty="0"/>
              <a:t>1. Simple relational knowledge</a:t>
            </a:r>
          </a:p>
          <a:p>
            <a:pPr marL="0" indent="0">
              <a:buNone/>
            </a:pPr>
            <a:r>
              <a:rPr lang="en-IN" sz="3200" dirty="0"/>
              <a:t>2. Inheritable knowledge</a:t>
            </a:r>
          </a:p>
          <a:p>
            <a:pPr marL="0" indent="0">
              <a:buNone/>
            </a:pPr>
            <a:r>
              <a:rPr lang="en-IN" sz="3200" dirty="0"/>
              <a:t>3. Inferential knowledge</a:t>
            </a:r>
          </a:p>
          <a:p>
            <a:pPr marL="0" indent="0">
              <a:buNone/>
            </a:pPr>
            <a:r>
              <a:rPr lang="en-IN" sz="3200" dirty="0"/>
              <a:t>4. Procedural knowledge</a:t>
            </a:r>
          </a:p>
        </p:txBody>
      </p:sp>
    </p:spTree>
    <p:extLst>
      <p:ext uri="{BB962C8B-B14F-4D97-AF65-F5344CB8AC3E}">
        <p14:creationId xmlns:p14="http://schemas.microsoft.com/office/powerpoint/2010/main" val="25604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658" y="833718"/>
            <a:ext cx="10251141" cy="582706"/>
          </a:xfrm>
        </p:spPr>
        <p:txBody>
          <a:bodyPr>
            <a:normAutofit fontScale="90000"/>
          </a:bodyPr>
          <a:lstStyle/>
          <a:p>
            <a:r>
              <a:rPr lang="en-IN" b="1" dirty="0"/>
              <a:t>1. Simple relational knowledge</a:t>
            </a:r>
            <a:endParaRPr lang="en-IN" dirty="0"/>
          </a:p>
        </p:txBody>
      </p:sp>
      <p:sp>
        <p:nvSpPr>
          <p:cNvPr id="3" name="Content Placeholder 2"/>
          <p:cNvSpPr>
            <a:spLocks noGrp="1"/>
          </p:cNvSpPr>
          <p:nvPr>
            <p:ph idx="1"/>
          </p:nvPr>
        </p:nvSpPr>
        <p:spPr>
          <a:xfrm>
            <a:off x="1174375" y="1416424"/>
            <a:ext cx="10748683" cy="5190564"/>
          </a:xfrm>
        </p:spPr>
        <p:txBody>
          <a:bodyPr/>
          <a:lstStyle/>
          <a:p>
            <a:pPr lvl="0" algn="just"/>
            <a:r>
              <a:rPr lang="en-IN" dirty="0"/>
              <a:t>It is the simplest way of storing facts which uses the relational method, and each fact about a set of the object is set out systematically in columns.</a:t>
            </a:r>
          </a:p>
          <a:p>
            <a:pPr lvl="0" algn="just"/>
            <a:r>
              <a:rPr lang="en-IN" dirty="0"/>
              <a:t>This approach of knowledge representation is famous in database systems where the relationship between different entities is represented.</a:t>
            </a:r>
          </a:p>
          <a:p>
            <a:pPr lvl="0" algn="just"/>
            <a:r>
              <a:rPr lang="en-IN" dirty="0"/>
              <a:t>This approach has little opportunity for inference.</a:t>
            </a:r>
          </a:p>
          <a:p>
            <a:r>
              <a:rPr lang="en-IN" dirty="0" err="1"/>
              <a:t>Eg</a:t>
            </a:r>
            <a:r>
              <a:rPr lang="en-IN" dirty="0"/>
              <a:t>.</a:t>
            </a:r>
          </a:p>
          <a:p>
            <a:endParaRPr lang="en-IN" dirty="0"/>
          </a:p>
        </p:txBody>
      </p:sp>
      <p:pic>
        <p:nvPicPr>
          <p:cNvPr id="4" name="Picture 3"/>
          <p:cNvPicPr>
            <a:picLocks noChangeAspect="1"/>
          </p:cNvPicPr>
          <p:nvPr/>
        </p:nvPicPr>
        <p:blipFill>
          <a:blip r:embed="rId2"/>
          <a:stretch>
            <a:fillRect/>
          </a:stretch>
        </p:blipFill>
        <p:spPr>
          <a:xfrm>
            <a:off x="2169221" y="4595986"/>
            <a:ext cx="8839437" cy="2011002"/>
          </a:xfrm>
          <a:prstGeom prst="rect">
            <a:avLst/>
          </a:prstGeom>
        </p:spPr>
      </p:pic>
    </p:spTree>
    <p:extLst>
      <p:ext uri="{BB962C8B-B14F-4D97-AF65-F5344CB8AC3E}">
        <p14:creationId xmlns:p14="http://schemas.microsoft.com/office/powerpoint/2010/main" val="19444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412" y="770965"/>
            <a:ext cx="10188388" cy="645459"/>
          </a:xfrm>
        </p:spPr>
        <p:txBody>
          <a:bodyPr>
            <a:normAutofit fontScale="90000"/>
          </a:bodyPr>
          <a:lstStyle/>
          <a:p>
            <a:r>
              <a:rPr lang="en-IN" b="1" dirty="0"/>
              <a:t>2. Inheritable knowledge</a:t>
            </a:r>
            <a:endParaRPr lang="en-IN" dirty="0"/>
          </a:p>
        </p:txBody>
      </p:sp>
      <p:sp>
        <p:nvSpPr>
          <p:cNvPr id="3" name="Content Placeholder 2"/>
          <p:cNvSpPr>
            <a:spLocks noGrp="1"/>
          </p:cNvSpPr>
          <p:nvPr>
            <p:ph idx="1"/>
          </p:nvPr>
        </p:nvSpPr>
        <p:spPr>
          <a:xfrm>
            <a:off x="1299882" y="1416424"/>
            <a:ext cx="10560424" cy="5244352"/>
          </a:xfrm>
        </p:spPr>
        <p:txBody>
          <a:bodyPr>
            <a:normAutofit lnSpcReduction="10000"/>
          </a:bodyPr>
          <a:lstStyle/>
          <a:p>
            <a:pPr lvl="0" algn="just"/>
            <a:r>
              <a:rPr lang="en-IN" dirty="0"/>
              <a:t>In the inheritable knowledge approach, all data must be stored into a hierarchy of classes.</a:t>
            </a:r>
          </a:p>
          <a:p>
            <a:pPr lvl="0" algn="just"/>
            <a:r>
              <a:rPr lang="en-IN" dirty="0"/>
              <a:t>All classes should be arranged in a generalized form or a hierarchal manner.</a:t>
            </a:r>
          </a:p>
          <a:p>
            <a:pPr lvl="0" algn="just"/>
            <a:r>
              <a:rPr lang="en-IN" dirty="0"/>
              <a:t>In this approach, we apply inheritance property.</a:t>
            </a:r>
          </a:p>
          <a:p>
            <a:pPr lvl="0" algn="just"/>
            <a:r>
              <a:rPr lang="en-IN" dirty="0"/>
              <a:t>Elements inherit values from other members of a class.</a:t>
            </a:r>
          </a:p>
          <a:p>
            <a:pPr lvl="0" algn="just"/>
            <a:r>
              <a:rPr lang="en-IN" dirty="0"/>
              <a:t>This approach contains inheritable knowledge which shows a relation between instance and class, and it is called instance relation.</a:t>
            </a:r>
          </a:p>
          <a:p>
            <a:pPr lvl="0" algn="just"/>
            <a:r>
              <a:rPr lang="en-IN" dirty="0"/>
              <a:t>Every individual frame can represent the collection of attributes and its value.</a:t>
            </a:r>
          </a:p>
          <a:p>
            <a:pPr lvl="0" algn="just"/>
            <a:r>
              <a:rPr lang="en-IN" dirty="0"/>
              <a:t>In this approach, objects and values are represented in Boxed nodes.</a:t>
            </a:r>
          </a:p>
          <a:p>
            <a:pPr lvl="0" algn="just"/>
            <a:r>
              <a:rPr lang="en-IN" dirty="0"/>
              <a:t>We use Arrows which point from objects to their values.</a:t>
            </a:r>
          </a:p>
          <a:p>
            <a:endParaRPr lang="en-IN" dirty="0"/>
          </a:p>
        </p:txBody>
      </p:sp>
    </p:spTree>
    <p:extLst>
      <p:ext uri="{BB962C8B-B14F-4D97-AF65-F5344CB8AC3E}">
        <p14:creationId xmlns:p14="http://schemas.microsoft.com/office/powerpoint/2010/main" val="739227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694" y="708212"/>
            <a:ext cx="10260106" cy="982476"/>
          </a:xfrm>
        </p:spPr>
        <p:txBody>
          <a:bodyPr/>
          <a:lstStyle/>
          <a:p>
            <a:r>
              <a:rPr lang="en-IN" b="1" dirty="0"/>
              <a:t>Inheritable knowledge- </a:t>
            </a:r>
            <a:r>
              <a:rPr lang="en-IN" b="1" dirty="0" err="1"/>
              <a:t>Eg</a:t>
            </a:r>
            <a:r>
              <a:rPr lang="en-IN" b="1" dirty="0"/>
              <a:t>.</a:t>
            </a:r>
            <a:endParaRPr lang="en-IN" dirty="0"/>
          </a:p>
        </p:txBody>
      </p:sp>
      <p:pic>
        <p:nvPicPr>
          <p:cNvPr id="4" name="Content Placeholder 3"/>
          <p:cNvPicPr>
            <a:picLocks noGrp="1" noChangeAspect="1"/>
          </p:cNvPicPr>
          <p:nvPr>
            <p:ph idx="1"/>
          </p:nvPr>
        </p:nvPicPr>
        <p:blipFill>
          <a:blip r:embed="rId2"/>
          <a:stretch>
            <a:fillRect/>
          </a:stretch>
        </p:blipFill>
        <p:spPr>
          <a:xfrm>
            <a:off x="1891553" y="1690688"/>
            <a:ext cx="8677835" cy="4961124"/>
          </a:xfrm>
          <a:prstGeom prst="rect">
            <a:avLst/>
          </a:prstGeom>
        </p:spPr>
      </p:pic>
    </p:spTree>
    <p:extLst>
      <p:ext uri="{BB962C8B-B14F-4D97-AF65-F5344CB8AC3E}">
        <p14:creationId xmlns:p14="http://schemas.microsoft.com/office/powerpoint/2010/main" val="351702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0720"/>
            <a:ext cx="11140440" cy="660400"/>
          </a:xfrm>
        </p:spPr>
        <p:txBody>
          <a:bodyPr>
            <a:normAutofit/>
          </a:bodyPr>
          <a:lstStyle/>
          <a:p>
            <a:pPr algn="ctr"/>
            <a:r>
              <a:rPr lang="en-IN" sz="3600" b="1" dirty="0"/>
              <a:t>Knowledge-Based Agent in Artificial intelligence</a:t>
            </a:r>
          </a:p>
        </p:txBody>
      </p:sp>
      <p:sp>
        <p:nvSpPr>
          <p:cNvPr id="3" name="Content Placeholder 2"/>
          <p:cNvSpPr>
            <a:spLocks noGrp="1"/>
          </p:cNvSpPr>
          <p:nvPr>
            <p:ph idx="1"/>
          </p:nvPr>
        </p:nvSpPr>
        <p:spPr>
          <a:xfrm>
            <a:off x="1168400" y="1513840"/>
            <a:ext cx="10810240" cy="5059680"/>
          </a:xfrm>
        </p:spPr>
        <p:txBody>
          <a:bodyPr/>
          <a:lstStyle/>
          <a:p>
            <a:pPr lvl="0" algn="just"/>
            <a:r>
              <a:rPr lang="en-IN" sz="3200" b="1" dirty="0">
                <a:solidFill>
                  <a:srgbClr val="C00000"/>
                </a:solidFill>
              </a:rPr>
              <a:t>Knowledge-based agents</a:t>
            </a:r>
            <a:r>
              <a:rPr lang="en-IN" sz="3200" dirty="0"/>
              <a:t> are those agents who have the capability of maintaining an internal state of knowledge, reason over that knowledge, update their knowledge after observations and take actions. These agents can represent the world with some formal representation and act intelligently.</a:t>
            </a:r>
          </a:p>
          <a:p>
            <a:pPr marL="0" lvl="0" indent="0">
              <a:buNone/>
            </a:pPr>
            <a:endParaRPr lang="en-IN" sz="3200" dirty="0"/>
          </a:p>
          <a:p>
            <a:pPr lvl="0"/>
            <a:r>
              <a:rPr lang="en-IN" sz="3200" b="1" dirty="0">
                <a:solidFill>
                  <a:srgbClr val="C00000"/>
                </a:solidFill>
              </a:rPr>
              <a:t>Knowledge-based agents are composed of two main parts:</a:t>
            </a:r>
          </a:p>
          <a:p>
            <a:pPr lvl="1"/>
            <a:r>
              <a:rPr lang="en-IN" sz="3200" dirty="0"/>
              <a:t>Knowledge-base and</a:t>
            </a:r>
          </a:p>
          <a:p>
            <a:pPr lvl="1"/>
            <a:r>
              <a:rPr lang="en-IN" sz="3200" dirty="0"/>
              <a:t>Inference system.</a:t>
            </a:r>
          </a:p>
          <a:p>
            <a:endParaRPr lang="en-IN" dirty="0"/>
          </a:p>
        </p:txBody>
      </p:sp>
    </p:spTree>
    <p:extLst>
      <p:ext uri="{BB962C8B-B14F-4D97-AF65-F5344CB8AC3E}">
        <p14:creationId xmlns:p14="http://schemas.microsoft.com/office/powerpoint/2010/main" val="3088594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18" y="708212"/>
            <a:ext cx="10215282" cy="582706"/>
          </a:xfrm>
        </p:spPr>
        <p:txBody>
          <a:bodyPr>
            <a:normAutofit fontScale="90000"/>
          </a:bodyPr>
          <a:lstStyle/>
          <a:p>
            <a:r>
              <a:rPr lang="en-IN" b="1" dirty="0"/>
              <a:t>3. Inferential knowledge</a:t>
            </a:r>
            <a:endParaRPr lang="en-IN" dirty="0"/>
          </a:p>
        </p:txBody>
      </p:sp>
      <p:sp>
        <p:nvSpPr>
          <p:cNvPr id="3" name="Content Placeholder 2"/>
          <p:cNvSpPr>
            <a:spLocks noGrp="1"/>
          </p:cNvSpPr>
          <p:nvPr>
            <p:ph idx="1"/>
          </p:nvPr>
        </p:nvSpPr>
        <p:spPr>
          <a:xfrm>
            <a:off x="1138517" y="1416424"/>
            <a:ext cx="10811435" cy="5208494"/>
          </a:xfrm>
        </p:spPr>
        <p:txBody>
          <a:bodyPr/>
          <a:lstStyle/>
          <a:p>
            <a:pPr lvl="0"/>
            <a:r>
              <a:rPr lang="en-IN" dirty="0"/>
              <a:t>Inferential knowledge approach represents knowledge in the form of formal logics.</a:t>
            </a:r>
            <a:endParaRPr lang="en-IN" sz="3200" dirty="0"/>
          </a:p>
          <a:p>
            <a:pPr lvl="0"/>
            <a:r>
              <a:rPr lang="en-IN" dirty="0"/>
              <a:t>This approach can be used to derive more facts.</a:t>
            </a:r>
            <a:endParaRPr lang="en-IN" sz="3200" dirty="0"/>
          </a:p>
          <a:p>
            <a:pPr lvl="0"/>
            <a:r>
              <a:rPr lang="en-IN" dirty="0"/>
              <a:t>It guaranteed correctness.</a:t>
            </a:r>
            <a:endParaRPr lang="en-IN" sz="3200" dirty="0"/>
          </a:p>
          <a:p>
            <a:pPr lvl="0"/>
            <a:r>
              <a:rPr lang="en-IN" b="1" dirty="0"/>
              <a:t>Example:</a:t>
            </a:r>
            <a:r>
              <a:rPr lang="en-IN" dirty="0"/>
              <a:t> Let's suppose there are two statements:</a:t>
            </a:r>
            <a:endParaRPr lang="en-IN" sz="3200" dirty="0"/>
          </a:p>
          <a:p>
            <a:pPr lvl="1"/>
            <a:r>
              <a:rPr lang="en-IN" dirty="0"/>
              <a:t>Marcus is a man</a:t>
            </a:r>
            <a:endParaRPr lang="en-IN" sz="2800" dirty="0"/>
          </a:p>
          <a:p>
            <a:pPr lvl="1"/>
            <a:r>
              <a:rPr lang="en-IN" dirty="0"/>
              <a:t>All men are mortal</a:t>
            </a:r>
            <a:br>
              <a:rPr lang="en-IN" dirty="0"/>
            </a:br>
            <a:r>
              <a:rPr lang="en-IN" dirty="0"/>
              <a:t>Then it can represent as;</a:t>
            </a:r>
            <a:br>
              <a:rPr lang="en-IN" dirty="0"/>
            </a:br>
            <a:br>
              <a:rPr lang="en-IN" dirty="0"/>
            </a:br>
            <a:r>
              <a:rPr lang="en-IN" b="1" dirty="0"/>
              <a:t>man(Marcus)</a:t>
            </a:r>
            <a:br>
              <a:rPr lang="en-IN" b="1" dirty="0"/>
            </a:br>
            <a:r>
              <a:rPr lang="en-IN" b="1" dirty="0"/>
              <a:t>∀x = man (x) ----------&gt; mortal (x)s</a:t>
            </a:r>
            <a:endParaRPr lang="en-IN" sz="2800" dirty="0"/>
          </a:p>
          <a:p>
            <a:endParaRPr lang="en-IN" dirty="0"/>
          </a:p>
        </p:txBody>
      </p:sp>
    </p:spTree>
    <p:extLst>
      <p:ext uri="{BB962C8B-B14F-4D97-AF65-F5344CB8AC3E}">
        <p14:creationId xmlns:p14="http://schemas.microsoft.com/office/powerpoint/2010/main" val="345955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764" y="735106"/>
            <a:ext cx="10278035" cy="609600"/>
          </a:xfrm>
        </p:spPr>
        <p:txBody>
          <a:bodyPr>
            <a:normAutofit fontScale="90000"/>
          </a:bodyPr>
          <a:lstStyle/>
          <a:p>
            <a:r>
              <a:rPr lang="en-IN" b="1" dirty="0"/>
              <a:t>4. Procedural knowledge</a:t>
            </a:r>
            <a:endParaRPr lang="en-IN" dirty="0"/>
          </a:p>
        </p:txBody>
      </p:sp>
      <p:sp>
        <p:nvSpPr>
          <p:cNvPr id="3" name="Content Placeholder 2"/>
          <p:cNvSpPr>
            <a:spLocks noGrp="1"/>
          </p:cNvSpPr>
          <p:nvPr>
            <p:ph idx="1"/>
          </p:nvPr>
        </p:nvSpPr>
        <p:spPr>
          <a:xfrm>
            <a:off x="1075764" y="1506070"/>
            <a:ext cx="10892118" cy="5091953"/>
          </a:xfrm>
        </p:spPr>
        <p:txBody>
          <a:bodyPr>
            <a:normAutofit/>
          </a:bodyPr>
          <a:lstStyle/>
          <a:p>
            <a:pPr lvl="0" algn="just"/>
            <a:r>
              <a:rPr lang="en-IN" sz="3000" dirty="0"/>
              <a:t>Procedural knowledge approach uses small programs and codes which describes how to do specific things, and how to proceed.</a:t>
            </a:r>
          </a:p>
          <a:p>
            <a:pPr lvl="0" algn="just"/>
            <a:r>
              <a:rPr lang="en-IN" sz="3000" dirty="0"/>
              <a:t>In this approach, one important rule is used which is </a:t>
            </a:r>
            <a:r>
              <a:rPr lang="en-IN" sz="3000" b="1" dirty="0"/>
              <a:t>If-Then rule</a:t>
            </a:r>
            <a:r>
              <a:rPr lang="en-IN" sz="3000" dirty="0"/>
              <a:t>.</a:t>
            </a:r>
          </a:p>
          <a:p>
            <a:pPr lvl="0" algn="just"/>
            <a:r>
              <a:rPr lang="en-IN" sz="3000" dirty="0"/>
              <a:t>In this knowledge, we can use various coding languages such as </a:t>
            </a:r>
            <a:r>
              <a:rPr lang="en-IN" sz="3000" b="1" dirty="0"/>
              <a:t>LISP language</a:t>
            </a:r>
            <a:r>
              <a:rPr lang="en-IN" sz="3000" dirty="0"/>
              <a:t> and </a:t>
            </a:r>
            <a:r>
              <a:rPr lang="en-IN" sz="3000" b="1" dirty="0" err="1"/>
              <a:t>Prolog</a:t>
            </a:r>
            <a:r>
              <a:rPr lang="en-IN" sz="3000" b="1" dirty="0"/>
              <a:t> language</a:t>
            </a:r>
            <a:r>
              <a:rPr lang="en-IN" sz="3000" dirty="0"/>
              <a:t>.</a:t>
            </a:r>
          </a:p>
          <a:p>
            <a:pPr lvl="0" algn="just"/>
            <a:r>
              <a:rPr lang="en-IN" sz="3000" dirty="0"/>
              <a:t>We can easily represent heuristic or domain-specific knowledge using this approach.</a:t>
            </a:r>
          </a:p>
          <a:p>
            <a:pPr lvl="0" algn="just"/>
            <a:r>
              <a:rPr lang="en-IN" sz="3000" dirty="0"/>
              <a:t>But it is not necessary that we can represent all cases in this approach.</a:t>
            </a:r>
          </a:p>
          <a:p>
            <a:pPr marL="0" indent="0" algn="just">
              <a:buNone/>
            </a:pPr>
            <a:endParaRPr lang="en-IN" sz="3000" dirty="0"/>
          </a:p>
        </p:txBody>
      </p:sp>
    </p:spTree>
    <p:extLst>
      <p:ext uri="{BB962C8B-B14F-4D97-AF65-F5344CB8AC3E}">
        <p14:creationId xmlns:p14="http://schemas.microsoft.com/office/powerpoint/2010/main" val="1314529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7834" y="726141"/>
            <a:ext cx="10910048" cy="618565"/>
          </a:xfrm>
        </p:spPr>
        <p:txBody>
          <a:bodyPr>
            <a:normAutofit fontScale="90000"/>
          </a:bodyPr>
          <a:lstStyle/>
          <a:p>
            <a:r>
              <a:rPr lang="en-IN" b="1" dirty="0"/>
              <a:t>Requirements for knowledge Representation system</a:t>
            </a:r>
            <a:endParaRPr lang="en-IN" dirty="0"/>
          </a:p>
        </p:txBody>
      </p:sp>
      <p:sp>
        <p:nvSpPr>
          <p:cNvPr id="3" name="Content Placeholder 2"/>
          <p:cNvSpPr>
            <a:spLocks noGrp="1"/>
          </p:cNvSpPr>
          <p:nvPr>
            <p:ph idx="1"/>
          </p:nvPr>
        </p:nvSpPr>
        <p:spPr>
          <a:xfrm>
            <a:off x="1237128" y="1344706"/>
            <a:ext cx="10668001" cy="5244353"/>
          </a:xfrm>
        </p:spPr>
        <p:txBody>
          <a:bodyPr>
            <a:normAutofit fontScale="92500"/>
          </a:bodyPr>
          <a:lstStyle/>
          <a:p>
            <a:pPr marL="0" indent="0" algn="just">
              <a:buNone/>
            </a:pPr>
            <a:r>
              <a:rPr lang="en-IN" b="1" dirty="0"/>
              <a:t>A good knowledge representation system must possess the following properties.</a:t>
            </a:r>
          </a:p>
          <a:p>
            <a:pPr marL="0" indent="0">
              <a:buNone/>
            </a:pPr>
            <a:r>
              <a:rPr lang="en-IN" b="1" dirty="0">
                <a:solidFill>
                  <a:srgbClr val="C00000"/>
                </a:solidFill>
              </a:rPr>
              <a:t>1. Representational Accuracy:</a:t>
            </a:r>
            <a:br>
              <a:rPr lang="en-IN" dirty="0">
                <a:solidFill>
                  <a:srgbClr val="C00000"/>
                </a:solidFill>
              </a:rPr>
            </a:br>
            <a:r>
              <a:rPr lang="en-IN" dirty="0"/>
              <a:t>KR system should have the ability to represent all kind of required knowledge.</a:t>
            </a:r>
          </a:p>
          <a:p>
            <a:pPr marL="0" indent="0">
              <a:buNone/>
            </a:pPr>
            <a:r>
              <a:rPr lang="en-IN" b="1" dirty="0">
                <a:solidFill>
                  <a:srgbClr val="C00000"/>
                </a:solidFill>
              </a:rPr>
              <a:t>2. Inferential Adequacy:</a:t>
            </a:r>
            <a:br>
              <a:rPr lang="en-IN" dirty="0">
                <a:solidFill>
                  <a:srgbClr val="C00000"/>
                </a:solidFill>
              </a:rPr>
            </a:br>
            <a:r>
              <a:rPr lang="en-IN" dirty="0"/>
              <a:t>KR system should have ability to manipulate the representational structures to produce new knowledge corresponding to existing structure.</a:t>
            </a:r>
          </a:p>
          <a:p>
            <a:pPr marL="0" indent="0">
              <a:buNone/>
            </a:pPr>
            <a:r>
              <a:rPr lang="en-IN" b="1" dirty="0">
                <a:solidFill>
                  <a:srgbClr val="C00000"/>
                </a:solidFill>
              </a:rPr>
              <a:t>3. Inferential Efficiency:</a:t>
            </a:r>
            <a:br>
              <a:rPr lang="en-IN" dirty="0">
                <a:solidFill>
                  <a:srgbClr val="C00000"/>
                </a:solidFill>
              </a:rPr>
            </a:br>
            <a:r>
              <a:rPr lang="en-IN" dirty="0"/>
              <a:t>The ability to direct the inferential knowledge mechanism into the most productive directions by storing appropriate guides.</a:t>
            </a:r>
          </a:p>
          <a:p>
            <a:pPr marL="0" indent="0">
              <a:buNone/>
            </a:pPr>
            <a:r>
              <a:rPr lang="en-IN" b="1" dirty="0">
                <a:solidFill>
                  <a:srgbClr val="C00000"/>
                </a:solidFill>
              </a:rPr>
              <a:t>4. </a:t>
            </a:r>
            <a:r>
              <a:rPr lang="en-IN" b="1" dirty="0" err="1">
                <a:solidFill>
                  <a:srgbClr val="C00000"/>
                </a:solidFill>
              </a:rPr>
              <a:t>Acquisitional</a:t>
            </a:r>
            <a:r>
              <a:rPr lang="en-IN" b="1" dirty="0">
                <a:solidFill>
                  <a:srgbClr val="C00000"/>
                </a:solidFill>
              </a:rPr>
              <a:t> efficiency-</a:t>
            </a:r>
            <a:r>
              <a:rPr lang="en-IN" dirty="0"/>
              <a:t> The ability to acquire the new knowledge easily using automatic methods.</a:t>
            </a:r>
          </a:p>
          <a:p>
            <a:endParaRPr lang="en-IN" dirty="0"/>
          </a:p>
        </p:txBody>
      </p:sp>
    </p:spTree>
    <p:extLst>
      <p:ext uri="{BB962C8B-B14F-4D97-AF65-F5344CB8AC3E}">
        <p14:creationId xmlns:p14="http://schemas.microsoft.com/office/powerpoint/2010/main" val="905611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88" y="779929"/>
            <a:ext cx="10233212" cy="439271"/>
          </a:xfrm>
        </p:spPr>
        <p:txBody>
          <a:bodyPr>
            <a:normAutofit fontScale="90000"/>
          </a:bodyPr>
          <a:lstStyle/>
          <a:p>
            <a:br>
              <a:rPr lang="en-IN" b="1" dirty="0"/>
            </a:br>
            <a:r>
              <a:rPr lang="en-IN" b="1" dirty="0"/>
              <a:t>Techniques of knowledge representation</a:t>
            </a:r>
            <a:br>
              <a:rPr lang="en-IN" dirty="0"/>
            </a:br>
            <a:endParaRPr lang="en-IN" dirty="0"/>
          </a:p>
        </p:txBody>
      </p:sp>
      <p:sp>
        <p:nvSpPr>
          <p:cNvPr id="3" name="Content Placeholder 2"/>
          <p:cNvSpPr>
            <a:spLocks noGrp="1"/>
          </p:cNvSpPr>
          <p:nvPr>
            <p:ph idx="1"/>
          </p:nvPr>
        </p:nvSpPr>
        <p:spPr>
          <a:xfrm>
            <a:off x="1120588" y="1443318"/>
            <a:ext cx="10865224" cy="5172635"/>
          </a:xfrm>
        </p:spPr>
        <p:txBody>
          <a:bodyPr/>
          <a:lstStyle/>
          <a:p>
            <a:pPr marL="0" indent="0">
              <a:buNone/>
            </a:pPr>
            <a:r>
              <a:rPr lang="en-IN" b="1" dirty="0"/>
              <a:t>There are mainly four ways of knowledge representation which are given as follows:</a:t>
            </a:r>
          </a:p>
          <a:p>
            <a:pPr lvl="0"/>
            <a:r>
              <a:rPr lang="en-IN" dirty="0">
                <a:solidFill>
                  <a:srgbClr val="C00000"/>
                </a:solidFill>
              </a:rPr>
              <a:t>Logical Representation</a:t>
            </a:r>
          </a:p>
          <a:p>
            <a:pPr lvl="0"/>
            <a:r>
              <a:rPr lang="en-IN" dirty="0">
                <a:solidFill>
                  <a:srgbClr val="C00000"/>
                </a:solidFill>
              </a:rPr>
              <a:t>Semantic Network Representation</a:t>
            </a:r>
          </a:p>
          <a:p>
            <a:pPr lvl="0"/>
            <a:r>
              <a:rPr lang="en-IN" dirty="0">
                <a:solidFill>
                  <a:srgbClr val="C00000"/>
                </a:solidFill>
              </a:rPr>
              <a:t>Frame Representation</a:t>
            </a:r>
          </a:p>
          <a:p>
            <a:pPr lvl="0"/>
            <a:r>
              <a:rPr lang="en-IN" dirty="0">
                <a:solidFill>
                  <a:srgbClr val="C00000"/>
                </a:solidFill>
              </a:rPr>
              <a:t>Production Rules</a:t>
            </a:r>
          </a:p>
          <a:p>
            <a:pPr marL="0" indent="0">
              <a:buNone/>
            </a:pPr>
            <a:endParaRPr lang="en-IN" dirty="0"/>
          </a:p>
        </p:txBody>
      </p:sp>
      <p:pic>
        <p:nvPicPr>
          <p:cNvPr id="4" name="Picture 3"/>
          <p:cNvPicPr>
            <a:picLocks noChangeAspect="1"/>
          </p:cNvPicPr>
          <p:nvPr/>
        </p:nvPicPr>
        <p:blipFill>
          <a:blip r:embed="rId2"/>
          <a:stretch>
            <a:fillRect/>
          </a:stretch>
        </p:blipFill>
        <p:spPr>
          <a:xfrm>
            <a:off x="6553200" y="2363068"/>
            <a:ext cx="5538826" cy="4333567"/>
          </a:xfrm>
          <a:prstGeom prst="rect">
            <a:avLst/>
          </a:prstGeom>
        </p:spPr>
      </p:pic>
    </p:spTree>
    <p:extLst>
      <p:ext uri="{BB962C8B-B14F-4D97-AF65-F5344CB8AC3E}">
        <p14:creationId xmlns:p14="http://schemas.microsoft.com/office/powerpoint/2010/main" val="2705983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906" y="645460"/>
            <a:ext cx="10313894" cy="457199"/>
          </a:xfrm>
        </p:spPr>
        <p:txBody>
          <a:bodyPr>
            <a:normAutofit fontScale="90000"/>
          </a:bodyPr>
          <a:lstStyle/>
          <a:p>
            <a:br>
              <a:rPr lang="en-IN" b="1" dirty="0"/>
            </a:br>
            <a:r>
              <a:rPr lang="en-IN" b="1" dirty="0"/>
              <a:t>1. Logical Representation</a:t>
            </a:r>
            <a:br>
              <a:rPr lang="en-IN" b="1" dirty="0"/>
            </a:br>
            <a:endParaRPr lang="en-IN" dirty="0"/>
          </a:p>
        </p:txBody>
      </p:sp>
      <p:sp>
        <p:nvSpPr>
          <p:cNvPr id="3" name="Content Placeholder 2"/>
          <p:cNvSpPr>
            <a:spLocks noGrp="1"/>
          </p:cNvSpPr>
          <p:nvPr>
            <p:ph idx="1"/>
          </p:nvPr>
        </p:nvSpPr>
        <p:spPr>
          <a:xfrm>
            <a:off x="1039907" y="1255060"/>
            <a:ext cx="10945906" cy="5316069"/>
          </a:xfrm>
        </p:spPr>
        <p:txBody>
          <a:bodyPr>
            <a:normAutofit fontScale="85000" lnSpcReduction="10000"/>
          </a:bodyPr>
          <a:lstStyle/>
          <a:p>
            <a:pPr algn="just"/>
            <a:r>
              <a:rPr lang="en-IN" dirty="0"/>
              <a:t>Logical representation is a language with some concrete rules which deals with propositions and has no ambiguity in representation. </a:t>
            </a:r>
          </a:p>
          <a:p>
            <a:pPr algn="just"/>
            <a:r>
              <a:rPr lang="en-IN" dirty="0"/>
              <a:t>Logical representation means drawing a conclusion based on various conditions.</a:t>
            </a:r>
          </a:p>
          <a:p>
            <a:pPr algn="just"/>
            <a:r>
              <a:rPr lang="en-IN" dirty="0"/>
              <a:t>It consists of precisely defined syntax and semantics which supports the sound inference. Each sentence can be translated into logics using syntax and semantics.</a:t>
            </a:r>
          </a:p>
          <a:p>
            <a:pPr marL="0" indent="0" algn="just">
              <a:buNone/>
            </a:pPr>
            <a:r>
              <a:rPr lang="en-IN" b="1" dirty="0">
                <a:solidFill>
                  <a:srgbClr val="C00000"/>
                </a:solidFill>
              </a:rPr>
              <a:t>Syntax:</a:t>
            </a:r>
          </a:p>
          <a:p>
            <a:pPr lvl="0" algn="just">
              <a:buFontTx/>
              <a:buChar char="-"/>
            </a:pPr>
            <a:r>
              <a:rPr lang="en-IN" dirty="0"/>
              <a:t>Syntaxes are the rules which decide how we can construct legal sentences in the  </a:t>
            </a:r>
          </a:p>
          <a:p>
            <a:pPr marL="0" lvl="0" indent="0" algn="just">
              <a:buNone/>
            </a:pPr>
            <a:r>
              <a:rPr lang="en-IN" dirty="0"/>
              <a:t>    logic.</a:t>
            </a:r>
          </a:p>
          <a:p>
            <a:pPr lvl="0" algn="just">
              <a:buFontTx/>
              <a:buChar char="-"/>
            </a:pPr>
            <a:r>
              <a:rPr lang="en-IN" dirty="0"/>
              <a:t>It determines which symbol we can use in knowledge representation.</a:t>
            </a:r>
          </a:p>
          <a:p>
            <a:pPr marL="0" lvl="0" indent="0" algn="just">
              <a:buNone/>
            </a:pPr>
            <a:r>
              <a:rPr lang="en-IN" dirty="0"/>
              <a:t>-How to write those symbols.</a:t>
            </a:r>
          </a:p>
          <a:p>
            <a:pPr marL="0" indent="0" algn="just">
              <a:buNone/>
            </a:pPr>
            <a:r>
              <a:rPr lang="en-IN" b="1" dirty="0">
                <a:solidFill>
                  <a:srgbClr val="C00000"/>
                </a:solidFill>
              </a:rPr>
              <a:t>Semantics:</a:t>
            </a:r>
          </a:p>
          <a:p>
            <a:pPr marL="0" lvl="0" indent="0" algn="just">
              <a:buNone/>
            </a:pPr>
            <a:r>
              <a:rPr lang="en-IN" dirty="0"/>
              <a:t>- Semantics are the rules by which we can interpret the sentence in the logic.</a:t>
            </a:r>
          </a:p>
          <a:p>
            <a:pPr marL="0" lvl="0" indent="0" algn="just">
              <a:buNone/>
            </a:pPr>
            <a:r>
              <a:rPr lang="en-IN" dirty="0"/>
              <a:t>- Semantic also involves assigning a meaning to each sentence.</a:t>
            </a:r>
          </a:p>
          <a:p>
            <a:endParaRPr lang="en-IN" dirty="0"/>
          </a:p>
        </p:txBody>
      </p:sp>
    </p:spTree>
    <p:extLst>
      <p:ext uri="{BB962C8B-B14F-4D97-AF65-F5344CB8AC3E}">
        <p14:creationId xmlns:p14="http://schemas.microsoft.com/office/powerpoint/2010/main" val="683255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3036"/>
            <a:ext cx="10515600" cy="484094"/>
          </a:xfrm>
        </p:spPr>
        <p:txBody>
          <a:bodyPr>
            <a:normAutofit fontScale="90000"/>
          </a:bodyPr>
          <a:lstStyle/>
          <a:p>
            <a:r>
              <a:rPr lang="en-IN" b="1" dirty="0"/>
              <a:t>1. Logical Representation</a:t>
            </a:r>
            <a:endParaRPr lang="en-IN" dirty="0"/>
          </a:p>
        </p:txBody>
      </p:sp>
      <p:sp>
        <p:nvSpPr>
          <p:cNvPr id="3" name="Content Placeholder 2"/>
          <p:cNvSpPr>
            <a:spLocks noGrp="1"/>
          </p:cNvSpPr>
          <p:nvPr>
            <p:ph idx="1"/>
          </p:nvPr>
        </p:nvSpPr>
        <p:spPr>
          <a:xfrm>
            <a:off x="1030940" y="1416424"/>
            <a:ext cx="10847295" cy="5145741"/>
          </a:xfrm>
        </p:spPr>
        <p:txBody>
          <a:bodyPr>
            <a:normAutofit lnSpcReduction="10000"/>
          </a:bodyPr>
          <a:lstStyle/>
          <a:p>
            <a:pPr marL="0" indent="0">
              <a:buNone/>
            </a:pPr>
            <a:r>
              <a:rPr lang="en-IN" b="1" dirty="0">
                <a:solidFill>
                  <a:srgbClr val="C00000"/>
                </a:solidFill>
              </a:rPr>
              <a:t>Logical representation can be categorised into mainly two logics:</a:t>
            </a:r>
          </a:p>
          <a:p>
            <a:pPr marL="0" lvl="0" indent="0">
              <a:buNone/>
            </a:pPr>
            <a:r>
              <a:rPr lang="en-IN" dirty="0"/>
              <a:t>1. Propositional Logics</a:t>
            </a:r>
          </a:p>
          <a:p>
            <a:pPr marL="0" lvl="0" indent="0">
              <a:buNone/>
            </a:pPr>
            <a:r>
              <a:rPr lang="en-IN" dirty="0"/>
              <a:t>2. Predicate logics</a:t>
            </a:r>
          </a:p>
          <a:p>
            <a:pPr marL="0" indent="0">
              <a:buNone/>
            </a:pPr>
            <a:r>
              <a:rPr lang="en-IN" b="1" dirty="0">
                <a:solidFill>
                  <a:srgbClr val="C00000"/>
                </a:solidFill>
              </a:rPr>
              <a:t>Advantages of logical representation:</a:t>
            </a:r>
          </a:p>
          <a:p>
            <a:pPr lvl="0"/>
            <a:r>
              <a:rPr lang="en-IN" dirty="0"/>
              <a:t>Logical representation enables us to do logical reasoning.</a:t>
            </a:r>
          </a:p>
          <a:p>
            <a:pPr lvl="0"/>
            <a:r>
              <a:rPr lang="en-IN" dirty="0"/>
              <a:t>Logical representation is the basis for the programming languages.</a:t>
            </a:r>
          </a:p>
          <a:p>
            <a:pPr marL="0" indent="0">
              <a:buNone/>
            </a:pPr>
            <a:r>
              <a:rPr lang="en-IN" b="1" dirty="0">
                <a:solidFill>
                  <a:srgbClr val="C00000"/>
                </a:solidFill>
              </a:rPr>
              <a:t>Disadvantages of logical Representation:</a:t>
            </a:r>
          </a:p>
          <a:p>
            <a:pPr lvl="0"/>
            <a:r>
              <a:rPr lang="en-IN" dirty="0"/>
              <a:t>Logical representations have some restrictions and are challenging to work with.</a:t>
            </a:r>
          </a:p>
          <a:p>
            <a:pPr lvl="0"/>
            <a:r>
              <a:rPr lang="en-IN" dirty="0"/>
              <a:t>Logical representation technique may not be very natural, and inference may not be so efficient.</a:t>
            </a:r>
          </a:p>
          <a:p>
            <a:endParaRPr lang="en-IN" dirty="0"/>
          </a:p>
        </p:txBody>
      </p:sp>
    </p:spTree>
    <p:extLst>
      <p:ext uri="{BB962C8B-B14F-4D97-AF65-F5344CB8AC3E}">
        <p14:creationId xmlns:p14="http://schemas.microsoft.com/office/powerpoint/2010/main" val="1111170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624" y="762000"/>
            <a:ext cx="10242176" cy="457200"/>
          </a:xfrm>
        </p:spPr>
        <p:txBody>
          <a:bodyPr>
            <a:normAutofit fontScale="90000"/>
          </a:bodyPr>
          <a:lstStyle/>
          <a:p>
            <a:r>
              <a:rPr lang="en-IN" b="1" dirty="0"/>
              <a:t>2. Semantic Network Representation</a:t>
            </a:r>
            <a:endParaRPr lang="en-IN" dirty="0"/>
          </a:p>
        </p:txBody>
      </p:sp>
      <p:sp>
        <p:nvSpPr>
          <p:cNvPr id="3" name="Content Placeholder 2"/>
          <p:cNvSpPr>
            <a:spLocks noGrp="1"/>
          </p:cNvSpPr>
          <p:nvPr>
            <p:ph idx="1"/>
          </p:nvPr>
        </p:nvSpPr>
        <p:spPr>
          <a:xfrm>
            <a:off x="1111623" y="1335740"/>
            <a:ext cx="10685929" cy="5244353"/>
          </a:xfrm>
        </p:spPr>
        <p:txBody>
          <a:bodyPr/>
          <a:lstStyle/>
          <a:p>
            <a:pPr algn="just"/>
            <a:r>
              <a:rPr lang="en-IN" sz="3200" dirty="0"/>
              <a:t>In Semantic networks, we can represent our knowledge in the form of graphical networks. </a:t>
            </a:r>
          </a:p>
          <a:p>
            <a:pPr algn="just"/>
            <a:r>
              <a:rPr lang="en-IN" sz="3200" dirty="0"/>
              <a:t>This network consists of nodes representing objects and arcs which describe the relationship between those objects.</a:t>
            </a:r>
          </a:p>
          <a:p>
            <a:pPr marL="0" indent="0" algn="just">
              <a:buNone/>
            </a:pPr>
            <a:endParaRPr lang="en-IN" sz="3200" dirty="0"/>
          </a:p>
          <a:p>
            <a:r>
              <a:rPr lang="en-IN" sz="3200" b="1" dirty="0">
                <a:solidFill>
                  <a:srgbClr val="C00000"/>
                </a:solidFill>
              </a:rPr>
              <a:t>This representation consist of mainly two types of relations:</a:t>
            </a:r>
            <a:endParaRPr lang="en-IN" sz="3200" dirty="0">
              <a:solidFill>
                <a:srgbClr val="C00000"/>
              </a:solidFill>
            </a:endParaRPr>
          </a:p>
          <a:p>
            <a:pPr marL="0" lvl="0" indent="0">
              <a:buNone/>
            </a:pPr>
            <a:r>
              <a:rPr lang="en-IN" sz="3200" dirty="0"/>
              <a:t>- IS-A relation (Inheritance)</a:t>
            </a:r>
          </a:p>
          <a:p>
            <a:pPr marL="0" lvl="0" indent="0">
              <a:buNone/>
            </a:pPr>
            <a:r>
              <a:rPr lang="en-IN" sz="3200" dirty="0"/>
              <a:t>- Kind-of-relation</a:t>
            </a:r>
          </a:p>
          <a:p>
            <a:pPr marL="0" indent="0">
              <a:buNone/>
            </a:pPr>
            <a:endParaRPr lang="en-IN" dirty="0"/>
          </a:p>
        </p:txBody>
      </p:sp>
    </p:spTree>
    <p:extLst>
      <p:ext uri="{BB962C8B-B14F-4D97-AF65-F5344CB8AC3E}">
        <p14:creationId xmlns:p14="http://schemas.microsoft.com/office/powerpoint/2010/main" val="126868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50260" y="1206869"/>
            <a:ext cx="4258235" cy="4401205"/>
          </a:xfrm>
          <a:prstGeom prst="rect">
            <a:avLst/>
          </a:prstGeom>
        </p:spPr>
        <p:txBody>
          <a:bodyPr wrap="square">
            <a:spAutoFit/>
          </a:bodyPr>
          <a:lstStyle/>
          <a:p>
            <a:pPr algn="just"/>
            <a:r>
              <a:rPr lang="en-IN" sz="2800" b="1" dirty="0"/>
              <a:t>Example:</a:t>
            </a:r>
            <a:r>
              <a:rPr lang="en-IN" sz="2800" dirty="0"/>
              <a:t> Following are some statements which we need to represent in the form of nodes and arcs.</a:t>
            </a:r>
          </a:p>
          <a:p>
            <a:r>
              <a:rPr lang="en-IN" sz="2800" b="1" dirty="0"/>
              <a:t>Statements:</a:t>
            </a:r>
          </a:p>
          <a:p>
            <a:pPr lvl="0"/>
            <a:r>
              <a:rPr lang="en-IN" sz="2800" dirty="0"/>
              <a:t>Jerry is a cat.</a:t>
            </a:r>
          </a:p>
          <a:p>
            <a:pPr lvl="0"/>
            <a:r>
              <a:rPr lang="en-IN" sz="2800" dirty="0"/>
              <a:t>Jerry is a mammal</a:t>
            </a:r>
          </a:p>
          <a:p>
            <a:pPr lvl="0"/>
            <a:r>
              <a:rPr lang="en-IN" sz="2800" dirty="0"/>
              <a:t>Jerry is owned by </a:t>
            </a:r>
            <a:r>
              <a:rPr lang="en-IN" sz="2800" dirty="0" err="1"/>
              <a:t>Priya</a:t>
            </a:r>
            <a:r>
              <a:rPr lang="en-IN" sz="2800" dirty="0"/>
              <a:t>.</a:t>
            </a:r>
          </a:p>
          <a:p>
            <a:pPr lvl="0"/>
            <a:r>
              <a:rPr lang="en-IN" sz="2800" dirty="0"/>
              <a:t>Jerry is white </a:t>
            </a:r>
            <a:r>
              <a:rPr lang="en-IN" sz="2800" dirty="0" err="1"/>
              <a:t>colored</a:t>
            </a:r>
            <a:r>
              <a:rPr lang="en-IN" sz="2800" dirty="0"/>
              <a:t>.</a:t>
            </a:r>
          </a:p>
          <a:p>
            <a:pPr lvl="0"/>
            <a:r>
              <a:rPr lang="en-IN" sz="2800" dirty="0"/>
              <a:t>All Mammals are animal.</a:t>
            </a:r>
          </a:p>
        </p:txBody>
      </p:sp>
      <p:pic>
        <p:nvPicPr>
          <p:cNvPr id="6" name="Picture 5"/>
          <p:cNvPicPr>
            <a:picLocks noChangeAspect="1"/>
          </p:cNvPicPr>
          <p:nvPr/>
        </p:nvPicPr>
        <p:blipFill>
          <a:blip r:embed="rId2"/>
          <a:stretch>
            <a:fillRect/>
          </a:stretch>
        </p:blipFill>
        <p:spPr>
          <a:xfrm>
            <a:off x="5418070" y="1206869"/>
            <a:ext cx="6630495" cy="5516659"/>
          </a:xfrm>
          <a:prstGeom prst="rect">
            <a:avLst/>
          </a:prstGeom>
        </p:spPr>
      </p:pic>
    </p:spTree>
    <p:extLst>
      <p:ext uri="{BB962C8B-B14F-4D97-AF65-F5344CB8AC3E}">
        <p14:creationId xmlns:p14="http://schemas.microsoft.com/office/powerpoint/2010/main" val="998854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2329" y="409573"/>
            <a:ext cx="10910047" cy="5014193"/>
          </a:xfrm>
          <a:prstGeom prst="rect">
            <a:avLst/>
          </a:prstGeom>
        </p:spPr>
        <p:txBody>
          <a:bodyPr wrap="square">
            <a:spAutoFit/>
          </a:bodyPr>
          <a:lstStyle/>
          <a:p>
            <a:pPr>
              <a:lnSpc>
                <a:spcPts val="1560"/>
              </a:lnSpc>
              <a:spcBef>
                <a:spcPts val="200"/>
              </a:spcBef>
              <a:spcAft>
                <a:spcPts val="0"/>
              </a:spcAft>
            </a:pPr>
            <a:endParaRPr lang="en-IN" sz="2800" b="1" dirty="0">
              <a:solidFill>
                <a:srgbClr val="1F4D78"/>
              </a:solidFill>
              <a:latin typeface="Helvetica" panose="020B0604020202020204" pitchFamily="34" charset="0"/>
              <a:ea typeface="Times New Roman" panose="02020603050405020304" pitchFamily="18"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Drawbacks in Semantic representation:</a:t>
            </a:r>
          </a:p>
          <a:p>
            <a:pPr marL="342900" lvl="0" indent="-342900" algn="just">
              <a:lnSpc>
                <a:spcPct val="150000"/>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Semantic networks take more computational time at runtime as we need to traverse the complete network tree to answer some questions. It might be possible in the worst case scenario that after traversing the entire tree, we find that the solution does not exist in this network.</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Semantic networks try to model human-like memory (Which has 1015 neurons and links) to store the information, but in practice, it is not possible to build such a vast semantic network.</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These types of representations are inadequate as they do not have any equivalent quantifier, e.g., for all, for some, none, etc.</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Semantic networks do not have any standard definition for the link names.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These networks are not intelligent and depend on the creator of the system.</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932329" y="5163790"/>
            <a:ext cx="10856258" cy="1579920"/>
          </a:xfrm>
          <a:prstGeom prst="rect">
            <a:avLst/>
          </a:prstGeom>
        </p:spPr>
        <p:txBody>
          <a:bodyPr wrap="square">
            <a:spAutoFit/>
          </a:bodyPr>
          <a:lstStyle/>
          <a:p>
            <a:pPr>
              <a:lnSpc>
                <a:spcPts val="1560"/>
              </a:lnSpc>
              <a:spcBef>
                <a:spcPts val="200"/>
              </a:spcBef>
              <a:spcAft>
                <a:spcPts val="0"/>
              </a:spcAft>
            </a:pPr>
            <a:endParaRPr lang="en-IN" sz="2400" b="1" dirty="0">
              <a:latin typeface="Helvetica" panose="020B0604020202020204" pitchFamily="34" charset="0"/>
              <a:ea typeface="Times New Roman" panose="02020603050405020304" pitchFamily="18"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Advantages of Semantic network:</a:t>
            </a: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Semantic networks are a natural representation of knowledge.</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Semantic networks convey meaning in a transparent manner.</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These networks are simple and easily understandable.</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7739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0556" y="922475"/>
            <a:ext cx="3735318" cy="461665"/>
          </a:xfrm>
          <a:prstGeom prst="rect">
            <a:avLst/>
          </a:prstGeom>
        </p:spPr>
        <p:txBody>
          <a:bodyPr wrap="none">
            <a:spAutoFit/>
          </a:bodyPr>
          <a:lstStyle/>
          <a:p>
            <a:r>
              <a:rPr lang="en-IN" sz="2400" b="1" dirty="0">
                <a:latin typeface="Helvetica" panose="020B0604020202020204" pitchFamily="34" charset="0"/>
                <a:ea typeface="Calibri" panose="020F0502020204030204" pitchFamily="34" charset="0"/>
                <a:cs typeface="Times New Roman" panose="02020603050405020304" pitchFamily="18" charset="0"/>
              </a:rPr>
              <a:t>3</a:t>
            </a:r>
            <a:r>
              <a:rPr lang="en-IN" b="1" dirty="0">
                <a:latin typeface="Helvetica" panose="020B0604020202020204" pitchFamily="34" charset="0"/>
                <a:ea typeface="Calibri" panose="020F0502020204030204" pitchFamily="34" charset="0"/>
                <a:cs typeface="Times New Roman" panose="02020603050405020304" pitchFamily="18" charset="0"/>
              </a:rPr>
              <a:t>. </a:t>
            </a:r>
            <a:r>
              <a:rPr lang="en-IN" sz="2400" b="1" dirty="0">
                <a:latin typeface="Helvetica" panose="020B0604020202020204" pitchFamily="34" charset="0"/>
                <a:ea typeface="Calibri" panose="020F0502020204030204" pitchFamily="34" charset="0"/>
                <a:cs typeface="Times New Roman" panose="02020603050405020304" pitchFamily="18" charset="0"/>
              </a:rPr>
              <a:t>Frame Representation</a:t>
            </a:r>
            <a:endParaRPr lang="en-IN" sz="2400" dirty="0"/>
          </a:p>
        </p:txBody>
      </p:sp>
      <p:sp>
        <p:nvSpPr>
          <p:cNvPr id="3" name="Rectangle 2"/>
          <p:cNvSpPr/>
          <p:nvPr/>
        </p:nvSpPr>
        <p:spPr>
          <a:xfrm>
            <a:off x="1250556" y="1526739"/>
            <a:ext cx="10681468" cy="3970318"/>
          </a:xfrm>
          <a:prstGeom prst="rect">
            <a:avLst/>
          </a:prstGeom>
        </p:spPr>
        <p:txBody>
          <a:bodyPr wrap="square">
            <a:spAutoFit/>
          </a:bodyPr>
          <a:lstStyle/>
          <a:p>
            <a:pPr marL="285750" indent="-285750">
              <a:buFont typeface="Arial" panose="020B0604020202020204" pitchFamily="34" charset="0"/>
              <a:buChar char="•"/>
            </a:pPr>
            <a:r>
              <a:rPr lang="en-US" sz="2800" dirty="0">
                <a:solidFill>
                  <a:srgbClr val="000000"/>
                </a:solidFill>
                <a:latin typeface="Verdana" panose="020B0604030504040204" pitchFamily="34" charset="0"/>
              </a:rPr>
              <a:t>A frame is a record like structure which consists of a collection of attributes and its values to describe an entity in the world. </a:t>
            </a:r>
          </a:p>
          <a:p>
            <a:pPr marL="285750" indent="-285750">
              <a:buFont typeface="Arial" panose="020B0604020202020204" pitchFamily="34" charset="0"/>
              <a:buChar char="•"/>
            </a:pPr>
            <a:r>
              <a:rPr lang="en-US" sz="2800" dirty="0">
                <a:solidFill>
                  <a:srgbClr val="000000"/>
                </a:solidFill>
                <a:latin typeface="Verdana" panose="020B0604030504040204" pitchFamily="34" charset="0"/>
              </a:rPr>
              <a:t>Frames are the AI data structure which divides knowledge into substructures by representing stereotypes situations. </a:t>
            </a:r>
          </a:p>
          <a:p>
            <a:pPr marL="285750" indent="-285750">
              <a:buFont typeface="Arial" panose="020B0604020202020204" pitchFamily="34" charset="0"/>
              <a:buChar char="•"/>
            </a:pPr>
            <a:r>
              <a:rPr lang="en-US" sz="2800" dirty="0">
                <a:solidFill>
                  <a:srgbClr val="000000"/>
                </a:solidFill>
                <a:latin typeface="Verdana" panose="020B0604030504040204" pitchFamily="34" charset="0"/>
              </a:rPr>
              <a:t>It consists of a collection of slots and slot values. </a:t>
            </a:r>
          </a:p>
          <a:p>
            <a:pPr marL="285750" indent="-285750">
              <a:buFont typeface="Arial" panose="020B0604020202020204" pitchFamily="34" charset="0"/>
              <a:buChar char="•"/>
            </a:pPr>
            <a:r>
              <a:rPr lang="en-US" sz="2800" dirty="0">
                <a:solidFill>
                  <a:srgbClr val="000000"/>
                </a:solidFill>
                <a:latin typeface="Verdana" panose="020B0604030504040204" pitchFamily="34" charset="0"/>
              </a:rPr>
              <a:t>These slots may be of any type and sizes. </a:t>
            </a:r>
          </a:p>
          <a:p>
            <a:pPr marL="285750" indent="-285750">
              <a:buFont typeface="Arial" panose="020B0604020202020204" pitchFamily="34" charset="0"/>
              <a:buChar char="•"/>
            </a:pPr>
            <a:r>
              <a:rPr lang="en-US" sz="2800" dirty="0">
                <a:solidFill>
                  <a:srgbClr val="000000"/>
                </a:solidFill>
                <a:latin typeface="Verdana" panose="020B0604030504040204" pitchFamily="34" charset="0"/>
              </a:rPr>
              <a:t>Slots have names and values which are called facets. </a:t>
            </a:r>
            <a:endParaRPr lang="en-IN" sz="2800" dirty="0"/>
          </a:p>
        </p:txBody>
      </p:sp>
    </p:spTree>
    <p:extLst>
      <p:ext uri="{BB962C8B-B14F-4D97-AF65-F5344CB8AC3E}">
        <p14:creationId xmlns:p14="http://schemas.microsoft.com/office/powerpoint/2010/main" val="1627465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446" y="851647"/>
            <a:ext cx="10197353" cy="839041"/>
          </a:xfrm>
        </p:spPr>
        <p:txBody>
          <a:bodyPr>
            <a:normAutofit/>
          </a:bodyPr>
          <a:lstStyle/>
          <a:p>
            <a:pPr algn="ctr"/>
            <a:r>
              <a:rPr lang="en-IN" sz="3600" b="1" dirty="0"/>
              <a:t>Knowledge-Based Agent in Artificial intelligence</a:t>
            </a:r>
            <a:endParaRPr lang="en-IN" sz="3600" dirty="0"/>
          </a:p>
        </p:txBody>
      </p:sp>
      <p:sp>
        <p:nvSpPr>
          <p:cNvPr id="3" name="Content Placeholder 2"/>
          <p:cNvSpPr>
            <a:spLocks noGrp="1"/>
          </p:cNvSpPr>
          <p:nvPr>
            <p:ph idx="1"/>
          </p:nvPr>
        </p:nvSpPr>
        <p:spPr>
          <a:xfrm>
            <a:off x="1075764" y="1825624"/>
            <a:ext cx="10865224" cy="4853081"/>
          </a:xfrm>
        </p:spPr>
        <p:txBody>
          <a:bodyPr/>
          <a:lstStyle/>
          <a:p>
            <a:pPr marL="0" indent="0">
              <a:buNone/>
            </a:pPr>
            <a:r>
              <a:rPr lang="en-IN" sz="3200" b="1" dirty="0">
                <a:solidFill>
                  <a:srgbClr val="C00000"/>
                </a:solidFill>
              </a:rPr>
              <a:t>A knowledge-based agent must able to do the following:</a:t>
            </a:r>
            <a:endParaRPr lang="en-IN" sz="3200" dirty="0">
              <a:solidFill>
                <a:srgbClr val="C00000"/>
              </a:solidFill>
            </a:endParaRPr>
          </a:p>
          <a:p>
            <a:pPr lvl="0"/>
            <a:r>
              <a:rPr lang="en-IN" sz="3200" dirty="0"/>
              <a:t>An agent should be able to represent states, actions, etc.</a:t>
            </a:r>
          </a:p>
          <a:p>
            <a:pPr lvl="0"/>
            <a:r>
              <a:rPr lang="en-IN" sz="3200" dirty="0"/>
              <a:t>An agent Should be able to incorporate new </a:t>
            </a:r>
            <a:r>
              <a:rPr lang="en-IN" sz="3200" dirty="0" err="1"/>
              <a:t>percepts</a:t>
            </a:r>
            <a:endParaRPr lang="en-IN" sz="3200" dirty="0"/>
          </a:p>
          <a:p>
            <a:pPr lvl="0"/>
            <a:r>
              <a:rPr lang="en-IN" sz="3200" dirty="0"/>
              <a:t>An agent can update the internal representation of the world</a:t>
            </a:r>
          </a:p>
          <a:p>
            <a:pPr lvl="0"/>
            <a:r>
              <a:rPr lang="en-IN" sz="3200" dirty="0"/>
              <a:t>An agent can deduce the internal representation of the world</a:t>
            </a:r>
          </a:p>
          <a:p>
            <a:pPr lvl="0"/>
            <a:r>
              <a:rPr lang="en-IN" sz="3200" dirty="0"/>
              <a:t>An agent can deduce appropriate actions.</a:t>
            </a:r>
          </a:p>
          <a:p>
            <a:endParaRPr lang="en-IN" dirty="0"/>
          </a:p>
        </p:txBody>
      </p:sp>
    </p:spTree>
    <p:extLst>
      <p:ext uri="{BB962C8B-B14F-4D97-AF65-F5344CB8AC3E}">
        <p14:creationId xmlns:p14="http://schemas.microsoft.com/office/powerpoint/2010/main" val="1499693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1976" y="1011721"/>
            <a:ext cx="10838329" cy="3139321"/>
          </a:xfrm>
          <a:prstGeom prst="rect">
            <a:avLst/>
          </a:prstGeom>
        </p:spPr>
        <p:txBody>
          <a:bodyPr wrap="square">
            <a:spAutoFit/>
          </a:bodyPr>
          <a:lstStyle/>
          <a:p>
            <a:r>
              <a:rPr lang="en-US" b="1" dirty="0">
                <a:solidFill>
                  <a:srgbClr val="C00000"/>
                </a:solidFill>
                <a:latin typeface="Verdana" panose="020B0604030504040204" pitchFamily="34" charset="0"/>
              </a:rPr>
              <a:t>Facets: </a:t>
            </a:r>
          </a:p>
          <a:p>
            <a:pPr marL="285750" indent="-285750">
              <a:lnSpc>
                <a:spcPct val="150000"/>
              </a:lnSpc>
              <a:buFont typeface="Arial" panose="020B0604020202020204" pitchFamily="34" charset="0"/>
              <a:buChar char="•"/>
            </a:pPr>
            <a:r>
              <a:rPr lang="en-US" sz="2000" dirty="0">
                <a:solidFill>
                  <a:srgbClr val="000000"/>
                </a:solidFill>
                <a:latin typeface="Verdana" panose="020B0604030504040204" pitchFamily="34" charset="0"/>
              </a:rPr>
              <a:t>The various aspects of a slot is known as </a:t>
            </a:r>
            <a:r>
              <a:rPr lang="en-US" sz="2000" b="1" dirty="0">
                <a:solidFill>
                  <a:srgbClr val="000000"/>
                </a:solidFill>
                <a:latin typeface="Verdana" panose="020B0604030504040204" pitchFamily="34" charset="0"/>
              </a:rPr>
              <a:t>Facets</a:t>
            </a:r>
            <a:r>
              <a:rPr lang="en-US" sz="2000" dirty="0">
                <a:solidFill>
                  <a:srgbClr val="000000"/>
                </a:solidFill>
                <a:latin typeface="Verdana" panose="020B0604030504040204" pitchFamily="34" charset="0"/>
              </a:rPr>
              <a:t>. </a:t>
            </a:r>
          </a:p>
          <a:p>
            <a:pPr marL="285750" indent="-285750">
              <a:lnSpc>
                <a:spcPct val="150000"/>
              </a:lnSpc>
              <a:buFont typeface="Arial" panose="020B0604020202020204" pitchFamily="34" charset="0"/>
              <a:buChar char="•"/>
            </a:pPr>
            <a:r>
              <a:rPr lang="en-US" sz="2000" dirty="0">
                <a:solidFill>
                  <a:srgbClr val="000000"/>
                </a:solidFill>
                <a:latin typeface="Verdana" panose="020B0604030504040204" pitchFamily="34" charset="0"/>
              </a:rPr>
              <a:t>Facets are features of frames which enable us to put constraints on the frames. </a:t>
            </a:r>
          </a:p>
          <a:p>
            <a:pPr marL="285750" indent="-285750">
              <a:lnSpc>
                <a:spcPct val="150000"/>
              </a:lnSpc>
              <a:buFont typeface="Arial" panose="020B0604020202020204" pitchFamily="34" charset="0"/>
              <a:buChar char="•"/>
            </a:pPr>
            <a:r>
              <a:rPr lang="en-US" sz="2000" b="1" dirty="0">
                <a:solidFill>
                  <a:srgbClr val="C00000"/>
                </a:solidFill>
                <a:latin typeface="Verdana" panose="020B0604030504040204" pitchFamily="34" charset="0"/>
              </a:rPr>
              <a:t>Example: </a:t>
            </a:r>
            <a:r>
              <a:rPr lang="en-US" sz="2000" dirty="0">
                <a:solidFill>
                  <a:srgbClr val="000000"/>
                </a:solidFill>
                <a:latin typeface="Verdana" panose="020B0604030504040204" pitchFamily="34" charset="0"/>
              </a:rPr>
              <a:t>IF-NEEDED facts are called when data of any particular slot is needed. A frame may consist of any number of slots, and a slot may include any number of facets and facets may have any number of values. A frame is also known as </a:t>
            </a:r>
            <a:r>
              <a:rPr lang="en-US" sz="2000" b="1" dirty="0">
                <a:solidFill>
                  <a:srgbClr val="000000"/>
                </a:solidFill>
                <a:latin typeface="Verdana" panose="020B0604030504040204" pitchFamily="34" charset="0"/>
              </a:rPr>
              <a:t>slot-filter knowledge representation </a:t>
            </a:r>
            <a:r>
              <a:rPr lang="en-US" sz="2000" dirty="0">
                <a:solidFill>
                  <a:srgbClr val="000000"/>
                </a:solidFill>
                <a:latin typeface="Verdana" panose="020B0604030504040204" pitchFamily="34" charset="0"/>
              </a:rPr>
              <a:t>in artificial intelligence. </a:t>
            </a:r>
            <a:endParaRPr lang="en-IN" sz="2000" dirty="0"/>
          </a:p>
        </p:txBody>
      </p:sp>
      <p:sp>
        <p:nvSpPr>
          <p:cNvPr id="3" name="Rectangle 2"/>
          <p:cNvSpPr/>
          <p:nvPr/>
        </p:nvSpPr>
        <p:spPr>
          <a:xfrm>
            <a:off x="1021976" y="4151042"/>
            <a:ext cx="10838329" cy="18882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solidFill>
                  <a:srgbClr val="000000"/>
                </a:solidFill>
                <a:latin typeface="Verdana" panose="020B0604030504040204" pitchFamily="34" charset="0"/>
              </a:rPr>
              <a:t>In the frame, knowledge about an object or event can be stored together in the knowledge base. </a:t>
            </a:r>
          </a:p>
          <a:p>
            <a:pPr marL="285750" indent="-285750">
              <a:lnSpc>
                <a:spcPct val="150000"/>
              </a:lnSpc>
              <a:buFont typeface="Arial" panose="020B0604020202020204" pitchFamily="34" charset="0"/>
              <a:buChar char="•"/>
            </a:pPr>
            <a:r>
              <a:rPr lang="en-US" sz="2000" dirty="0">
                <a:solidFill>
                  <a:srgbClr val="000000"/>
                </a:solidFill>
                <a:latin typeface="Verdana" panose="020B0604030504040204" pitchFamily="34" charset="0"/>
              </a:rPr>
              <a:t>The frame is a type of technology which is widely used in various applications including Natural language processing and machine visions. </a:t>
            </a:r>
            <a:endParaRPr lang="en-IN" sz="2000" dirty="0"/>
          </a:p>
        </p:txBody>
      </p:sp>
    </p:spTree>
    <p:extLst>
      <p:ext uri="{BB962C8B-B14F-4D97-AF65-F5344CB8AC3E}">
        <p14:creationId xmlns:p14="http://schemas.microsoft.com/office/powerpoint/2010/main" val="382223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9" y="900372"/>
            <a:ext cx="6840070" cy="461665"/>
          </a:xfrm>
          <a:prstGeom prst="rect">
            <a:avLst/>
          </a:prstGeom>
        </p:spPr>
        <p:txBody>
          <a:bodyPr wrap="square">
            <a:spAutoFit/>
          </a:bodyPr>
          <a:lstStyle/>
          <a:p>
            <a:r>
              <a:rPr lang="en-IN" sz="2400" b="1" dirty="0">
                <a:solidFill>
                  <a:srgbClr val="000000"/>
                </a:solidFill>
                <a:latin typeface="Arial" panose="020B0604020202020204" pitchFamily="34" charset="0"/>
              </a:rPr>
              <a:t>Example:</a:t>
            </a:r>
            <a:r>
              <a:rPr lang="en-US" dirty="0">
                <a:solidFill>
                  <a:srgbClr val="000000"/>
                </a:solidFill>
                <a:latin typeface="Verdana" panose="020B0604030504040204" pitchFamily="34" charset="0"/>
              </a:rPr>
              <a:t>Let's take an example of a frame for a book </a:t>
            </a:r>
            <a:endParaRPr lang="en-IN" dirty="0"/>
          </a:p>
        </p:txBody>
      </p:sp>
      <p:pic>
        <p:nvPicPr>
          <p:cNvPr id="3" name="Picture 2"/>
          <p:cNvPicPr>
            <a:picLocks noChangeAspect="1"/>
          </p:cNvPicPr>
          <p:nvPr/>
        </p:nvPicPr>
        <p:blipFill>
          <a:blip r:embed="rId2"/>
          <a:stretch>
            <a:fillRect/>
          </a:stretch>
        </p:blipFill>
        <p:spPr>
          <a:xfrm>
            <a:off x="1474417" y="1362037"/>
            <a:ext cx="8566053" cy="5209092"/>
          </a:xfrm>
          <a:prstGeom prst="rect">
            <a:avLst/>
          </a:prstGeom>
        </p:spPr>
      </p:pic>
    </p:spTree>
    <p:extLst>
      <p:ext uri="{BB962C8B-B14F-4D97-AF65-F5344CB8AC3E}">
        <p14:creationId xmlns:p14="http://schemas.microsoft.com/office/powerpoint/2010/main" val="2193513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8" y="935539"/>
            <a:ext cx="10829364" cy="3167534"/>
          </a:xfrm>
          <a:prstGeom prst="rect">
            <a:avLst/>
          </a:prstGeom>
        </p:spPr>
        <p:txBody>
          <a:bodyPr wrap="square">
            <a:spAutoFit/>
          </a:bodyPr>
          <a:lstStyle/>
          <a:p>
            <a:pPr>
              <a:lnSpc>
                <a:spcPts val="1560"/>
              </a:lnSpc>
              <a:spcBef>
                <a:spcPts val="200"/>
              </a:spcBef>
              <a:spcAft>
                <a:spcPts val="0"/>
              </a:spcAft>
            </a:pPr>
            <a:endParaRPr lang="en-IN" sz="2800" b="1" dirty="0">
              <a:solidFill>
                <a:srgbClr val="1F4D78"/>
              </a:solidFill>
              <a:latin typeface="Helvetica" panose="020B0604020202020204" pitchFamily="34" charset="0"/>
              <a:ea typeface="Times New Roman" panose="02020603050405020304" pitchFamily="18"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Advantages of frame representation:</a:t>
            </a:r>
          </a:p>
          <a:p>
            <a:pPr>
              <a:lnSpc>
                <a:spcPts val="1560"/>
              </a:lnSpc>
              <a:spcBef>
                <a:spcPts val="200"/>
              </a:spcBef>
              <a:spcAft>
                <a:spcPts val="0"/>
              </a:spcAft>
            </a:pP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frame knowledge representation makes the programming easier by grouping the related data.</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frame representation is comparably flexible and used by many applications in AI.</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It is very easy to add slots for new attribute and relations.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It is easy to include default data and to search for missing values.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Frame representation is easy to understand and visualize.</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156448" y="4061391"/>
            <a:ext cx="10829364" cy="1810752"/>
          </a:xfrm>
          <a:prstGeom prst="rect">
            <a:avLst/>
          </a:prstGeom>
        </p:spPr>
        <p:txBody>
          <a:bodyPr wrap="square">
            <a:spAutoFit/>
          </a:bodyPr>
          <a:lstStyle/>
          <a:p>
            <a:pPr>
              <a:lnSpc>
                <a:spcPts val="1560"/>
              </a:lnSpc>
              <a:spcBef>
                <a:spcPts val="200"/>
              </a:spcBef>
              <a:spcAft>
                <a:spcPts val="0"/>
              </a:spcAft>
            </a:pPr>
            <a:endParaRPr lang="en-IN" sz="2400" b="1" dirty="0">
              <a:latin typeface="Helvetica" panose="020B0604020202020204" pitchFamily="34" charset="0"/>
              <a:ea typeface="Times New Roman" panose="02020603050405020304" pitchFamily="18"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Disadvantages of frame representation:</a:t>
            </a:r>
          </a:p>
          <a:p>
            <a:pPr>
              <a:lnSpc>
                <a:spcPts val="1560"/>
              </a:lnSpc>
              <a:spcBef>
                <a:spcPts val="200"/>
              </a:spcBef>
              <a:spcAft>
                <a:spcPts val="0"/>
              </a:spcAft>
            </a:pP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In frame system inference mechanism is not be easily processed.</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Inference mechanism cannot be smoothly proceeded by frame representation.</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Frame representation has a much generalized approach.</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6377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861" y="832877"/>
            <a:ext cx="3071675"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4. Production Rules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54860" y="1364755"/>
            <a:ext cx="10759233" cy="4883132"/>
          </a:xfrm>
          <a:prstGeom prst="rect">
            <a:avLst/>
          </a:prstGeom>
        </p:spPr>
        <p:txBody>
          <a:bodyPr wrap="square">
            <a:spAutoFit/>
          </a:bodyPr>
          <a:lstStyle/>
          <a:p>
            <a:pPr marL="285750" indent="-285750" algn="just">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Production rules system consist of (</a:t>
            </a:r>
            <a:r>
              <a:rPr lang="en-IN" sz="2000" b="1" dirty="0">
                <a:solidFill>
                  <a:srgbClr val="000000"/>
                </a:solidFill>
                <a:latin typeface="Verdana" panose="020B0604030504040204" pitchFamily="34" charset="0"/>
                <a:ea typeface="Times New Roman" panose="02020603050405020304" pitchFamily="18" charset="0"/>
              </a:rPr>
              <a:t>condition, action</a:t>
            </a:r>
            <a:r>
              <a:rPr lang="en-IN" sz="2000" dirty="0">
                <a:solidFill>
                  <a:srgbClr val="000000"/>
                </a:solidFill>
                <a:latin typeface="Verdana" panose="020B0604030504040204" pitchFamily="34" charset="0"/>
                <a:ea typeface="Times New Roman" panose="02020603050405020304" pitchFamily="18" charset="0"/>
              </a:rPr>
              <a:t>) pairs which mean, "If condition then action". </a:t>
            </a:r>
            <a:r>
              <a:rPr lang="en-IN" sz="2000" b="1" dirty="0">
                <a:solidFill>
                  <a:srgbClr val="C00000"/>
                </a:solidFill>
                <a:latin typeface="Verdana" panose="020B0604030504040204" pitchFamily="34" charset="0"/>
                <a:ea typeface="Times New Roman" panose="02020603050405020304" pitchFamily="18" charset="0"/>
              </a:rPr>
              <a:t>It has mainly three parts:</a:t>
            </a:r>
          </a:p>
          <a:p>
            <a:pPr algn="just"/>
            <a:endParaRPr lang="en-IN" sz="2000" b="1" dirty="0">
              <a:solidFill>
                <a:srgbClr val="C00000"/>
              </a:solidFill>
              <a:latin typeface="Times New Roman" panose="02020603050405020304" pitchFamily="18" charset="0"/>
              <a:ea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set of production rules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Working Memory</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recognize-act-cycle</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In production rules agent checks for the condition and if the condition exists then production rule fires and corresponding action is carried out. </a:t>
            </a: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The condition part of the rule determines which rule may be applied to a problem. </a:t>
            </a: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And the action part carries out the associated problem-solving steps. This complete process is called a recognize-act cycle.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7729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4046" y="822809"/>
            <a:ext cx="10883153" cy="326730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The working memory contains the description of the current state of problems-solving and rule can write knowledge to the working memory. </a:t>
            </a: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This knowledge match and may fire other rules.</a:t>
            </a:r>
            <a:endParaRPr lang="en-IN" sz="2000" dirty="0">
              <a:latin typeface="Times New Roman" panose="02020603050405020304" pitchFamily="18" charset="0"/>
              <a:ea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If there is a new situation (state) generates, then multiple production rules will be fired together, this is called conflict set. </a:t>
            </a: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In this situation, the agent needs to select a rule from these sets, and it is called a conflict resolution.</a:t>
            </a:r>
            <a:endParaRPr lang="en-IN" sz="20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004045" y="4011160"/>
            <a:ext cx="10883153" cy="2195473"/>
          </a:xfrm>
          <a:prstGeom prst="rect">
            <a:avLst/>
          </a:prstGeom>
        </p:spPr>
        <p:txBody>
          <a:bodyPr wrap="square">
            <a:spAutoFit/>
          </a:bodyPr>
          <a:lstStyle/>
          <a:p>
            <a:pPr>
              <a:lnSpc>
                <a:spcPts val="1560"/>
              </a:lnSpc>
              <a:spcBef>
                <a:spcPts val="200"/>
              </a:spcBef>
              <a:spcAft>
                <a:spcPts val="0"/>
              </a:spcAft>
            </a:pPr>
            <a:endParaRPr lang="en-IN" sz="2400" b="1" dirty="0">
              <a:latin typeface="Helvetica" panose="020B0604020202020204" pitchFamily="34" charset="0"/>
              <a:ea typeface="Times New Roman" panose="02020603050405020304" pitchFamily="18"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Example:</a:t>
            </a:r>
          </a:p>
          <a:p>
            <a:pPr>
              <a:lnSpc>
                <a:spcPts val="1560"/>
              </a:lnSpc>
              <a:spcBef>
                <a:spcPts val="200"/>
              </a:spcBef>
              <a:spcAft>
                <a:spcPts val="0"/>
              </a:spcAft>
            </a:pP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IF (at bus stop AND bus arrives) THEN action (get into the bus)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IF (on the bus AND paid AND empty seat) THEN action (sit down).</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IF (on bus AND unpaid) THEN action (pay charges).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IF (bus arrives at destination) THEN action (get down from the bus).</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5539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869" y="813953"/>
            <a:ext cx="10802471" cy="5480988"/>
          </a:xfrm>
          <a:prstGeom prst="rect">
            <a:avLst/>
          </a:prstGeom>
        </p:spPr>
        <p:txBody>
          <a:bodyPr wrap="square">
            <a:spAutoFit/>
          </a:bodyPr>
          <a:lstStyle/>
          <a:p>
            <a:pPr>
              <a:lnSpc>
                <a:spcPts val="1560"/>
              </a:lnSpc>
              <a:spcBef>
                <a:spcPts val="200"/>
              </a:spcBef>
              <a:spcAft>
                <a:spcPts val="0"/>
              </a:spcAft>
            </a:pPr>
            <a:endParaRPr lang="en-IN" sz="2400" b="1" dirty="0">
              <a:latin typeface="Helvetica" panose="020B0604020202020204" pitchFamily="34" charset="0"/>
              <a:ea typeface="Times New Roman" panose="02020603050405020304" pitchFamily="18"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Advantages of Production rule:</a:t>
            </a:r>
          </a:p>
          <a:p>
            <a:pPr>
              <a:lnSpc>
                <a:spcPts val="1560"/>
              </a:lnSpc>
              <a:spcBef>
                <a:spcPts val="200"/>
              </a:spcBef>
              <a:spcAft>
                <a:spcPts val="0"/>
              </a:spcAft>
            </a:pP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ts val="1875"/>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production rules are expressed in natural language.</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production rules are highly modular, so we can easily remove, add or modify an individual rule.</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nSpc>
                <a:spcPts val="1560"/>
              </a:lnSpc>
              <a:spcBef>
                <a:spcPts val="200"/>
              </a:spcBef>
              <a:spcAft>
                <a:spcPts val="0"/>
              </a:spcAft>
            </a:pPr>
            <a:endParaRPr lang="en-IN" sz="2400" b="1" dirty="0">
              <a:solidFill>
                <a:srgbClr val="C0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Disadvantages of Production rule:</a:t>
            </a:r>
          </a:p>
          <a:p>
            <a:pPr>
              <a:lnSpc>
                <a:spcPts val="1560"/>
              </a:lnSpc>
              <a:spcBef>
                <a:spcPts val="200"/>
              </a:spcBef>
              <a:spcAft>
                <a:spcPts val="0"/>
              </a:spcAft>
            </a:pP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Production rule system does not exhibit any learning capabilities, as it does not store the result of the problem for the future uses.</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During the execution of the program, many rules may be active hence rule-based production systems are inefficient.</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1445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1449" y="841793"/>
            <a:ext cx="6388095" cy="461665"/>
          </a:xfrm>
          <a:prstGeom prst="rect">
            <a:avLst/>
          </a:prstGeom>
        </p:spPr>
        <p:txBody>
          <a:bodyPr wrap="none">
            <a:spAutoFit/>
          </a:bodyPr>
          <a:lstStyle/>
          <a:p>
            <a:pPr>
              <a:spcBef>
                <a:spcPts val="375"/>
              </a:spcBef>
            </a:pPr>
            <a:r>
              <a:rPr lang="en-IN" sz="2400" b="1" dirty="0">
                <a:latin typeface="Helvetica" panose="020B0604020202020204" pitchFamily="34" charset="0"/>
                <a:ea typeface="Times New Roman" panose="02020603050405020304" pitchFamily="18" charset="0"/>
              </a:rPr>
              <a:t>Propositional logic in Artificial intelligence</a:t>
            </a:r>
            <a:endParaRPr lang="en-IN" sz="2400" b="1"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271449" y="1401233"/>
            <a:ext cx="10579892" cy="279435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400" dirty="0">
                <a:solidFill>
                  <a:srgbClr val="000000"/>
                </a:solidFill>
                <a:latin typeface="Verdana" panose="020B0604030504040204" pitchFamily="34" charset="0"/>
                <a:ea typeface="Times New Roman" panose="02020603050405020304" pitchFamily="18" charset="0"/>
              </a:rPr>
              <a:t>Propositional logic (PL) is the simplest form of logic where all the statements are made by propositions. </a:t>
            </a:r>
          </a:p>
          <a:p>
            <a:pPr marL="285750" indent="-285750" algn="just">
              <a:lnSpc>
                <a:spcPct val="150000"/>
              </a:lnSpc>
              <a:buFont typeface="Arial" panose="020B0604020202020204" pitchFamily="34" charset="0"/>
              <a:buChar char="•"/>
            </a:pPr>
            <a:r>
              <a:rPr lang="en-IN" sz="2400" dirty="0">
                <a:solidFill>
                  <a:srgbClr val="000000"/>
                </a:solidFill>
                <a:latin typeface="Verdana" panose="020B0604030504040204" pitchFamily="34" charset="0"/>
                <a:ea typeface="Times New Roman" panose="02020603050405020304" pitchFamily="18" charset="0"/>
              </a:rPr>
              <a:t>A proposition is a declarative statement which is either true or false. It is a technique of knowledge representation in logical and mathematical form.</a:t>
            </a:r>
            <a:endParaRPr lang="en-IN" sz="2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1208695" y="4154503"/>
            <a:ext cx="8275963" cy="2564998"/>
          </a:xfrm>
          <a:prstGeom prst="rect">
            <a:avLst/>
          </a:prstGeom>
        </p:spPr>
        <p:txBody>
          <a:bodyPr wrap="square">
            <a:spAutoFit/>
          </a:bodyPr>
          <a:lstStyle/>
          <a:p>
            <a:pPr>
              <a:lnSpc>
                <a:spcPct val="10700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Example:</a:t>
            </a:r>
            <a:endParaRPr lang="en-IN" sz="24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spcAft>
                <a:spcPts val="0"/>
              </a:spcAf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 It is Sunday.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b) The Sun rises from West (False proposition)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c) </a:t>
            </a:r>
            <a:r>
              <a:rPr lang="en-IN" sz="2200" dirty="0">
                <a:latin typeface="Verdana" panose="020B0604030504040204" pitchFamily="34" charset="0"/>
                <a:ea typeface="Calibri" panose="020F0502020204030204" pitchFamily="34" charset="0"/>
                <a:cs typeface="Times New Roman" panose="02020603050405020304" pitchFamily="18" charset="0"/>
              </a:rPr>
              <a:t>3+3= 7</a:t>
            </a: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(False proposition)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d</a:t>
            </a:r>
            <a:r>
              <a:rPr lang="en-IN" sz="2200" dirty="0">
                <a:latin typeface="Verdana" panose="020B0604030504040204" pitchFamily="34" charset="0"/>
                <a:ea typeface="Calibri" panose="020F0502020204030204" pitchFamily="34" charset="0"/>
                <a:cs typeface="Times New Roman" panose="02020603050405020304" pitchFamily="18" charset="0"/>
              </a:rPr>
              <a:t>) 5 </a:t>
            </a: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is a prime number.</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endParaRPr lang="en-IN" sz="2400" dirty="0"/>
          </a:p>
        </p:txBody>
      </p:sp>
    </p:spTree>
    <p:extLst>
      <p:ext uri="{BB962C8B-B14F-4D97-AF65-F5344CB8AC3E}">
        <p14:creationId xmlns:p14="http://schemas.microsoft.com/office/powerpoint/2010/main" val="92099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2" y="721223"/>
            <a:ext cx="10013577" cy="461665"/>
          </a:xfrm>
          <a:prstGeom prst="rect">
            <a:avLst/>
          </a:prstGeom>
        </p:spPr>
        <p:txBody>
          <a:bodyPr wrap="square">
            <a:spAutoFit/>
          </a:bodyPr>
          <a:lstStyle/>
          <a:p>
            <a:r>
              <a:rPr lang="en-IN" sz="2400" b="1" dirty="0">
                <a:solidFill>
                  <a:srgbClr val="000000"/>
                </a:solidFill>
                <a:latin typeface="Verdana" panose="020B0604030504040204" pitchFamily="34" charset="0"/>
                <a:ea typeface="Times New Roman" panose="02020603050405020304" pitchFamily="18" charset="0"/>
              </a:rPr>
              <a:t>Following are some basic facts about propositional logic:</a:t>
            </a:r>
            <a:endParaRPr lang="en-IN" sz="24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111622" y="1271638"/>
            <a:ext cx="10757648" cy="5264133"/>
          </a:xfrm>
          <a:prstGeom prst="rect">
            <a:avLst/>
          </a:prstGeom>
        </p:spPr>
        <p:txBody>
          <a:bodyPr wrap="square">
            <a:spAutoFit/>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Propositional logic is also called Boolean logic as it works on 0 and 1.</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In propositional logic, we use symbolic variables to represent the logic, and we can use any symbol for a representing a proposition, such A, B, C, P, Q, R, etc.</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Propositions can be either true or false, but it cannot be both.</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Propositional logic consists of an object, relations or function, and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logical connectives</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These connectives are also called logical operators.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propositions and connectives are the basic elements of the propositional logic.</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Connectives can be said as a logical operator which connects two sentences.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 proposition formula which is always true is called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tautology</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and it is also called a valid sentence.</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 proposition formula which is always false is called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Contradiction</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Statements which are questions, commands, or opinions are not propositions such as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Where is </a:t>
            </a:r>
            <a:r>
              <a:rPr lang="en-IN" sz="2000" b="1"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Rohini</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How are you</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What is your name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are not propositions.</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6668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204" y="850807"/>
            <a:ext cx="4504759"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Syntax of propositional logic:</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36204" y="1260920"/>
            <a:ext cx="10724102" cy="104573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200" dirty="0">
                <a:solidFill>
                  <a:srgbClr val="000000"/>
                </a:solidFill>
                <a:latin typeface="Verdana" panose="020B0604030504040204" pitchFamily="34" charset="0"/>
                <a:ea typeface="Times New Roman" panose="02020603050405020304" pitchFamily="18" charset="0"/>
              </a:rPr>
              <a:t>The syntax of propositional logic defines the allowable sentences for the knowledge representation. </a:t>
            </a:r>
            <a:r>
              <a:rPr lang="en-IN" sz="2200" b="1" dirty="0">
                <a:solidFill>
                  <a:srgbClr val="C00000"/>
                </a:solidFill>
                <a:latin typeface="Verdana" panose="020B0604030504040204" pitchFamily="34" charset="0"/>
                <a:ea typeface="Times New Roman" panose="02020603050405020304" pitchFamily="18" charset="0"/>
              </a:rPr>
              <a:t>There are two types of Propositions:</a:t>
            </a:r>
            <a:endParaRPr lang="en-IN" sz="2200" b="1" dirty="0">
              <a:solidFill>
                <a:srgbClr val="C00000"/>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950258" y="2666647"/>
            <a:ext cx="10910047" cy="3241913"/>
          </a:xfrm>
          <a:prstGeom prst="rect">
            <a:avLst/>
          </a:prstGeom>
        </p:spPr>
        <p:txBody>
          <a:bodyPr wrap="square">
            <a:spAutoFit/>
          </a:bodyPr>
          <a:lstStyle/>
          <a:p>
            <a:pPr lvl="0" algn="just">
              <a:lnSpc>
                <a:spcPct val="150000"/>
              </a:lnSpc>
              <a:spcBef>
                <a:spcPts val="300"/>
              </a:spcBef>
              <a:spcAft>
                <a:spcPts val="800"/>
              </a:spcAft>
              <a:buSzPts val="1000"/>
              <a:tabLst>
                <a:tab pos="457200" algn="l"/>
              </a:tabLst>
            </a:pPr>
            <a:r>
              <a:rPr lang="en-IN" sz="22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1. Atomic Proposition:</a:t>
            </a: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Atomic propositions are the simple propositions. It consists of a single proposition symbol. These are the sentences which must be either true or false.</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200" b="1" dirty="0">
                <a:solidFill>
                  <a:srgbClr val="C00000"/>
                </a:solidFill>
                <a:latin typeface="Verdana" panose="020B0604030504040204" pitchFamily="34" charset="0"/>
                <a:ea typeface="Times New Roman" panose="02020603050405020304" pitchFamily="18" charset="0"/>
              </a:rPr>
              <a:t>Example:</a:t>
            </a:r>
            <a:endParaRPr lang="en-IN" sz="2200" dirty="0">
              <a:solidFill>
                <a:srgbClr val="C00000"/>
              </a:solidFill>
              <a:latin typeface="Times New Roman" panose="02020603050405020304" pitchFamily="18" charset="0"/>
              <a:ea typeface="Times New Roman" panose="02020603050405020304" pitchFamily="18" charset="0"/>
            </a:endParaRPr>
          </a:p>
          <a:p>
            <a:pPr>
              <a:lnSpc>
                <a:spcPct val="150000"/>
              </a:lnSpc>
              <a:spcAft>
                <a:spcPts val="0"/>
              </a:spcAf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 </a:t>
            </a:r>
            <a:r>
              <a:rPr lang="en-IN" sz="2200" dirty="0">
                <a:latin typeface="Verdana" panose="020B0604030504040204" pitchFamily="34" charset="0"/>
                <a:ea typeface="Calibri" panose="020F0502020204030204" pitchFamily="34" charset="0"/>
                <a:cs typeface="Times New Roman" panose="02020603050405020304" pitchFamily="18" charset="0"/>
              </a:rPr>
              <a:t>2+2 is 4, it is an atomic proposition as it is a </a:t>
            </a:r>
            <a:r>
              <a:rPr lang="en-IN" sz="2200" b="1" dirty="0">
                <a:latin typeface="Verdana" panose="020B0604030504040204" pitchFamily="34" charset="0"/>
                <a:ea typeface="Calibri" panose="020F0502020204030204" pitchFamily="34" charset="0"/>
                <a:cs typeface="Times New Roman" panose="02020603050405020304" pitchFamily="18" charset="0"/>
              </a:rPr>
              <a:t>true</a:t>
            </a:r>
            <a:r>
              <a:rPr lang="en-IN" sz="2200" dirty="0">
                <a:latin typeface="Verdana" panose="020B0604030504040204" pitchFamily="34" charset="0"/>
                <a:ea typeface="Calibri" panose="020F0502020204030204" pitchFamily="34" charset="0"/>
                <a:cs typeface="Times New Roman" panose="02020603050405020304" pitchFamily="18" charset="0"/>
              </a:rPr>
              <a:t> fact</a:t>
            </a: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b) </a:t>
            </a:r>
            <a:r>
              <a:rPr lang="en-IN" sz="2200" dirty="0">
                <a:latin typeface="Verdana" panose="020B0604030504040204" pitchFamily="34" charset="0"/>
                <a:ea typeface="Calibri" panose="020F0502020204030204" pitchFamily="34" charset="0"/>
                <a:cs typeface="Times New Roman" panose="02020603050405020304" pitchFamily="18" charset="0"/>
              </a:rPr>
              <a:t>"The Sun is cold" is also a proposition as it is a </a:t>
            </a:r>
            <a:r>
              <a:rPr lang="en-IN" sz="2200" b="1" dirty="0">
                <a:latin typeface="Verdana" panose="020B0604030504040204" pitchFamily="34" charset="0"/>
                <a:ea typeface="Calibri" panose="020F0502020204030204" pitchFamily="34" charset="0"/>
                <a:cs typeface="Times New Roman" panose="02020603050405020304" pitchFamily="18" charset="0"/>
              </a:rPr>
              <a:t>false</a:t>
            </a:r>
            <a:r>
              <a:rPr lang="en-IN" sz="2200" dirty="0">
                <a:latin typeface="Verdana" panose="020B0604030504040204" pitchFamily="34" charset="0"/>
                <a:ea typeface="Calibri" panose="020F0502020204030204" pitchFamily="34" charset="0"/>
                <a:cs typeface="Times New Roman" panose="02020603050405020304" pitchFamily="18" charset="0"/>
              </a:rPr>
              <a:t> fact</a:t>
            </a: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97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235" y="1072540"/>
            <a:ext cx="10641106" cy="3444213"/>
          </a:xfrm>
          <a:prstGeom prst="rect">
            <a:avLst/>
          </a:prstGeom>
        </p:spPr>
        <p:txBody>
          <a:bodyPr wrap="square">
            <a:spAutoFit/>
          </a:bodyPr>
          <a:lstStyle/>
          <a:p>
            <a:pPr lvl="0" algn="just">
              <a:lnSpc>
                <a:spcPct val="150000"/>
              </a:lnSpc>
              <a:spcBef>
                <a:spcPts val="300"/>
              </a:spcBef>
              <a:spcAft>
                <a:spcPts val="800"/>
              </a:spcAft>
              <a:buSzPts val="1000"/>
              <a:tabLst>
                <a:tab pos="457200" algn="l"/>
              </a:tabLst>
            </a:pPr>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2. Compound proposition:</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Compound propositions are constructed by combining simpler or atomic propositions, using parenthesis and logical connectives.</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400" b="1" dirty="0">
                <a:solidFill>
                  <a:srgbClr val="C00000"/>
                </a:solidFill>
                <a:latin typeface="Verdana" panose="020B0604030504040204" pitchFamily="34" charset="0"/>
                <a:ea typeface="Times New Roman" panose="02020603050405020304" pitchFamily="18" charset="0"/>
              </a:rPr>
              <a:t>Example:</a:t>
            </a:r>
            <a:endParaRPr lang="en-IN" sz="2400" dirty="0">
              <a:solidFill>
                <a:srgbClr val="C00000"/>
              </a:solidFill>
              <a:latin typeface="Times New Roman" panose="02020603050405020304" pitchFamily="18" charset="0"/>
              <a:ea typeface="Times New Roman" panose="02020603050405020304" pitchFamily="18" charset="0"/>
            </a:endParaRPr>
          </a:p>
          <a:p>
            <a:pPr algn="just">
              <a:lnSpc>
                <a:spcPct val="150000"/>
              </a:lnSpc>
              <a:spcAft>
                <a:spcPts val="0"/>
              </a:spcAf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 </a:t>
            </a:r>
            <a:r>
              <a:rPr lang="en-IN" sz="2400" dirty="0">
                <a:latin typeface="Verdana" panose="020B0604030504040204" pitchFamily="34" charset="0"/>
                <a:ea typeface="Calibri" panose="020F0502020204030204" pitchFamily="34" charset="0"/>
                <a:cs typeface="Times New Roman" panose="02020603050405020304" pitchFamily="18" charset="0"/>
              </a:rPr>
              <a:t>"It is raining today, and street is wet."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b</a:t>
            </a:r>
            <a:r>
              <a:rPr lang="en-IN" sz="2400" dirty="0">
                <a:latin typeface="Verdana" panose="020B0604030504040204" pitchFamily="34" charset="0"/>
                <a:ea typeface="Calibri" panose="020F0502020204030204" pitchFamily="34" charset="0"/>
                <a:cs typeface="Times New Roman" panose="02020603050405020304" pitchFamily="18" charset="0"/>
              </a:rPr>
              <a:t>) "Ankit is a doctor, and his clinic is in Mumbai." </a:t>
            </a:r>
            <a:r>
              <a:rPr lang="en-IN" dirty="0">
                <a:latin typeface="Verdana" panose="020B060403050404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3266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97859"/>
            <a:ext cx="10287000" cy="892829"/>
          </a:xfrm>
        </p:spPr>
        <p:txBody>
          <a:bodyPr/>
          <a:lstStyle/>
          <a:p>
            <a:r>
              <a:rPr lang="en-IN" b="1" dirty="0"/>
              <a:t>The architecture of knowledge-based agent</a:t>
            </a:r>
            <a:endParaRPr lang="en-IN" dirty="0"/>
          </a:p>
        </p:txBody>
      </p:sp>
      <p:pic>
        <p:nvPicPr>
          <p:cNvPr id="4" name="Content Placeholder 3"/>
          <p:cNvPicPr>
            <a:picLocks noGrp="1" noChangeAspect="1"/>
          </p:cNvPicPr>
          <p:nvPr>
            <p:ph idx="1"/>
          </p:nvPr>
        </p:nvPicPr>
        <p:blipFill>
          <a:blip r:embed="rId2"/>
          <a:stretch>
            <a:fillRect/>
          </a:stretch>
        </p:blipFill>
        <p:spPr>
          <a:xfrm>
            <a:off x="1380565" y="1866564"/>
            <a:ext cx="10542494" cy="4717134"/>
          </a:xfrm>
          <a:prstGeom prst="rect">
            <a:avLst/>
          </a:prstGeom>
        </p:spPr>
      </p:pic>
    </p:spTree>
    <p:extLst>
      <p:ext uri="{BB962C8B-B14F-4D97-AF65-F5344CB8AC3E}">
        <p14:creationId xmlns:p14="http://schemas.microsoft.com/office/powerpoint/2010/main" val="2358618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0999" y="868736"/>
            <a:ext cx="3278462"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Logical Connectives: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310999" y="1193825"/>
            <a:ext cx="10585166" cy="188231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Logical connectives are used to connect two simpler propositions or representing a sentence logically. </a:t>
            </a: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We can create compound propositions with the help of logical connectives. </a:t>
            </a:r>
            <a:r>
              <a:rPr lang="en-IN" sz="2000" b="1" dirty="0">
                <a:solidFill>
                  <a:srgbClr val="C00000"/>
                </a:solidFill>
                <a:latin typeface="Verdana" panose="020B0604030504040204" pitchFamily="34" charset="0"/>
                <a:ea typeface="Times New Roman" panose="02020603050405020304" pitchFamily="18" charset="0"/>
              </a:rPr>
              <a:t>There are mainly five connectives, which are given as follows:</a:t>
            </a:r>
            <a:endParaRPr lang="en-IN" sz="2000" b="1" dirty="0">
              <a:solidFill>
                <a:srgbClr val="C00000"/>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1310999" y="3104270"/>
            <a:ext cx="10585166" cy="3465051"/>
          </a:xfrm>
          <a:prstGeom prst="rect">
            <a:avLst/>
          </a:prstGeom>
        </p:spPr>
        <p:txBody>
          <a:bodyPr wrap="square">
            <a:spAutoFit/>
          </a:bodyPr>
          <a:lstStyle/>
          <a:p>
            <a:pPr marL="342900" lvl="0" indent="-342900">
              <a:lnSpc>
                <a:spcPct val="150000"/>
              </a:lnSpc>
              <a:spcBef>
                <a:spcPts val="300"/>
              </a:spcBef>
              <a:spcAft>
                <a:spcPts val="800"/>
              </a:spcAft>
              <a:buFont typeface="+mj-lt"/>
              <a:buAutoNum type="arabicPeriod"/>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Negation:</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 sentence such as ¬ P is called negation of P. A literal can be either Positive literal or negative literal.</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Conjunction:</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 sentence which has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Verdana" panose="020B0604030504040204" pitchFamily="34" charset="0"/>
              </a:rPr>
              <a:t> </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connective such as,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Q</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is called a conjunction.</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Example: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Rohan is intelligent and hardworking. It can be written as,</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P= Rohan is intelligent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Q= Rohan is hardworking. </a:t>
            </a:r>
            <a:r>
              <a:rPr lang="en-IN" sz="2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P</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Q</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1729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906" y="910713"/>
            <a:ext cx="10802470" cy="5401992"/>
          </a:xfrm>
          <a:prstGeom prst="rect">
            <a:avLst/>
          </a:prstGeom>
        </p:spPr>
        <p:txBody>
          <a:bodyPr wrap="square">
            <a:spAutoFit/>
          </a:bodyPr>
          <a:lstStyle/>
          <a:p>
            <a:pPr lvl="0">
              <a:lnSpc>
                <a:spcPct val="150000"/>
              </a:lnSpc>
              <a:spcBef>
                <a:spcPts val="300"/>
              </a:spcBef>
              <a:spcAft>
                <a:spcPts val="800"/>
              </a:spcAft>
              <a:tabLst>
                <a:tab pos="588645"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3.</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Disjunction:</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 sentence which has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connective, such as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Q</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is called disjunction, where P and Q are the propositions.</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Example:</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Ritika</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is a doctor or Engineer"</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Here P= </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Ritika</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is Doctor, Q= </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Ritika</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is Engineer, so we can write it as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Q</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300"/>
              </a:spcBef>
              <a:spcAft>
                <a:spcPts val="800"/>
              </a:spcAft>
              <a:tabLst>
                <a:tab pos="588645"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4.</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Implication:</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 sentence such as P </a:t>
            </a: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is called an implication. Implications are also known as if-then rules. </a:t>
            </a:r>
            <a:r>
              <a:rPr lang="en-IN" sz="2000" dirty="0">
                <a:solidFill>
                  <a:srgbClr val="C00000"/>
                </a:solidFill>
                <a:latin typeface="Verdana" panose="020B0604030504040204" pitchFamily="34" charset="0"/>
                <a:ea typeface="Calibri" panose="020F0502020204030204" pitchFamily="34" charset="0"/>
                <a:cs typeface="Times New Roman" panose="02020603050405020304" pitchFamily="18" charset="0"/>
              </a:rPr>
              <a:t>It can be represented as</a:t>
            </a:r>
            <a:br>
              <a:rPr lang="en-IN" sz="2000" dirty="0">
                <a:solidFill>
                  <a:srgbClr val="C00000"/>
                </a:solidFill>
                <a:latin typeface="Verdana" panose="020B0604030504040204" pitchFamily="34" charset="0"/>
                <a:ea typeface="Calibri" panose="020F0502020204030204" pitchFamily="34" charset="0"/>
                <a:cs typeface="Times New Roman" panose="02020603050405020304" pitchFamily="18" charset="0"/>
              </a:rPr>
            </a:b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If</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it is raining, then the street is wet.</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Let P= It is raining, and Q= Street is wet, so it is represented as P </a:t>
            </a: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Bef>
                <a:spcPts val="300"/>
              </a:spcBef>
              <a:spcAft>
                <a:spcPts val="800"/>
              </a:spcAft>
              <a:tabLst>
                <a:tab pos="588645"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5.</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Bi-conditional:</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 sentence such as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P</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is a Bi-conditional sentence, example If I am breathing, then I am alive</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I am breathing, Q= I am alive, it can be represented as P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5031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111" y="868736"/>
            <a:ext cx="1920975"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Truth Table:</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452110" y="1390708"/>
            <a:ext cx="10408195" cy="234397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In propositional logic, we need to know the truth values of propositions in all possible scenarios. </a:t>
            </a:r>
          </a:p>
          <a:p>
            <a:pPr marL="285750" indent="-28575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We can combine all the possible combination with logical connectives, and the representation of these combinations in a tabular format is called </a:t>
            </a:r>
            <a:r>
              <a:rPr lang="en-IN" sz="2000" b="1" dirty="0">
                <a:solidFill>
                  <a:srgbClr val="C00000"/>
                </a:solidFill>
                <a:latin typeface="Verdana" panose="020B0604030504040204" pitchFamily="34" charset="0"/>
                <a:ea typeface="Times New Roman" panose="02020603050405020304" pitchFamily="18" charset="0"/>
              </a:rPr>
              <a:t>Truth table</a:t>
            </a:r>
            <a:r>
              <a:rPr lang="en-IN" sz="2000" dirty="0">
                <a:solidFill>
                  <a:srgbClr val="C00000"/>
                </a:solidFill>
                <a:latin typeface="Verdana" panose="020B0604030504040204" pitchFamily="34" charset="0"/>
                <a:ea typeface="Times New Roman" panose="02020603050405020304" pitchFamily="18" charset="0"/>
              </a:rPr>
              <a:t>. </a:t>
            </a:r>
            <a:r>
              <a:rPr lang="en-IN" sz="2000" b="1" dirty="0">
                <a:solidFill>
                  <a:srgbClr val="C00000"/>
                </a:solidFill>
                <a:latin typeface="Verdana" panose="020B0604030504040204" pitchFamily="34" charset="0"/>
                <a:ea typeface="Times New Roman" panose="02020603050405020304" pitchFamily="18" charset="0"/>
              </a:rPr>
              <a:t>Following are the truth table for all logical connectives:</a:t>
            </a:r>
            <a:endParaRPr lang="en-IN" sz="2000" b="1" dirty="0">
              <a:solidFill>
                <a:srgbClr val="C00000"/>
              </a:solidFill>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131463" y="4070122"/>
            <a:ext cx="9029596" cy="2115525"/>
          </a:xfrm>
          <a:prstGeom prst="rect">
            <a:avLst/>
          </a:prstGeom>
        </p:spPr>
      </p:pic>
    </p:spTree>
    <p:extLst>
      <p:ext uri="{BB962C8B-B14F-4D97-AF65-F5344CB8AC3E}">
        <p14:creationId xmlns:p14="http://schemas.microsoft.com/office/powerpoint/2010/main" val="2006365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48149" y="975519"/>
            <a:ext cx="9975663" cy="2341421"/>
          </a:xfrm>
          <a:prstGeom prst="rect">
            <a:avLst/>
          </a:prstGeom>
        </p:spPr>
      </p:pic>
      <p:pic>
        <p:nvPicPr>
          <p:cNvPr id="3" name="Picture 2"/>
          <p:cNvPicPr>
            <a:picLocks noChangeAspect="1"/>
          </p:cNvPicPr>
          <p:nvPr/>
        </p:nvPicPr>
        <p:blipFill>
          <a:blip r:embed="rId3"/>
          <a:stretch>
            <a:fillRect/>
          </a:stretch>
        </p:blipFill>
        <p:spPr>
          <a:xfrm>
            <a:off x="1248148" y="3742416"/>
            <a:ext cx="9975663" cy="2739066"/>
          </a:xfrm>
          <a:prstGeom prst="rect">
            <a:avLst/>
          </a:prstGeom>
        </p:spPr>
      </p:pic>
    </p:spTree>
    <p:extLst>
      <p:ext uri="{BB962C8B-B14F-4D97-AF65-F5344CB8AC3E}">
        <p14:creationId xmlns:p14="http://schemas.microsoft.com/office/powerpoint/2010/main" val="609387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7305" y="1030933"/>
            <a:ext cx="10201307" cy="2357726"/>
          </a:xfrm>
          <a:prstGeom prst="rect">
            <a:avLst/>
          </a:prstGeom>
        </p:spPr>
      </p:pic>
      <p:pic>
        <p:nvPicPr>
          <p:cNvPr id="3" name="Picture 2"/>
          <p:cNvPicPr>
            <a:picLocks noChangeAspect="1"/>
          </p:cNvPicPr>
          <p:nvPr/>
        </p:nvPicPr>
        <p:blipFill>
          <a:blip r:embed="rId3"/>
          <a:stretch>
            <a:fillRect/>
          </a:stretch>
        </p:blipFill>
        <p:spPr>
          <a:xfrm>
            <a:off x="1327304" y="3753167"/>
            <a:ext cx="10201307" cy="2791068"/>
          </a:xfrm>
          <a:prstGeom prst="rect">
            <a:avLst/>
          </a:prstGeom>
        </p:spPr>
      </p:pic>
    </p:spTree>
    <p:extLst>
      <p:ext uri="{BB962C8B-B14F-4D97-AF65-F5344CB8AC3E}">
        <p14:creationId xmlns:p14="http://schemas.microsoft.com/office/powerpoint/2010/main" val="3849819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278" y="886665"/>
            <a:ext cx="4256293"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Precedence of connectives: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259278" y="1211754"/>
            <a:ext cx="10547240" cy="958980"/>
          </a:xfrm>
          <a:prstGeom prst="rect">
            <a:avLst/>
          </a:prstGeom>
        </p:spPr>
        <p:txBody>
          <a:bodyPr wrap="square">
            <a:spAutoFit/>
          </a:bodyPr>
          <a:lstStyle/>
          <a:p>
            <a:pPr algn="just">
              <a:lnSpc>
                <a:spcPct val="150000"/>
              </a:lnSpc>
            </a:pPr>
            <a:r>
              <a:rPr lang="en-IN" sz="2000" dirty="0">
                <a:solidFill>
                  <a:srgbClr val="000000"/>
                </a:solidFill>
                <a:latin typeface="Verdana" panose="020B0604030504040204" pitchFamily="34" charset="0"/>
                <a:ea typeface="Times New Roman" panose="02020603050405020304" pitchFamily="18" charset="0"/>
              </a:rPr>
              <a:t>Precedence order should be followed while evaluating a propositional problem. </a:t>
            </a:r>
            <a:r>
              <a:rPr lang="en-IN" sz="2000" b="1" dirty="0">
                <a:solidFill>
                  <a:srgbClr val="C00000"/>
                </a:solidFill>
                <a:latin typeface="Verdana" panose="020B0604030504040204" pitchFamily="34" charset="0"/>
                <a:ea typeface="Times New Roman" panose="02020603050405020304" pitchFamily="18" charset="0"/>
              </a:rPr>
              <a:t>Following is the list of the precedence order for operators:</a:t>
            </a:r>
            <a:endParaRPr lang="en-IN" sz="2000" b="1" dirty="0">
              <a:solidFill>
                <a:srgbClr val="C00000"/>
              </a:solidFill>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25388" y="2307197"/>
            <a:ext cx="10165977" cy="4281862"/>
          </a:xfrm>
          <a:prstGeom prst="rect">
            <a:avLst/>
          </a:prstGeom>
        </p:spPr>
      </p:pic>
    </p:spTree>
    <p:extLst>
      <p:ext uri="{BB962C8B-B14F-4D97-AF65-F5344CB8AC3E}">
        <p14:creationId xmlns:p14="http://schemas.microsoft.com/office/powerpoint/2010/main" val="1126538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4576" y="931489"/>
            <a:ext cx="3209533"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Logical equivalence:</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354576" y="1243434"/>
            <a:ext cx="10487800" cy="233839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Verdana" panose="020B0604030504040204" pitchFamily="34" charset="0"/>
              </a:rPr>
              <a:t>Logical equivalence is one of the features of propositional logic. Two propositions are said to be logically equivalent if and only if the columns in the truth table are identical to each other. </a:t>
            </a:r>
          </a:p>
          <a:p>
            <a:pPr marL="342900" indent="-342900" algn="just">
              <a:lnSpc>
                <a:spcPct val="150000"/>
              </a:lnSpc>
              <a:buFont typeface="Arial" panose="020B0604020202020204" pitchFamily="34" charset="0"/>
              <a:buChar char="•"/>
            </a:pPr>
            <a:r>
              <a:rPr lang="en-IN" sz="2000" dirty="0">
                <a:latin typeface="Verdana" panose="020B0604030504040204" pitchFamily="34" charset="0"/>
                <a:ea typeface="Verdana" panose="020B0604030504040204" pitchFamily="34" charset="0"/>
              </a:rPr>
              <a:t>In below truth table we can see that column for ¬A∨ B and A→B, are identical hence A is Equivalent to B</a:t>
            </a:r>
            <a:endParaRPr lang="en-IN" sz="2000" dirty="0">
              <a:effectLst/>
              <a:latin typeface="Verdana" panose="020B0604030504040204" pitchFamily="34" charset="0"/>
              <a:ea typeface="Verdana" panose="020B0604030504040204" pitchFamily="34" charset="0"/>
            </a:endParaRPr>
          </a:p>
        </p:txBody>
      </p:sp>
      <p:pic>
        <p:nvPicPr>
          <p:cNvPr id="4" name="Picture 3"/>
          <p:cNvPicPr>
            <a:picLocks noChangeAspect="1"/>
          </p:cNvPicPr>
          <p:nvPr/>
        </p:nvPicPr>
        <p:blipFill>
          <a:blip r:embed="rId2"/>
          <a:stretch>
            <a:fillRect/>
          </a:stretch>
        </p:blipFill>
        <p:spPr>
          <a:xfrm>
            <a:off x="1430108" y="3693460"/>
            <a:ext cx="10412268" cy="2832846"/>
          </a:xfrm>
          <a:prstGeom prst="rect">
            <a:avLst/>
          </a:prstGeom>
        </p:spPr>
      </p:pic>
    </p:spTree>
    <p:extLst>
      <p:ext uri="{BB962C8B-B14F-4D97-AF65-F5344CB8AC3E}">
        <p14:creationId xmlns:p14="http://schemas.microsoft.com/office/powerpoint/2010/main" val="92724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3026" y="949418"/>
            <a:ext cx="3741730"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Properties of Operators:</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353026" y="1499529"/>
            <a:ext cx="10426598" cy="4952638"/>
          </a:xfrm>
          <a:prstGeom prst="rect">
            <a:avLst/>
          </a:prstGeom>
        </p:spPr>
        <p:txBody>
          <a:bodyPr wrap="square">
            <a:spAutoFit/>
          </a:bodyPr>
          <a:lstStyle/>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Commutativity:</a:t>
            </a:r>
            <a:endParaRPr lang="en-IN"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or</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Q= Q ↔ P</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Associativity:</a:t>
            </a:r>
            <a:endParaRPr lang="en-IN"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 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 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Identity element:</a:t>
            </a:r>
            <a:endParaRPr lang="en-IN"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 P</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P</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Distributive:</a:t>
            </a:r>
            <a:endParaRPr lang="en-IN"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 = (P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 = (P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a:t>
            </a:r>
            <a:r>
              <a:rPr lang="en-IN" sz="24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3742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3670" y="1021352"/>
            <a:ext cx="7485529" cy="2263312"/>
          </a:xfrm>
          <a:prstGeom prst="rect">
            <a:avLst/>
          </a:prstGeom>
        </p:spPr>
        <p:txBody>
          <a:bodyPr wrap="square">
            <a:spAutoFit/>
          </a:bodyPr>
          <a:lstStyle/>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DE Morgan's Law:</a:t>
            </a:r>
            <a:endParaRPr lang="en-IN" sz="20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 (</a:t>
            </a:r>
            <a:r>
              <a:rPr lang="en-IN" sz="2000" dirty="0">
                <a:solidFill>
                  <a:srgbClr val="000000"/>
                </a:solidFill>
                <a:latin typeface="Verdana" panose="020B0604030504040204" pitchFamily="34" charset="0"/>
                <a:ea typeface="Calibri" panose="020F0502020204030204" pitchFamily="34" charset="0"/>
                <a:cs typeface="Verdana" panose="020B0604030504040204" pitchFamily="34"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Verdana" panose="020B0604030504040204" pitchFamily="34"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Q)</a:t>
            </a:r>
          </a:p>
          <a:p>
            <a:pPr lvl="1">
              <a:lnSpc>
                <a:spcPts val="1875"/>
              </a:lnSpc>
              <a:spcBef>
                <a:spcPts val="300"/>
              </a:spcBef>
              <a:spcAft>
                <a:spcPts val="800"/>
              </a:spcAft>
              <a:buSzPts val="1000"/>
              <a:tabLst>
                <a:tab pos="914400" algn="l"/>
              </a:tabLst>
            </a:pP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 (</a:t>
            </a:r>
            <a:r>
              <a:rPr lang="en-IN" sz="2000" dirty="0">
                <a:solidFill>
                  <a:srgbClr val="000000"/>
                </a:solidFill>
                <a:latin typeface="Verdana" panose="020B0604030504040204" pitchFamily="34" charset="0"/>
                <a:ea typeface="Calibri" panose="020F0502020204030204" pitchFamily="34" charset="0"/>
                <a:cs typeface="Verdana" panose="020B0604030504040204" pitchFamily="34"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Verdana" panose="020B0604030504040204" pitchFamily="34"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Q).</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Double-negation elimination:</a:t>
            </a:r>
            <a:endParaRPr lang="en-IN" sz="20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ts val="1875"/>
              </a:lnSpc>
              <a:spcBef>
                <a:spcPts val="300"/>
              </a:spcBef>
              <a:spcAft>
                <a:spcPts val="800"/>
              </a:spcAft>
              <a:buSzPts val="1000"/>
              <a:buFont typeface="Courier New" panose="02070309020205020404" pitchFamily="49" charset="0"/>
              <a:buChar char="o"/>
              <a:tabLst>
                <a:tab pos="9144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 = P.</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353670" y="3672876"/>
            <a:ext cx="7835153" cy="2153410"/>
          </a:xfrm>
          <a:prstGeom prst="rect">
            <a:avLst/>
          </a:prstGeom>
        </p:spPr>
        <p:txBody>
          <a:bodyPr wrap="square">
            <a:spAutoFit/>
          </a:bodyPr>
          <a:lstStyle/>
          <a:p>
            <a:pPr marL="342900" lvl="0" indent="-342900">
              <a:lnSpc>
                <a:spcPts val="1560"/>
              </a:lnSpc>
              <a:spcBef>
                <a:spcPts val="200"/>
              </a:spcBef>
              <a:spcAft>
                <a:spcPts val="0"/>
              </a:spcAft>
              <a:buFont typeface="Courier New" panose="02070309020205020404" pitchFamily="49" charset="0"/>
              <a:buChar char="o"/>
            </a:pPr>
            <a:r>
              <a:rPr lang="en-IN" sz="2000" b="1" dirty="0">
                <a:solidFill>
                  <a:srgbClr val="C00000"/>
                </a:solidFill>
                <a:latin typeface="Verdana" panose="020B0604030504040204" pitchFamily="34" charset="0"/>
                <a:ea typeface="Times New Roman" panose="02020603050405020304" pitchFamily="18" charset="0"/>
                <a:cs typeface="Times New Roman" panose="02020603050405020304" pitchFamily="18" charset="0"/>
              </a:rPr>
              <a:t>Conditional elimination:</a:t>
            </a:r>
            <a:endParaRPr lang="en-IN" sz="20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n-IN" sz="2000" dirty="0">
                <a:latin typeface="Verdana" panose="020B0604030504040204" pitchFamily="34" charset="0"/>
                <a:ea typeface="Calibri" panose="020F0502020204030204" pitchFamily="34" charset="0"/>
                <a:cs typeface="Times New Roman" panose="02020603050405020304" pitchFamily="18" charset="0"/>
              </a:rPr>
              <a:t>                           P </a:t>
            </a:r>
            <a:r>
              <a:rPr lang="en-IN" sz="2000" dirty="0">
                <a:latin typeface="Arial" panose="020B0604020202020204" pitchFamily="34" charset="0"/>
                <a:ea typeface="Calibri" panose="020F0502020204030204" pitchFamily="34" charset="0"/>
                <a:cs typeface="Times New Roman" panose="02020603050405020304" pitchFamily="18" charset="0"/>
              </a:rPr>
              <a:t>→</a:t>
            </a:r>
            <a:r>
              <a:rPr lang="en-IN" sz="2000" dirty="0">
                <a:latin typeface="Verdana" panose="020B0604030504040204" pitchFamily="34" charset="0"/>
                <a:ea typeface="Calibri" panose="020F0502020204030204" pitchFamily="34" charset="0"/>
                <a:cs typeface="Times New Roman" panose="02020603050405020304" pitchFamily="18" charset="0"/>
              </a:rPr>
              <a:t> Q= </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Cambria Math" panose="02040503050406030204" pitchFamily="18" charset="0"/>
              </a:rPr>
              <a:t> Q</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560"/>
              </a:lnSpc>
              <a:spcBef>
                <a:spcPts val="200"/>
              </a:spcBef>
              <a:spcAft>
                <a:spcPts val="0"/>
              </a:spcAft>
              <a:buFont typeface="Courier New" panose="02070309020205020404" pitchFamily="49" charset="0"/>
              <a:buChar char="o"/>
            </a:pPr>
            <a:r>
              <a:rPr lang="en-IN" sz="2000" b="1" dirty="0">
                <a:solidFill>
                  <a:srgbClr val="C00000"/>
                </a:solidFill>
                <a:latin typeface="Verdana" panose="020B0604030504040204" pitchFamily="34" charset="0"/>
                <a:ea typeface="Times New Roman" panose="02020603050405020304" pitchFamily="18" charset="0"/>
                <a:cs typeface="Times New Roman" panose="02020603050405020304" pitchFamily="18" charset="0"/>
              </a:rPr>
              <a:t>Bi-Conditional elimination:</a:t>
            </a:r>
            <a:endParaRPr lang="en-IN" sz="20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2000" dirty="0">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 </a:t>
            </a: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a:t>
            </a:r>
            <a:r>
              <a:rPr lang="en-IN" sz="2000" dirty="0">
                <a:latin typeface="Verdana" panose="020B0604030504040204" pitchFamily="34" charset="0"/>
                <a:ea typeface="Calibri" panose="020F0502020204030204" pitchFamily="34" charset="0"/>
                <a:cs typeface="Times New Roman" panose="02020603050405020304" pitchFamily="18" charset="0"/>
              </a:rPr>
              <a:t>P </a:t>
            </a:r>
            <a:r>
              <a:rPr lang="en-IN" sz="2000" dirty="0">
                <a:latin typeface="Arial" panose="020B0604020202020204" pitchFamily="34" charset="0"/>
                <a:ea typeface="Calibri" panose="020F0502020204030204" pitchFamily="34" charset="0"/>
                <a:cs typeface="Times New Roman" panose="02020603050405020304" pitchFamily="18" charset="0"/>
              </a:rPr>
              <a:t>→</a:t>
            </a:r>
            <a:r>
              <a:rPr lang="en-IN" sz="2000" dirty="0">
                <a:latin typeface="Verdana" panose="020B0604030504040204" pitchFamily="34" charset="0"/>
                <a:ea typeface="Calibri" panose="020F0502020204030204" pitchFamily="34" charset="0"/>
                <a:cs typeface="Times New Roman" panose="02020603050405020304" pitchFamily="18" charset="0"/>
              </a:rPr>
              <a:t> Q)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Cambria Math" panose="02040503050406030204" pitchFamily="18" charset="0"/>
              </a:rPr>
              <a:t> (Q</a:t>
            </a:r>
            <a:r>
              <a:rPr lang="en-IN" sz="2000" dirty="0">
                <a:latin typeface="Verdana" panose="020B0604030504040204" pitchFamily="34" charset="0"/>
                <a:ea typeface="Calibri" panose="020F0502020204030204" pitchFamily="34" charset="0"/>
                <a:cs typeface="Times New Roman" panose="02020603050405020304" pitchFamily="18" charset="0"/>
              </a:rPr>
              <a:t> </a:t>
            </a:r>
            <a:r>
              <a:rPr lang="en-IN" sz="2000" dirty="0">
                <a:latin typeface="Arial" panose="020B0604020202020204" pitchFamily="34" charset="0"/>
                <a:ea typeface="Calibri" panose="020F0502020204030204" pitchFamily="34" charset="0"/>
                <a:cs typeface="Times New Roman" panose="02020603050405020304" pitchFamily="18" charset="0"/>
              </a:rPr>
              <a:t>→</a:t>
            </a:r>
            <a:r>
              <a:rPr lang="en-IN" sz="2000" dirty="0">
                <a:latin typeface="Verdana" panose="020B0604030504040204" pitchFamily="34" charset="0"/>
                <a:ea typeface="Calibri" panose="020F0502020204030204" pitchFamily="34" charset="0"/>
                <a:cs typeface="Times New Roman" panose="02020603050405020304" pitchFamily="18" charset="0"/>
              </a:rPr>
              <a:t> 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2824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4924" y="922524"/>
            <a:ext cx="5152373"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Limitations of Propositional logic:</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74376" y="1656237"/>
            <a:ext cx="10712824" cy="4534575"/>
          </a:xfrm>
          <a:prstGeom prst="rect">
            <a:avLst/>
          </a:prstGeom>
        </p:spPr>
        <p:txBody>
          <a:bodyPr wrap="square">
            <a:spAutoFit/>
          </a:bodyPr>
          <a:lstStyle/>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We cannot represent relations like ALL, some, or none with propositional logic. </a:t>
            </a:r>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Example:</a:t>
            </a:r>
            <a:endParaRPr lang="en-IN" sz="24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Bef>
                <a:spcPts val="300"/>
              </a:spcBef>
              <a:spcAft>
                <a:spcPts val="800"/>
              </a:spcAft>
              <a:buFont typeface="+mj-lt"/>
              <a:buAutoNum type="alphaLcPeriod"/>
            </a:pPr>
            <a:r>
              <a:rPr lang="en-IN" sz="24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All the girls are intelligent.</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50000"/>
              </a:lnSpc>
              <a:spcBef>
                <a:spcPts val="300"/>
              </a:spcBef>
              <a:spcAft>
                <a:spcPts val="800"/>
              </a:spcAft>
              <a:buFont typeface="+mj-lt"/>
              <a:buAutoNum type="alphaLcPeriod"/>
            </a:pPr>
            <a:r>
              <a:rPr lang="en-IN" sz="24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Some apples are sweet.</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Propositional logic has limited expressive power.</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In propositional logic, we cannot describe statements in terms of their properties or logical relationships.</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718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4728" y="762000"/>
            <a:ext cx="10269071" cy="928688"/>
          </a:xfrm>
        </p:spPr>
        <p:txBody>
          <a:bodyPr>
            <a:normAutofit fontScale="90000"/>
          </a:bodyPr>
          <a:lstStyle/>
          <a:p>
            <a:br>
              <a:rPr lang="en-IN" b="1" dirty="0"/>
            </a:br>
            <a:r>
              <a:rPr lang="en-IN" b="1" dirty="0"/>
              <a:t>Inference system</a:t>
            </a:r>
            <a:br>
              <a:rPr lang="en-IN" b="1" dirty="0"/>
            </a:br>
            <a:endParaRPr lang="en-IN" dirty="0"/>
          </a:p>
        </p:txBody>
      </p:sp>
      <p:sp>
        <p:nvSpPr>
          <p:cNvPr id="3" name="Content Placeholder 2"/>
          <p:cNvSpPr>
            <a:spLocks noGrp="1"/>
          </p:cNvSpPr>
          <p:nvPr>
            <p:ph idx="1"/>
          </p:nvPr>
        </p:nvSpPr>
        <p:spPr>
          <a:xfrm>
            <a:off x="1084727" y="1825624"/>
            <a:ext cx="10820401" cy="4835151"/>
          </a:xfrm>
        </p:spPr>
        <p:txBody>
          <a:bodyPr>
            <a:normAutofit lnSpcReduction="10000"/>
          </a:bodyPr>
          <a:lstStyle/>
          <a:p>
            <a:r>
              <a:rPr lang="en-IN" sz="3000" dirty="0"/>
              <a:t>Inference means deriving new sentences from old. </a:t>
            </a:r>
          </a:p>
          <a:p>
            <a:r>
              <a:rPr lang="en-IN" sz="3000" dirty="0"/>
              <a:t>Inference system allows us to add a new sentence to the knowledge base. </a:t>
            </a:r>
          </a:p>
          <a:p>
            <a:r>
              <a:rPr lang="en-IN" sz="3000" dirty="0"/>
              <a:t>A sentence is a proposition about the world. Inference system applies logical rules to the KB to deduce new information.</a:t>
            </a:r>
          </a:p>
          <a:p>
            <a:r>
              <a:rPr lang="en-IN" sz="3000" dirty="0"/>
              <a:t>Inference system generates new facts so that an agent can update the KB. An inference system works mainly in two rules which are given as:</a:t>
            </a:r>
          </a:p>
          <a:p>
            <a:pPr lvl="0"/>
            <a:r>
              <a:rPr lang="en-IN" sz="3000" b="1" dirty="0">
                <a:solidFill>
                  <a:srgbClr val="C00000"/>
                </a:solidFill>
              </a:rPr>
              <a:t>Forward chaining</a:t>
            </a:r>
            <a:endParaRPr lang="en-IN" sz="3000" dirty="0">
              <a:solidFill>
                <a:srgbClr val="C00000"/>
              </a:solidFill>
            </a:endParaRPr>
          </a:p>
          <a:p>
            <a:pPr lvl="0"/>
            <a:r>
              <a:rPr lang="en-IN" sz="3000" b="1" dirty="0">
                <a:solidFill>
                  <a:srgbClr val="C00000"/>
                </a:solidFill>
              </a:rPr>
              <a:t>Backward chaining</a:t>
            </a:r>
            <a:endParaRPr lang="en-IN" sz="3000" dirty="0">
              <a:solidFill>
                <a:srgbClr val="C00000"/>
              </a:solidFill>
            </a:endParaRPr>
          </a:p>
          <a:p>
            <a:endParaRPr lang="en-IN" dirty="0"/>
          </a:p>
        </p:txBody>
      </p:sp>
    </p:spTree>
    <p:extLst>
      <p:ext uri="{BB962C8B-B14F-4D97-AF65-F5344CB8AC3E}">
        <p14:creationId xmlns:p14="http://schemas.microsoft.com/office/powerpoint/2010/main" val="17534122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6510" y="895581"/>
            <a:ext cx="6173293" cy="461665"/>
          </a:xfrm>
          <a:prstGeom prst="rect">
            <a:avLst/>
          </a:prstGeom>
        </p:spPr>
        <p:txBody>
          <a:bodyPr wrap="none">
            <a:spAutoFit/>
          </a:bodyPr>
          <a:lstStyle/>
          <a:p>
            <a:pPr>
              <a:spcBef>
                <a:spcPts val="375"/>
              </a:spcBef>
            </a:pPr>
            <a:r>
              <a:rPr lang="en-IN" sz="2400" b="1" dirty="0">
                <a:latin typeface="Helvetica" panose="020B0604020202020204" pitchFamily="34" charset="0"/>
                <a:ea typeface="Times New Roman" panose="02020603050405020304" pitchFamily="18" charset="0"/>
              </a:rPr>
              <a:t>Rules of Inference in Artificial intellig</a:t>
            </a:r>
            <a:r>
              <a:rPr lang="en-IN" sz="2000" b="1" dirty="0">
                <a:latin typeface="Helvetica" panose="020B0604020202020204" pitchFamily="34" charset="0"/>
                <a:ea typeface="Times New Roman" panose="02020603050405020304" pitchFamily="18" charset="0"/>
              </a:rPr>
              <a:t>ence</a:t>
            </a:r>
            <a:endParaRPr lang="en-IN" sz="2000" b="1"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906510" y="1559019"/>
            <a:ext cx="1656223"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Inference:</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905918" y="1870964"/>
            <a:ext cx="10568905" cy="456856"/>
          </a:xfrm>
          <a:prstGeom prst="rect">
            <a:avLst/>
          </a:prstGeom>
        </p:spPr>
        <p:txBody>
          <a:bodyPr wrap="square">
            <a:spAutoFit/>
          </a:bodyPr>
          <a:lstStyle/>
          <a:p>
            <a:pPr algn="just">
              <a:lnSpc>
                <a:spcPct val="150000"/>
              </a:lnSpc>
            </a:pPr>
            <a:r>
              <a:rPr lang="en-IN" dirty="0">
                <a:solidFill>
                  <a:srgbClr val="000000"/>
                </a:solidFill>
                <a:latin typeface="Verdana" panose="020B0604030504040204" pitchFamily="34" charset="0"/>
                <a:ea typeface="Times New Roman" panose="02020603050405020304" pitchFamily="18" charset="0"/>
              </a:rPr>
              <a:t>Generating the conclusions from evidence and facts is termed as Inference.</a:t>
            </a:r>
            <a:endParaRPr lang="en-IN" sz="24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824752" y="2541612"/>
            <a:ext cx="11062447" cy="1959511"/>
          </a:xfrm>
          <a:prstGeom prst="rect">
            <a:avLst/>
          </a:prstGeom>
        </p:spPr>
        <p:txBody>
          <a:bodyPr wrap="squar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Inference rules:</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solidFill>
                  <a:srgbClr val="000000"/>
                </a:solidFill>
                <a:latin typeface="Verdana" panose="020B0604030504040204" pitchFamily="34" charset="0"/>
                <a:ea typeface="Times New Roman" panose="02020603050405020304" pitchFamily="18" charset="0"/>
              </a:rPr>
              <a:t>Inference rules are the templates for generating valid arguments. </a:t>
            </a:r>
          </a:p>
          <a:p>
            <a:pPr marL="285750" indent="-285750" algn="just">
              <a:lnSpc>
                <a:spcPct val="150000"/>
              </a:lnSpc>
              <a:buFont typeface="Arial" panose="020B0604020202020204" pitchFamily="34" charset="0"/>
              <a:buChar char="•"/>
            </a:pPr>
            <a:r>
              <a:rPr lang="en-IN" dirty="0">
                <a:solidFill>
                  <a:srgbClr val="000000"/>
                </a:solidFill>
                <a:latin typeface="Verdana" panose="020B0604030504040204" pitchFamily="34" charset="0"/>
                <a:ea typeface="Times New Roman" panose="02020603050405020304" pitchFamily="18" charset="0"/>
              </a:rPr>
              <a:t>Inference rules are applied to derive proofs in artificial intelligence, and the proof is a sequence of the conclusion that leads to the desired goal. </a:t>
            </a:r>
          </a:p>
          <a:p>
            <a:pPr marL="285750" indent="-285750" algn="just">
              <a:lnSpc>
                <a:spcPct val="150000"/>
              </a:lnSpc>
              <a:buFont typeface="Arial" panose="020B0604020202020204" pitchFamily="34" charset="0"/>
              <a:buChar char="•"/>
            </a:pPr>
            <a:r>
              <a:rPr lang="en-IN" dirty="0">
                <a:solidFill>
                  <a:srgbClr val="000000"/>
                </a:solidFill>
                <a:latin typeface="Verdana" panose="020B0604030504040204" pitchFamily="34" charset="0"/>
                <a:ea typeface="Times New Roman" panose="02020603050405020304" pitchFamily="18" charset="0"/>
              </a:rPr>
              <a:t>In inference rules, the implication among all the connectives plays an important role.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0291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1" y="860628"/>
            <a:ext cx="8399930" cy="456856"/>
          </a:xfrm>
          <a:prstGeom prst="rect">
            <a:avLst/>
          </a:prstGeom>
        </p:spPr>
        <p:txBody>
          <a:bodyPr wrap="square">
            <a:spAutoFit/>
          </a:bodyPr>
          <a:lstStyle/>
          <a:p>
            <a:pPr algn="just">
              <a:lnSpc>
                <a:spcPct val="150000"/>
              </a:lnSpc>
            </a:pPr>
            <a:r>
              <a:rPr lang="en-IN" b="1" dirty="0">
                <a:solidFill>
                  <a:srgbClr val="C00000"/>
                </a:solidFill>
                <a:latin typeface="Verdana" panose="020B0604030504040204" pitchFamily="34" charset="0"/>
                <a:ea typeface="Times New Roman" panose="02020603050405020304" pitchFamily="18" charset="0"/>
              </a:rPr>
              <a:t>Following are some terminologies related to inference rules:</a:t>
            </a:r>
            <a:endParaRPr lang="en-IN" sz="2400" b="1" dirty="0">
              <a:solidFill>
                <a:srgbClr val="C00000"/>
              </a:solidFill>
              <a:latin typeface="Times New Roman" panose="02020603050405020304" pitchFamily="18" charset="0"/>
              <a:ea typeface="Times New Roman" panose="02020603050405020304" pitchFamily="18" charset="0"/>
            </a:endParaRPr>
          </a:p>
        </p:txBody>
      </p:sp>
      <p:sp>
        <p:nvSpPr>
          <p:cNvPr id="3" name="Rectangle 2"/>
          <p:cNvSpPr/>
          <p:nvPr/>
        </p:nvSpPr>
        <p:spPr>
          <a:xfrm>
            <a:off x="1057834" y="1583793"/>
            <a:ext cx="10981766" cy="4208844"/>
          </a:xfrm>
          <a:prstGeom prst="rect">
            <a:avLst/>
          </a:prstGeom>
        </p:spPr>
        <p:txBody>
          <a:bodyPr wrap="square">
            <a:spAutoFit/>
          </a:bodyPr>
          <a:lstStyle/>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Implication:</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It is one of the logical connectives which can be represented as P </a:t>
            </a: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 It is a Boolean expression.</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Converse: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The converse of implication, which means the right-hand side proposition goes to the left-hand side and vice-versa. It can be written as Q </a:t>
            </a: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Contrapositive: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The negation of converse is termed as contrapositive, and it can be represented as ¬ Q </a:t>
            </a: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Verdana" panose="020B0604030504040204" pitchFamily="34"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P.</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Inverse:</a:t>
            </a:r>
            <a:r>
              <a:rPr lang="en-IN" sz="2000" dirty="0">
                <a:solidFill>
                  <a:srgbClr val="C00000"/>
                </a:solidFill>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negation of implication is called inverse. It can be represented as ¬ P </a:t>
            </a:r>
            <a:r>
              <a:rPr lang="en-IN" sz="2000"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Verdana" panose="020B0604030504040204" pitchFamily="34"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Q.</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981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2" y="895581"/>
            <a:ext cx="3803862" cy="461665"/>
          </a:xfrm>
          <a:prstGeom prst="rect">
            <a:avLst/>
          </a:prstGeom>
        </p:spPr>
        <p:txBody>
          <a:bodyPr wrap="none">
            <a:spAutoFit/>
          </a:bodyPr>
          <a:lstStyle/>
          <a:p>
            <a:r>
              <a:rPr lang="en-IN" sz="2400" b="1" dirty="0">
                <a:latin typeface="Helvetica" panose="020B0604020202020204" pitchFamily="34" charset="0"/>
                <a:ea typeface="Calibri" panose="020F0502020204030204" pitchFamily="34" charset="0"/>
              </a:rPr>
              <a:t>Types of Inference rules:</a:t>
            </a:r>
            <a:endParaRPr lang="en-IN" sz="2400" dirty="0"/>
          </a:p>
        </p:txBody>
      </p:sp>
      <p:sp>
        <p:nvSpPr>
          <p:cNvPr id="3" name="Rectangle 2"/>
          <p:cNvSpPr/>
          <p:nvPr/>
        </p:nvSpPr>
        <p:spPr>
          <a:xfrm>
            <a:off x="1165411" y="1642421"/>
            <a:ext cx="10685929" cy="1128514"/>
          </a:xfrm>
          <a:prstGeom prst="rect">
            <a:avLst/>
          </a:prstGeom>
        </p:spPr>
        <p:txBody>
          <a:bodyPr wrap="square">
            <a:spAutoFit/>
          </a:bodyPr>
          <a:lstStyle/>
          <a:p>
            <a:pPr>
              <a:lnSpc>
                <a:spcPts val="1560"/>
              </a:lnSpc>
              <a:spcBef>
                <a:spcPts val="200"/>
              </a:spcBef>
              <a:spcAft>
                <a:spcPts val="0"/>
              </a:spcAft>
            </a:pPr>
            <a:r>
              <a:rPr lang="en-IN" sz="28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1. Modus Ponens:</a:t>
            </a:r>
            <a:endParaRPr lang="en-IN" sz="24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dirty="0">
                <a:solidFill>
                  <a:srgbClr val="000000"/>
                </a:solidFill>
                <a:latin typeface="Verdana" panose="020B0604030504040204" pitchFamily="34" charset="0"/>
                <a:ea typeface="Times New Roman" panose="02020603050405020304" pitchFamily="18" charset="0"/>
              </a:rPr>
              <a:t>The Modus Ponens rule is one of the most important rules of inference, and it states that if P and P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000000"/>
                </a:solidFill>
                <a:latin typeface="Verdana" panose="020B0604030504040204" pitchFamily="34" charset="0"/>
                <a:ea typeface="Times New Roman" panose="02020603050405020304" pitchFamily="18" charset="0"/>
              </a:rPr>
              <a:t> Q is true, then we can infer that Q will be true. </a:t>
            </a:r>
            <a:r>
              <a:rPr lang="en-IN" dirty="0">
                <a:solidFill>
                  <a:srgbClr val="C00000"/>
                </a:solidFill>
                <a:latin typeface="Verdana" panose="020B0604030504040204" pitchFamily="34" charset="0"/>
                <a:ea typeface="Times New Roman" panose="02020603050405020304" pitchFamily="18" charset="0"/>
              </a:rPr>
              <a:t>It can be represented as:</a:t>
            </a:r>
            <a:endParaRPr lang="en-IN" sz="2400" dirty="0">
              <a:solidFill>
                <a:srgbClr val="C00000"/>
              </a:solidFill>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67342" y="2946956"/>
            <a:ext cx="5117433" cy="1293350"/>
          </a:xfrm>
          <a:prstGeom prst="rect">
            <a:avLst/>
          </a:prstGeom>
        </p:spPr>
      </p:pic>
      <p:sp>
        <p:nvSpPr>
          <p:cNvPr id="5" name="Rectangle 4"/>
          <p:cNvSpPr/>
          <p:nvPr/>
        </p:nvSpPr>
        <p:spPr>
          <a:xfrm>
            <a:off x="1057836" y="4249271"/>
            <a:ext cx="10793504" cy="1631216"/>
          </a:xfrm>
          <a:prstGeom prst="rect">
            <a:avLst/>
          </a:prstGeom>
        </p:spPr>
        <p:txBody>
          <a:bodyPr wrap="square">
            <a:spAutoFit/>
          </a:bodyPr>
          <a:lstStyle/>
          <a:p>
            <a:r>
              <a:rPr lang="en-IN" sz="2000" b="1" dirty="0">
                <a:solidFill>
                  <a:srgbClr val="C00000"/>
                </a:solidFill>
                <a:latin typeface="Verdana" panose="020B0604030504040204" pitchFamily="34" charset="0"/>
                <a:ea typeface="Times New Roman" panose="02020603050405020304" pitchFamily="18" charset="0"/>
              </a:rPr>
              <a:t>Example:</a:t>
            </a:r>
            <a:endParaRPr lang="en-IN" sz="2000" dirty="0">
              <a:solidFill>
                <a:srgbClr val="C00000"/>
              </a:solidFill>
              <a:latin typeface="Times New Roman" panose="02020603050405020304" pitchFamily="18" charset="0"/>
              <a:ea typeface="Times New Roman" panose="02020603050405020304" pitchFamily="18" charset="0"/>
            </a:endParaRPr>
          </a:p>
          <a:p>
            <a:r>
              <a:rPr lang="en-IN" sz="2000" dirty="0">
                <a:solidFill>
                  <a:srgbClr val="C00000"/>
                </a:solidFill>
                <a:latin typeface="Verdana" panose="020B0604030504040204" pitchFamily="34" charset="0"/>
                <a:ea typeface="Times New Roman" panose="02020603050405020304" pitchFamily="18" charset="0"/>
              </a:rPr>
              <a:t>Statement-1: </a:t>
            </a:r>
            <a:r>
              <a:rPr lang="en-IN" sz="2000" dirty="0">
                <a:solidFill>
                  <a:srgbClr val="000000"/>
                </a:solidFill>
                <a:latin typeface="Verdana" panose="020B0604030504040204" pitchFamily="34" charset="0"/>
                <a:ea typeface="Times New Roman" panose="02020603050405020304" pitchFamily="18" charset="0"/>
              </a:rPr>
              <a:t>"If I am sleepy then I go to bed" ==&gt; P</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000000"/>
                </a:solidFill>
                <a:latin typeface="Verdana" panose="020B0604030504040204" pitchFamily="34" charset="0"/>
                <a:ea typeface="Times New Roman" panose="02020603050405020304" pitchFamily="18" charset="0"/>
              </a:rPr>
              <a:t> Q</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C00000"/>
                </a:solidFill>
                <a:latin typeface="Verdana" panose="020B0604030504040204" pitchFamily="34" charset="0"/>
                <a:ea typeface="Times New Roman" panose="02020603050405020304" pitchFamily="18" charset="0"/>
              </a:rPr>
              <a:t>Statement-2: </a:t>
            </a:r>
            <a:r>
              <a:rPr lang="en-IN" sz="2000" dirty="0">
                <a:solidFill>
                  <a:srgbClr val="000000"/>
                </a:solidFill>
                <a:latin typeface="Verdana" panose="020B0604030504040204" pitchFamily="34" charset="0"/>
                <a:ea typeface="Times New Roman" panose="02020603050405020304" pitchFamily="18" charset="0"/>
              </a:rPr>
              <a:t>"I am sleepy" ==&gt; P</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Conclusion: "I go to bed." ==&gt; Q.</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Hence, we can say that, if P</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000000"/>
                </a:solidFill>
                <a:latin typeface="Verdana" panose="020B0604030504040204" pitchFamily="34" charset="0"/>
                <a:ea typeface="Times New Roman" panose="02020603050405020304" pitchFamily="18" charset="0"/>
              </a:rPr>
              <a:t> Q is true and P is true then Q will be true.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040274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0449" y="1828800"/>
            <a:ext cx="10190233" cy="4419600"/>
          </a:xfrm>
          <a:prstGeom prst="rect">
            <a:avLst/>
          </a:prstGeom>
        </p:spPr>
      </p:pic>
      <p:sp>
        <p:nvSpPr>
          <p:cNvPr id="3" name="Rectangle 2"/>
          <p:cNvSpPr/>
          <p:nvPr/>
        </p:nvSpPr>
        <p:spPr>
          <a:xfrm>
            <a:off x="1173228" y="967299"/>
            <a:ext cx="3187091" cy="400110"/>
          </a:xfrm>
          <a:prstGeom prst="rect">
            <a:avLst/>
          </a:prstGeom>
        </p:spPr>
        <p:txBody>
          <a:bodyPr wrap="none">
            <a:spAutoFit/>
          </a:bodyPr>
          <a:lstStyle/>
          <a:p>
            <a:r>
              <a:rPr lang="en-IN" sz="2000" b="1" dirty="0">
                <a:solidFill>
                  <a:srgbClr val="000000"/>
                </a:solidFill>
                <a:latin typeface="Verdana" panose="020B0604030504040204" pitchFamily="34" charset="0"/>
                <a:ea typeface="Times New Roman" panose="02020603050405020304" pitchFamily="18" charset="0"/>
              </a:rPr>
              <a:t>Proof by Truth table: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8886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6447" y="1009049"/>
            <a:ext cx="10641106" cy="1220847"/>
          </a:xfrm>
          <a:prstGeom prst="rect">
            <a:avLst/>
          </a:prstGeom>
        </p:spPr>
        <p:txBody>
          <a:bodyPr wrap="squar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2. Modus Tollens:</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pPr>
            <a:r>
              <a:rPr lang="en-IN" sz="2000" dirty="0">
                <a:solidFill>
                  <a:srgbClr val="000000"/>
                </a:solidFill>
                <a:latin typeface="Verdana" panose="020B0604030504040204" pitchFamily="34" charset="0"/>
                <a:ea typeface="Times New Roman" panose="02020603050405020304" pitchFamily="18" charset="0"/>
              </a:rPr>
              <a:t>The Modus Tollens rule state that if P</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000000"/>
                </a:solidFill>
                <a:latin typeface="Verdana" panose="020B0604030504040204" pitchFamily="34" charset="0"/>
                <a:ea typeface="Times New Roman" panose="02020603050405020304" pitchFamily="18" charset="0"/>
              </a:rPr>
              <a:t> Q is true and </a:t>
            </a:r>
            <a:r>
              <a:rPr lang="en-IN" sz="2000" b="1" dirty="0">
                <a:solidFill>
                  <a:srgbClr val="000000"/>
                </a:solidFill>
                <a:latin typeface="Verdana" panose="020B0604030504040204" pitchFamily="34" charset="0"/>
                <a:ea typeface="Times New Roman" panose="02020603050405020304" pitchFamily="18" charset="0"/>
              </a:rPr>
              <a:t>¬ Q is true, then ¬ P</a:t>
            </a:r>
            <a:r>
              <a:rPr lang="en-IN" sz="2000" dirty="0">
                <a:solidFill>
                  <a:srgbClr val="000000"/>
                </a:solidFill>
                <a:latin typeface="Verdana" panose="020B0604030504040204" pitchFamily="34" charset="0"/>
                <a:ea typeface="Times New Roman" panose="02020603050405020304" pitchFamily="18" charset="0"/>
              </a:rPr>
              <a:t> will also true. </a:t>
            </a:r>
            <a:r>
              <a:rPr lang="en-IN" sz="2000" dirty="0">
                <a:solidFill>
                  <a:srgbClr val="C00000"/>
                </a:solidFill>
                <a:latin typeface="Verdana" panose="020B0604030504040204" pitchFamily="34" charset="0"/>
                <a:ea typeface="Times New Roman" panose="02020603050405020304" pitchFamily="18" charset="0"/>
              </a:rPr>
              <a:t>It can be represented as:</a:t>
            </a:r>
            <a:endParaRPr lang="en-IN" sz="2000" dirty="0">
              <a:solidFill>
                <a:srgbClr val="C00000"/>
              </a:solidFill>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66226" y="2514736"/>
            <a:ext cx="6858456" cy="1501452"/>
          </a:xfrm>
          <a:prstGeom prst="rect">
            <a:avLst/>
          </a:prstGeom>
        </p:spPr>
      </p:pic>
      <p:sp>
        <p:nvSpPr>
          <p:cNvPr id="4" name="Rectangle 3"/>
          <p:cNvSpPr/>
          <p:nvPr/>
        </p:nvSpPr>
        <p:spPr>
          <a:xfrm>
            <a:off x="1237129" y="4379007"/>
            <a:ext cx="10641106" cy="1015663"/>
          </a:xfrm>
          <a:prstGeom prst="rect">
            <a:avLst/>
          </a:prstGeom>
        </p:spPr>
        <p:txBody>
          <a:bodyPr wrap="square">
            <a:spAutoFit/>
          </a:bodyPr>
          <a:lstStyle/>
          <a:p>
            <a:r>
              <a:rPr lang="en-IN" sz="2000" b="1" dirty="0">
                <a:solidFill>
                  <a:srgbClr val="000000"/>
                </a:solidFill>
                <a:latin typeface="Verdana" panose="020B0604030504040204" pitchFamily="34" charset="0"/>
                <a:ea typeface="Times New Roman" panose="02020603050405020304" pitchFamily="18" charset="0"/>
              </a:rPr>
              <a:t>Statement-1:</a:t>
            </a:r>
            <a:r>
              <a:rPr lang="en-IN" sz="2000" dirty="0">
                <a:solidFill>
                  <a:srgbClr val="000000"/>
                </a:solidFill>
                <a:latin typeface="Verdana" panose="020B0604030504040204" pitchFamily="34" charset="0"/>
                <a:ea typeface="Times New Roman" panose="02020603050405020304" pitchFamily="18" charset="0"/>
              </a:rPr>
              <a:t> "If I am sleepy then I go to bed" ==&gt; P</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000000"/>
                </a:solidFill>
                <a:latin typeface="Verdana" panose="020B0604030504040204" pitchFamily="34" charset="0"/>
                <a:ea typeface="Times New Roman" panose="02020603050405020304" pitchFamily="18" charset="0"/>
              </a:rPr>
              <a:t> Q</a:t>
            </a:r>
            <a:br>
              <a:rPr lang="en-IN" sz="2000" dirty="0">
                <a:solidFill>
                  <a:srgbClr val="000000"/>
                </a:solidFill>
                <a:latin typeface="Verdana" panose="020B0604030504040204" pitchFamily="34" charset="0"/>
                <a:ea typeface="Times New Roman" panose="02020603050405020304" pitchFamily="18" charset="0"/>
              </a:rPr>
            </a:br>
            <a:r>
              <a:rPr lang="en-IN" sz="2000" b="1" dirty="0">
                <a:solidFill>
                  <a:srgbClr val="000000"/>
                </a:solidFill>
                <a:latin typeface="Verdana" panose="020B0604030504040204" pitchFamily="34" charset="0"/>
                <a:ea typeface="Times New Roman" panose="02020603050405020304" pitchFamily="18" charset="0"/>
              </a:rPr>
              <a:t>Statement-2:</a:t>
            </a:r>
            <a:r>
              <a:rPr lang="en-IN" sz="2000" dirty="0">
                <a:solidFill>
                  <a:srgbClr val="000000"/>
                </a:solidFill>
                <a:latin typeface="Verdana" panose="020B0604030504040204" pitchFamily="34" charset="0"/>
                <a:ea typeface="Times New Roman" panose="02020603050405020304" pitchFamily="18" charset="0"/>
              </a:rPr>
              <a:t> "I do not go to the bed."==&gt; ~Q</a:t>
            </a:r>
            <a:br>
              <a:rPr lang="en-IN" sz="2000" dirty="0">
                <a:solidFill>
                  <a:srgbClr val="000000"/>
                </a:solidFill>
                <a:latin typeface="Verdana" panose="020B0604030504040204" pitchFamily="34" charset="0"/>
                <a:ea typeface="Times New Roman" panose="02020603050405020304" pitchFamily="18" charset="0"/>
              </a:rPr>
            </a:br>
            <a:r>
              <a:rPr lang="en-IN" sz="2000" b="1" dirty="0">
                <a:solidFill>
                  <a:srgbClr val="000000"/>
                </a:solidFill>
                <a:latin typeface="Verdana" panose="020B0604030504040204" pitchFamily="34" charset="0"/>
                <a:ea typeface="Times New Roman" panose="02020603050405020304" pitchFamily="18" charset="0"/>
              </a:rPr>
              <a:t>Statement-3:</a:t>
            </a:r>
            <a:r>
              <a:rPr lang="en-IN" sz="2000" dirty="0">
                <a:solidFill>
                  <a:srgbClr val="000000"/>
                </a:solidFill>
                <a:latin typeface="Verdana" panose="020B0604030504040204" pitchFamily="34" charset="0"/>
                <a:ea typeface="Times New Roman" panose="02020603050405020304" pitchFamily="18" charset="0"/>
              </a:rPr>
              <a:t> Which infers that "</a:t>
            </a:r>
            <a:r>
              <a:rPr lang="en-IN" sz="2000" b="1" dirty="0">
                <a:solidFill>
                  <a:srgbClr val="000000"/>
                </a:solidFill>
                <a:latin typeface="Verdana" panose="020B0604030504040204" pitchFamily="34" charset="0"/>
                <a:ea typeface="Times New Roman" panose="02020603050405020304" pitchFamily="18" charset="0"/>
              </a:rPr>
              <a:t>I am not sleepy</a:t>
            </a:r>
            <a:r>
              <a:rPr lang="en-IN" sz="2000" dirty="0">
                <a:solidFill>
                  <a:srgbClr val="000000"/>
                </a:solidFill>
                <a:latin typeface="Verdana" panose="020B0604030504040204" pitchFamily="34" charset="0"/>
                <a:ea typeface="Times New Roman" panose="02020603050405020304" pitchFamily="18" charset="0"/>
              </a:rPr>
              <a:t>" =&gt; ~P</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4277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77570" y="1039905"/>
            <a:ext cx="10422759" cy="5154707"/>
          </a:xfrm>
          <a:prstGeom prst="rect">
            <a:avLst/>
          </a:prstGeom>
        </p:spPr>
      </p:pic>
    </p:spTree>
    <p:extLst>
      <p:ext uri="{BB962C8B-B14F-4D97-AF65-F5344CB8AC3E}">
        <p14:creationId xmlns:p14="http://schemas.microsoft.com/office/powerpoint/2010/main" val="4855137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0726" y="868736"/>
            <a:ext cx="5908990"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3. Hypothetical Syllogism (Chain Rule):</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040726" y="1382095"/>
            <a:ext cx="10801650" cy="958980"/>
          </a:xfrm>
          <a:prstGeom prst="rect">
            <a:avLst/>
          </a:prstGeom>
        </p:spPr>
        <p:txBody>
          <a:bodyPr wrap="square">
            <a:spAutoFit/>
          </a:bodyPr>
          <a:lstStyle/>
          <a:p>
            <a:pPr>
              <a:lnSpc>
                <a:spcPct val="150000"/>
              </a:lnSpc>
            </a:pPr>
            <a:r>
              <a:rPr lang="en-IN" sz="2000" dirty="0">
                <a:solidFill>
                  <a:srgbClr val="000000"/>
                </a:solidFill>
                <a:latin typeface="Verdana" panose="020B0604030504040204" pitchFamily="34" charset="0"/>
                <a:ea typeface="Times New Roman" panose="02020603050405020304" pitchFamily="18" charset="0"/>
              </a:rPr>
              <a:t>The Hypothetical Syllogism rule state that if P</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000000"/>
                </a:solidFill>
                <a:latin typeface="Verdana" panose="020B0604030504040204" pitchFamily="34" charset="0"/>
                <a:ea typeface="Times New Roman" panose="02020603050405020304" pitchFamily="18" charset="0"/>
              </a:rPr>
              <a:t>R is true whenever P</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000000"/>
                </a:solidFill>
                <a:latin typeface="Verdana" panose="020B0604030504040204" pitchFamily="34" charset="0"/>
                <a:ea typeface="Times New Roman" panose="02020603050405020304" pitchFamily="18" charset="0"/>
              </a:rPr>
              <a:t>Q is true, and Q</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000000"/>
                </a:solidFill>
                <a:latin typeface="Verdana" panose="020B0604030504040204" pitchFamily="34" charset="0"/>
                <a:ea typeface="Times New Roman" panose="02020603050405020304" pitchFamily="18" charset="0"/>
              </a:rPr>
              <a:t>R is true. </a:t>
            </a:r>
            <a:r>
              <a:rPr lang="en-IN" sz="2000" dirty="0">
                <a:solidFill>
                  <a:srgbClr val="C00000"/>
                </a:solidFill>
                <a:latin typeface="Verdana" panose="020B0604030504040204" pitchFamily="34" charset="0"/>
                <a:ea typeface="Times New Roman" panose="02020603050405020304" pitchFamily="18" charset="0"/>
              </a:rPr>
              <a:t>It can be represented as the following notation:</a:t>
            </a:r>
            <a:endParaRPr lang="en-IN" sz="2000" dirty="0">
              <a:solidFill>
                <a:srgbClr val="C00000"/>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1040726" y="2431267"/>
            <a:ext cx="10801650" cy="3970318"/>
          </a:xfrm>
          <a:prstGeom prst="rect">
            <a:avLst/>
          </a:prstGeom>
        </p:spPr>
        <p:txBody>
          <a:bodyPr wrap="square">
            <a:spAutoFit/>
          </a:bodyPr>
          <a:lstStyle/>
          <a:p>
            <a:pPr>
              <a:lnSpc>
                <a:spcPct val="150000"/>
              </a:lnSpc>
            </a:pPr>
            <a:r>
              <a:rPr lang="en-IN" sz="2400" b="1" dirty="0">
                <a:solidFill>
                  <a:srgbClr val="C00000"/>
                </a:solidFill>
                <a:latin typeface="Verdana" panose="020B0604030504040204" pitchFamily="34" charset="0"/>
                <a:ea typeface="Times New Roman" panose="02020603050405020304" pitchFamily="18" charset="0"/>
              </a:rPr>
              <a:t>Example:</a:t>
            </a:r>
            <a:endParaRPr lang="en-IN" sz="2400" dirty="0">
              <a:solidFill>
                <a:srgbClr val="C00000"/>
              </a:solidFill>
              <a:latin typeface="Times New Roman" panose="02020603050405020304" pitchFamily="18" charset="0"/>
              <a:ea typeface="Times New Roman" panose="02020603050405020304" pitchFamily="18" charset="0"/>
            </a:endParaRPr>
          </a:p>
          <a:p>
            <a:pPr>
              <a:lnSpc>
                <a:spcPct val="150000"/>
              </a:lnSpc>
            </a:pPr>
            <a:r>
              <a:rPr lang="en-IN" sz="2400" b="1" dirty="0">
                <a:solidFill>
                  <a:srgbClr val="C00000"/>
                </a:solidFill>
                <a:latin typeface="Verdana" panose="020B0604030504040204" pitchFamily="34" charset="0"/>
                <a:ea typeface="Times New Roman" panose="02020603050405020304" pitchFamily="18" charset="0"/>
              </a:rPr>
              <a:t>Statement-1:</a:t>
            </a:r>
            <a:r>
              <a:rPr lang="en-IN" sz="2400" dirty="0">
                <a:solidFill>
                  <a:srgbClr val="000000"/>
                </a:solidFill>
                <a:latin typeface="Verdana" panose="020B0604030504040204" pitchFamily="34" charset="0"/>
                <a:ea typeface="Times New Roman" panose="02020603050405020304" pitchFamily="18" charset="0"/>
              </a:rPr>
              <a:t> If you have my home key then you can unlock my home. </a:t>
            </a:r>
            <a:r>
              <a:rPr lang="en-IN" sz="2400" b="1" dirty="0">
                <a:solidFill>
                  <a:srgbClr val="000000"/>
                </a:solidFill>
                <a:latin typeface="Verdana" panose="020B0604030504040204" pitchFamily="34" charset="0"/>
                <a:ea typeface="Times New Roman" panose="02020603050405020304" pitchFamily="18" charset="0"/>
              </a:rPr>
              <a:t>P</a:t>
            </a:r>
            <a:r>
              <a:rPr lang="en-IN" sz="2400" b="1" dirty="0">
                <a:solidFill>
                  <a:srgbClr val="000000"/>
                </a:solidFill>
                <a:latin typeface="Arial" panose="020B0604020202020204" pitchFamily="34" charset="0"/>
                <a:ea typeface="Times New Roman" panose="02020603050405020304" pitchFamily="18" charset="0"/>
              </a:rPr>
              <a:t>→</a:t>
            </a:r>
            <a:r>
              <a:rPr lang="en-IN" sz="2400" b="1" dirty="0">
                <a:solidFill>
                  <a:srgbClr val="000000"/>
                </a:solidFill>
                <a:latin typeface="Verdana" panose="020B0604030504040204" pitchFamily="34" charset="0"/>
                <a:ea typeface="Times New Roman" panose="02020603050405020304" pitchFamily="18" charset="0"/>
              </a:rPr>
              <a:t>Q</a:t>
            </a:r>
            <a:br>
              <a:rPr lang="en-IN" sz="2400" dirty="0">
                <a:solidFill>
                  <a:srgbClr val="000000"/>
                </a:solidFill>
                <a:latin typeface="Verdana" panose="020B0604030504040204" pitchFamily="34" charset="0"/>
                <a:ea typeface="Times New Roman" panose="02020603050405020304" pitchFamily="18" charset="0"/>
              </a:rPr>
            </a:br>
            <a:r>
              <a:rPr lang="en-IN" sz="2400" b="1" dirty="0">
                <a:solidFill>
                  <a:srgbClr val="C00000"/>
                </a:solidFill>
                <a:latin typeface="Verdana" panose="020B0604030504040204" pitchFamily="34" charset="0"/>
                <a:ea typeface="Times New Roman" panose="02020603050405020304" pitchFamily="18" charset="0"/>
              </a:rPr>
              <a:t>Statement-2:</a:t>
            </a:r>
            <a:r>
              <a:rPr lang="en-IN" sz="2400" dirty="0">
                <a:solidFill>
                  <a:srgbClr val="000000"/>
                </a:solidFill>
                <a:latin typeface="Verdana" panose="020B0604030504040204" pitchFamily="34" charset="0"/>
                <a:ea typeface="Times New Roman" panose="02020603050405020304" pitchFamily="18" charset="0"/>
              </a:rPr>
              <a:t> If you can unlock my home then you can take my money. </a:t>
            </a:r>
            <a:r>
              <a:rPr lang="en-IN" sz="2400" b="1" dirty="0">
                <a:solidFill>
                  <a:srgbClr val="000000"/>
                </a:solidFill>
                <a:latin typeface="Verdana" panose="020B0604030504040204" pitchFamily="34" charset="0"/>
                <a:ea typeface="Times New Roman" panose="02020603050405020304" pitchFamily="18" charset="0"/>
              </a:rPr>
              <a:t>Q</a:t>
            </a:r>
            <a:r>
              <a:rPr lang="en-IN" sz="2400" b="1" dirty="0">
                <a:solidFill>
                  <a:srgbClr val="000000"/>
                </a:solidFill>
                <a:latin typeface="Arial" panose="020B0604020202020204" pitchFamily="34" charset="0"/>
                <a:ea typeface="Times New Roman" panose="02020603050405020304" pitchFamily="18" charset="0"/>
              </a:rPr>
              <a:t>→</a:t>
            </a:r>
            <a:r>
              <a:rPr lang="en-IN" sz="2400" b="1" dirty="0">
                <a:solidFill>
                  <a:srgbClr val="000000"/>
                </a:solidFill>
                <a:latin typeface="Verdana" panose="020B0604030504040204" pitchFamily="34" charset="0"/>
                <a:ea typeface="Times New Roman" panose="02020603050405020304" pitchFamily="18" charset="0"/>
              </a:rPr>
              <a:t>R</a:t>
            </a:r>
            <a:br>
              <a:rPr lang="en-IN" sz="2400" dirty="0">
                <a:solidFill>
                  <a:srgbClr val="000000"/>
                </a:solidFill>
                <a:latin typeface="Verdana" panose="020B0604030504040204" pitchFamily="34" charset="0"/>
                <a:ea typeface="Times New Roman" panose="02020603050405020304" pitchFamily="18" charset="0"/>
              </a:rPr>
            </a:br>
            <a:r>
              <a:rPr lang="en-IN" sz="2400" b="1" dirty="0">
                <a:solidFill>
                  <a:srgbClr val="C00000"/>
                </a:solidFill>
                <a:latin typeface="Verdana" panose="020B0604030504040204" pitchFamily="34" charset="0"/>
                <a:ea typeface="Times New Roman" panose="02020603050405020304" pitchFamily="18" charset="0"/>
              </a:rPr>
              <a:t>Conclusion:</a:t>
            </a:r>
            <a:r>
              <a:rPr lang="en-IN" sz="2400" dirty="0">
                <a:solidFill>
                  <a:srgbClr val="000000"/>
                </a:solidFill>
                <a:latin typeface="Verdana" panose="020B0604030504040204" pitchFamily="34" charset="0"/>
                <a:ea typeface="Times New Roman" panose="02020603050405020304" pitchFamily="18" charset="0"/>
              </a:rPr>
              <a:t> If you have my home key then you can take my money. </a:t>
            </a:r>
            <a:r>
              <a:rPr lang="en-IN" sz="2400" b="1" dirty="0">
                <a:solidFill>
                  <a:srgbClr val="000000"/>
                </a:solidFill>
                <a:latin typeface="Verdana" panose="020B0604030504040204" pitchFamily="34" charset="0"/>
                <a:ea typeface="Times New Roman" panose="02020603050405020304" pitchFamily="18" charset="0"/>
              </a:rPr>
              <a:t>P</a:t>
            </a:r>
            <a:r>
              <a:rPr lang="en-IN" sz="2400" b="1" dirty="0">
                <a:solidFill>
                  <a:srgbClr val="000000"/>
                </a:solidFill>
                <a:latin typeface="Arial" panose="020B0604020202020204" pitchFamily="34" charset="0"/>
                <a:ea typeface="Times New Roman" panose="02020603050405020304" pitchFamily="18" charset="0"/>
              </a:rPr>
              <a:t>→</a:t>
            </a:r>
            <a:r>
              <a:rPr lang="en-IN" sz="2400" b="1" dirty="0">
                <a:solidFill>
                  <a:srgbClr val="000000"/>
                </a:solidFill>
                <a:latin typeface="Verdana" panose="020B0604030504040204" pitchFamily="34" charset="0"/>
                <a:ea typeface="Times New Roman" panose="02020603050405020304" pitchFamily="18" charset="0"/>
              </a:rPr>
              <a:t>R</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28013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8847" y="986118"/>
            <a:ext cx="10336306" cy="5468469"/>
          </a:xfrm>
          <a:prstGeom prst="rect">
            <a:avLst/>
          </a:prstGeom>
        </p:spPr>
      </p:pic>
    </p:spTree>
    <p:extLst>
      <p:ext uri="{BB962C8B-B14F-4D97-AF65-F5344CB8AC3E}">
        <p14:creationId xmlns:p14="http://schemas.microsoft.com/office/powerpoint/2010/main" val="1575879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6014" y="904595"/>
            <a:ext cx="3807453"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4. Disjunctive Syllogism:</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66014" y="1362653"/>
            <a:ext cx="10640504" cy="707886"/>
          </a:xfrm>
          <a:prstGeom prst="rect">
            <a:avLst/>
          </a:prstGeom>
        </p:spPr>
        <p:txBody>
          <a:bodyPr wrap="square">
            <a:spAutoFit/>
          </a:bodyPr>
          <a:lstStyle/>
          <a:p>
            <a:r>
              <a:rPr lang="en-IN" sz="2000" dirty="0">
                <a:solidFill>
                  <a:srgbClr val="000000"/>
                </a:solidFill>
                <a:latin typeface="Verdana" panose="020B0604030504040204" pitchFamily="34" charset="0"/>
                <a:ea typeface="Times New Roman" panose="02020603050405020304" pitchFamily="18" charset="0"/>
              </a:rPr>
              <a:t>The Disjunctive syllogism rule state that if P</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Q is true, and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a:t>
            </a:r>
            <a:r>
              <a:rPr lang="en-IN" sz="2000" dirty="0">
                <a:solidFill>
                  <a:srgbClr val="000000"/>
                </a:solidFill>
                <a:latin typeface="Verdana" panose="020B0604030504040204" pitchFamily="34" charset="0"/>
                <a:ea typeface="Times New Roman" panose="02020603050405020304" pitchFamily="18" charset="0"/>
              </a:rPr>
              <a:t>P is true, then Q will be true. </a:t>
            </a:r>
            <a:r>
              <a:rPr lang="en-IN" sz="2000" dirty="0">
                <a:solidFill>
                  <a:srgbClr val="C00000"/>
                </a:solidFill>
                <a:latin typeface="Verdana" panose="020B0604030504040204" pitchFamily="34" charset="0"/>
                <a:ea typeface="Times New Roman" panose="02020603050405020304" pitchFamily="18" charset="0"/>
              </a:rPr>
              <a:t>It can be represented as:</a:t>
            </a:r>
            <a:endParaRPr lang="en-IN" sz="2000" dirty="0">
              <a:solidFill>
                <a:srgbClr val="C00000"/>
              </a:solidFill>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069739" y="2282937"/>
            <a:ext cx="6244589" cy="1509133"/>
          </a:xfrm>
          <a:prstGeom prst="rect">
            <a:avLst/>
          </a:prstGeom>
        </p:spPr>
      </p:pic>
      <p:sp>
        <p:nvSpPr>
          <p:cNvPr id="5" name="Rectangle 4"/>
          <p:cNvSpPr/>
          <p:nvPr/>
        </p:nvSpPr>
        <p:spPr>
          <a:xfrm>
            <a:off x="1166014" y="4017112"/>
            <a:ext cx="10640504" cy="1569660"/>
          </a:xfrm>
          <a:prstGeom prst="rect">
            <a:avLst/>
          </a:prstGeom>
        </p:spPr>
        <p:txBody>
          <a:bodyPr wrap="square">
            <a:spAutoFit/>
          </a:bodyPr>
          <a:lstStyle/>
          <a:p>
            <a:r>
              <a:rPr lang="en-IN" sz="2400" b="1" dirty="0">
                <a:solidFill>
                  <a:srgbClr val="000000"/>
                </a:solidFill>
                <a:latin typeface="Verdana" panose="020B0604030504040204" pitchFamily="34" charset="0"/>
                <a:ea typeface="Times New Roman" panose="02020603050405020304" pitchFamily="18" charset="0"/>
              </a:rPr>
              <a:t>Example:</a:t>
            </a:r>
            <a:endParaRPr lang="en-IN" sz="2400" dirty="0">
              <a:latin typeface="Times New Roman" panose="02020603050405020304" pitchFamily="18" charset="0"/>
              <a:ea typeface="Times New Roman" panose="02020603050405020304" pitchFamily="18" charset="0"/>
            </a:endParaRPr>
          </a:p>
          <a:p>
            <a:r>
              <a:rPr lang="en-IN" sz="2400" b="1" dirty="0">
                <a:solidFill>
                  <a:srgbClr val="000000"/>
                </a:solidFill>
                <a:latin typeface="Verdana" panose="020B0604030504040204" pitchFamily="34" charset="0"/>
                <a:ea typeface="Times New Roman" panose="02020603050405020304" pitchFamily="18" charset="0"/>
              </a:rPr>
              <a:t>Statement-1:</a:t>
            </a:r>
            <a:r>
              <a:rPr lang="en-IN" sz="2400" dirty="0">
                <a:solidFill>
                  <a:srgbClr val="000000"/>
                </a:solidFill>
                <a:latin typeface="Verdana" panose="020B0604030504040204" pitchFamily="34" charset="0"/>
                <a:ea typeface="Times New Roman" panose="02020603050405020304" pitchFamily="18" charset="0"/>
              </a:rPr>
              <a:t> Today is Sunday or Monday. ==&gt;P</a:t>
            </a:r>
            <a:r>
              <a:rPr lang="en-IN" sz="24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dirty="0">
                <a:solidFill>
                  <a:srgbClr val="000000"/>
                </a:solidFill>
                <a:latin typeface="Verdana" panose="020B0604030504040204" pitchFamily="34" charset="0"/>
                <a:ea typeface="Times New Roman" panose="02020603050405020304" pitchFamily="18" charset="0"/>
              </a:rPr>
              <a:t>Q</a:t>
            </a:r>
            <a:br>
              <a:rPr lang="en-IN" sz="2400" dirty="0">
                <a:solidFill>
                  <a:srgbClr val="000000"/>
                </a:solidFill>
                <a:latin typeface="Verdana" panose="020B0604030504040204" pitchFamily="34" charset="0"/>
                <a:ea typeface="Times New Roman" panose="02020603050405020304" pitchFamily="18" charset="0"/>
              </a:rPr>
            </a:br>
            <a:r>
              <a:rPr lang="en-IN" sz="2400" b="1" dirty="0">
                <a:solidFill>
                  <a:srgbClr val="000000"/>
                </a:solidFill>
                <a:latin typeface="Verdana" panose="020B0604030504040204" pitchFamily="34" charset="0"/>
                <a:ea typeface="Times New Roman" panose="02020603050405020304" pitchFamily="18" charset="0"/>
              </a:rPr>
              <a:t>Statement-2:</a:t>
            </a:r>
            <a:r>
              <a:rPr lang="en-IN" sz="2400" dirty="0">
                <a:solidFill>
                  <a:srgbClr val="000000"/>
                </a:solidFill>
                <a:latin typeface="Verdana" panose="020B0604030504040204" pitchFamily="34" charset="0"/>
                <a:ea typeface="Times New Roman" panose="02020603050405020304" pitchFamily="18" charset="0"/>
              </a:rPr>
              <a:t> Today is not Sunday. ==&gt; ¬P</a:t>
            </a:r>
            <a:br>
              <a:rPr lang="en-IN" sz="2400" dirty="0">
                <a:solidFill>
                  <a:srgbClr val="000000"/>
                </a:solidFill>
                <a:latin typeface="Verdana" panose="020B0604030504040204" pitchFamily="34" charset="0"/>
                <a:ea typeface="Times New Roman" panose="02020603050405020304" pitchFamily="18" charset="0"/>
              </a:rPr>
            </a:br>
            <a:r>
              <a:rPr lang="en-IN" sz="2400" b="1" dirty="0">
                <a:solidFill>
                  <a:srgbClr val="000000"/>
                </a:solidFill>
                <a:latin typeface="Verdana" panose="020B0604030504040204" pitchFamily="34" charset="0"/>
                <a:ea typeface="Times New Roman" panose="02020603050405020304" pitchFamily="18" charset="0"/>
              </a:rPr>
              <a:t>Conclusion:</a:t>
            </a:r>
            <a:r>
              <a:rPr lang="en-IN" sz="2400" dirty="0">
                <a:solidFill>
                  <a:srgbClr val="000000"/>
                </a:solidFill>
                <a:latin typeface="Verdana" panose="020B0604030504040204" pitchFamily="34" charset="0"/>
                <a:ea typeface="Times New Roman" panose="02020603050405020304" pitchFamily="18" charset="0"/>
              </a:rPr>
              <a:t> Today is Monday. ==&gt; Q</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3802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105" y="967299"/>
            <a:ext cx="3754554" cy="461665"/>
          </a:xfrm>
          <a:prstGeom prst="rect">
            <a:avLst/>
          </a:prstGeom>
        </p:spPr>
        <p:txBody>
          <a:bodyPr wrap="none">
            <a:spAutoFit/>
          </a:bodyPr>
          <a:lstStyle/>
          <a:p>
            <a:r>
              <a:rPr lang="en-IN" sz="2400" b="1" dirty="0">
                <a:solidFill>
                  <a:srgbClr val="000000"/>
                </a:solidFill>
                <a:latin typeface="Verdana" panose="020B0604030504040204" pitchFamily="34" charset="0"/>
                <a:ea typeface="Times New Roman" panose="02020603050405020304" pitchFamily="18" charset="0"/>
              </a:rPr>
              <a:t>Proof by truth-table:</a:t>
            </a:r>
            <a:endParaRPr lang="en-IN" sz="24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371105" y="1746739"/>
            <a:ext cx="10318871" cy="4492696"/>
          </a:xfrm>
          <a:prstGeom prst="rect">
            <a:avLst/>
          </a:prstGeom>
        </p:spPr>
      </p:pic>
    </p:spTree>
    <p:extLst>
      <p:ext uri="{BB962C8B-B14F-4D97-AF65-F5344CB8AC3E}">
        <p14:creationId xmlns:p14="http://schemas.microsoft.com/office/powerpoint/2010/main" val="263151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624" y="735106"/>
            <a:ext cx="10242176" cy="672353"/>
          </a:xfrm>
        </p:spPr>
        <p:txBody>
          <a:bodyPr>
            <a:normAutofit fontScale="90000"/>
          </a:bodyPr>
          <a:lstStyle/>
          <a:p>
            <a:br>
              <a:rPr lang="en-IN" b="1" dirty="0"/>
            </a:br>
            <a:r>
              <a:rPr lang="en-IN" b="1" dirty="0"/>
              <a:t>Operations Performed by KBA</a:t>
            </a:r>
            <a:br>
              <a:rPr lang="en-IN" b="1" dirty="0"/>
            </a:br>
            <a:endParaRPr lang="en-IN" dirty="0"/>
          </a:p>
        </p:txBody>
      </p:sp>
      <p:sp>
        <p:nvSpPr>
          <p:cNvPr id="3" name="Content Placeholder 2"/>
          <p:cNvSpPr>
            <a:spLocks noGrp="1"/>
          </p:cNvSpPr>
          <p:nvPr>
            <p:ph idx="1"/>
          </p:nvPr>
        </p:nvSpPr>
        <p:spPr>
          <a:xfrm>
            <a:off x="1111624" y="1936376"/>
            <a:ext cx="10578352" cy="4240587"/>
          </a:xfrm>
        </p:spPr>
        <p:txBody>
          <a:bodyPr/>
          <a:lstStyle/>
          <a:p>
            <a:pPr marL="0" indent="0">
              <a:buNone/>
            </a:pPr>
            <a:r>
              <a:rPr lang="en-IN" b="1" dirty="0"/>
              <a:t>Following are three operations which are performed by KBA in order to show the intelligent </a:t>
            </a:r>
            <a:r>
              <a:rPr lang="en-IN" b="1" dirty="0" err="1"/>
              <a:t>behavior</a:t>
            </a:r>
            <a:r>
              <a:rPr lang="en-IN" b="1" dirty="0"/>
              <a:t>:</a:t>
            </a:r>
            <a:endParaRPr lang="en-IN" dirty="0"/>
          </a:p>
          <a:p>
            <a:pPr lvl="0"/>
            <a:r>
              <a:rPr lang="en-IN" b="1" dirty="0">
                <a:solidFill>
                  <a:srgbClr val="C00000"/>
                </a:solidFill>
              </a:rPr>
              <a:t>TELL:</a:t>
            </a:r>
            <a:r>
              <a:rPr lang="en-IN" dirty="0"/>
              <a:t> This operation tells the knowledge base what it perceives from the environment.</a:t>
            </a:r>
          </a:p>
          <a:p>
            <a:pPr lvl="0"/>
            <a:r>
              <a:rPr lang="en-IN" b="1" dirty="0">
                <a:solidFill>
                  <a:srgbClr val="C00000"/>
                </a:solidFill>
              </a:rPr>
              <a:t>ASK:</a:t>
            </a:r>
            <a:r>
              <a:rPr lang="en-IN" dirty="0"/>
              <a:t> This operation asks the knowledge base what action it should perform.</a:t>
            </a:r>
          </a:p>
          <a:p>
            <a:r>
              <a:rPr lang="en-IN" b="1" dirty="0">
                <a:solidFill>
                  <a:srgbClr val="C00000"/>
                </a:solidFill>
              </a:rPr>
              <a:t>Perform:</a:t>
            </a:r>
            <a:r>
              <a:rPr lang="en-IN" dirty="0"/>
              <a:t> It performs the selected action</a:t>
            </a:r>
          </a:p>
        </p:txBody>
      </p:sp>
    </p:spTree>
    <p:extLst>
      <p:ext uri="{BB962C8B-B14F-4D97-AF65-F5344CB8AC3E}">
        <p14:creationId xmlns:p14="http://schemas.microsoft.com/office/powerpoint/2010/main" val="28246612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5267" y="945646"/>
            <a:ext cx="1862818" cy="297517"/>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5. Addition:</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285267" y="1479193"/>
            <a:ext cx="10485391" cy="1015663"/>
          </a:xfrm>
          <a:prstGeom prst="rect">
            <a:avLst/>
          </a:prstGeom>
        </p:spPr>
        <p:txBody>
          <a:bodyPr wrap="square">
            <a:spAutoFit/>
          </a:bodyPr>
          <a:lstStyle/>
          <a:p>
            <a:pPr>
              <a:lnSpc>
                <a:spcPct val="150000"/>
              </a:lnSpc>
            </a:pPr>
            <a:r>
              <a:rPr lang="en-IN" sz="2000" dirty="0">
                <a:solidFill>
                  <a:srgbClr val="000000"/>
                </a:solidFill>
                <a:latin typeface="Verdana" panose="020B0604030504040204" pitchFamily="34" charset="0"/>
                <a:ea typeface="Times New Roman" panose="02020603050405020304" pitchFamily="18" charset="0"/>
              </a:rPr>
              <a:t>The Addition rule is one the common inference rule, and it states that If P is true, then P</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Q will be true.</a:t>
            </a:r>
            <a:endParaRPr lang="en-IN" sz="2000" dirty="0">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06509" y="2654003"/>
            <a:ext cx="4831420" cy="1272537"/>
          </a:xfrm>
          <a:prstGeom prst="rect">
            <a:avLst/>
          </a:prstGeom>
        </p:spPr>
      </p:pic>
      <p:sp>
        <p:nvSpPr>
          <p:cNvPr id="5" name="Rectangle 4"/>
          <p:cNvSpPr/>
          <p:nvPr/>
        </p:nvSpPr>
        <p:spPr>
          <a:xfrm>
            <a:off x="1285267" y="3791631"/>
            <a:ext cx="10592968" cy="2308324"/>
          </a:xfrm>
          <a:prstGeom prst="rect">
            <a:avLst/>
          </a:prstGeom>
        </p:spPr>
        <p:txBody>
          <a:bodyPr wrap="square">
            <a:spAutoFit/>
          </a:bodyPr>
          <a:lstStyle/>
          <a:p>
            <a:pPr>
              <a:lnSpc>
                <a:spcPct val="150000"/>
              </a:lnSpc>
            </a:pPr>
            <a:r>
              <a:rPr lang="en-IN" sz="2400" b="1" dirty="0">
                <a:solidFill>
                  <a:srgbClr val="C00000"/>
                </a:solidFill>
                <a:latin typeface="Verdana" panose="020B0604030504040204" pitchFamily="34" charset="0"/>
                <a:ea typeface="Times New Roman" panose="02020603050405020304" pitchFamily="18" charset="0"/>
              </a:rPr>
              <a:t>Example:</a:t>
            </a:r>
            <a:endParaRPr lang="en-IN" sz="2400" dirty="0">
              <a:solidFill>
                <a:srgbClr val="C00000"/>
              </a:solidFill>
              <a:latin typeface="Times New Roman" panose="02020603050405020304" pitchFamily="18" charset="0"/>
              <a:ea typeface="Times New Roman" panose="02020603050405020304" pitchFamily="18" charset="0"/>
            </a:endParaRPr>
          </a:p>
          <a:p>
            <a:pPr>
              <a:lnSpc>
                <a:spcPct val="150000"/>
              </a:lnSpc>
            </a:pPr>
            <a:r>
              <a:rPr lang="en-IN" sz="2400" b="1" dirty="0">
                <a:solidFill>
                  <a:srgbClr val="C00000"/>
                </a:solidFill>
                <a:latin typeface="Verdana" panose="020B0604030504040204" pitchFamily="34" charset="0"/>
                <a:ea typeface="Times New Roman" panose="02020603050405020304" pitchFamily="18" charset="0"/>
              </a:rPr>
              <a:t>Statement:</a:t>
            </a:r>
            <a:r>
              <a:rPr lang="en-IN" sz="2400" dirty="0">
                <a:solidFill>
                  <a:srgbClr val="C00000"/>
                </a:solidFill>
                <a:latin typeface="Verdana" panose="020B0604030504040204" pitchFamily="34" charset="0"/>
                <a:ea typeface="Times New Roman" panose="02020603050405020304" pitchFamily="18" charset="0"/>
              </a:rPr>
              <a:t> 1</a:t>
            </a:r>
            <a:r>
              <a:rPr lang="en-IN" sz="2400" dirty="0">
                <a:solidFill>
                  <a:srgbClr val="000000"/>
                </a:solidFill>
                <a:latin typeface="Verdana" panose="020B0604030504040204" pitchFamily="34" charset="0"/>
                <a:ea typeface="Times New Roman" panose="02020603050405020304" pitchFamily="18" charset="0"/>
              </a:rPr>
              <a:t> have a vanilla ice-cream. ==&gt; P</a:t>
            </a:r>
            <a:br>
              <a:rPr lang="en-IN" sz="2400" dirty="0">
                <a:solidFill>
                  <a:srgbClr val="000000"/>
                </a:solidFill>
                <a:latin typeface="Verdana" panose="020B0604030504040204" pitchFamily="34" charset="0"/>
                <a:ea typeface="Times New Roman" panose="02020603050405020304" pitchFamily="18" charset="0"/>
              </a:rPr>
            </a:br>
            <a:r>
              <a:rPr lang="en-IN" sz="2400" b="1" dirty="0">
                <a:solidFill>
                  <a:srgbClr val="C00000"/>
                </a:solidFill>
                <a:latin typeface="Verdana" panose="020B0604030504040204" pitchFamily="34" charset="0"/>
                <a:ea typeface="Times New Roman" panose="02020603050405020304" pitchFamily="18" charset="0"/>
              </a:rPr>
              <a:t>Statement-2:</a:t>
            </a:r>
            <a:r>
              <a:rPr lang="en-IN" sz="2400" dirty="0">
                <a:solidFill>
                  <a:srgbClr val="000000"/>
                </a:solidFill>
                <a:latin typeface="Verdana" panose="020B0604030504040204" pitchFamily="34" charset="0"/>
                <a:ea typeface="Times New Roman" panose="02020603050405020304" pitchFamily="18" charset="0"/>
              </a:rPr>
              <a:t> I have Chocolate ice-cream.</a:t>
            </a:r>
            <a:br>
              <a:rPr lang="en-IN" sz="2400" dirty="0">
                <a:solidFill>
                  <a:srgbClr val="000000"/>
                </a:solidFill>
                <a:latin typeface="Verdana" panose="020B0604030504040204" pitchFamily="34" charset="0"/>
                <a:ea typeface="Times New Roman" panose="02020603050405020304" pitchFamily="18" charset="0"/>
              </a:rPr>
            </a:br>
            <a:r>
              <a:rPr lang="en-IN" sz="2400" b="1" dirty="0">
                <a:solidFill>
                  <a:srgbClr val="C00000"/>
                </a:solidFill>
                <a:latin typeface="Verdana" panose="020B0604030504040204" pitchFamily="34" charset="0"/>
                <a:ea typeface="Times New Roman" panose="02020603050405020304" pitchFamily="18" charset="0"/>
              </a:rPr>
              <a:t>Conclusion:</a:t>
            </a:r>
            <a:r>
              <a:rPr lang="en-IN" sz="2400" dirty="0">
                <a:solidFill>
                  <a:srgbClr val="000000"/>
                </a:solidFill>
                <a:latin typeface="Verdana" panose="020B0604030504040204" pitchFamily="34" charset="0"/>
                <a:ea typeface="Times New Roman" panose="02020603050405020304" pitchFamily="18" charset="0"/>
              </a:rPr>
              <a:t> I have vanilla or chocolate ice-cream. ==&gt; (P</a:t>
            </a:r>
            <a:r>
              <a:rPr lang="en-IN" sz="24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dirty="0">
                <a:solidFill>
                  <a:srgbClr val="000000"/>
                </a:solidFill>
                <a:latin typeface="Verdana" panose="020B0604030504040204" pitchFamily="34" charset="0"/>
                <a:ea typeface="Times New Roman" panose="02020603050405020304" pitchFamily="18" charset="0"/>
              </a:rPr>
              <a:t>Q)</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703414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5387" y="995082"/>
            <a:ext cx="9995647" cy="5504329"/>
          </a:xfrm>
          <a:prstGeom prst="rect">
            <a:avLst/>
          </a:prstGeom>
        </p:spPr>
      </p:pic>
    </p:spTree>
    <p:extLst>
      <p:ext uri="{BB962C8B-B14F-4D97-AF65-F5344CB8AC3E}">
        <p14:creationId xmlns:p14="http://schemas.microsoft.com/office/powerpoint/2010/main" val="1535235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7561" y="949418"/>
            <a:ext cx="2643672"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6. Simplification:</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389529" y="1416441"/>
            <a:ext cx="10506636" cy="707886"/>
          </a:xfrm>
          <a:prstGeom prst="rect">
            <a:avLst/>
          </a:prstGeom>
        </p:spPr>
        <p:txBody>
          <a:bodyPr wrap="square">
            <a:spAutoFit/>
          </a:bodyPr>
          <a:lstStyle/>
          <a:p>
            <a:r>
              <a:rPr lang="en-IN" sz="2000" dirty="0">
                <a:solidFill>
                  <a:srgbClr val="000000"/>
                </a:solidFill>
                <a:latin typeface="Verdana" panose="020B0604030504040204" pitchFamily="34" charset="0"/>
                <a:ea typeface="Times New Roman" panose="02020603050405020304" pitchFamily="18" charset="0"/>
              </a:rPr>
              <a:t>The simplification rule state that if </a:t>
            </a:r>
            <a:r>
              <a:rPr lang="en-IN" sz="2000" b="1" dirty="0">
                <a:solidFill>
                  <a:srgbClr val="000000"/>
                </a:solidFill>
                <a:latin typeface="Verdana" panose="020B0604030504040204" pitchFamily="34" charset="0"/>
                <a:ea typeface="Times New Roman" panose="02020603050405020304" pitchFamily="18" charset="0"/>
              </a:rPr>
              <a:t>P</a:t>
            </a:r>
            <a:r>
              <a:rPr lang="en-IN" sz="20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b="1" dirty="0">
                <a:solidFill>
                  <a:srgbClr val="000000"/>
                </a:solidFill>
                <a:latin typeface="Verdana" panose="020B0604030504040204" pitchFamily="34" charset="0"/>
                <a:ea typeface="Times New Roman" panose="02020603050405020304" pitchFamily="18" charset="0"/>
              </a:rPr>
              <a:t> Q</a:t>
            </a:r>
            <a:r>
              <a:rPr lang="en-IN" sz="2000" dirty="0">
                <a:solidFill>
                  <a:srgbClr val="000000"/>
                </a:solidFill>
                <a:latin typeface="Verdana" panose="020B0604030504040204" pitchFamily="34" charset="0"/>
                <a:ea typeface="Times New Roman" panose="02020603050405020304" pitchFamily="18" charset="0"/>
              </a:rPr>
              <a:t> is true, then </a:t>
            </a:r>
            <a:r>
              <a:rPr lang="en-IN" sz="2000" b="1" dirty="0">
                <a:solidFill>
                  <a:srgbClr val="000000"/>
                </a:solidFill>
                <a:latin typeface="Verdana" panose="020B0604030504040204" pitchFamily="34" charset="0"/>
                <a:ea typeface="Times New Roman" panose="02020603050405020304" pitchFamily="18" charset="0"/>
              </a:rPr>
              <a:t>Q or P</a:t>
            </a:r>
            <a:r>
              <a:rPr lang="en-IN" sz="2000" dirty="0">
                <a:solidFill>
                  <a:srgbClr val="000000"/>
                </a:solidFill>
                <a:latin typeface="Verdana" panose="020B0604030504040204" pitchFamily="34" charset="0"/>
                <a:ea typeface="Times New Roman" panose="02020603050405020304" pitchFamily="18" charset="0"/>
              </a:rPr>
              <a:t> will also be true. </a:t>
            </a:r>
            <a:r>
              <a:rPr lang="en-IN" sz="2000" dirty="0">
                <a:solidFill>
                  <a:srgbClr val="C00000"/>
                </a:solidFill>
                <a:latin typeface="Verdana" panose="020B0604030504040204" pitchFamily="34" charset="0"/>
                <a:ea typeface="Times New Roman" panose="02020603050405020304" pitchFamily="18" charset="0"/>
              </a:rPr>
              <a:t>It can be represented as:</a:t>
            </a:r>
            <a:endParaRPr lang="en-IN" sz="2000" dirty="0">
              <a:solidFill>
                <a:srgbClr val="C00000"/>
              </a:solidFill>
              <a:effectLst/>
              <a:latin typeface="Times New Roman" panose="02020603050405020304" pitchFamily="18" charset="0"/>
              <a:ea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521914" y="2342492"/>
            <a:ext cx="5411851" cy="1252355"/>
          </a:xfrm>
          <a:prstGeom prst="rect">
            <a:avLst/>
          </a:prstGeom>
        </p:spPr>
      </p:pic>
      <p:pic>
        <p:nvPicPr>
          <p:cNvPr id="5" name="Picture 4"/>
          <p:cNvPicPr>
            <a:picLocks noChangeAspect="1"/>
          </p:cNvPicPr>
          <p:nvPr/>
        </p:nvPicPr>
        <p:blipFill>
          <a:blip r:embed="rId3"/>
          <a:stretch>
            <a:fillRect/>
          </a:stretch>
        </p:blipFill>
        <p:spPr>
          <a:xfrm>
            <a:off x="1467561" y="3874567"/>
            <a:ext cx="10428604" cy="2615879"/>
          </a:xfrm>
          <a:prstGeom prst="rect">
            <a:avLst/>
          </a:prstGeom>
        </p:spPr>
      </p:pic>
    </p:spTree>
    <p:extLst>
      <p:ext uri="{BB962C8B-B14F-4D97-AF65-F5344CB8AC3E}">
        <p14:creationId xmlns:p14="http://schemas.microsoft.com/office/powerpoint/2010/main" val="41285413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2987" y="811825"/>
            <a:ext cx="10551459" cy="1759456"/>
          </a:xfrm>
          <a:prstGeom prst="rect">
            <a:avLst/>
          </a:prstGeom>
        </p:spPr>
        <p:txBody>
          <a:bodyPr wrap="squar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7. Resolution:</a:t>
            </a:r>
          </a:p>
          <a:p>
            <a:pPr>
              <a:lnSpc>
                <a:spcPts val="1560"/>
              </a:lnSpc>
              <a:spcBef>
                <a:spcPts val="200"/>
              </a:spcBef>
              <a:spcAft>
                <a:spcPts val="0"/>
              </a:spcAft>
            </a:pP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200000"/>
              </a:lnSpc>
            </a:pPr>
            <a:r>
              <a:rPr lang="en-IN" sz="2000" dirty="0">
                <a:solidFill>
                  <a:srgbClr val="000000"/>
                </a:solidFill>
                <a:latin typeface="Verdana" panose="020B0604030504040204" pitchFamily="34" charset="0"/>
                <a:ea typeface="Times New Roman" panose="02020603050405020304" pitchFamily="18" charset="0"/>
              </a:rPr>
              <a:t>The Resolution rule state that if P</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Q and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a:t>
            </a:r>
            <a:r>
              <a:rPr lang="en-IN" sz="2000" dirty="0">
                <a:solidFill>
                  <a:srgbClr val="000000"/>
                </a:solidFill>
                <a:latin typeface="Verdana" panose="020B0604030504040204" pitchFamily="34" charset="0"/>
                <a:ea typeface="Times New Roman" panose="02020603050405020304" pitchFamily="18" charset="0"/>
              </a:rPr>
              <a:t> P</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R is true, then Q</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R will also be true. </a:t>
            </a:r>
            <a:r>
              <a:rPr lang="en-IN" sz="2000" b="1" dirty="0">
                <a:solidFill>
                  <a:srgbClr val="C00000"/>
                </a:solidFill>
                <a:latin typeface="Verdana" panose="020B0604030504040204" pitchFamily="34" charset="0"/>
                <a:ea typeface="Times New Roman" panose="02020603050405020304" pitchFamily="18" charset="0"/>
              </a:rPr>
              <a:t>It can be represented as</a:t>
            </a:r>
            <a:endParaRPr lang="en-IN" sz="2000" dirty="0">
              <a:solidFill>
                <a:srgbClr val="C00000"/>
              </a:solidFill>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248184" y="3002998"/>
            <a:ext cx="6850991" cy="2348931"/>
          </a:xfrm>
          <a:prstGeom prst="rect">
            <a:avLst/>
          </a:prstGeom>
        </p:spPr>
      </p:pic>
    </p:spTree>
    <p:extLst>
      <p:ext uri="{BB962C8B-B14F-4D97-AF65-F5344CB8AC3E}">
        <p14:creationId xmlns:p14="http://schemas.microsoft.com/office/powerpoint/2010/main" val="3028136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3671" y="1174375"/>
            <a:ext cx="10094258" cy="5190565"/>
          </a:xfrm>
          <a:prstGeom prst="rect">
            <a:avLst/>
          </a:prstGeom>
        </p:spPr>
      </p:pic>
    </p:spTree>
    <p:extLst>
      <p:ext uri="{BB962C8B-B14F-4D97-AF65-F5344CB8AC3E}">
        <p14:creationId xmlns:p14="http://schemas.microsoft.com/office/powerpoint/2010/main" val="32275103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3068" y="716336"/>
            <a:ext cx="5138073" cy="305981"/>
          </a:xfrm>
          <a:prstGeom prst="rect">
            <a:avLst/>
          </a:prstGeom>
        </p:spPr>
        <p:txBody>
          <a:bodyPr wrap="none">
            <a:spAutoFit/>
          </a:bodyPr>
          <a:lstStyle/>
          <a:p>
            <a:pPr>
              <a:lnSpc>
                <a:spcPts val="1560"/>
              </a:lnSpc>
              <a:spcBef>
                <a:spcPts val="375"/>
              </a:spcBef>
            </a:pPr>
            <a:r>
              <a:rPr lang="en-IN" sz="2000" b="1" dirty="0">
                <a:latin typeface="Helvetica" panose="020B0604020202020204" pitchFamily="34" charset="0"/>
                <a:ea typeface="Times New Roman" panose="02020603050405020304" pitchFamily="18" charset="0"/>
              </a:rPr>
              <a:t>First-Order Logic in Artificial intelligence</a:t>
            </a:r>
            <a:endParaRPr lang="en-IN" sz="2000" b="1"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923365" y="869326"/>
            <a:ext cx="10874188" cy="4209294"/>
          </a:xfrm>
          <a:prstGeom prst="rect">
            <a:avLst/>
          </a:prstGeom>
        </p:spPr>
        <p:txBody>
          <a:bodyPr wrap="square">
            <a:spAutoFit/>
          </a:bodyPr>
          <a:lstStyle/>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First-order logic is another way of knowledge representation in artificial intelligence. It is an extension to propositional logic.</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FOL is sufficiently expressive to represent the natural language statements in a concise way.</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First-order logic is also known as </a:t>
            </a:r>
            <a:r>
              <a:rPr lang="en-IN"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Predicate logic or First-order predicate logic</a:t>
            </a: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 First-order logic is a powerful language that develops information about the objects in a more easy way and can also express the relationship between those objects.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First-order logic (like natural language) does not only assume that the world contains facts like propositional logic but also assumes the following things in the world:</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788893" y="5078620"/>
            <a:ext cx="10936941" cy="1349087"/>
          </a:xfrm>
          <a:prstGeom prst="rect">
            <a:avLst/>
          </a:prstGeom>
        </p:spPr>
        <p:txBody>
          <a:bodyPr wrap="square">
            <a:spAutoFit/>
          </a:bodyPr>
          <a:lstStyle/>
          <a:p>
            <a:pPr marL="342900" lvl="0" indent="-342900" algn="just">
              <a:lnSpc>
                <a:spcPts val="1875"/>
              </a:lnSpc>
              <a:spcBef>
                <a:spcPts val="300"/>
              </a:spcBef>
              <a:spcAft>
                <a:spcPts val="800"/>
              </a:spcAft>
              <a:buFontTx/>
              <a:buChar char="-"/>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Objects:</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 B, people, numbers, </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colors</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wars, theories, squares, pits, </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wumpus</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Tx/>
              <a:buChar char="-"/>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Relations:</a:t>
            </a:r>
            <a:r>
              <a:rPr lang="en-IN" sz="2000" dirty="0">
                <a:solidFill>
                  <a:srgbClr val="C00000"/>
                </a:solidFill>
                <a:latin typeface="Verdana" panose="020B0604030504040204" pitchFamily="34" charset="0"/>
                <a:ea typeface="Calibri" panose="020F0502020204030204" pitchFamily="34" charset="0"/>
                <a:cs typeface="Times New Roman" panose="02020603050405020304" pitchFamily="18" charset="0"/>
              </a:rPr>
              <a:t> </a:t>
            </a: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It can be unary relation such as:</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red, round, is adjacent,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or n-any relation such as:</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the sister of, brother of, has </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color</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comes between</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Tx/>
              <a:buChar char="-"/>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Function:</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Father of, best friend, third inning of, end of, ......</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72443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269" y="913014"/>
            <a:ext cx="7368989" cy="1105431"/>
          </a:xfrm>
          <a:prstGeom prst="rect">
            <a:avLst/>
          </a:prstGeom>
        </p:spPr>
        <p:txBody>
          <a:bodyPr wrap="square">
            <a:spAutoFit/>
          </a:bodyPr>
          <a:lstStyle/>
          <a:p>
            <a:pPr marL="171450" lvl="0" indent="-171450" algn="just">
              <a:lnSpc>
                <a:spcPts val="1875"/>
              </a:lnSpc>
              <a:spcBef>
                <a:spcPts val="300"/>
              </a:spcBef>
              <a:spcAft>
                <a:spcPts val="800"/>
              </a:spcAft>
              <a:buSzPts val="1000"/>
              <a:buFont typeface="Arial" panose="020B0604020202020204" pitchFamily="34" charset="0"/>
              <a:buChar char="•"/>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First-order logic also has two main parts:</a:t>
            </a:r>
            <a:endParaRPr lang="en-IN" sz="20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ts val="1875"/>
              </a:lnSpc>
              <a:spcBef>
                <a:spcPts val="300"/>
              </a:spcBef>
              <a:spcAft>
                <a:spcPts val="800"/>
              </a:spcAft>
              <a:buSzPts val="1000"/>
              <a:buFont typeface="Courier New" panose="02070309020205020404" pitchFamily="49" charset="0"/>
              <a:buChar char="o"/>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Syntax</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ts val="1875"/>
              </a:lnSpc>
              <a:spcBef>
                <a:spcPts val="300"/>
              </a:spcBef>
              <a:spcAft>
                <a:spcPts val="800"/>
              </a:spcAft>
              <a:buSzPts val="1000"/>
              <a:buFont typeface="Courier New" panose="02070309020205020404" pitchFamily="49" charset="0"/>
              <a:buChar char="o"/>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Semantics</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01269" y="2668426"/>
            <a:ext cx="10569390" cy="2744341"/>
          </a:xfrm>
          <a:prstGeom prst="rect">
            <a:avLst/>
          </a:prstGeom>
        </p:spPr>
        <p:txBody>
          <a:bodyPr wrap="square">
            <a:spAutoFit/>
          </a:bodyPr>
          <a:lstStyle/>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Syntax of First-Order logic:</a:t>
            </a:r>
          </a:p>
          <a:p>
            <a:pPr>
              <a:lnSpc>
                <a:spcPts val="1560"/>
              </a:lnSpc>
              <a:spcBef>
                <a:spcPts val="200"/>
              </a:spcBef>
              <a:spcAft>
                <a:spcPts val="0"/>
              </a:spcAft>
            </a:pP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Verdana" panose="020B0604030504040204" pitchFamily="34" charset="0"/>
                <a:ea typeface="Times New Roman" panose="02020603050405020304" pitchFamily="18" charset="0"/>
              </a:rPr>
              <a:t>The syntax of FOL determines which collection of symbols is a logical expression in first-order logic. The basic syntactic elements of first-order logic are symbols. We write statements in short-hand notation in FOL.</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58742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1921" y="1003207"/>
            <a:ext cx="4511171" cy="311945"/>
          </a:xfrm>
          <a:prstGeom prst="rect">
            <a:avLst/>
          </a:prstGeom>
        </p:spPr>
        <p:txBody>
          <a:bodyPr wrap="none">
            <a:spAutoFit/>
          </a:bodyPr>
          <a:lstStyle/>
          <a:p>
            <a:pPr>
              <a:lnSpc>
                <a:spcPts val="1560"/>
              </a:lnSpc>
              <a:spcBef>
                <a:spcPts val="200"/>
              </a:spcBef>
              <a:spcAft>
                <a:spcPts val="0"/>
              </a:spcAft>
            </a:pPr>
            <a:r>
              <a:rPr lang="en-IN" sz="2000" b="1" dirty="0">
                <a:latin typeface="Helvetica" panose="020B0604020202020204" pitchFamily="34" charset="0"/>
                <a:ea typeface="Times New Roman" panose="02020603050405020304" pitchFamily="18" charset="0"/>
                <a:cs typeface="Times New Roman" panose="02020603050405020304" pitchFamily="18" charset="0"/>
              </a:rPr>
              <a:t>Basic Elements of First-order logic:</a:t>
            </a:r>
            <a:endParaRPr lang="en-IN" sz="20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332120" y="1398494"/>
            <a:ext cx="10151667" cy="5208494"/>
          </a:xfrm>
          <a:prstGeom prst="rect">
            <a:avLst/>
          </a:prstGeom>
        </p:spPr>
      </p:pic>
    </p:spTree>
    <p:extLst>
      <p:ext uri="{BB962C8B-B14F-4D97-AF65-F5344CB8AC3E}">
        <p14:creationId xmlns:p14="http://schemas.microsoft.com/office/powerpoint/2010/main" val="27233685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693" y="1230710"/>
            <a:ext cx="10775577" cy="4134465"/>
          </a:xfrm>
          <a:prstGeom prst="rect">
            <a:avLst/>
          </a:prstGeom>
        </p:spPr>
        <p:txBody>
          <a:bodyPr wrap="squar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Atomic sentences:</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Atomic sentences are the most basic sentences of first-order logic. These sentences are formed from a predicate symbol followed by a parenthesis with a sequence of terms.</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We can represent atomic sentences as </a:t>
            </a:r>
            <a:r>
              <a:rPr lang="en-IN" sz="22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Predicate (term1, term2, ......, term n)</a:t>
            </a: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200" b="1" dirty="0">
                <a:solidFill>
                  <a:srgbClr val="000000"/>
                </a:solidFill>
                <a:latin typeface="Verdana" panose="020B0604030504040204" pitchFamily="34" charset="0"/>
                <a:ea typeface="Times New Roman" panose="02020603050405020304" pitchFamily="18" charset="0"/>
              </a:rPr>
              <a:t>Example: Ravi and Ajay are brothers:  Brothers(Ravi, Ajay).</a:t>
            </a:r>
            <a:br>
              <a:rPr lang="en-IN" sz="2200" b="1" dirty="0">
                <a:solidFill>
                  <a:srgbClr val="000000"/>
                </a:solidFill>
                <a:latin typeface="Verdana" panose="020B0604030504040204" pitchFamily="34" charset="0"/>
                <a:ea typeface="Times New Roman" panose="02020603050405020304" pitchFamily="18" charset="0"/>
              </a:rPr>
            </a:br>
            <a:r>
              <a:rPr lang="en-IN" sz="2200" b="1" dirty="0">
                <a:solidFill>
                  <a:srgbClr val="000000"/>
                </a:solidFill>
                <a:latin typeface="Verdana" panose="020B0604030504040204" pitchFamily="34" charset="0"/>
                <a:ea typeface="Times New Roman" panose="02020603050405020304" pitchFamily="18" charset="0"/>
              </a:rPr>
              <a:t>                </a:t>
            </a:r>
            <a:r>
              <a:rPr lang="en-IN" sz="2200" b="1" dirty="0" err="1">
                <a:solidFill>
                  <a:srgbClr val="000000"/>
                </a:solidFill>
                <a:latin typeface="Verdana" panose="020B0604030504040204" pitchFamily="34" charset="0"/>
                <a:ea typeface="Times New Roman" panose="02020603050405020304" pitchFamily="18" charset="0"/>
              </a:rPr>
              <a:t>Chinky</a:t>
            </a:r>
            <a:r>
              <a:rPr lang="en-IN" sz="2200" b="1" dirty="0">
                <a:solidFill>
                  <a:srgbClr val="000000"/>
                </a:solidFill>
                <a:latin typeface="Verdana" panose="020B0604030504040204" pitchFamily="34" charset="0"/>
                <a:ea typeface="Times New Roman" panose="02020603050405020304" pitchFamily="18" charset="0"/>
              </a:rPr>
              <a:t> is a cat:  cat (</a:t>
            </a:r>
            <a:r>
              <a:rPr lang="en-IN" sz="2200" b="1" dirty="0" err="1">
                <a:solidFill>
                  <a:srgbClr val="000000"/>
                </a:solidFill>
                <a:latin typeface="Verdana" panose="020B0604030504040204" pitchFamily="34" charset="0"/>
                <a:ea typeface="Times New Roman" panose="02020603050405020304" pitchFamily="18" charset="0"/>
              </a:rPr>
              <a:t>Chinky</a:t>
            </a:r>
            <a:r>
              <a:rPr lang="en-IN" sz="2200" b="1" dirty="0">
                <a:solidFill>
                  <a:srgbClr val="000000"/>
                </a:solidFill>
                <a:latin typeface="Verdana" panose="020B0604030504040204" pitchFamily="34" charset="0"/>
                <a:ea typeface="Times New Roman" panose="02020603050405020304" pitchFamily="18" charset="0"/>
              </a:rPr>
              <a:t>)</a:t>
            </a:r>
            <a:r>
              <a:rPr lang="en-IN" sz="2200" dirty="0">
                <a:solidFill>
                  <a:srgbClr val="000000"/>
                </a:solidFill>
                <a:latin typeface="Verdana" panose="020B0604030504040204" pitchFamily="34" charset="0"/>
                <a:ea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51300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2" y="981439"/>
            <a:ext cx="10721788" cy="3170099"/>
          </a:xfrm>
          <a:prstGeom prst="rect">
            <a:avLst/>
          </a:prstGeom>
        </p:spPr>
        <p:txBody>
          <a:bodyPr wrap="square">
            <a:spAutoFit/>
          </a:bodyPr>
          <a:lstStyle/>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Complex Sentences:</a:t>
            </a:r>
            <a:endParaRPr lang="en-IN" sz="24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Complex sentences are made by combining atomic sentences using connectives.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r>
              <a:rPr lang="en-IN" sz="2000" b="1" dirty="0">
                <a:solidFill>
                  <a:srgbClr val="C00000"/>
                </a:solidFill>
                <a:latin typeface="Verdana" panose="020B0604030504040204" pitchFamily="34" charset="0"/>
                <a:ea typeface="Times New Roman" panose="02020603050405020304" pitchFamily="18" charset="0"/>
              </a:rPr>
              <a:t>First-order logic statements can be divided into two parts:</a:t>
            </a:r>
            <a:endParaRPr lang="en-IN" sz="2000" dirty="0">
              <a:solidFill>
                <a:srgbClr val="C00000"/>
              </a:solidFill>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Subject:</a:t>
            </a:r>
            <a:r>
              <a:rPr lang="en-IN" sz="2000" dirty="0">
                <a:solidFill>
                  <a:srgbClr val="C00000"/>
                </a:solidFill>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Subject is the main part of the statement.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Predicate:</a:t>
            </a:r>
            <a:r>
              <a:rPr lang="en-IN" sz="2000" dirty="0">
                <a:solidFill>
                  <a:srgbClr val="C00000"/>
                </a:solidFill>
                <a:latin typeface="Verdana" panose="020B0604030504040204" pitchFamily="34" charset="0"/>
                <a:ea typeface="Calibri" panose="020F0502020204030204" pitchFamily="34" charset="0"/>
                <a:cs typeface="Times New Roman" panose="02020603050405020304" pitchFamily="18" charset="0"/>
              </a:rPr>
              <a:t> </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 predicate can be defined as a relation, which binds two atoms together in a statement.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r>
              <a:rPr lang="en-IN" sz="2000" b="1" dirty="0">
                <a:solidFill>
                  <a:srgbClr val="C00000"/>
                </a:solidFill>
                <a:latin typeface="Verdana" panose="020B0604030504040204" pitchFamily="34" charset="0"/>
                <a:ea typeface="Times New Roman" panose="02020603050405020304" pitchFamily="18" charset="0"/>
              </a:rPr>
              <a:t>Consider the statement: </a:t>
            </a:r>
            <a:r>
              <a:rPr lang="en-IN" sz="2000" b="1" dirty="0">
                <a:solidFill>
                  <a:srgbClr val="000000"/>
                </a:solidFill>
                <a:latin typeface="Verdana" panose="020B0604030504040204" pitchFamily="34" charset="0"/>
                <a:ea typeface="Times New Roman" panose="02020603050405020304" pitchFamily="18" charset="0"/>
              </a:rPr>
              <a:t>"x is an integer.”</a:t>
            </a:r>
            <a:r>
              <a:rPr lang="en-IN" sz="2000" dirty="0">
                <a:solidFill>
                  <a:srgbClr val="000000"/>
                </a:solidFill>
                <a:latin typeface="Verdana" panose="020B0604030504040204" pitchFamily="34" charset="0"/>
                <a:ea typeface="Times New Roman" panose="02020603050405020304" pitchFamily="18" charset="0"/>
              </a:rPr>
              <a:t> it consists of two parts, the first part x is the subject of the statement and second part "is an integer," is known as a predicate.</a:t>
            </a:r>
            <a:endParaRPr lang="en-IN" sz="20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644588" y="4159623"/>
            <a:ext cx="7207623" cy="2321859"/>
          </a:xfrm>
          <a:prstGeom prst="rect">
            <a:avLst/>
          </a:prstGeom>
        </p:spPr>
      </p:pic>
    </p:spTree>
    <p:extLst>
      <p:ext uri="{BB962C8B-B14F-4D97-AF65-F5344CB8AC3E}">
        <p14:creationId xmlns:p14="http://schemas.microsoft.com/office/powerpoint/2010/main" val="228128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624" y="753035"/>
            <a:ext cx="10242176" cy="937653"/>
          </a:xfrm>
        </p:spPr>
        <p:txBody>
          <a:bodyPr/>
          <a:lstStyle/>
          <a:p>
            <a:r>
              <a:rPr lang="en-IN" b="1" dirty="0"/>
              <a:t>A generic knowledge-based agent</a:t>
            </a:r>
            <a:endParaRPr lang="en-IN" dirty="0"/>
          </a:p>
        </p:txBody>
      </p:sp>
      <p:sp>
        <p:nvSpPr>
          <p:cNvPr id="3" name="Content Placeholder 2"/>
          <p:cNvSpPr>
            <a:spLocks noGrp="1"/>
          </p:cNvSpPr>
          <p:nvPr>
            <p:ph idx="1"/>
          </p:nvPr>
        </p:nvSpPr>
        <p:spPr>
          <a:xfrm>
            <a:off x="1111624" y="1825624"/>
            <a:ext cx="10748682" cy="4808257"/>
          </a:xfrm>
        </p:spPr>
        <p:txBody>
          <a:bodyPr>
            <a:normAutofit lnSpcReduction="10000"/>
          </a:bodyPr>
          <a:lstStyle/>
          <a:p>
            <a:pPr marL="0" indent="0">
              <a:buNone/>
            </a:pPr>
            <a:r>
              <a:rPr lang="en-IN" b="1" dirty="0">
                <a:solidFill>
                  <a:srgbClr val="C00000"/>
                </a:solidFill>
              </a:rPr>
              <a:t>Following is the structure outline of a generic knowledge-based agents program:</a:t>
            </a:r>
          </a:p>
          <a:p>
            <a:pPr marL="0" lvl="0" indent="0">
              <a:buNone/>
            </a:pPr>
            <a:r>
              <a:rPr lang="en-IN" dirty="0"/>
              <a:t>1. function KB-AGENT(percept):  </a:t>
            </a:r>
          </a:p>
          <a:p>
            <a:pPr marL="0" lvl="0" indent="0">
              <a:buNone/>
            </a:pPr>
            <a:r>
              <a:rPr lang="en-IN" dirty="0"/>
              <a:t>2. persistent: KB, a knowledge base   </a:t>
            </a:r>
          </a:p>
          <a:p>
            <a:pPr marL="0" lvl="0" indent="0">
              <a:buNone/>
            </a:pPr>
            <a:r>
              <a:rPr lang="en-IN" dirty="0"/>
              <a:t>3. t, a counter, initially 0, indicating time   </a:t>
            </a:r>
          </a:p>
          <a:p>
            <a:pPr marL="0" lvl="0" indent="0">
              <a:buNone/>
            </a:pPr>
            <a:r>
              <a:rPr lang="en-IN" dirty="0"/>
              <a:t>4. TELL(KB, MAKE-PERCEPT-SENTENCE(percept, t))   </a:t>
            </a:r>
          </a:p>
          <a:p>
            <a:pPr marL="0" lvl="0" indent="0">
              <a:buNone/>
            </a:pPr>
            <a:r>
              <a:rPr lang="en-IN" dirty="0"/>
              <a:t>5. Action = ASK(KB, MAKE-ACTION-QUERY(t))   </a:t>
            </a:r>
          </a:p>
          <a:p>
            <a:pPr marL="0" lvl="0" indent="0">
              <a:buNone/>
            </a:pPr>
            <a:r>
              <a:rPr lang="en-IN" dirty="0"/>
              <a:t>6. TELL(KB, MAKE-ACTION-SENTENCE(action, t))  </a:t>
            </a:r>
          </a:p>
          <a:p>
            <a:pPr marL="0" lvl="0" indent="0">
              <a:buNone/>
            </a:pPr>
            <a:r>
              <a:rPr lang="en-IN" dirty="0"/>
              <a:t>7. t = t + 1  </a:t>
            </a:r>
          </a:p>
          <a:p>
            <a:pPr marL="0" lvl="0" indent="0">
              <a:buNone/>
            </a:pPr>
            <a:r>
              <a:rPr lang="en-IN" b="1" dirty="0"/>
              <a:t>8. return</a:t>
            </a:r>
            <a:r>
              <a:rPr lang="en-IN" dirty="0"/>
              <a:t> action   </a:t>
            </a:r>
          </a:p>
          <a:p>
            <a:pPr marL="0" indent="0">
              <a:buNone/>
            </a:pPr>
            <a:endParaRPr lang="en-IN" dirty="0"/>
          </a:p>
        </p:txBody>
      </p:sp>
    </p:spTree>
    <p:extLst>
      <p:ext uri="{BB962C8B-B14F-4D97-AF65-F5344CB8AC3E}">
        <p14:creationId xmlns:p14="http://schemas.microsoft.com/office/powerpoint/2010/main" val="854380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554" y="940454"/>
            <a:ext cx="4711546"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Quantifiers in First-order logic:</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20587" y="1505459"/>
            <a:ext cx="10784541" cy="4414029"/>
          </a:xfrm>
          <a:prstGeom prst="rect">
            <a:avLst/>
          </a:prstGeom>
        </p:spPr>
        <p:txBody>
          <a:bodyPr wrap="square">
            <a:spAutoFit/>
          </a:bodyPr>
          <a:lstStyle/>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 quantifier is a language element which generates quantification, and quantification specifies the quantity of specimen in the universe of discourse.</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These are the symbols that permit to determine or identify the range and scope of the variable in the logical expression. There are two types of quantifier:</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ts val="1875"/>
              </a:lnSpc>
              <a:spcBef>
                <a:spcPts val="300"/>
              </a:spcBef>
              <a:spcAft>
                <a:spcPts val="800"/>
              </a:spcAft>
              <a:buFont typeface="+mj-lt"/>
              <a:buAutoNum type="alphaLcPeriod"/>
            </a:pPr>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Universal Quantifier, (for all, everyone, everything)</a:t>
            </a:r>
            <a:endParaRPr lang="en-IN" sz="24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r>
              <a:rPr lang="en-IN" sz="24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    b. Existential quantifier, (for some, at least one).</a:t>
            </a:r>
            <a:endParaRPr lang="en-IN" sz="2400" dirty="0">
              <a:solidFill>
                <a:srgbClr val="C00000"/>
              </a:solidFill>
            </a:endParaRPr>
          </a:p>
        </p:txBody>
      </p:sp>
    </p:spTree>
    <p:extLst>
      <p:ext uri="{BB962C8B-B14F-4D97-AF65-F5344CB8AC3E}">
        <p14:creationId xmlns:p14="http://schemas.microsoft.com/office/powerpoint/2010/main" val="28152344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7" y="964587"/>
            <a:ext cx="10981765" cy="5171865"/>
          </a:xfrm>
          <a:prstGeom prst="rect">
            <a:avLst/>
          </a:prstGeom>
        </p:spPr>
        <p:txBody>
          <a:bodyPr wrap="squar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Universal Quantifier:</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sz="2400" dirty="0">
                <a:solidFill>
                  <a:srgbClr val="000000"/>
                </a:solidFill>
                <a:latin typeface="Verdana" panose="020B0604030504040204" pitchFamily="34" charset="0"/>
                <a:ea typeface="Times New Roman" panose="02020603050405020304" pitchFamily="18" charset="0"/>
              </a:rPr>
              <a:t>Universal quantifier is a symbol of logical representation, which specifies that the statement within its range is true for everything or every instance of a particular thing.</a:t>
            </a:r>
            <a:endParaRPr lang="en-IN" sz="2400" dirty="0">
              <a:latin typeface="Times New Roman" panose="02020603050405020304" pitchFamily="18" charset="0"/>
              <a:ea typeface="Times New Roman" panose="02020603050405020304" pitchFamily="18" charset="0"/>
            </a:endParaRPr>
          </a:p>
          <a:p>
            <a:pPr algn="just">
              <a:lnSpc>
                <a:spcPct val="150000"/>
              </a:lnSpc>
            </a:pPr>
            <a:r>
              <a:rPr lang="en-IN" sz="2400" dirty="0">
                <a:solidFill>
                  <a:srgbClr val="000000"/>
                </a:solidFill>
                <a:latin typeface="Verdana" panose="020B0604030504040204" pitchFamily="34" charset="0"/>
                <a:ea typeface="Times New Roman" panose="02020603050405020304" pitchFamily="18" charset="0"/>
              </a:rPr>
              <a:t>The Universal quantifier is represented by a symbol </a:t>
            </a:r>
            <a:r>
              <a:rPr lang="en-IN" sz="24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dirty="0">
                <a:solidFill>
                  <a:srgbClr val="000000"/>
                </a:solidFill>
                <a:latin typeface="Verdana" panose="020B0604030504040204" pitchFamily="34" charset="0"/>
                <a:ea typeface="Times New Roman" panose="02020603050405020304" pitchFamily="18" charset="0"/>
              </a:rPr>
              <a:t>, which resembles an inverted A.</a:t>
            </a:r>
          </a:p>
          <a:p>
            <a:pPr>
              <a:lnSpc>
                <a:spcPct val="107000"/>
              </a:lnSpc>
              <a:spcBef>
                <a:spcPts val="200"/>
              </a:spcBef>
              <a:spcAft>
                <a:spcPts val="0"/>
              </a:spcAft>
            </a:pPr>
            <a:r>
              <a:rPr lang="en-IN" sz="2400" b="1"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Note: In universal quantifier we use implication "→".</a:t>
            </a:r>
          </a:p>
          <a:p>
            <a:pPr>
              <a:lnSpc>
                <a:spcPct val="107000"/>
              </a:lnSpc>
              <a:spcBef>
                <a:spcPts val="200"/>
              </a:spcBef>
              <a:spcAft>
                <a:spcPts val="0"/>
              </a:spcAft>
            </a:pPr>
            <a:endParaRPr lang="en-IN" sz="2000"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r>
              <a:rPr lang="en-IN" sz="2000" dirty="0">
                <a:solidFill>
                  <a:srgbClr val="000000"/>
                </a:solidFill>
                <a:latin typeface="Verdana" panose="020B0604030504040204" pitchFamily="34" charset="0"/>
                <a:ea typeface="Times New Roman" panose="02020603050405020304" pitchFamily="18" charset="0"/>
              </a:rPr>
              <a:t>If x is a variable, then </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x is read as:</a:t>
            </a:r>
            <a:endParaRPr lang="en-IN" sz="2000" dirty="0">
              <a:latin typeface="Times New Roman" panose="02020603050405020304" pitchFamily="18" charset="0"/>
              <a:ea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For all x</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For each x</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For every x.</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00956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5741" y="1093711"/>
            <a:ext cx="10488706" cy="2677656"/>
          </a:xfrm>
          <a:prstGeom prst="rect">
            <a:avLst/>
          </a:prstGeom>
        </p:spPr>
        <p:txBody>
          <a:bodyPr wrap="square">
            <a:spAutoFit/>
          </a:bodyPr>
          <a:lstStyle/>
          <a:p>
            <a:r>
              <a:rPr lang="en-IN" sz="2800" b="1" dirty="0"/>
              <a:t>Example:</a:t>
            </a:r>
          </a:p>
          <a:p>
            <a:endParaRPr lang="en-IN" sz="2800" b="1" dirty="0">
              <a:solidFill>
                <a:srgbClr val="C00000"/>
              </a:solidFill>
              <a:latin typeface="Cambria Math" panose="02040503050406030204" pitchFamily="18" charset="0"/>
              <a:ea typeface="Times New Roman" panose="02020603050405020304" pitchFamily="18" charset="0"/>
              <a:cs typeface="Cambria Math" panose="02040503050406030204" pitchFamily="18" charset="0"/>
            </a:endParaRPr>
          </a:p>
          <a:p>
            <a:r>
              <a:rPr lang="en-IN" sz="2800" b="1" dirty="0">
                <a:solidFill>
                  <a:srgbClr val="C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800" b="1" dirty="0">
                <a:solidFill>
                  <a:srgbClr val="C00000"/>
                </a:solidFill>
                <a:latin typeface="Verdana" panose="020B0604030504040204" pitchFamily="34" charset="0"/>
                <a:ea typeface="Times New Roman" panose="02020603050405020304" pitchFamily="18" charset="0"/>
              </a:rPr>
              <a:t>x man(x) </a:t>
            </a:r>
            <a:r>
              <a:rPr lang="en-IN" sz="2800" b="1" dirty="0">
                <a:solidFill>
                  <a:srgbClr val="C00000"/>
                </a:solidFill>
                <a:latin typeface="Arial" panose="020B0604020202020204" pitchFamily="34" charset="0"/>
                <a:ea typeface="Times New Roman" panose="02020603050405020304" pitchFamily="18" charset="0"/>
              </a:rPr>
              <a:t>→</a:t>
            </a:r>
            <a:r>
              <a:rPr lang="en-IN" sz="2800" b="1" dirty="0">
                <a:solidFill>
                  <a:srgbClr val="C00000"/>
                </a:solidFill>
                <a:latin typeface="Verdana" panose="020B0604030504040204" pitchFamily="34" charset="0"/>
                <a:ea typeface="Times New Roman" panose="02020603050405020304" pitchFamily="18" charset="0"/>
              </a:rPr>
              <a:t> drink (x, coffee)</a:t>
            </a:r>
          </a:p>
          <a:p>
            <a:endParaRPr lang="en-IN" sz="2800" dirty="0">
              <a:latin typeface="Times New Roman" panose="02020603050405020304" pitchFamily="18" charset="0"/>
              <a:ea typeface="Times New Roman" panose="02020603050405020304" pitchFamily="18" charset="0"/>
            </a:endParaRPr>
          </a:p>
          <a:p>
            <a:r>
              <a:rPr lang="en-IN" sz="2800" dirty="0">
                <a:solidFill>
                  <a:srgbClr val="000000"/>
                </a:solidFill>
                <a:latin typeface="Verdana" panose="020B0604030504040204" pitchFamily="34" charset="0"/>
                <a:ea typeface="Times New Roman" panose="02020603050405020304" pitchFamily="18" charset="0"/>
              </a:rPr>
              <a:t>It will be read as: There are all x where x is a man who drink coffee.</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2902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2658" y="1045765"/>
            <a:ext cx="10927977" cy="5668603"/>
          </a:xfrm>
          <a:prstGeom prst="rect">
            <a:avLst/>
          </a:prstGeom>
        </p:spPr>
        <p:txBody>
          <a:bodyPr wrap="squar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Existential Quantifier:</a:t>
            </a:r>
            <a:endParaRPr lang="en-IN" sz="28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IN" sz="2000" dirty="0">
                <a:solidFill>
                  <a:srgbClr val="000000"/>
                </a:solidFill>
                <a:latin typeface="Verdana" panose="020B0604030504040204" pitchFamily="34" charset="0"/>
                <a:ea typeface="Times New Roman" panose="02020603050405020304" pitchFamily="18" charset="0"/>
              </a:rPr>
              <a:t>Existential quantifiers are the type of quantifiers, which express that the statement within its scope is true for at least one instance of something.</a:t>
            </a:r>
            <a:endParaRPr lang="en-IN" sz="2000" dirty="0">
              <a:latin typeface="Times New Roman" panose="02020603050405020304" pitchFamily="18" charset="0"/>
              <a:ea typeface="Times New Roman" panose="02020603050405020304" pitchFamily="18" charset="0"/>
            </a:endParaRPr>
          </a:p>
          <a:p>
            <a:pPr algn="just"/>
            <a:r>
              <a:rPr lang="en-IN" sz="2000" dirty="0">
                <a:solidFill>
                  <a:srgbClr val="000000"/>
                </a:solidFill>
                <a:latin typeface="Verdana" panose="020B0604030504040204" pitchFamily="34" charset="0"/>
                <a:ea typeface="Times New Roman" panose="02020603050405020304" pitchFamily="18" charset="0"/>
              </a:rPr>
              <a:t>It is denoted by the logical operator </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 which resembles as inverted E. When it is used with a predicate variable then it is called as an existential quantifier.</a:t>
            </a:r>
            <a:endParaRPr lang="en-IN" sz="2000" dirty="0">
              <a:latin typeface="Times New Roman" panose="02020603050405020304" pitchFamily="18" charset="0"/>
              <a:ea typeface="Times New Roman" panose="02020603050405020304" pitchFamily="18" charset="0"/>
            </a:endParaRPr>
          </a:p>
          <a:p>
            <a:pPr>
              <a:lnSpc>
                <a:spcPct val="107000"/>
              </a:lnSpc>
              <a:spcBef>
                <a:spcPts val="200"/>
              </a:spcBef>
              <a:spcAft>
                <a:spcPts val="0"/>
              </a:spcAft>
            </a:pPr>
            <a:r>
              <a:rPr lang="en-IN" sz="2400"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Note: In Existential quantifier we always use AND or Conjunction symbol (</a:t>
            </a:r>
            <a:r>
              <a:rPr lang="en-IN" sz="2400" b="1" dirty="0">
                <a:solidFill>
                  <a:srgbClr val="C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b="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a:t>
            </a:r>
            <a:endParaRPr lang="en-IN" sz="20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r>
              <a:rPr lang="en-IN" dirty="0">
                <a:solidFill>
                  <a:srgbClr val="000000"/>
                </a:solidFill>
                <a:latin typeface="Verdana" panose="020B0604030504040204" pitchFamily="34" charset="0"/>
                <a:ea typeface="Times New Roman" panose="02020603050405020304" pitchFamily="18" charset="0"/>
              </a:rPr>
              <a:t>If x is a variable, then existential quantifier will be </a:t>
            </a:r>
            <a:r>
              <a:rPr lang="en-IN"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dirty="0">
                <a:solidFill>
                  <a:srgbClr val="000000"/>
                </a:solidFill>
                <a:latin typeface="Verdana" panose="020B0604030504040204" pitchFamily="34" charset="0"/>
                <a:ea typeface="Times New Roman" panose="02020603050405020304" pitchFamily="18" charset="0"/>
              </a:rPr>
              <a:t>x or </a:t>
            </a:r>
            <a:r>
              <a:rPr lang="en-IN"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dirty="0">
                <a:solidFill>
                  <a:srgbClr val="000000"/>
                </a:solidFill>
                <a:latin typeface="Verdana" panose="020B0604030504040204" pitchFamily="34" charset="0"/>
                <a:ea typeface="Times New Roman" panose="02020603050405020304" pitchFamily="18" charset="0"/>
              </a:rPr>
              <a:t>(x). And it will be read as:</a:t>
            </a:r>
            <a:endParaRPr lang="en-IN" sz="2400" dirty="0">
              <a:latin typeface="Times New Roman" panose="02020603050405020304" pitchFamily="18" charset="0"/>
              <a:ea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There exists a 'x.'</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For some 'x.'</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For at least one 'x.'</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Example:</a:t>
            </a:r>
            <a:endParaRPr lang="en-IN" sz="24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r>
              <a:rPr lang="en-IN" b="1" dirty="0">
                <a:solidFill>
                  <a:srgbClr val="000000"/>
                </a:solidFill>
                <a:latin typeface="Verdana" panose="020B0604030504040204" pitchFamily="34" charset="0"/>
                <a:ea typeface="Times New Roman" panose="02020603050405020304" pitchFamily="18" charset="0"/>
              </a:rPr>
              <a:t>Some boys are intelligent.</a:t>
            </a:r>
          </a:p>
          <a:p>
            <a:endParaRPr lang="en-IN" b="1" dirty="0">
              <a:solidFill>
                <a:srgbClr val="000000"/>
              </a:solidFill>
              <a:latin typeface="Verdana" panose="020B0604030504040204" pitchFamily="34" charset="0"/>
              <a:ea typeface="Times New Roman" panose="02020603050405020304" pitchFamily="18" charset="0"/>
            </a:endParaRPr>
          </a:p>
          <a:p>
            <a:r>
              <a:rPr lang="en-IN" sz="2400" b="1" dirty="0"/>
              <a:t>∃x: boys(x) ∧ intelligent(x)</a:t>
            </a:r>
            <a:endParaRPr lang="en-IN" sz="2400" dirty="0"/>
          </a:p>
          <a:p>
            <a:r>
              <a:rPr lang="en-IN" sz="2400" dirty="0"/>
              <a:t>It will be read as: There are some x where x is a boy who is intelligent.</a:t>
            </a:r>
          </a:p>
          <a:p>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822008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1217" y="841792"/>
            <a:ext cx="5942652" cy="400110"/>
          </a:xfrm>
          <a:prstGeom prst="rect">
            <a:avLst/>
          </a:prstGeom>
        </p:spPr>
        <p:txBody>
          <a:bodyPr wrap="none">
            <a:spAutoFit/>
          </a:bodyPr>
          <a:lstStyle/>
          <a:p>
            <a:r>
              <a:rPr lang="en-IN" sz="2000" b="1" dirty="0">
                <a:solidFill>
                  <a:srgbClr val="000000"/>
                </a:solidFill>
                <a:latin typeface="Verdana" panose="020B0604030504040204" pitchFamily="34" charset="0"/>
                <a:ea typeface="Times New Roman" panose="02020603050405020304" pitchFamily="18" charset="0"/>
              </a:rPr>
              <a:t>Some Examples of FOL using quantifier:</a:t>
            </a:r>
            <a:endParaRPr lang="en-IN" sz="20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281216" y="1462171"/>
            <a:ext cx="10650807" cy="1661993"/>
          </a:xfrm>
          <a:prstGeom prst="rect">
            <a:avLst/>
          </a:prstGeom>
        </p:spPr>
        <p:txBody>
          <a:bodyPr wrap="square">
            <a:spAutoFit/>
          </a:bodyPr>
          <a:lstStyle/>
          <a:p>
            <a:pPr marL="457200" indent="-457200">
              <a:buAutoNum type="arabicPeriod"/>
            </a:pPr>
            <a:r>
              <a:rPr lang="en-IN" sz="2000" b="1" dirty="0">
                <a:solidFill>
                  <a:srgbClr val="C00000"/>
                </a:solidFill>
                <a:latin typeface="Verdana" panose="020B0604030504040204" pitchFamily="34" charset="0"/>
                <a:ea typeface="Times New Roman" panose="02020603050405020304" pitchFamily="18" charset="0"/>
              </a:rPr>
              <a:t>All birds fly.</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In this question the predicate is "</a:t>
            </a:r>
            <a:r>
              <a:rPr lang="en-IN" sz="2000" b="1" dirty="0">
                <a:solidFill>
                  <a:srgbClr val="000000"/>
                </a:solidFill>
                <a:latin typeface="Verdana" panose="020B0604030504040204" pitchFamily="34" charset="0"/>
                <a:ea typeface="Times New Roman" panose="02020603050405020304" pitchFamily="18" charset="0"/>
              </a:rPr>
              <a:t>fly(bird)</a:t>
            </a:r>
            <a:r>
              <a:rPr lang="en-IN" sz="2000" dirty="0">
                <a:solidFill>
                  <a:srgbClr val="000000"/>
                </a:solidFill>
                <a:latin typeface="Verdana" panose="020B0604030504040204" pitchFamily="34" charset="0"/>
                <a:ea typeface="Times New Roman" panose="02020603050405020304" pitchFamily="18" charset="0"/>
              </a:rPr>
              <a:t>."</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And since there are all birds who fly so it will be represented as follows.</a:t>
            </a:r>
          </a:p>
          <a:p>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              </a:t>
            </a:r>
            <a:r>
              <a:rPr lang="en-IN" sz="22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200" b="1" dirty="0">
                <a:solidFill>
                  <a:srgbClr val="000000"/>
                </a:solidFill>
                <a:latin typeface="Verdana" panose="020B0604030504040204" pitchFamily="34" charset="0"/>
                <a:ea typeface="Times New Roman" panose="02020603050405020304" pitchFamily="18" charset="0"/>
              </a:rPr>
              <a:t>x bird(x) </a:t>
            </a:r>
            <a:r>
              <a:rPr lang="en-IN" sz="2200" b="1" dirty="0">
                <a:solidFill>
                  <a:srgbClr val="000000"/>
                </a:solidFill>
                <a:latin typeface="Arial" panose="020B0604020202020204" pitchFamily="34" charset="0"/>
                <a:ea typeface="Times New Roman" panose="02020603050405020304" pitchFamily="18" charset="0"/>
              </a:rPr>
              <a:t>→</a:t>
            </a:r>
            <a:r>
              <a:rPr lang="en-IN" sz="2200" b="1" dirty="0">
                <a:solidFill>
                  <a:srgbClr val="000000"/>
                </a:solidFill>
                <a:latin typeface="Verdana" panose="020B0604030504040204" pitchFamily="34" charset="0"/>
                <a:ea typeface="Times New Roman" panose="02020603050405020304" pitchFamily="18" charset="0"/>
              </a:rPr>
              <a:t>fly(x)</a:t>
            </a:r>
            <a:r>
              <a:rPr lang="en-IN" sz="2200" dirty="0">
                <a:solidFill>
                  <a:srgbClr val="000000"/>
                </a:solidFill>
                <a:latin typeface="Verdana" panose="020B0604030504040204" pitchFamily="34" charset="0"/>
                <a:ea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1204543" y="3672425"/>
            <a:ext cx="10727480" cy="1969770"/>
          </a:xfrm>
          <a:prstGeom prst="rect">
            <a:avLst/>
          </a:prstGeom>
        </p:spPr>
        <p:txBody>
          <a:bodyPr wrap="square">
            <a:spAutoFit/>
          </a:bodyPr>
          <a:lstStyle/>
          <a:p>
            <a:r>
              <a:rPr lang="en-IN" sz="2000" b="1" dirty="0">
                <a:solidFill>
                  <a:srgbClr val="C00000"/>
                </a:solidFill>
                <a:latin typeface="Verdana" panose="020B0604030504040204" pitchFamily="34" charset="0"/>
                <a:ea typeface="Times New Roman" panose="02020603050405020304" pitchFamily="18" charset="0"/>
              </a:rPr>
              <a:t>2. Every man respects his parent.</a:t>
            </a:r>
            <a:br>
              <a:rPr lang="en-IN" sz="2000" dirty="0">
                <a:solidFill>
                  <a:srgbClr val="C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In this question, the predicate is "</a:t>
            </a:r>
            <a:r>
              <a:rPr lang="en-IN" sz="2000" b="1" dirty="0">
                <a:solidFill>
                  <a:srgbClr val="000000"/>
                </a:solidFill>
                <a:latin typeface="Verdana" panose="020B0604030504040204" pitchFamily="34" charset="0"/>
                <a:ea typeface="Times New Roman" panose="02020603050405020304" pitchFamily="18" charset="0"/>
              </a:rPr>
              <a:t>respect(x, y)," where x=man, and y= parent</a:t>
            </a:r>
            <a:r>
              <a:rPr lang="en-IN" sz="2000" dirty="0">
                <a:solidFill>
                  <a:srgbClr val="000000"/>
                </a:solidFill>
                <a:latin typeface="Verdana" panose="020B0604030504040204" pitchFamily="34" charset="0"/>
                <a:ea typeface="Times New Roman" panose="02020603050405020304" pitchFamily="18" charset="0"/>
              </a:rPr>
              <a:t>.</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Since there is every man so will use </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 and it will be represented as follows:</a:t>
            </a:r>
          </a:p>
          <a:p>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 </a:t>
            </a:r>
            <a:r>
              <a:rPr lang="en-IN" sz="2000" dirty="0">
                <a:solidFill>
                  <a:srgbClr val="000000"/>
                </a:solidFill>
                <a:latin typeface="Verdana" panose="020B0604030504040204" pitchFamily="34" charset="0"/>
                <a:ea typeface="Times New Roman" panose="02020603050405020304" pitchFamily="18" charset="0"/>
              </a:rPr>
              <a:t>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 </a:t>
            </a:r>
            <a:r>
              <a:rPr lang="en-IN" sz="2000" dirty="0">
                <a:solidFill>
                  <a:srgbClr val="000000"/>
                </a:solidFill>
                <a:latin typeface="Verdana" panose="020B0604030504040204" pitchFamily="34" charset="0"/>
                <a:ea typeface="Times New Roman" panose="02020603050405020304" pitchFamily="18" charset="0"/>
              </a:rPr>
              <a:t>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 </a:t>
            </a:r>
            <a:r>
              <a:rPr lang="en-IN" sz="2000" dirty="0">
                <a:solidFill>
                  <a:srgbClr val="000000"/>
                </a:solidFill>
                <a:latin typeface="Verdana" panose="020B0604030504040204" pitchFamily="34" charset="0"/>
                <a:ea typeface="Times New Roman" panose="02020603050405020304" pitchFamily="18" charset="0"/>
              </a:rPr>
              <a:t>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 </a:t>
            </a:r>
            <a:r>
              <a:rPr lang="en-IN" sz="2000" dirty="0">
                <a:solidFill>
                  <a:srgbClr val="000000"/>
                </a:solidFill>
                <a:latin typeface="Verdana" panose="020B0604030504040204" pitchFamily="34" charset="0"/>
                <a:ea typeface="Times New Roman" panose="02020603050405020304" pitchFamily="18" charset="0"/>
              </a:rPr>
              <a:t>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 </a:t>
            </a:r>
            <a:r>
              <a:rPr lang="en-IN" sz="2000" dirty="0">
                <a:solidFill>
                  <a:srgbClr val="000000"/>
                </a:solidFill>
                <a:latin typeface="Verdana" panose="020B0604030504040204" pitchFamily="34" charset="0"/>
                <a:ea typeface="Times New Roman" panose="02020603050405020304" pitchFamily="18" charset="0"/>
              </a:rPr>
              <a:t>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 </a:t>
            </a:r>
            <a:r>
              <a:rPr lang="en-IN" sz="2000" dirty="0">
                <a:solidFill>
                  <a:srgbClr val="000000"/>
                </a:solidFill>
                <a:latin typeface="Verdana" panose="020B0604030504040204" pitchFamily="34" charset="0"/>
                <a:ea typeface="Times New Roman" panose="02020603050405020304" pitchFamily="18" charset="0"/>
              </a:rPr>
              <a:t> </a:t>
            </a:r>
            <a:r>
              <a:rPr lang="en-IN" sz="2000" dirty="0">
                <a:solidFill>
                  <a:srgbClr val="000000"/>
                </a:solidFill>
                <a:latin typeface="Verdana" panose="020B0604030504040204" pitchFamily="34" charset="0"/>
                <a:ea typeface="Times New Roman" panose="02020603050405020304" pitchFamily="18" charset="0"/>
                <a:cs typeface="Verdana" panose="020B0604030504040204" pitchFamily="34" charset="0"/>
              </a:rPr>
              <a:t> </a:t>
            </a:r>
            <a:r>
              <a:rPr lang="en-IN" sz="2000" dirty="0">
                <a:solidFill>
                  <a:srgbClr val="000000"/>
                </a:solidFill>
                <a:latin typeface="Verdana" panose="020B0604030504040204" pitchFamily="34" charset="0"/>
                <a:ea typeface="Times New Roman" panose="02020603050405020304" pitchFamily="18" charset="0"/>
              </a:rPr>
              <a:t> </a:t>
            </a:r>
            <a:r>
              <a:rPr lang="en-IN" sz="22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200" b="1" dirty="0">
                <a:solidFill>
                  <a:srgbClr val="000000"/>
                </a:solidFill>
                <a:latin typeface="Verdana" panose="020B0604030504040204" pitchFamily="34" charset="0"/>
                <a:ea typeface="Times New Roman" panose="02020603050405020304" pitchFamily="18" charset="0"/>
              </a:rPr>
              <a:t>x man(x) </a:t>
            </a:r>
            <a:r>
              <a:rPr lang="en-IN" sz="2200" b="1" dirty="0">
                <a:solidFill>
                  <a:srgbClr val="000000"/>
                </a:solidFill>
                <a:latin typeface="Arial" panose="020B0604020202020204" pitchFamily="34" charset="0"/>
                <a:ea typeface="Times New Roman" panose="02020603050405020304" pitchFamily="18" charset="0"/>
              </a:rPr>
              <a:t>→</a:t>
            </a:r>
            <a:r>
              <a:rPr lang="en-IN" sz="2200" b="1" dirty="0">
                <a:solidFill>
                  <a:srgbClr val="000000"/>
                </a:solidFill>
                <a:latin typeface="Verdana" panose="020B0604030504040204" pitchFamily="34" charset="0"/>
                <a:ea typeface="Times New Roman" panose="02020603050405020304" pitchFamily="18" charset="0"/>
              </a:rPr>
              <a:t> respects (x, parent)</a:t>
            </a:r>
            <a:r>
              <a:rPr lang="en-IN" sz="2200" dirty="0">
                <a:solidFill>
                  <a:srgbClr val="000000"/>
                </a:solidFill>
                <a:latin typeface="Verdana" panose="020B0604030504040204" pitchFamily="34" charset="0"/>
                <a:ea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280750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1063295"/>
            <a:ext cx="10901083" cy="4493538"/>
          </a:xfrm>
          <a:prstGeom prst="rect">
            <a:avLst/>
          </a:prstGeom>
        </p:spPr>
        <p:txBody>
          <a:bodyPr wrap="square">
            <a:spAutoFit/>
          </a:bodyPr>
          <a:lstStyle/>
          <a:p>
            <a:r>
              <a:rPr lang="en-IN" sz="2000" b="1" dirty="0">
                <a:solidFill>
                  <a:srgbClr val="C00000"/>
                </a:solidFill>
                <a:latin typeface="Verdana" panose="020B0604030504040204" pitchFamily="34" charset="0"/>
                <a:ea typeface="Times New Roman" panose="02020603050405020304" pitchFamily="18" charset="0"/>
              </a:rPr>
              <a:t>3. Some boys play cricket.</a:t>
            </a:r>
            <a:br>
              <a:rPr lang="en-IN" sz="2000" dirty="0">
                <a:solidFill>
                  <a:srgbClr val="C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In this question, the predicate is "</a:t>
            </a:r>
            <a:r>
              <a:rPr lang="en-IN" sz="2000" b="1" dirty="0">
                <a:solidFill>
                  <a:srgbClr val="000000"/>
                </a:solidFill>
                <a:latin typeface="Verdana" panose="020B0604030504040204" pitchFamily="34" charset="0"/>
                <a:ea typeface="Times New Roman" panose="02020603050405020304" pitchFamily="18" charset="0"/>
              </a:rPr>
              <a:t>play(x, y)</a:t>
            </a:r>
            <a:r>
              <a:rPr lang="en-IN" sz="2000" dirty="0">
                <a:solidFill>
                  <a:srgbClr val="000000"/>
                </a:solidFill>
                <a:latin typeface="Verdana" panose="020B0604030504040204" pitchFamily="34" charset="0"/>
                <a:ea typeface="Times New Roman" panose="02020603050405020304" pitchFamily="18" charset="0"/>
              </a:rPr>
              <a:t>," where x= boys, and y= game. Since there are some boys so we will use </a:t>
            </a:r>
            <a:r>
              <a:rPr lang="en-IN" sz="20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b="1" dirty="0">
                <a:solidFill>
                  <a:srgbClr val="000000"/>
                </a:solidFill>
                <a:latin typeface="Verdana" panose="020B0604030504040204" pitchFamily="34" charset="0"/>
                <a:ea typeface="Times New Roman" panose="02020603050405020304" pitchFamily="18" charset="0"/>
              </a:rPr>
              <a:t>, and it will be represented as</a:t>
            </a:r>
            <a:r>
              <a:rPr lang="en-IN" sz="2000" dirty="0">
                <a:solidFill>
                  <a:srgbClr val="000000"/>
                </a:solidFill>
                <a:latin typeface="Verdana" panose="020B0604030504040204" pitchFamily="34" charset="0"/>
                <a:ea typeface="Times New Roman" panose="02020603050405020304" pitchFamily="18" charset="0"/>
              </a:rPr>
              <a:t>:</a:t>
            </a:r>
          </a:p>
          <a:p>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              </a:t>
            </a:r>
            <a:r>
              <a:rPr lang="en-IN" sz="22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200" b="1" dirty="0">
                <a:solidFill>
                  <a:srgbClr val="000000"/>
                </a:solidFill>
                <a:latin typeface="Verdana" panose="020B0604030504040204" pitchFamily="34" charset="0"/>
                <a:ea typeface="Times New Roman" panose="02020603050405020304" pitchFamily="18" charset="0"/>
              </a:rPr>
              <a:t>x boys(x) </a:t>
            </a:r>
            <a:r>
              <a:rPr lang="en-IN" sz="22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200" b="1" dirty="0">
                <a:solidFill>
                  <a:srgbClr val="000000"/>
                </a:solidFill>
                <a:latin typeface="Verdana" panose="020B0604030504040204" pitchFamily="34" charset="0"/>
                <a:ea typeface="Times New Roman" panose="02020603050405020304" pitchFamily="18" charset="0"/>
              </a:rPr>
              <a:t>  play(x, cricket)</a:t>
            </a:r>
            <a:r>
              <a:rPr lang="en-IN" sz="2200" dirty="0">
                <a:solidFill>
                  <a:srgbClr val="000000"/>
                </a:solidFill>
                <a:latin typeface="Verdana" panose="020B0604030504040204" pitchFamily="34" charset="0"/>
                <a:ea typeface="Times New Roman" panose="02020603050405020304" pitchFamily="18" charset="0"/>
              </a:rPr>
              <a:t>.</a:t>
            </a:r>
          </a:p>
          <a:p>
            <a:endParaRPr lang="en-IN" sz="2000" dirty="0">
              <a:latin typeface="Times New Roman" panose="02020603050405020304" pitchFamily="18" charset="0"/>
              <a:ea typeface="Times New Roman" panose="02020603050405020304" pitchFamily="18" charset="0"/>
            </a:endParaRPr>
          </a:p>
          <a:p>
            <a:r>
              <a:rPr lang="en-IN" sz="2000" b="1" dirty="0">
                <a:solidFill>
                  <a:srgbClr val="C00000"/>
                </a:solidFill>
                <a:latin typeface="Verdana" panose="020B0604030504040204" pitchFamily="34" charset="0"/>
                <a:ea typeface="Times New Roman" panose="02020603050405020304" pitchFamily="18" charset="0"/>
              </a:rPr>
              <a:t>4. Not all students like both Mathematics and Science.</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In this question, the predicate is "</a:t>
            </a:r>
            <a:r>
              <a:rPr lang="en-IN" sz="2000" b="1" dirty="0">
                <a:solidFill>
                  <a:srgbClr val="000000"/>
                </a:solidFill>
                <a:latin typeface="Verdana" panose="020B0604030504040204" pitchFamily="34" charset="0"/>
                <a:ea typeface="Times New Roman" panose="02020603050405020304" pitchFamily="18" charset="0"/>
              </a:rPr>
              <a:t>like(x, y)," where x= student, and y= subject</a:t>
            </a:r>
            <a:r>
              <a:rPr lang="en-IN" sz="2000" dirty="0">
                <a:solidFill>
                  <a:srgbClr val="000000"/>
                </a:solidFill>
                <a:latin typeface="Verdana" panose="020B0604030504040204" pitchFamily="34" charset="0"/>
                <a:ea typeface="Times New Roman" panose="02020603050405020304" pitchFamily="18" charset="0"/>
              </a:rPr>
              <a:t>.</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Since there are not all students, so we will use </a:t>
            </a:r>
            <a:r>
              <a:rPr lang="en-IN" sz="20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b="1" dirty="0">
                <a:solidFill>
                  <a:srgbClr val="000000"/>
                </a:solidFill>
                <a:latin typeface="Verdana" panose="020B0604030504040204" pitchFamily="34" charset="0"/>
                <a:ea typeface="Times New Roman" panose="02020603050405020304" pitchFamily="18" charset="0"/>
              </a:rPr>
              <a:t> with negation, so</a:t>
            </a:r>
            <a:r>
              <a:rPr lang="en-IN" sz="2000" dirty="0">
                <a:solidFill>
                  <a:srgbClr val="000000"/>
                </a:solidFill>
                <a:latin typeface="Verdana" panose="020B0604030504040204" pitchFamily="34" charset="0"/>
                <a:ea typeface="Times New Roman" panose="02020603050405020304" pitchFamily="18" charset="0"/>
              </a:rPr>
              <a:t> following representation for this:</a:t>
            </a:r>
          </a:p>
          <a:p>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              </a:t>
            </a:r>
            <a:r>
              <a:rPr lang="en-IN" sz="2200" b="1" dirty="0">
                <a:solidFill>
                  <a:srgbClr val="000000"/>
                </a:solidFill>
                <a:latin typeface="Verdana" panose="020B0604030504040204" pitchFamily="34" charset="0"/>
                <a:ea typeface="Times New Roman" panose="02020603050405020304" pitchFamily="18" charset="0"/>
              </a:rPr>
              <a:t>¬</a:t>
            </a:r>
            <a:r>
              <a:rPr lang="en-IN" sz="22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200" b="1" dirty="0">
                <a:solidFill>
                  <a:srgbClr val="000000"/>
                </a:solidFill>
                <a:latin typeface="Verdana" panose="020B0604030504040204" pitchFamily="34" charset="0"/>
                <a:ea typeface="Times New Roman" panose="02020603050405020304" pitchFamily="18" charset="0"/>
              </a:rPr>
              <a:t> (x) [ student(x) </a:t>
            </a:r>
            <a:r>
              <a:rPr lang="en-IN" sz="2200" b="1" dirty="0">
                <a:solidFill>
                  <a:srgbClr val="000000"/>
                </a:solidFill>
                <a:latin typeface="Arial" panose="020B0604020202020204" pitchFamily="34" charset="0"/>
                <a:ea typeface="Times New Roman" panose="02020603050405020304" pitchFamily="18" charset="0"/>
              </a:rPr>
              <a:t>→</a:t>
            </a:r>
            <a:r>
              <a:rPr lang="en-IN" sz="2200" b="1" dirty="0">
                <a:solidFill>
                  <a:srgbClr val="000000"/>
                </a:solidFill>
                <a:latin typeface="Verdana" panose="020B0604030504040204" pitchFamily="34" charset="0"/>
                <a:ea typeface="Times New Roman" panose="02020603050405020304" pitchFamily="18" charset="0"/>
              </a:rPr>
              <a:t> like(x, Mathematics) </a:t>
            </a:r>
            <a:r>
              <a:rPr lang="en-IN" sz="22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200" b="1" dirty="0">
                <a:solidFill>
                  <a:srgbClr val="000000"/>
                </a:solidFill>
                <a:latin typeface="Verdana" panose="020B0604030504040204" pitchFamily="34" charset="0"/>
                <a:ea typeface="Times New Roman" panose="02020603050405020304" pitchFamily="18" charset="0"/>
              </a:rPr>
              <a:t> like(x, Science)].</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97257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9882" y="937837"/>
            <a:ext cx="10560424" cy="5468164"/>
          </a:xfrm>
          <a:prstGeom prst="rect">
            <a:avLst/>
          </a:prstGeom>
        </p:spPr>
        <p:txBody>
          <a:bodyPr wrap="square">
            <a:spAutoFit/>
          </a:bodyPr>
          <a:lstStyle/>
          <a:p>
            <a:pPr>
              <a:lnSpc>
                <a:spcPts val="1560"/>
              </a:lnSpc>
              <a:spcBef>
                <a:spcPts val="200"/>
              </a:spcBef>
              <a:spcAft>
                <a:spcPts val="0"/>
              </a:spcAft>
            </a:pPr>
            <a:r>
              <a:rPr lang="en-IN" sz="2400" b="1" dirty="0">
                <a:solidFill>
                  <a:srgbClr val="C00000"/>
                </a:solidFill>
                <a:latin typeface="Helvetica" panose="020B0604020202020204" pitchFamily="34" charset="0"/>
                <a:ea typeface="Times New Roman" panose="02020603050405020304" pitchFamily="18" charset="0"/>
                <a:cs typeface="Times New Roman" panose="02020603050405020304" pitchFamily="18" charset="0"/>
              </a:rPr>
              <a:t>Free and Bound Variables:</a:t>
            </a:r>
            <a:endParaRPr lang="en-IN" sz="2400" b="1" dirty="0">
              <a:solidFill>
                <a:srgbClr val="C00000"/>
              </a:solidFill>
              <a:latin typeface="Calibri Light" panose="020F0302020204030204" pitchFamily="34" charset="0"/>
              <a:ea typeface="Times New Roman" panose="02020603050405020304" pitchFamily="18" charset="0"/>
              <a:cs typeface="Times New Roman" panose="02020603050405020304" pitchFamily="18" charset="0"/>
            </a:endParaRPr>
          </a:p>
          <a:p>
            <a:r>
              <a:rPr lang="en-IN" sz="2400" dirty="0">
                <a:solidFill>
                  <a:srgbClr val="000000"/>
                </a:solidFill>
                <a:latin typeface="Verdana" panose="020B0604030504040204" pitchFamily="34" charset="0"/>
                <a:ea typeface="Times New Roman" panose="02020603050405020304" pitchFamily="18" charset="0"/>
              </a:rPr>
              <a:t>The quantifiers interact with variables which appear in a suitable way. There are two types of variables in First-order logic which are given below:</a:t>
            </a:r>
            <a:endParaRPr lang="en-IN" sz="2400" dirty="0">
              <a:latin typeface="Times New Roman" panose="02020603050405020304" pitchFamily="18" charset="0"/>
              <a:ea typeface="Times New Roman" panose="02020603050405020304" pitchFamily="18" charset="0"/>
            </a:endParaRPr>
          </a:p>
          <a:p>
            <a:pPr algn="r"/>
            <a:r>
              <a:rPr lang="en-IN" sz="2400" b="1" dirty="0">
                <a:solidFill>
                  <a:srgbClr val="C00000"/>
                </a:solidFill>
                <a:latin typeface="Verdana" panose="020B0604030504040204" pitchFamily="34" charset="0"/>
                <a:ea typeface="Times New Roman" panose="02020603050405020304" pitchFamily="18" charset="0"/>
              </a:rPr>
              <a:t>Free Variable:</a:t>
            </a:r>
            <a:r>
              <a:rPr lang="en-IN" sz="2400" dirty="0">
                <a:solidFill>
                  <a:srgbClr val="000000"/>
                </a:solidFill>
                <a:latin typeface="Verdana" panose="020B0604030504040204" pitchFamily="34" charset="0"/>
                <a:ea typeface="Times New Roman" panose="02020603050405020304" pitchFamily="18" charset="0"/>
              </a:rPr>
              <a:t> A variable is said to be a free variable in a formula if it occurs outside the scope of the quantifier.</a:t>
            </a:r>
          </a:p>
          <a:p>
            <a:pPr algn="r"/>
            <a:endParaRPr lang="en-IN" sz="2400" dirty="0">
              <a:latin typeface="Times New Roman" panose="02020603050405020304" pitchFamily="18" charset="0"/>
              <a:ea typeface="Times New Roman" panose="02020603050405020304" pitchFamily="18" charset="0"/>
            </a:endParaRPr>
          </a:p>
          <a:p>
            <a:r>
              <a:rPr lang="en-IN" sz="2400" dirty="0">
                <a:solidFill>
                  <a:srgbClr val="000000"/>
                </a:solidFill>
                <a:latin typeface="Verdana" panose="020B0604030504040204" pitchFamily="34" charset="0"/>
                <a:ea typeface="Times New Roman" panose="02020603050405020304" pitchFamily="18" charset="0"/>
              </a:rPr>
              <a:t>          </a:t>
            </a:r>
            <a:r>
              <a:rPr lang="en-IN" sz="2400" b="1" dirty="0">
                <a:solidFill>
                  <a:srgbClr val="000000"/>
                </a:solidFill>
                <a:latin typeface="Verdana" panose="020B0604030504040204" pitchFamily="34" charset="0"/>
                <a:ea typeface="Times New Roman" panose="02020603050405020304" pitchFamily="18" charset="0"/>
              </a:rPr>
              <a:t>Example: </a:t>
            </a:r>
            <a:r>
              <a:rPr lang="en-IN" sz="24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b="1" dirty="0">
                <a:solidFill>
                  <a:srgbClr val="000000"/>
                </a:solidFill>
                <a:latin typeface="Verdana" panose="020B0604030504040204" pitchFamily="34" charset="0"/>
                <a:ea typeface="Times New Roman" panose="02020603050405020304" pitchFamily="18" charset="0"/>
              </a:rPr>
              <a:t>x </a:t>
            </a:r>
            <a:r>
              <a:rPr lang="en-IN" sz="24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b="1" dirty="0">
                <a:solidFill>
                  <a:srgbClr val="000000"/>
                </a:solidFill>
                <a:latin typeface="Verdana" panose="020B0604030504040204" pitchFamily="34" charset="0"/>
                <a:ea typeface="Times New Roman" panose="02020603050405020304" pitchFamily="18" charset="0"/>
              </a:rPr>
              <a:t>(y)[P (x, y, z)], where z is a free variable.</a:t>
            </a:r>
          </a:p>
          <a:p>
            <a:endParaRPr lang="en-IN" sz="2400" dirty="0">
              <a:latin typeface="Times New Roman" panose="02020603050405020304" pitchFamily="18" charset="0"/>
              <a:ea typeface="Times New Roman" panose="02020603050405020304" pitchFamily="18" charset="0"/>
            </a:endParaRPr>
          </a:p>
          <a:p>
            <a:r>
              <a:rPr lang="en-IN" sz="2400" b="1" dirty="0">
                <a:solidFill>
                  <a:srgbClr val="C00000"/>
                </a:solidFill>
                <a:latin typeface="Verdana" panose="020B0604030504040204" pitchFamily="34" charset="0"/>
                <a:ea typeface="Times New Roman" panose="02020603050405020304" pitchFamily="18" charset="0"/>
              </a:rPr>
              <a:t>Bound Variable:</a:t>
            </a:r>
            <a:r>
              <a:rPr lang="en-IN" sz="2400" dirty="0">
                <a:solidFill>
                  <a:srgbClr val="000000"/>
                </a:solidFill>
                <a:latin typeface="Verdana" panose="020B0604030504040204" pitchFamily="34" charset="0"/>
                <a:ea typeface="Times New Roman" panose="02020603050405020304" pitchFamily="18" charset="0"/>
              </a:rPr>
              <a:t> A variable is said to be a bound variable in a formula if it occurs within the scope of the quantifier.</a:t>
            </a:r>
          </a:p>
          <a:p>
            <a:endParaRPr lang="en-IN" sz="2400" dirty="0">
              <a:latin typeface="Times New Roman" panose="02020603050405020304" pitchFamily="18" charset="0"/>
              <a:ea typeface="Times New Roman" panose="02020603050405020304" pitchFamily="18" charset="0"/>
            </a:endParaRPr>
          </a:p>
          <a:p>
            <a:r>
              <a:rPr lang="en-IN" sz="2400" dirty="0">
                <a:solidFill>
                  <a:srgbClr val="000000"/>
                </a:solidFill>
                <a:latin typeface="Verdana" panose="020B0604030504040204" pitchFamily="34" charset="0"/>
                <a:ea typeface="Times New Roman" panose="02020603050405020304" pitchFamily="18" charset="0"/>
              </a:rPr>
              <a:t>          </a:t>
            </a:r>
            <a:r>
              <a:rPr lang="en-IN" sz="2400" b="1" dirty="0">
                <a:solidFill>
                  <a:srgbClr val="000000"/>
                </a:solidFill>
                <a:latin typeface="Verdana" panose="020B0604030504040204" pitchFamily="34" charset="0"/>
                <a:ea typeface="Times New Roman" panose="02020603050405020304" pitchFamily="18" charset="0"/>
              </a:rPr>
              <a:t>Example: </a:t>
            </a:r>
            <a:r>
              <a:rPr lang="en-IN" sz="24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b="1" dirty="0">
                <a:solidFill>
                  <a:srgbClr val="000000"/>
                </a:solidFill>
                <a:latin typeface="Verdana" panose="020B0604030504040204" pitchFamily="34" charset="0"/>
                <a:ea typeface="Times New Roman" panose="02020603050405020304" pitchFamily="18" charset="0"/>
              </a:rPr>
              <a:t>x [A (x) B( y)], here x and y are the bound variables.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0719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693" y="1016695"/>
            <a:ext cx="10730753" cy="4786951"/>
          </a:xfrm>
          <a:prstGeom prst="rect">
            <a:avLst/>
          </a:prstGeom>
        </p:spPr>
        <p:txBody>
          <a:bodyPr wrap="square">
            <a:spAutoFit/>
          </a:bodyPr>
          <a:lstStyle/>
          <a:p>
            <a:pPr>
              <a:lnSpc>
                <a:spcPts val="1560"/>
              </a:lnSpc>
              <a:spcBef>
                <a:spcPts val="375"/>
              </a:spcBef>
            </a:pPr>
            <a:r>
              <a:rPr lang="en-IN" sz="2400" b="1" dirty="0">
                <a:latin typeface="Helvetica" panose="020B0604020202020204" pitchFamily="34" charset="0"/>
                <a:ea typeface="Times New Roman" panose="02020603050405020304" pitchFamily="18" charset="0"/>
              </a:rPr>
              <a:t>In</a:t>
            </a:r>
            <a:r>
              <a:rPr lang="en-IN" sz="2400" b="1" dirty="0">
                <a:solidFill>
                  <a:srgbClr val="C00000"/>
                </a:solidFill>
                <a:latin typeface="Helvetica" panose="020B0604020202020204" pitchFamily="34" charset="0"/>
                <a:ea typeface="Times New Roman" panose="02020603050405020304" pitchFamily="18" charset="0"/>
              </a:rPr>
              <a:t>ference in First-Order Logic</a:t>
            </a:r>
            <a:endParaRPr lang="en-IN" sz="2400" b="1" dirty="0">
              <a:solidFill>
                <a:srgbClr val="C00000"/>
              </a:solidFill>
              <a:latin typeface="Times New Roman" panose="02020603050405020304" pitchFamily="18" charset="0"/>
              <a:ea typeface="Times New Roman" panose="02020603050405020304" pitchFamily="18" charset="0"/>
            </a:endParaRPr>
          </a:p>
          <a:p>
            <a:pPr algn="just"/>
            <a:r>
              <a:rPr lang="en-IN" sz="2400" dirty="0">
                <a:solidFill>
                  <a:srgbClr val="000000"/>
                </a:solidFill>
                <a:latin typeface="Verdana" panose="020B0604030504040204" pitchFamily="34" charset="0"/>
                <a:ea typeface="Times New Roman" panose="02020603050405020304" pitchFamily="18" charset="0"/>
              </a:rPr>
              <a:t>Inference in First-Order Logic is used to deduce new facts or sentences from existing sentences. Before understanding the FOL inference rule, let's understand some basic terminologies used in FOL.</a:t>
            </a:r>
            <a:endParaRPr lang="en-IN" sz="2400" dirty="0">
              <a:latin typeface="Times New Roman" panose="02020603050405020304" pitchFamily="18" charset="0"/>
              <a:ea typeface="Times New Roman" panose="02020603050405020304" pitchFamily="18" charset="0"/>
            </a:endParaRPr>
          </a:p>
          <a:p>
            <a:r>
              <a:rPr lang="en-IN" sz="2400" b="1" dirty="0">
                <a:solidFill>
                  <a:srgbClr val="C00000"/>
                </a:solidFill>
                <a:latin typeface="Verdana" panose="020B0604030504040204" pitchFamily="34" charset="0"/>
                <a:ea typeface="Times New Roman" panose="02020603050405020304" pitchFamily="18" charset="0"/>
              </a:rPr>
              <a:t>Substitution:</a:t>
            </a:r>
            <a:endParaRPr lang="en-IN" sz="2400" dirty="0">
              <a:solidFill>
                <a:srgbClr val="C00000"/>
              </a:solidFill>
              <a:latin typeface="Times New Roman" panose="02020603050405020304" pitchFamily="18" charset="0"/>
              <a:ea typeface="Times New Roman" panose="02020603050405020304" pitchFamily="18" charset="0"/>
            </a:endParaRPr>
          </a:p>
          <a:p>
            <a:r>
              <a:rPr lang="en-IN" sz="2400" dirty="0">
                <a:solidFill>
                  <a:srgbClr val="000000"/>
                </a:solidFill>
                <a:latin typeface="Verdana" panose="020B0604030504040204" pitchFamily="34" charset="0"/>
                <a:ea typeface="Times New Roman" panose="02020603050405020304" pitchFamily="18" charset="0"/>
              </a:rPr>
              <a:t>Substitution is a fundamental operation performed on terms and formulas. It occurs in all inference systems in first-order logic. The substitution is complex in the presence of quantifiers in FOL. If we write </a:t>
            </a:r>
            <a:r>
              <a:rPr lang="en-IN" sz="2400" b="1" dirty="0">
                <a:solidFill>
                  <a:srgbClr val="000000"/>
                </a:solidFill>
                <a:latin typeface="Verdana" panose="020B0604030504040204" pitchFamily="34" charset="0"/>
                <a:ea typeface="Times New Roman" panose="02020603050405020304" pitchFamily="18" charset="0"/>
              </a:rPr>
              <a:t>F[a/x]</a:t>
            </a:r>
            <a:r>
              <a:rPr lang="en-IN" sz="2400" dirty="0">
                <a:solidFill>
                  <a:srgbClr val="000000"/>
                </a:solidFill>
                <a:latin typeface="Verdana" panose="020B0604030504040204" pitchFamily="34" charset="0"/>
                <a:ea typeface="Times New Roman" panose="02020603050405020304" pitchFamily="18" charset="0"/>
              </a:rPr>
              <a:t>, so it refers to substitute a constant "</a:t>
            </a:r>
            <a:r>
              <a:rPr lang="en-IN" sz="2400" b="1" dirty="0">
                <a:solidFill>
                  <a:srgbClr val="000000"/>
                </a:solidFill>
                <a:latin typeface="Verdana" panose="020B0604030504040204" pitchFamily="34" charset="0"/>
                <a:ea typeface="Times New Roman" panose="02020603050405020304" pitchFamily="18" charset="0"/>
              </a:rPr>
              <a:t>a</a:t>
            </a:r>
            <a:r>
              <a:rPr lang="en-IN" sz="2400" dirty="0">
                <a:solidFill>
                  <a:srgbClr val="000000"/>
                </a:solidFill>
                <a:latin typeface="Verdana" panose="020B0604030504040204" pitchFamily="34" charset="0"/>
                <a:ea typeface="Times New Roman" panose="02020603050405020304" pitchFamily="18" charset="0"/>
              </a:rPr>
              <a:t>" in place of variable "</a:t>
            </a:r>
            <a:r>
              <a:rPr lang="en-IN" sz="2400" b="1" dirty="0">
                <a:solidFill>
                  <a:srgbClr val="000000"/>
                </a:solidFill>
                <a:latin typeface="Verdana" panose="020B0604030504040204" pitchFamily="34" charset="0"/>
                <a:ea typeface="Times New Roman" panose="02020603050405020304" pitchFamily="18" charset="0"/>
              </a:rPr>
              <a:t>x</a:t>
            </a:r>
            <a:r>
              <a:rPr lang="en-IN" sz="2400" dirty="0">
                <a:solidFill>
                  <a:srgbClr val="000000"/>
                </a:solidFill>
                <a:latin typeface="Verdana" panose="020B0604030504040204" pitchFamily="34" charset="0"/>
                <a:ea typeface="Times New Roman" panose="02020603050405020304" pitchFamily="18" charset="0"/>
              </a:rPr>
              <a:t>".</a:t>
            </a:r>
            <a:endParaRPr lang="en-IN" sz="2400" dirty="0">
              <a:latin typeface="Times New Roman" panose="02020603050405020304" pitchFamily="18" charset="0"/>
              <a:ea typeface="Times New Roman" panose="02020603050405020304" pitchFamily="18" charset="0"/>
            </a:endParaRPr>
          </a:p>
          <a:p>
            <a:pPr>
              <a:lnSpc>
                <a:spcPct val="107000"/>
              </a:lnSpc>
              <a:spcBef>
                <a:spcPts val="200"/>
              </a:spcBef>
              <a:spcAft>
                <a:spcPts val="0"/>
              </a:spcAft>
            </a:pPr>
            <a:r>
              <a:rPr lang="en-IN" sz="2400" b="1" i="1" dirty="0">
                <a:solidFill>
                  <a:srgbClr val="C00000"/>
                </a:solidFill>
                <a:latin typeface="Arial" panose="020B0604020202020204" pitchFamily="34" charset="0"/>
                <a:ea typeface="Times New Roman" panose="02020603050405020304" pitchFamily="18" charset="0"/>
                <a:cs typeface="Times New Roman" panose="02020603050405020304" pitchFamily="18" charset="0"/>
              </a:rPr>
              <a:t>Note: First-order logic is capable of expressing facts about some or all objects in the universe.</a:t>
            </a:r>
            <a:endParaRPr lang="en-IN" sz="2400" b="1" i="1" dirty="0">
              <a:solidFill>
                <a:srgbClr val="C00000"/>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3262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2988" y="856199"/>
            <a:ext cx="10542494" cy="5262979"/>
          </a:xfrm>
          <a:prstGeom prst="rect">
            <a:avLst/>
          </a:prstGeom>
        </p:spPr>
        <p:txBody>
          <a:bodyPr wrap="square">
            <a:spAutoFit/>
          </a:bodyPr>
          <a:lstStyle/>
          <a:p>
            <a:r>
              <a:rPr lang="en-IN" sz="2400" b="1" dirty="0">
                <a:solidFill>
                  <a:srgbClr val="C00000"/>
                </a:solidFill>
                <a:latin typeface="Verdana" panose="020B0604030504040204" pitchFamily="34" charset="0"/>
                <a:ea typeface="Times New Roman" panose="02020603050405020304" pitchFamily="18" charset="0"/>
              </a:rPr>
              <a:t>Equality:</a:t>
            </a:r>
            <a:endParaRPr lang="en-IN" sz="2400" dirty="0">
              <a:solidFill>
                <a:srgbClr val="C00000"/>
              </a:solidFill>
              <a:latin typeface="Times New Roman" panose="02020603050405020304" pitchFamily="18" charset="0"/>
              <a:ea typeface="Times New Roman" panose="02020603050405020304" pitchFamily="18" charset="0"/>
            </a:endParaRPr>
          </a:p>
          <a:p>
            <a:pPr algn="just"/>
            <a:r>
              <a:rPr lang="en-IN" sz="2400" dirty="0">
                <a:solidFill>
                  <a:srgbClr val="000000"/>
                </a:solidFill>
                <a:latin typeface="Verdana" panose="020B0604030504040204" pitchFamily="34" charset="0"/>
                <a:ea typeface="Times New Roman" panose="02020603050405020304" pitchFamily="18" charset="0"/>
              </a:rPr>
              <a:t>First-Order logic does not only use predicate and terms for making atomic sentences but also uses another way, which is equality in FOL. For this, we can use </a:t>
            </a:r>
            <a:r>
              <a:rPr lang="en-IN" sz="2400" b="1" dirty="0">
                <a:solidFill>
                  <a:srgbClr val="000000"/>
                </a:solidFill>
                <a:latin typeface="Verdana" panose="020B0604030504040204" pitchFamily="34" charset="0"/>
                <a:ea typeface="Times New Roman" panose="02020603050405020304" pitchFamily="18" charset="0"/>
              </a:rPr>
              <a:t>equality symbols</a:t>
            </a:r>
            <a:r>
              <a:rPr lang="en-IN" sz="2400" dirty="0">
                <a:solidFill>
                  <a:srgbClr val="000000"/>
                </a:solidFill>
                <a:latin typeface="Verdana" panose="020B0604030504040204" pitchFamily="34" charset="0"/>
                <a:ea typeface="Times New Roman" panose="02020603050405020304" pitchFamily="18" charset="0"/>
              </a:rPr>
              <a:t> which specify that the two terms refer to the same object.</a:t>
            </a:r>
          </a:p>
          <a:p>
            <a:pPr algn="just"/>
            <a:endParaRPr lang="en-IN" sz="2400" dirty="0">
              <a:latin typeface="Times New Roman" panose="02020603050405020304" pitchFamily="18" charset="0"/>
              <a:ea typeface="Times New Roman" panose="02020603050405020304" pitchFamily="18" charset="0"/>
            </a:endParaRPr>
          </a:p>
          <a:p>
            <a:r>
              <a:rPr lang="en-IN" sz="2400" b="1" dirty="0">
                <a:solidFill>
                  <a:srgbClr val="C00000"/>
                </a:solidFill>
                <a:latin typeface="Verdana" panose="020B0604030504040204" pitchFamily="34" charset="0"/>
                <a:ea typeface="Times New Roman" panose="02020603050405020304" pitchFamily="18" charset="0"/>
              </a:rPr>
              <a:t>Example: Brother (John) = Smith.</a:t>
            </a:r>
          </a:p>
          <a:p>
            <a:endParaRPr lang="en-IN" sz="2400" dirty="0">
              <a:latin typeface="Times New Roman" panose="02020603050405020304" pitchFamily="18" charset="0"/>
              <a:ea typeface="Times New Roman" panose="02020603050405020304" pitchFamily="18" charset="0"/>
            </a:endParaRPr>
          </a:p>
          <a:p>
            <a:pPr algn="just"/>
            <a:r>
              <a:rPr lang="en-IN" sz="2400" dirty="0">
                <a:solidFill>
                  <a:srgbClr val="000000"/>
                </a:solidFill>
                <a:latin typeface="Verdana" panose="020B0604030504040204" pitchFamily="34" charset="0"/>
                <a:ea typeface="Times New Roman" panose="02020603050405020304" pitchFamily="18" charset="0"/>
              </a:rPr>
              <a:t>As in the above example, the object referred by the </a:t>
            </a:r>
            <a:r>
              <a:rPr lang="en-IN" sz="2400" b="1" dirty="0">
                <a:solidFill>
                  <a:srgbClr val="000000"/>
                </a:solidFill>
                <a:latin typeface="Verdana" panose="020B0604030504040204" pitchFamily="34" charset="0"/>
                <a:ea typeface="Times New Roman" panose="02020603050405020304" pitchFamily="18" charset="0"/>
              </a:rPr>
              <a:t>Brother (John)</a:t>
            </a:r>
            <a:r>
              <a:rPr lang="en-IN" sz="2400" dirty="0">
                <a:solidFill>
                  <a:srgbClr val="000000"/>
                </a:solidFill>
                <a:latin typeface="Verdana" panose="020B0604030504040204" pitchFamily="34" charset="0"/>
                <a:ea typeface="Times New Roman" panose="02020603050405020304" pitchFamily="18" charset="0"/>
              </a:rPr>
              <a:t> is similar to the object referred by </a:t>
            </a:r>
            <a:r>
              <a:rPr lang="en-IN" sz="2400" b="1" dirty="0">
                <a:solidFill>
                  <a:srgbClr val="000000"/>
                </a:solidFill>
                <a:latin typeface="Verdana" panose="020B0604030504040204" pitchFamily="34" charset="0"/>
                <a:ea typeface="Times New Roman" panose="02020603050405020304" pitchFamily="18" charset="0"/>
              </a:rPr>
              <a:t>Smith</a:t>
            </a:r>
            <a:r>
              <a:rPr lang="en-IN" sz="2400" dirty="0">
                <a:solidFill>
                  <a:srgbClr val="000000"/>
                </a:solidFill>
                <a:latin typeface="Verdana" panose="020B0604030504040204" pitchFamily="34" charset="0"/>
                <a:ea typeface="Times New Roman" panose="02020603050405020304" pitchFamily="18" charset="0"/>
              </a:rPr>
              <a:t>. The equality symbol can also be used with negation to represent that two terms are not the same objects.</a:t>
            </a:r>
          </a:p>
          <a:p>
            <a:pPr algn="just"/>
            <a:endParaRPr lang="en-IN" sz="2400" dirty="0">
              <a:latin typeface="Times New Roman" panose="02020603050405020304" pitchFamily="18" charset="0"/>
              <a:ea typeface="Times New Roman" panose="02020603050405020304" pitchFamily="18" charset="0"/>
            </a:endParaRPr>
          </a:p>
          <a:p>
            <a:r>
              <a:rPr lang="en-IN" sz="2400" b="1" dirty="0">
                <a:solidFill>
                  <a:srgbClr val="C00000"/>
                </a:solidFill>
                <a:latin typeface="Verdana" panose="020B0604030504040204" pitchFamily="34" charset="0"/>
                <a:ea typeface="Times New Roman" panose="02020603050405020304" pitchFamily="18" charset="0"/>
              </a:rPr>
              <a:t>Example: </a:t>
            </a:r>
            <a:r>
              <a:rPr lang="en-IN" sz="2400" b="1" dirty="0">
                <a:solidFill>
                  <a:srgbClr val="C00000"/>
                </a:solidFill>
                <a:latin typeface="MS Gothic" panose="020B0609070205080204" pitchFamily="49" charset="-128"/>
                <a:ea typeface="Times New Roman" panose="02020603050405020304" pitchFamily="18" charset="0"/>
                <a:cs typeface="MS Gothic" panose="020B0609070205080204" pitchFamily="49" charset="-128"/>
              </a:rPr>
              <a:t>￢</a:t>
            </a:r>
            <a:r>
              <a:rPr lang="en-IN" sz="2400" b="1" dirty="0">
                <a:solidFill>
                  <a:srgbClr val="C00000"/>
                </a:solidFill>
                <a:latin typeface="Verdana" panose="020B0604030504040204" pitchFamily="34" charset="0"/>
                <a:ea typeface="Times New Roman" panose="02020603050405020304" pitchFamily="18" charset="0"/>
              </a:rPr>
              <a:t>(x=y) which is equivalent to x </a:t>
            </a:r>
            <a:r>
              <a:rPr lang="en-IN" sz="2400" b="1" dirty="0">
                <a:solidFill>
                  <a:srgbClr val="C00000"/>
                </a:solidFill>
                <a:latin typeface="Verdana" panose="020B0604030504040204" pitchFamily="34" charset="0"/>
                <a:ea typeface="Times New Roman" panose="02020603050405020304" pitchFamily="18" charset="0"/>
                <a:cs typeface="Verdana" panose="020B0604030504040204" pitchFamily="34" charset="0"/>
              </a:rPr>
              <a:t>≠</a:t>
            </a:r>
            <a:r>
              <a:rPr lang="en-IN" sz="2400" b="1" dirty="0">
                <a:solidFill>
                  <a:srgbClr val="C00000"/>
                </a:solidFill>
                <a:latin typeface="Verdana" panose="020B0604030504040204" pitchFamily="34" charset="0"/>
                <a:ea typeface="Times New Roman" panose="02020603050405020304" pitchFamily="18" charset="0"/>
              </a:rPr>
              <a:t>y.</a:t>
            </a:r>
            <a:endParaRPr lang="en-IN" sz="2400" dirty="0">
              <a:solidFill>
                <a:srgbClr val="C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39065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8749" y="743181"/>
            <a:ext cx="5151603" cy="461665"/>
          </a:xfrm>
          <a:prstGeom prst="rect">
            <a:avLst/>
          </a:prstGeom>
        </p:spPr>
        <p:txBody>
          <a:bodyPr wrap="none">
            <a:spAutoFit/>
          </a:bodyPr>
          <a:lstStyle/>
          <a:p>
            <a:r>
              <a:rPr lang="en-IN" sz="2400" b="1" dirty="0">
                <a:latin typeface="Helvetica" panose="020B0604020202020204" pitchFamily="34" charset="0"/>
                <a:ea typeface="Calibri" panose="020F0502020204030204" pitchFamily="34" charset="0"/>
              </a:rPr>
              <a:t>FOL inference rules for quantifier:</a:t>
            </a:r>
            <a:endParaRPr lang="en-IN" sz="2400" dirty="0"/>
          </a:p>
        </p:txBody>
      </p:sp>
      <p:sp>
        <p:nvSpPr>
          <p:cNvPr id="5" name="Rectangle 4"/>
          <p:cNvSpPr/>
          <p:nvPr/>
        </p:nvSpPr>
        <p:spPr>
          <a:xfrm>
            <a:off x="968188" y="1387914"/>
            <a:ext cx="10892118" cy="1862048"/>
          </a:xfrm>
          <a:prstGeom prst="rect">
            <a:avLst/>
          </a:prstGeom>
        </p:spPr>
        <p:txBody>
          <a:bodyPr wrap="square">
            <a:spAutoFit/>
          </a:bodyPr>
          <a:lstStyle/>
          <a:p>
            <a:pPr algn="just">
              <a:lnSpc>
                <a:spcPts val="1875"/>
              </a:lnSpc>
              <a:spcBef>
                <a:spcPts val="300"/>
              </a:spcBef>
              <a:spcAft>
                <a:spcPts val="800"/>
              </a:spcAft>
              <a:buSzPts val="1000"/>
              <a:tabLst>
                <a:tab pos="457200" algn="l"/>
              </a:tabLst>
            </a:pPr>
            <a:r>
              <a:rPr lang="en-IN" sz="2400" b="1" dirty="0">
                <a:solidFill>
                  <a:srgbClr val="C00000"/>
                </a:solidFill>
              </a:rPr>
              <a:t>1. Universal Generalization:</a:t>
            </a:r>
            <a:endParaRPr lang="en-IN" sz="2400" dirty="0">
              <a:solidFill>
                <a:srgbClr val="C00000"/>
              </a:solidFill>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Universal generalization is a valid inference rule which states that if premise P(c) is true for any arbitrary element c in the universe of discourse, then we can have a conclusion as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x P(x). </a:t>
            </a: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It can be represented as:</a:t>
            </a:r>
            <a:endParaRPr lang="en-IN" sz="2000" b="1" dirty="0">
              <a:solidFill>
                <a:srgbClr val="C00000"/>
              </a:solidFill>
            </a:endParaRPr>
          </a:p>
        </p:txBody>
      </p:sp>
      <p:pic>
        <p:nvPicPr>
          <p:cNvPr id="6" name="Picture 5"/>
          <p:cNvPicPr>
            <a:picLocks noChangeAspect="1"/>
          </p:cNvPicPr>
          <p:nvPr/>
        </p:nvPicPr>
        <p:blipFill>
          <a:blip r:embed="rId2"/>
          <a:stretch>
            <a:fillRect/>
          </a:stretch>
        </p:blipFill>
        <p:spPr>
          <a:xfrm>
            <a:off x="5031038" y="3299524"/>
            <a:ext cx="1285875" cy="1000125"/>
          </a:xfrm>
          <a:prstGeom prst="rect">
            <a:avLst/>
          </a:prstGeom>
        </p:spPr>
      </p:pic>
      <p:sp>
        <p:nvSpPr>
          <p:cNvPr id="7" name="Rectangle 6"/>
          <p:cNvSpPr/>
          <p:nvPr/>
        </p:nvSpPr>
        <p:spPr>
          <a:xfrm>
            <a:off x="1053352" y="4498689"/>
            <a:ext cx="10721790" cy="1682512"/>
          </a:xfrm>
          <a:prstGeom prst="rect">
            <a:avLst/>
          </a:prstGeom>
        </p:spPr>
        <p:txBody>
          <a:bodyPr wrap="square">
            <a:spAutoFit/>
          </a:bodyPr>
          <a:lstStyle/>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This rule can be used if we want to show that every element has a similar property.</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In this rule, x must not appear as a free variable.</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C00000"/>
                </a:solidFill>
                <a:latin typeface="Verdana" panose="020B0604030504040204" pitchFamily="34" charset="0"/>
                <a:ea typeface="Times New Roman" panose="02020603050405020304" pitchFamily="18" charset="0"/>
              </a:rPr>
              <a:t>Example:</a:t>
            </a:r>
            <a:r>
              <a:rPr lang="en-IN" sz="2000" dirty="0">
                <a:solidFill>
                  <a:srgbClr val="000000"/>
                </a:solidFill>
                <a:latin typeface="Verdana" panose="020B0604030504040204" pitchFamily="34" charset="0"/>
                <a:ea typeface="Times New Roman" panose="02020603050405020304" pitchFamily="18" charset="0"/>
              </a:rPr>
              <a:t> Let's represent, P(c): "</a:t>
            </a:r>
            <a:r>
              <a:rPr lang="en-IN" sz="2000" b="1" dirty="0">
                <a:solidFill>
                  <a:srgbClr val="000000"/>
                </a:solidFill>
                <a:latin typeface="Verdana" panose="020B0604030504040204" pitchFamily="34" charset="0"/>
                <a:ea typeface="Times New Roman" panose="02020603050405020304" pitchFamily="18" charset="0"/>
              </a:rPr>
              <a:t>A byte contains 8 bits</a:t>
            </a:r>
            <a:r>
              <a:rPr lang="en-IN" sz="2000" dirty="0">
                <a:solidFill>
                  <a:srgbClr val="000000"/>
                </a:solidFill>
                <a:latin typeface="Verdana" panose="020B0604030504040204" pitchFamily="34" charset="0"/>
                <a:ea typeface="Times New Roman" panose="02020603050405020304" pitchFamily="18" charset="0"/>
              </a:rPr>
              <a:t>", so for </a:t>
            </a:r>
            <a:r>
              <a:rPr lang="en-IN" sz="20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b="1" dirty="0">
                <a:solidFill>
                  <a:srgbClr val="000000"/>
                </a:solidFill>
                <a:latin typeface="Verdana" panose="020B0604030504040204" pitchFamily="34" charset="0"/>
                <a:ea typeface="Times New Roman" panose="02020603050405020304" pitchFamily="18" charset="0"/>
              </a:rPr>
              <a:t> x P(x)</a:t>
            </a:r>
            <a:r>
              <a:rPr lang="en-IN" sz="2000" dirty="0">
                <a:solidFill>
                  <a:srgbClr val="000000"/>
                </a:solidFill>
                <a:latin typeface="Verdana" panose="020B0604030504040204" pitchFamily="34" charset="0"/>
                <a:ea typeface="Times New Roman" panose="02020603050405020304" pitchFamily="18" charset="0"/>
              </a:rPr>
              <a:t> "</a:t>
            </a:r>
            <a:r>
              <a:rPr lang="en-IN" sz="2000" b="1" dirty="0">
                <a:solidFill>
                  <a:srgbClr val="000000"/>
                </a:solidFill>
                <a:latin typeface="Verdana" panose="020B0604030504040204" pitchFamily="34" charset="0"/>
                <a:ea typeface="Times New Roman" panose="02020603050405020304" pitchFamily="18" charset="0"/>
              </a:rPr>
              <a:t>All bytes contain 8 bits</a:t>
            </a:r>
            <a:r>
              <a:rPr lang="en-IN" sz="2000" dirty="0">
                <a:solidFill>
                  <a:srgbClr val="000000"/>
                </a:solidFill>
                <a:latin typeface="Verdana" panose="020B0604030504040204" pitchFamily="34" charset="0"/>
                <a:ea typeface="Times New Roman" panose="02020603050405020304" pitchFamily="18" charset="0"/>
              </a:rPr>
              <a:t>.", it will also be true.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4695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6" y="824753"/>
            <a:ext cx="10331824" cy="865935"/>
          </a:xfrm>
        </p:spPr>
        <p:txBody>
          <a:bodyPr/>
          <a:lstStyle/>
          <a:p>
            <a:r>
              <a:rPr lang="en-IN" b="1" dirty="0"/>
              <a:t>Various levels of knowledge-based agent</a:t>
            </a:r>
            <a:endParaRPr lang="en-IN" dirty="0"/>
          </a:p>
        </p:txBody>
      </p:sp>
      <p:sp>
        <p:nvSpPr>
          <p:cNvPr id="3" name="Content Placeholder 2"/>
          <p:cNvSpPr>
            <a:spLocks noGrp="1"/>
          </p:cNvSpPr>
          <p:nvPr>
            <p:ph idx="1"/>
          </p:nvPr>
        </p:nvSpPr>
        <p:spPr>
          <a:xfrm>
            <a:off x="1111624" y="1690688"/>
            <a:ext cx="10838330" cy="4925265"/>
          </a:xfrm>
        </p:spPr>
        <p:txBody>
          <a:bodyPr/>
          <a:lstStyle/>
          <a:p>
            <a:pPr marL="514350" indent="-514350">
              <a:buAutoNum type="arabicPeriod"/>
            </a:pPr>
            <a:r>
              <a:rPr lang="en-IN" b="1" dirty="0"/>
              <a:t>Knowledge level</a:t>
            </a:r>
          </a:p>
          <a:p>
            <a:pPr algn="just"/>
            <a:r>
              <a:rPr lang="en-IN" dirty="0"/>
              <a:t>Knowledge level is the first level of knowledge-based agent, and in this level, we need to specify what the agent knows, and what the agent goals are.</a:t>
            </a:r>
            <a:endParaRPr lang="en-IN" b="1" dirty="0"/>
          </a:p>
          <a:p>
            <a:pPr marL="0" indent="0">
              <a:buNone/>
            </a:pPr>
            <a:r>
              <a:rPr lang="en-IN" b="1" dirty="0"/>
              <a:t>2. Logical level</a:t>
            </a:r>
          </a:p>
          <a:p>
            <a:pPr algn="just"/>
            <a:r>
              <a:rPr lang="en-IN" dirty="0"/>
              <a:t>At this level, we understand that how the knowledge representation of knowledge is stored.</a:t>
            </a:r>
          </a:p>
          <a:p>
            <a:pPr marL="0" indent="0">
              <a:buNone/>
            </a:pPr>
            <a:r>
              <a:rPr lang="en-IN" b="1" dirty="0"/>
              <a:t>3. Implementation level</a:t>
            </a:r>
          </a:p>
          <a:p>
            <a:pPr algn="just"/>
            <a:r>
              <a:rPr lang="en-IN" dirty="0"/>
              <a:t>At the implementation level agent perform actions as per logical and knowledge level.</a:t>
            </a:r>
          </a:p>
        </p:txBody>
      </p:sp>
    </p:spTree>
    <p:extLst>
      <p:ext uri="{BB962C8B-B14F-4D97-AF65-F5344CB8AC3E}">
        <p14:creationId xmlns:p14="http://schemas.microsoft.com/office/powerpoint/2010/main" val="40027060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516" y="916121"/>
            <a:ext cx="10802471" cy="5039841"/>
          </a:xfrm>
          <a:prstGeom prst="rect">
            <a:avLst/>
          </a:prstGeom>
        </p:spPr>
        <p:txBody>
          <a:bodyPr wrap="square">
            <a:spAutoFit/>
          </a:bodyPr>
          <a:lstStyle/>
          <a:p>
            <a:r>
              <a:rPr lang="en-IN" b="1" dirty="0">
                <a:solidFill>
                  <a:srgbClr val="C00000"/>
                </a:solidFill>
                <a:latin typeface="Verdana" panose="020B0604030504040204" pitchFamily="34" charset="0"/>
                <a:ea typeface="Times New Roman" panose="02020603050405020304" pitchFamily="18" charset="0"/>
              </a:rPr>
              <a:t>2. Universal Instantiation:</a:t>
            </a:r>
            <a:endParaRPr lang="en-IN" sz="2400" dirty="0">
              <a:solidFill>
                <a:srgbClr val="C00000"/>
              </a:solidFill>
              <a:latin typeface="Times New Roman" panose="02020603050405020304" pitchFamily="18" charset="0"/>
              <a:ea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Universal instantiation is also called as universal elimination or UI is a valid inference rule. It can be applied multiple times to add new sentences.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new KB is logically equivalent to the previous KB.</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As per UI,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we can infer any sentence obtained by substituting a ground term for the variable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UI rule state that we can infer any sentence P(c) by substituting a ground term c (a constant within domain x) from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x P(x) for any object in the universe of discourse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p>
          <a:p>
            <a:endParaRPr lang="en-IN" dirty="0">
              <a:solidFill>
                <a:srgbClr val="000000"/>
              </a:solidFill>
              <a:latin typeface="Verdana" panose="020B0604030504040204" pitchFamily="34" charset="0"/>
              <a:cs typeface="Times New Roman" panose="02020603050405020304" pitchFamily="18" charset="0"/>
            </a:endParaRPr>
          </a:p>
          <a:p>
            <a:pPr marL="285750" indent="-285750">
              <a:buFont typeface="Courier New" panose="02070309020205020404" pitchFamily="49" charset="0"/>
              <a:buChar char="o"/>
            </a:pPr>
            <a:r>
              <a:rPr lang="en-IN" b="1" dirty="0">
                <a:solidFill>
                  <a:srgbClr val="C00000"/>
                </a:solidFill>
                <a:latin typeface="Verdana" panose="020B0604030504040204" pitchFamily="34" charset="0"/>
                <a:ea typeface="Verdana" panose="020B0604030504040204" pitchFamily="34" charset="0"/>
              </a:rPr>
              <a:t>It can be represented as:</a:t>
            </a:r>
          </a:p>
        </p:txBody>
      </p:sp>
      <p:pic>
        <p:nvPicPr>
          <p:cNvPr id="3" name="Picture 2"/>
          <p:cNvPicPr>
            <a:picLocks noChangeAspect="1"/>
          </p:cNvPicPr>
          <p:nvPr/>
        </p:nvPicPr>
        <p:blipFill>
          <a:blip r:embed="rId2"/>
          <a:stretch>
            <a:fillRect/>
          </a:stretch>
        </p:blipFill>
        <p:spPr>
          <a:xfrm>
            <a:off x="5998788" y="5291978"/>
            <a:ext cx="1845330" cy="1261222"/>
          </a:xfrm>
          <a:prstGeom prst="rect">
            <a:avLst/>
          </a:prstGeom>
        </p:spPr>
      </p:pic>
    </p:spTree>
    <p:extLst>
      <p:ext uri="{BB962C8B-B14F-4D97-AF65-F5344CB8AC3E}">
        <p14:creationId xmlns:p14="http://schemas.microsoft.com/office/powerpoint/2010/main" val="27034648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6799" y="1058976"/>
            <a:ext cx="10632142" cy="4221669"/>
          </a:xfrm>
          <a:prstGeom prst="rect">
            <a:avLst/>
          </a:prstGeom>
        </p:spPr>
        <p:txBody>
          <a:bodyPr wrap="square">
            <a:spAutoFit/>
          </a:bodyPr>
          <a:lstStyle/>
          <a:p>
            <a:r>
              <a:rPr lang="en-IN" sz="2000" b="1" dirty="0">
                <a:solidFill>
                  <a:srgbClr val="000000"/>
                </a:solidFill>
                <a:latin typeface="Verdana" panose="020B0604030504040204" pitchFamily="34" charset="0"/>
                <a:ea typeface="Times New Roman" panose="02020603050405020304" pitchFamily="18" charset="0"/>
              </a:rPr>
              <a:t>Example:1.</a:t>
            </a:r>
            <a:endParaRPr lang="en-IN" sz="2000" dirty="0">
              <a:latin typeface="Times New Roman" panose="02020603050405020304" pitchFamily="18" charset="0"/>
              <a:ea typeface="Times New Roman" panose="02020603050405020304" pitchFamily="18" charset="0"/>
            </a:endParaRPr>
          </a:p>
          <a:p>
            <a:r>
              <a:rPr lang="en-IN" sz="2000" dirty="0">
                <a:solidFill>
                  <a:srgbClr val="000000"/>
                </a:solidFill>
                <a:latin typeface="Verdana" panose="020B0604030504040204" pitchFamily="34" charset="0"/>
                <a:ea typeface="Times New Roman" panose="02020603050405020304" pitchFamily="18" charset="0"/>
              </a:rPr>
              <a:t>IF "Every person like ice-cream"=&gt; </a:t>
            </a:r>
            <a:r>
              <a:rPr lang="en-IN" sz="2000"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dirty="0">
                <a:solidFill>
                  <a:srgbClr val="000000"/>
                </a:solidFill>
                <a:latin typeface="Verdana" panose="020B0604030504040204" pitchFamily="34" charset="0"/>
                <a:ea typeface="Times New Roman" panose="02020603050405020304" pitchFamily="18" charset="0"/>
              </a:rPr>
              <a:t>x P(x) so we can infer that</a:t>
            </a:r>
            <a:br>
              <a:rPr lang="en-IN" sz="2000" dirty="0">
                <a:solidFill>
                  <a:srgbClr val="000000"/>
                </a:solidFill>
                <a:latin typeface="Verdana" panose="020B0604030504040204" pitchFamily="34" charset="0"/>
                <a:ea typeface="Times New Roman" panose="02020603050405020304" pitchFamily="18" charset="0"/>
              </a:rPr>
            </a:br>
            <a:r>
              <a:rPr lang="en-IN" sz="2000" dirty="0">
                <a:solidFill>
                  <a:srgbClr val="000000"/>
                </a:solidFill>
                <a:latin typeface="Verdana" panose="020B0604030504040204" pitchFamily="34" charset="0"/>
                <a:ea typeface="Times New Roman" panose="02020603050405020304" pitchFamily="18" charset="0"/>
              </a:rPr>
              <a:t>"John likes ice-cream" =&gt; P(c)</a:t>
            </a:r>
            <a:endParaRPr lang="en-IN" sz="2000" dirty="0">
              <a:latin typeface="Times New Roman" panose="02020603050405020304" pitchFamily="18" charset="0"/>
              <a:ea typeface="Times New Roman" panose="02020603050405020304" pitchFamily="18" charset="0"/>
            </a:endParaRPr>
          </a:p>
          <a:p>
            <a:r>
              <a:rPr lang="en-IN" sz="2000" b="1" dirty="0">
                <a:solidFill>
                  <a:srgbClr val="000000"/>
                </a:solidFill>
                <a:latin typeface="Verdana" panose="020B0604030504040204" pitchFamily="34" charset="0"/>
                <a:ea typeface="Times New Roman" panose="02020603050405020304" pitchFamily="18" charset="0"/>
              </a:rPr>
              <a:t>Example: 2.</a:t>
            </a:r>
            <a:endParaRPr lang="en-IN" sz="2000" dirty="0">
              <a:latin typeface="Times New Roman" panose="02020603050405020304" pitchFamily="18" charset="0"/>
              <a:ea typeface="Times New Roman" panose="02020603050405020304" pitchFamily="18" charset="0"/>
            </a:endParaRPr>
          </a:p>
          <a:p>
            <a:r>
              <a:rPr lang="en-IN" sz="2000" dirty="0">
                <a:solidFill>
                  <a:srgbClr val="000000"/>
                </a:solidFill>
                <a:latin typeface="Verdana" panose="020B0604030504040204" pitchFamily="34" charset="0"/>
                <a:ea typeface="Times New Roman" panose="02020603050405020304" pitchFamily="18" charset="0"/>
              </a:rPr>
              <a:t>Let's take a famous example,</a:t>
            </a:r>
            <a:endParaRPr lang="en-IN" sz="2000" dirty="0">
              <a:latin typeface="Times New Roman" panose="02020603050405020304" pitchFamily="18" charset="0"/>
              <a:ea typeface="Times New Roman" panose="02020603050405020304" pitchFamily="18" charset="0"/>
            </a:endParaRPr>
          </a:p>
          <a:p>
            <a:r>
              <a:rPr lang="en-IN" sz="2000" dirty="0">
                <a:solidFill>
                  <a:srgbClr val="000000"/>
                </a:solidFill>
                <a:latin typeface="Verdana" panose="020B0604030504040204" pitchFamily="34" charset="0"/>
                <a:ea typeface="Times New Roman" panose="02020603050405020304" pitchFamily="18" charset="0"/>
              </a:rPr>
              <a:t>"All kings who are greedy are Evil." So let our knowledge base contains this detail as in the form of FOL:</a:t>
            </a:r>
            <a:endParaRPr lang="en-IN" sz="2000" dirty="0">
              <a:latin typeface="Times New Roman" panose="02020603050405020304" pitchFamily="18" charset="0"/>
              <a:ea typeface="Times New Roman" panose="02020603050405020304" pitchFamily="18" charset="0"/>
            </a:endParaRPr>
          </a:p>
          <a:p>
            <a:r>
              <a:rPr lang="en-IN" sz="20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b="1" dirty="0">
                <a:solidFill>
                  <a:srgbClr val="000000"/>
                </a:solidFill>
                <a:latin typeface="Verdana" panose="020B0604030504040204" pitchFamily="34" charset="0"/>
                <a:ea typeface="Times New Roman" panose="02020603050405020304" pitchFamily="18" charset="0"/>
              </a:rPr>
              <a:t>x king(x) </a:t>
            </a:r>
            <a:r>
              <a:rPr lang="en-IN" sz="20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000" b="1" dirty="0">
                <a:solidFill>
                  <a:srgbClr val="000000"/>
                </a:solidFill>
                <a:latin typeface="Verdana" panose="020B0604030504040204" pitchFamily="34" charset="0"/>
                <a:ea typeface="Times New Roman" panose="02020603050405020304" pitchFamily="18" charset="0"/>
              </a:rPr>
              <a:t> greedy (x) </a:t>
            </a:r>
            <a:r>
              <a:rPr lang="en-IN" sz="2000" b="1" dirty="0">
                <a:solidFill>
                  <a:srgbClr val="000000"/>
                </a:solidFill>
                <a:latin typeface="Arial" panose="020B0604020202020204" pitchFamily="34" charset="0"/>
                <a:ea typeface="Times New Roman" panose="02020603050405020304" pitchFamily="18" charset="0"/>
              </a:rPr>
              <a:t>→</a:t>
            </a:r>
            <a:r>
              <a:rPr lang="en-IN" sz="2000" b="1" dirty="0">
                <a:solidFill>
                  <a:srgbClr val="000000"/>
                </a:solidFill>
                <a:latin typeface="Verdana" panose="020B0604030504040204" pitchFamily="34" charset="0"/>
                <a:ea typeface="Times New Roman" panose="02020603050405020304" pitchFamily="18" charset="0"/>
              </a:rPr>
              <a:t> Evil (x),</a:t>
            </a:r>
            <a:endParaRPr lang="en-IN" sz="2000" dirty="0">
              <a:latin typeface="Times New Roman" panose="02020603050405020304" pitchFamily="18" charset="0"/>
              <a:ea typeface="Times New Roman" panose="02020603050405020304" pitchFamily="18" charset="0"/>
            </a:endParaRPr>
          </a:p>
          <a:p>
            <a:r>
              <a:rPr lang="en-IN" sz="2000" dirty="0">
                <a:solidFill>
                  <a:srgbClr val="000000"/>
                </a:solidFill>
                <a:latin typeface="Verdana" panose="020B0604030504040204" pitchFamily="34" charset="0"/>
                <a:ea typeface="Times New Roman" panose="02020603050405020304" pitchFamily="18" charset="0"/>
              </a:rPr>
              <a:t>So from this information, we can infer any of the following statements using Universal Instantiation:</a:t>
            </a:r>
            <a:endParaRPr lang="en-IN" sz="2000" dirty="0">
              <a:latin typeface="Times New Roman" panose="02020603050405020304" pitchFamily="18" charset="0"/>
              <a:ea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King(John)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Greedy (John) </a:t>
            </a:r>
            <a:r>
              <a:rPr lang="en-IN" sz="2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Evil (John),</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King(Richard)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Greedy (Richard) </a:t>
            </a:r>
            <a:r>
              <a:rPr lang="en-IN" sz="2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Evil (Richard),</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King(Father(John)) </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Greedy (Father(John)) </a:t>
            </a:r>
            <a:r>
              <a:rPr lang="en-IN" sz="2000" b="1" dirty="0">
                <a:solidFill>
                  <a:srgbClr val="000000"/>
                </a:solidFill>
                <a:latin typeface="Arial" panose="020B0604020202020204" pitchFamily="34" charset="0"/>
                <a:ea typeface="Calibri" panose="020F0502020204030204" pitchFamily="34" charset="0"/>
                <a:cs typeface="Times New Roman" panose="02020603050405020304" pitchFamily="18" charset="0"/>
              </a:rPr>
              <a:t>→</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Evil (Father(John)),</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62678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622" y="923610"/>
            <a:ext cx="10748683" cy="5157822"/>
          </a:xfrm>
          <a:prstGeom prst="rect">
            <a:avLst/>
          </a:prstGeom>
        </p:spPr>
        <p:txBody>
          <a:bodyPr wrap="square">
            <a:spAutoFit/>
          </a:bodyPr>
          <a:lstStyle/>
          <a:p>
            <a:r>
              <a:rPr lang="en-IN" sz="2000" b="1" dirty="0">
                <a:solidFill>
                  <a:srgbClr val="000000"/>
                </a:solidFill>
                <a:latin typeface="Verdana" panose="020B0604030504040204" pitchFamily="34" charset="0"/>
                <a:ea typeface="Times New Roman" panose="02020603050405020304" pitchFamily="18" charset="0"/>
              </a:rPr>
              <a:t>3. Existential Instantiation:</a:t>
            </a:r>
            <a:endParaRPr lang="en-IN" sz="2000" dirty="0">
              <a:latin typeface="Times New Roman" panose="02020603050405020304" pitchFamily="18" charset="0"/>
              <a:ea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Existential instantiation is also called as Existential Elimination, which is a valid inference rule in first-order logic.</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It can be applied only once to replace the existential sentence.</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new KB is not logically equivalent to old KB, but it will be </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satisfiable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if old KB was </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satisfiable</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This rule states that one can infer P(c) from the formula given in the form of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x P(x) for a new constant symbol c.</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restriction with this rule is that c used in the rule must be a new term for which P(c ) is true.</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19456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3131" y="949370"/>
            <a:ext cx="3462807" cy="369332"/>
          </a:xfrm>
          <a:prstGeom prst="rect">
            <a:avLst/>
          </a:prstGeom>
        </p:spPr>
        <p:txBody>
          <a:bodyPr wrap="none">
            <a:spAutoFit/>
          </a:bodyPr>
          <a:lstStyle/>
          <a:p>
            <a:r>
              <a:rPr lang="en-IN"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It can be represented as:</a:t>
            </a:r>
            <a:endParaRPr lang="en-IN" b="1" dirty="0"/>
          </a:p>
        </p:txBody>
      </p:sp>
      <p:pic>
        <p:nvPicPr>
          <p:cNvPr id="3" name="Picture 2"/>
          <p:cNvPicPr>
            <a:picLocks noChangeAspect="1"/>
          </p:cNvPicPr>
          <p:nvPr/>
        </p:nvPicPr>
        <p:blipFill>
          <a:blip r:embed="rId2"/>
          <a:stretch>
            <a:fillRect/>
          </a:stretch>
        </p:blipFill>
        <p:spPr>
          <a:xfrm>
            <a:off x="5466790" y="1018334"/>
            <a:ext cx="1581150" cy="1038225"/>
          </a:xfrm>
          <a:prstGeom prst="rect">
            <a:avLst/>
          </a:prstGeom>
        </p:spPr>
      </p:pic>
      <p:sp>
        <p:nvSpPr>
          <p:cNvPr id="4" name="Rectangle 3"/>
          <p:cNvSpPr/>
          <p:nvPr/>
        </p:nvSpPr>
        <p:spPr>
          <a:xfrm>
            <a:off x="1163130" y="2351273"/>
            <a:ext cx="10768893" cy="3477875"/>
          </a:xfrm>
          <a:prstGeom prst="rect">
            <a:avLst/>
          </a:prstGeom>
        </p:spPr>
        <p:txBody>
          <a:bodyPr wrap="square">
            <a:spAutoFit/>
          </a:bodyPr>
          <a:lstStyle/>
          <a:p>
            <a:r>
              <a:rPr lang="en-IN" sz="2400" b="1" dirty="0">
                <a:solidFill>
                  <a:srgbClr val="C00000"/>
                </a:solidFill>
                <a:latin typeface="Verdana" panose="020B0604030504040204" pitchFamily="34" charset="0"/>
                <a:ea typeface="Times New Roman" panose="02020603050405020304" pitchFamily="18" charset="0"/>
              </a:rPr>
              <a:t>Example:</a:t>
            </a:r>
            <a:endParaRPr lang="en-IN" sz="2400" dirty="0">
              <a:solidFill>
                <a:srgbClr val="C00000"/>
              </a:solidFill>
              <a:latin typeface="Times New Roman" panose="02020603050405020304" pitchFamily="18" charset="0"/>
              <a:ea typeface="Times New Roman" panose="02020603050405020304" pitchFamily="18" charset="0"/>
            </a:endParaRPr>
          </a:p>
          <a:p>
            <a:pPr algn="just"/>
            <a:r>
              <a:rPr lang="en-IN" sz="2400" dirty="0">
                <a:solidFill>
                  <a:srgbClr val="000000"/>
                </a:solidFill>
                <a:latin typeface="Verdana" panose="020B0604030504040204" pitchFamily="34" charset="0"/>
                <a:ea typeface="Times New Roman" panose="02020603050405020304" pitchFamily="18" charset="0"/>
              </a:rPr>
              <a:t>From the given sentence: </a:t>
            </a:r>
            <a:r>
              <a:rPr lang="en-IN" sz="24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b="1" dirty="0">
                <a:solidFill>
                  <a:srgbClr val="000000"/>
                </a:solidFill>
                <a:latin typeface="Verdana" panose="020B0604030504040204" pitchFamily="34" charset="0"/>
                <a:ea typeface="Times New Roman" panose="02020603050405020304" pitchFamily="18" charset="0"/>
              </a:rPr>
              <a:t>x Crown(x) </a:t>
            </a:r>
            <a:r>
              <a:rPr lang="en-IN" sz="24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b="1" dirty="0">
                <a:solidFill>
                  <a:srgbClr val="000000"/>
                </a:solidFill>
                <a:latin typeface="Verdana" panose="020B0604030504040204" pitchFamily="34" charset="0"/>
                <a:ea typeface="Times New Roman" panose="02020603050405020304" pitchFamily="18" charset="0"/>
              </a:rPr>
              <a:t> </a:t>
            </a:r>
            <a:r>
              <a:rPr lang="en-IN" sz="2400" b="1" dirty="0" err="1">
                <a:solidFill>
                  <a:srgbClr val="000000"/>
                </a:solidFill>
                <a:latin typeface="Verdana" panose="020B0604030504040204" pitchFamily="34" charset="0"/>
                <a:ea typeface="Times New Roman" panose="02020603050405020304" pitchFamily="18" charset="0"/>
              </a:rPr>
              <a:t>OnHead</a:t>
            </a:r>
            <a:r>
              <a:rPr lang="en-IN" sz="2400" b="1" dirty="0">
                <a:solidFill>
                  <a:srgbClr val="000000"/>
                </a:solidFill>
                <a:latin typeface="Verdana" panose="020B0604030504040204" pitchFamily="34" charset="0"/>
                <a:ea typeface="Times New Roman" panose="02020603050405020304" pitchFamily="18" charset="0"/>
              </a:rPr>
              <a:t>(x, John),</a:t>
            </a:r>
            <a:endParaRPr lang="en-IN" sz="2400" dirty="0">
              <a:latin typeface="Times New Roman" panose="02020603050405020304" pitchFamily="18" charset="0"/>
              <a:ea typeface="Times New Roman" panose="02020603050405020304" pitchFamily="18" charset="0"/>
            </a:endParaRPr>
          </a:p>
          <a:p>
            <a:pPr algn="just"/>
            <a:r>
              <a:rPr lang="en-IN" sz="2400" dirty="0">
                <a:solidFill>
                  <a:srgbClr val="000000"/>
                </a:solidFill>
                <a:latin typeface="Verdana" panose="020B0604030504040204" pitchFamily="34" charset="0"/>
                <a:ea typeface="Times New Roman" panose="02020603050405020304" pitchFamily="18" charset="0"/>
              </a:rPr>
              <a:t>So we can infer: </a:t>
            </a:r>
            <a:r>
              <a:rPr lang="en-IN" sz="2400" b="1" dirty="0">
                <a:solidFill>
                  <a:srgbClr val="000000"/>
                </a:solidFill>
                <a:latin typeface="Verdana" panose="020B0604030504040204" pitchFamily="34" charset="0"/>
                <a:ea typeface="Times New Roman" panose="02020603050405020304" pitchFamily="18" charset="0"/>
              </a:rPr>
              <a:t>Crown(K) </a:t>
            </a:r>
            <a:r>
              <a:rPr lang="en-IN" sz="2400" b="1" dirty="0">
                <a:solidFill>
                  <a:srgbClr val="000000"/>
                </a:solidFill>
                <a:latin typeface="Cambria Math" panose="02040503050406030204" pitchFamily="18" charset="0"/>
                <a:ea typeface="Times New Roman" panose="02020603050405020304" pitchFamily="18" charset="0"/>
                <a:cs typeface="Cambria Math" panose="02040503050406030204" pitchFamily="18" charset="0"/>
              </a:rPr>
              <a:t>∧</a:t>
            </a:r>
            <a:r>
              <a:rPr lang="en-IN" sz="2400" b="1" dirty="0">
                <a:solidFill>
                  <a:srgbClr val="000000"/>
                </a:solidFill>
                <a:latin typeface="Verdana" panose="020B0604030504040204" pitchFamily="34" charset="0"/>
                <a:ea typeface="Times New Roman" panose="02020603050405020304" pitchFamily="18" charset="0"/>
              </a:rPr>
              <a:t> </a:t>
            </a:r>
            <a:r>
              <a:rPr lang="en-IN" sz="2400" b="1" dirty="0" err="1">
                <a:solidFill>
                  <a:srgbClr val="000000"/>
                </a:solidFill>
                <a:latin typeface="Verdana" panose="020B0604030504040204" pitchFamily="34" charset="0"/>
                <a:ea typeface="Times New Roman" panose="02020603050405020304" pitchFamily="18" charset="0"/>
              </a:rPr>
              <a:t>OnHead</a:t>
            </a:r>
            <a:r>
              <a:rPr lang="en-IN" sz="2400" b="1" dirty="0">
                <a:solidFill>
                  <a:srgbClr val="000000"/>
                </a:solidFill>
                <a:latin typeface="Verdana" panose="020B0604030504040204" pitchFamily="34" charset="0"/>
                <a:ea typeface="Times New Roman" panose="02020603050405020304" pitchFamily="18" charset="0"/>
              </a:rPr>
              <a:t>( K, John),</a:t>
            </a:r>
            <a:r>
              <a:rPr lang="en-IN" sz="2400" dirty="0">
                <a:solidFill>
                  <a:srgbClr val="000000"/>
                </a:solidFill>
                <a:latin typeface="Verdana" panose="020B0604030504040204" pitchFamily="34" charset="0"/>
                <a:ea typeface="Times New Roman" panose="02020603050405020304" pitchFamily="18" charset="0"/>
              </a:rPr>
              <a:t> as long as K does not appear in the knowledge base.</a:t>
            </a:r>
          </a:p>
          <a:p>
            <a:pPr algn="just"/>
            <a:endParaRPr lang="en-IN" sz="2400" dirty="0">
              <a:latin typeface="Times New Roman" panose="02020603050405020304" pitchFamily="18" charset="0"/>
              <a:ea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above used K is a constant symbol, which is called </a:t>
            </a:r>
            <a:r>
              <a:rPr lang="en-IN" sz="2400" b="1"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Skolem</a:t>
            </a:r>
            <a:r>
              <a:rPr lang="en-IN" sz="24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constant</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p>
          <a:p>
            <a:pPr lvl="0">
              <a:lnSpc>
                <a:spcPts val="1875"/>
              </a:lnSpc>
              <a:spcBef>
                <a:spcPts val="300"/>
              </a:spcBef>
              <a:spcAft>
                <a:spcPts val="800"/>
              </a:spcAft>
              <a:buSzPts val="1000"/>
              <a:tabLst>
                <a:tab pos="457200" algn="l"/>
              </a:tabLst>
            </a:pP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Existential instantiation is a special case of </a:t>
            </a:r>
            <a:r>
              <a:rPr lang="en-IN" sz="2400" b="1"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Skolemization</a:t>
            </a:r>
            <a:r>
              <a:rPr lang="en-IN" sz="24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process</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01831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4376" y="887486"/>
            <a:ext cx="10739717" cy="3606115"/>
          </a:xfrm>
          <a:prstGeom prst="rect">
            <a:avLst/>
          </a:prstGeom>
        </p:spPr>
        <p:txBody>
          <a:bodyPr wrap="square">
            <a:spAutoFit/>
          </a:bodyPr>
          <a:lstStyle/>
          <a:p>
            <a:pPr>
              <a:lnSpc>
                <a:spcPct val="150000"/>
              </a:lnSpc>
            </a:pPr>
            <a:r>
              <a:rPr lang="en-IN" sz="2000" b="1" dirty="0">
                <a:solidFill>
                  <a:srgbClr val="000000"/>
                </a:solidFill>
                <a:latin typeface="Verdana" panose="020B0604030504040204" pitchFamily="34" charset="0"/>
                <a:ea typeface="Times New Roman" panose="02020603050405020304" pitchFamily="18" charset="0"/>
              </a:rPr>
              <a:t>4. Existential introduction</a:t>
            </a:r>
            <a:endParaRPr lang="en-IN" sz="2000" dirty="0">
              <a:latin typeface="Times New Roman" panose="02020603050405020304" pitchFamily="18" charset="0"/>
              <a:ea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An existential introduction is also known as an existential generalization, which is a valid inference rule in first-order logic.</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This rule states that if there is some element c in the universe of discourse which has a property P, then we can infer that there exists something in the universe which has the property P.</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It can be represented as:</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endParaRPr lang="en-IN" sz="2000" dirty="0"/>
          </a:p>
        </p:txBody>
      </p:sp>
      <p:pic>
        <p:nvPicPr>
          <p:cNvPr id="3" name="Picture 2"/>
          <p:cNvPicPr>
            <a:picLocks noChangeAspect="1"/>
          </p:cNvPicPr>
          <p:nvPr/>
        </p:nvPicPr>
        <p:blipFill>
          <a:blip r:embed="rId2"/>
          <a:stretch>
            <a:fillRect/>
          </a:stretch>
        </p:blipFill>
        <p:spPr>
          <a:xfrm>
            <a:off x="8332414" y="3951174"/>
            <a:ext cx="2129397" cy="1761285"/>
          </a:xfrm>
          <a:prstGeom prst="rect">
            <a:avLst/>
          </a:prstGeom>
        </p:spPr>
      </p:pic>
      <p:sp>
        <p:nvSpPr>
          <p:cNvPr id="4" name="Rectangle 3"/>
          <p:cNvSpPr/>
          <p:nvPr/>
        </p:nvSpPr>
        <p:spPr>
          <a:xfrm>
            <a:off x="1174376" y="4831817"/>
            <a:ext cx="6096000" cy="1066959"/>
          </a:xfrm>
          <a:prstGeom prst="rect">
            <a:avLst/>
          </a:prstGeom>
        </p:spPr>
        <p:txBody>
          <a:bodyPr>
            <a:spAutoFit/>
          </a:bodyPr>
          <a:lstStyle/>
          <a:p>
            <a:pPr marL="342900" lvl="0" indent="-342900">
              <a:lnSpc>
                <a:spcPts val="1875"/>
              </a:lnSpc>
              <a:spcBef>
                <a:spcPts val="300"/>
              </a:spcBef>
              <a:spcAft>
                <a:spcPts val="800"/>
              </a:spcAft>
              <a:buSzPts val="1000"/>
              <a:buFont typeface="Courier New" panose="02070309020205020404" pitchFamily="49" charset="0"/>
              <a:buChar char="o"/>
              <a:tabLst>
                <a:tab pos="457200" algn="l"/>
              </a:tabLst>
            </a:pP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Example: Let's say that,</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"Priyanka got good marks in English."</a:t>
            </a:r>
            <a:b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b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"Therefore, someone got good marks in English."</a:t>
            </a:r>
            <a:endParaRPr lang="en-IN"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43516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4" y="980847"/>
            <a:ext cx="10883154" cy="2451953"/>
          </a:xfrm>
          <a:prstGeom prst="rect">
            <a:avLst/>
          </a:prstGeom>
        </p:spPr>
        <p:txBody>
          <a:bodyPr wrap="square">
            <a:spAutoFit/>
          </a:bodyPr>
          <a:lstStyle/>
          <a:p>
            <a:pPr>
              <a:lnSpc>
                <a:spcPts val="1560"/>
              </a:lnSpc>
              <a:spcBef>
                <a:spcPts val="200"/>
              </a:spcBef>
              <a:spcAft>
                <a:spcPts val="0"/>
              </a:spcAft>
            </a:pPr>
            <a:r>
              <a:rPr lang="en-IN" sz="2200" b="1" dirty="0">
                <a:latin typeface="Helvetica" panose="020B0604020202020204" pitchFamily="34" charset="0"/>
                <a:ea typeface="Times New Roman" panose="02020603050405020304" pitchFamily="18" charset="0"/>
                <a:cs typeface="Times New Roman" panose="02020603050405020304" pitchFamily="18" charset="0"/>
              </a:rPr>
              <a:t>Generalized Modus Ponens Rule:</a:t>
            </a:r>
            <a:endParaRPr lang="en-IN" sz="22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IN" sz="2000" dirty="0">
                <a:solidFill>
                  <a:srgbClr val="000000"/>
                </a:solidFill>
                <a:latin typeface="Verdana" panose="020B0604030504040204" pitchFamily="34" charset="0"/>
                <a:ea typeface="Times New Roman" panose="02020603050405020304" pitchFamily="18" charset="0"/>
              </a:rPr>
              <a:t>For the inference process in FOL, we have a single inference rule which is called Generalized Modus Ponens. It is lifted version of Modus ponens.</a:t>
            </a:r>
            <a:endParaRPr lang="en-IN" sz="2000" dirty="0">
              <a:latin typeface="Times New Roman" panose="02020603050405020304" pitchFamily="18" charset="0"/>
              <a:ea typeface="Times New Roman" panose="02020603050405020304" pitchFamily="18" charset="0"/>
            </a:endParaRPr>
          </a:p>
          <a:p>
            <a:pPr algn="just"/>
            <a:r>
              <a:rPr lang="en-IN" sz="2000" dirty="0">
                <a:solidFill>
                  <a:srgbClr val="000000"/>
                </a:solidFill>
                <a:latin typeface="Verdana" panose="020B0604030504040204" pitchFamily="34" charset="0"/>
                <a:ea typeface="Times New Roman" panose="02020603050405020304" pitchFamily="18" charset="0"/>
              </a:rPr>
              <a:t>Generalized Modus Ponens can be summarized as, " P implies Q and P is asserted to be true, therefore Q must be True."</a:t>
            </a:r>
            <a:endParaRPr lang="en-IN" sz="2000" dirty="0">
              <a:latin typeface="Times New Roman" panose="02020603050405020304" pitchFamily="18" charset="0"/>
              <a:ea typeface="Times New Roman" panose="02020603050405020304" pitchFamily="18" charset="0"/>
            </a:endParaRPr>
          </a:p>
          <a:p>
            <a:pPr algn="just"/>
            <a:r>
              <a:rPr lang="en-IN" sz="2000" dirty="0">
                <a:solidFill>
                  <a:srgbClr val="000000"/>
                </a:solidFill>
                <a:latin typeface="Verdana" panose="020B0604030504040204" pitchFamily="34" charset="0"/>
                <a:ea typeface="Times New Roman" panose="02020603050405020304" pitchFamily="18" charset="0"/>
              </a:rPr>
              <a:t>According to Modus Ponens, for atomic sentences </a:t>
            </a:r>
            <a:r>
              <a:rPr lang="en-IN" sz="2000" b="1" dirty="0">
                <a:solidFill>
                  <a:srgbClr val="000000"/>
                </a:solidFill>
                <a:latin typeface="Verdana" panose="020B0604030504040204" pitchFamily="34" charset="0"/>
                <a:ea typeface="Times New Roman" panose="02020603050405020304" pitchFamily="18" charset="0"/>
              </a:rPr>
              <a:t>pi, pi', q</a:t>
            </a:r>
            <a:r>
              <a:rPr lang="en-IN" sz="2000" dirty="0">
                <a:solidFill>
                  <a:srgbClr val="000000"/>
                </a:solidFill>
                <a:latin typeface="Verdana" panose="020B0604030504040204" pitchFamily="34" charset="0"/>
                <a:ea typeface="Times New Roman" panose="02020603050405020304" pitchFamily="18" charset="0"/>
              </a:rPr>
              <a:t>. Where there is a substitution θ such that SUBST </a:t>
            </a:r>
            <a:r>
              <a:rPr lang="en-IN" sz="2000" b="1" dirty="0">
                <a:solidFill>
                  <a:srgbClr val="000000"/>
                </a:solidFill>
                <a:latin typeface="Verdana" panose="020B0604030504040204" pitchFamily="34" charset="0"/>
                <a:ea typeface="Times New Roman" panose="02020603050405020304" pitchFamily="18" charset="0"/>
              </a:rPr>
              <a:t>(θ, pi',) = SUBST(θ, pi)</a:t>
            </a:r>
            <a:r>
              <a:rPr lang="en-IN" sz="2000" dirty="0">
                <a:solidFill>
                  <a:srgbClr val="000000"/>
                </a:solidFill>
                <a:latin typeface="Verdana" panose="020B0604030504040204" pitchFamily="34" charset="0"/>
                <a:ea typeface="Times New Roman" panose="02020603050405020304" pitchFamily="18" charset="0"/>
              </a:rPr>
              <a:t>, it can be represented as:</a:t>
            </a:r>
            <a:endParaRPr lang="en-IN" sz="20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681043" y="3928565"/>
            <a:ext cx="6884297" cy="1880564"/>
          </a:xfrm>
          <a:prstGeom prst="rect">
            <a:avLst/>
          </a:prstGeom>
        </p:spPr>
      </p:pic>
    </p:spTree>
    <p:extLst>
      <p:ext uri="{BB962C8B-B14F-4D97-AF65-F5344CB8AC3E}">
        <p14:creationId xmlns:p14="http://schemas.microsoft.com/office/powerpoint/2010/main" val="27512709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9552" y="823193"/>
            <a:ext cx="10712823" cy="4114973"/>
          </a:xfrm>
          <a:prstGeom prst="rect">
            <a:avLst/>
          </a:prstGeom>
        </p:spPr>
        <p:txBody>
          <a:bodyPr wrap="square">
            <a:spAutoFit/>
          </a:bodyPr>
          <a:lstStyle/>
          <a:p>
            <a:pPr>
              <a:lnSpc>
                <a:spcPct val="150000"/>
              </a:lnSpc>
            </a:pPr>
            <a:r>
              <a:rPr lang="en-IN" sz="2000" b="1" dirty="0">
                <a:solidFill>
                  <a:srgbClr val="000000"/>
                </a:solidFill>
                <a:latin typeface="Verdana" panose="020B0604030504040204" pitchFamily="34" charset="0"/>
                <a:ea typeface="Times New Roman" panose="02020603050405020304" pitchFamily="18" charset="0"/>
              </a:rPr>
              <a:t>Example:</a:t>
            </a:r>
            <a:endParaRPr lang="en-IN" sz="2000" dirty="0">
              <a:latin typeface="Times New Roman" panose="02020603050405020304" pitchFamily="18" charset="0"/>
              <a:ea typeface="Times New Roman" panose="02020603050405020304" pitchFamily="18" charset="0"/>
            </a:endParaRPr>
          </a:p>
          <a:p>
            <a:pPr>
              <a:lnSpc>
                <a:spcPct val="150000"/>
              </a:lnSpc>
            </a:pPr>
            <a:r>
              <a:rPr lang="en-IN" sz="2000" b="1" dirty="0">
                <a:solidFill>
                  <a:srgbClr val="000000"/>
                </a:solidFill>
                <a:latin typeface="Verdana" panose="020B0604030504040204" pitchFamily="34" charset="0"/>
                <a:ea typeface="Times New Roman" panose="02020603050405020304" pitchFamily="18" charset="0"/>
              </a:rPr>
              <a:t>We will use this rule for Kings are evil, so we will find some x such that x is king, and x is greedy so we can infer that x is evil.</a:t>
            </a:r>
          </a:p>
          <a:p>
            <a:pPr>
              <a:lnSpc>
                <a:spcPct val="150000"/>
              </a:lnSpc>
            </a:pPr>
            <a:endParaRPr lang="en-IN" sz="2000" dirty="0">
              <a:latin typeface="Times New Roman" panose="02020603050405020304" pitchFamily="18" charset="0"/>
              <a:ea typeface="Times New Roman" panose="02020603050405020304" pitchFamily="18" charset="0"/>
            </a:endParaRPr>
          </a:p>
          <a:p>
            <a:pPr marL="342900" lvl="0" indent="-342900">
              <a:lnSpc>
                <a:spcPct val="150000"/>
              </a:lnSpc>
              <a:spcAft>
                <a:spcPts val="0"/>
              </a:spcAft>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Here let say, p1' is king(John)        p1 is king(x)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p2' is Greedy(y)                            p2 is Greedy(x)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θ is {x/John, y/John}                     q is evil(x)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SUBST(</a:t>
            </a:r>
            <a:r>
              <a:rPr lang="en-IN" sz="2000" dirty="0" err="1">
                <a:solidFill>
                  <a:srgbClr val="000000"/>
                </a:solidFill>
                <a:latin typeface="Verdana" panose="020B0604030504040204" pitchFamily="34" charset="0"/>
                <a:ea typeface="Calibri" panose="020F0502020204030204" pitchFamily="34" charset="0"/>
                <a:cs typeface="Times New Roman" panose="02020603050405020304" pitchFamily="18" charset="0"/>
              </a:rPr>
              <a:t>θ,q</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dirty="0">
                <a:latin typeface="Calibri" panose="020F0502020204030204" pitchFamily="34" charset="0"/>
                <a:ea typeface="Calibri" panose="020F0502020204030204" pitchFamily="34"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04017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9895" y="859772"/>
            <a:ext cx="2646878" cy="305981"/>
          </a:xfrm>
          <a:prstGeom prst="rect">
            <a:avLst/>
          </a:prstGeom>
        </p:spPr>
        <p:txBody>
          <a:bodyPr wrap="none">
            <a:spAutoFit/>
          </a:bodyPr>
          <a:lstStyle/>
          <a:p>
            <a:pPr>
              <a:lnSpc>
                <a:spcPts val="1560"/>
              </a:lnSpc>
              <a:spcBef>
                <a:spcPts val="375"/>
              </a:spcBef>
            </a:pPr>
            <a:r>
              <a:rPr lang="en-IN" sz="2000" b="1" dirty="0">
                <a:latin typeface="Helvetica" panose="020B0604020202020204" pitchFamily="34" charset="0"/>
                <a:ea typeface="Times New Roman" panose="02020603050405020304" pitchFamily="18" charset="0"/>
              </a:rPr>
              <a:t>What is Unification?</a:t>
            </a:r>
            <a:endParaRPr lang="en-IN" sz="2000" b="1"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066799" y="1327567"/>
            <a:ext cx="10757647" cy="4311437"/>
          </a:xfrm>
          <a:prstGeom prst="rect">
            <a:avLst/>
          </a:prstGeom>
        </p:spPr>
        <p:txBody>
          <a:bodyPr wrap="square">
            <a:spAutoFit/>
          </a:bodyPr>
          <a:lstStyle/>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Unification is a process of making two different logical atomic expressions identical by finding a substitution. Unification depends on the substitution process.</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It takes two literals as input and makes them identical using substitution.</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Let Ψ</a:t>
            </a:r>
            <a:r>
              <a:rPr lang="en-IN" sz="2000" baseline="-25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1</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and Ψ</a:t>
            </a:r>
            <a:r>
              <a:rPr lang="en-IN" sz="2000" baseline="-25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2</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be two atomic sentences and </a:t>
            </a:r>
            <a:r>
              <a:rPr lang="en-IN" sz="2000" dirty="0">
                <a:solidFill>
                  <a:srgbClr val="000000"/>
                </a:solidFill>
                <a:latin typeface="Cambria Math" panose="02040503050406030204" pitchFamily="18" charset="0"/>
                <a:ea typeface="Calibri" panose="020F0502020204030204" pitchFamily="34" charset="0"/>
                <a:cs typeface="Cambria Math" panose="02040503050406030204" pitchFamily="18" charset="0"/>
              </a:rPr>
              <a:t>𝜎</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be a unifier such that,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Ψ</a:t>
            </a:r>
            <a:r>
              <a:rPr lang="en-IN" sz="2000" b="1" baseline="-25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1</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𝜎</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 Ψ</a:t>
            </a:r>
            <a:r>
              <a:rPr lang="en-IN" sz="2000" b="1" baseline="-25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2</a:t>
            </a:r>
            <a:r>
              <a:rPr lang="en-IN" sz="2000" b="1" dirty="0">
                <a:solidFill>
                  <a:srgbClr val="000000"/>
                </a:solidFill>
                <a:latin typeface="Cambria Math" panose="02040503050406030204" pitchFamily="18" charset="0"/>
                <a:ea typeface="Calibri" panose="020F0502020204030204" pitchFamily="34" charset="0"/>
                <a:cs typeface="Cambria Math" panose="02040503050406030204" pitchFamily="18" charset="0"/>
              </a:rPr>
              <a:t>𝜎</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then it can be expressed as </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UNIFY(Ψ</a:t>
            </a:r>
            <a:r>
              <a:rPr lang="en-IN" sz="2000" b="1" baseline="-25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1</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 Ψ</a:t>
            </a:r>
            <a:r>
              <a:rPr lang="en-IN" sz="2000" b="1" baseline="-25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2</a:t>
            </a:r>
            <a:r>
              <a:rPr lang="en-IN" sz="20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r>
              <a:rPr lang="en-IN" sz="20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SzPts val="1000"/>
              <a:buFont typeface="Courier New" panose="02070309020205020404" pitchFamily="49" charset="0"/>
              <a:buChar char="o"/>
              <a:tabLst>
                <a:tab pos="457200" algn="l"/>
              </a:tabLst>
            </a:pPr>
            <a:r>
              <a:rPr lang="en-IN" sz="20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Example: Find the MGU for Unify{King(x), King(John)}</a:t>
            </a:r>
            <a:endParaRPr lang="en-IN" sz="2000"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000" dirty="0">
                <a:solidFill>
                  <a:srgbClr val="000000"/>
                </a:solidFill>
                <a:latin typeface="Verdana" panose="020B0604030504040204" pitchFamily="34" charset="0"/>
                <a:ea typeface="Times New Roman" panose="02020603050405020304" pitchFamily="18" charset="0"/>
              </a:rPr>
              <a:t>      Let Ψ</a:t>
            </a:r>
            <a:r>
              <a:rPr lang="en-IN" sz="2000" baseline="-25000" dirty="0">
                <a:solidFill>
                  <a:srgbClr val="000000"/>
                </a:solidFill>
                <a:latin typeface="Verdana" panose="020B0604030504040204" pitchFamily="34" charset="0"/>
                <a:ea typeface="Times New Roman" panose="02020603050405020304" pitchFamily="18" charset="0"/>
              </a:rPr>
              <a:t>1</a:t>
            </a:r>
            <a:r>
              <a:rPr lang="en-IN" sz="2000" dirty="0">
                <a:solidFill>
                  <a:srgbClr val="000000"/>
                </a:solidFill>
                <a:latin typeface="Verdana" panose="020B0604030504040204" pitchFamily="34" charset="0"/>
                <a:ea typeface="Times New Roman" panose="02020603050405020304" pitchFamily="18" charset="0"/>
              </a:rPr>
              <a:t> = King(x), Ψ</a:t>
            </a:r>
            <a:r>
              <a:rPr lang="en-IN" sz="2000" baseline="-25000" dirty="0">
                <a:solidFill>
                  <a:srgbClr val="000000"/>
                </a:solidFill>
                <a:latin typeface="Verdana" panose="020B0604030504040204" pitchFamily="34" charset="0"/>
                <a:ea typeface="Times New Roman" panose="02020603050405020304" pitchFamily="18" charset="0"/>
              </a:rPr>
              <a:t>2</a:t>
            </a:r>
            <a:r>
              <a:rPr lang="en-IN" sz="2000" dirty="0">
                <a:solidFill>
                  <a:srgbClr val="000000"/>
                </a:solidFill>
                <a:latin typeface="Verdana" panose="020B0604030504040204" pitchFamily="34" charset="0"/>
                <a:ea typeface="Times New Roman" panose="02020603050405020304" pitchFamily="18" charset="0"/>
              </a:rPr>
              <a:t> = King(John),</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675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1953" y="953166"/>
            <a:ext cx="10623176" cy="5227072"/>
          </a:xfrm>
          <a:prstGeom prst="rect">
            <a:avLst/>
          </a:prstGeom>
        </p:spPr>
        <p:txBody>
          <a:bodyPr wrap="square">
            <a:spAutoFit/>
          </a:bodyPr>
          <a:lstStyle/>
          <a:p>
            <a:pPr algn="just">
              <a:lnSpc>
                <a:spcPct val="150000"/>
              </a:lnSpc>
            </a:pPr>
            <a:r>
              <a:rPr lang="en-IN" sz="2200" b="1" dirty="0">
                <a:solidFill>
                  <a:srgbClr val="C00000"/>
                </a:solidFill>
                <a:latin typeface="Verdana" panose="020B0604030504040204" pitchFamily="34" charset="0"/>
                <a:ea typeface="Times New Roman" panose="02020603050405020304" pitchFamily="18" charset="0"/>
              </a:rPr>
              <a:t>Substitution θ = {John/x}</a:t>
            </a:r>
            <a:r>
              <a:rPr lang="en-IN" sz="2200" dirty="0">
                <a:solidFill>
                  <a:srgbClr val="000000"/>
                </a:solidFill>
                <a:latin typeface="Verdana" panose="020B0604030504040204" pitchFamily="34" charset="0"/>
                <a:ea typeface="Times New Roman" panose="02020603050405020304" pitchFamily="18" charset="0"/>
              </a:rPr>
              <a:t> is a unifier for these atoms and applying this substitution, and both expressions will be identical.</a:t>
            </a:r>
            <a:endParaRPr lang="en-IN" sz="2200" dirty="0">
              <a:latin typeface="Times New Roman" panose="02020603050405020304" pitchFamily="18" charset="0"/>
              <a:ea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UNIFY algorithm is used for unification, which takes two atomic sentences and returns a unifier for those sentences (If any exist).</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Unification is a key component of all first-order inference algorithms.</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It returns fail if the expressions do not match with each other.</a:t>
            </a:r>
            <a:endParaRPr lang="en-IN" sz="22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The substitution variables are called </a:t>
            </a:r>
            <a:r>
              <a:rPr lang="en-IN" sz="2200" b="1" dirty="0">
                <a:solidFill>
                  <a:srgbClr val="C00000"/>
                </a:solidFill>
                <a:latin typeface="Verdana" panose="020B0604030504040204" pitchFamily="34" charset="0"/>
                <a:ea typeface="Calibri" panose="020F0502020204030204" pitchFamily="34" charset="0"/>
                <a:cs typeface="Times New Roman" panose="02020603050405020304" pitchFamily="18" charset="0"/>
              </a:rPr>
              <a:t>Most General Unifier or MGU.</a:t>
            </a:r>
            <a:endParaRPr lang="en-IN" sz="2200" b="1" dirty="0">
              <a:solidFill>
                <a:srgbClr val="C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200" b="1" dirty="0">
                <a:solidFill>
                  <a:srgbClr val="000000"/>
                </a:solidFill>
                <a:latin typeface="Verdana" panose="020B0604030504040204" pitchFamily="34" charset="0"/>
                <a:ea typeface="Times New Roman" panose="02020603050405020304" pitchFamily="18" charset="0"/>
              </a:rPr>
              <a:t>E.g.</a:t>
            </a:r>
            <a:r>
              <a:rPr lang="en-IN" sz="2200" dirty="0">
                <a:solidFill>
                  <a:srgbClr val="000000"/>
                </a:solidFill>
                <a:latin typeface="Verdana" panose="020B0604030504040204" pitchFamily="34" charset="0"/>
                <a:ea typeface="Times New Roman" panose="02020603050405020304" pitchFamily="18" charset="0"/>
              </a:rPr>
              <a:t> Let's say there are two different expressions, </a:t>
            </a:r>
            <a:r>
              <a:rPr lang="en-IN" sz="2200" b="1" dirty="0">
                <a:solidFill>
                  <a:srgbClr val="000000"/>
                </a:solidFill>
                <a:latin typeface="Verdana" panose="020B0604030504040204" pitchFamily="34" charset="0"/>
                <a:ea typeface="Times New Roman" panose="02020603050405020304" pitchFamily="18" charset="0"/>
              </a:rPr>
              <a:t>P(x, y), and P(a, f(z))</a:t>
            </a:r>
            <a:r>
              <a:rPr lang="en-IN" sz="2200" dirty="0">
                <a:solidFill>
                  <a:srgbClr val="000000"/>
                </a:solidFill>
                <a:latin typeface="Verdana" panose="020B0604030504040204" pitchFamily="34" charset="0"/>
                <a:ea typeface="Times New Roman" panose="02020603050405020304" pitchFamily="18" charset="0"/>
              </a:rPr>
              <a:t>.</a:t>
            </a:r>
            <a:endParaRPr lang="en-IN" sz="2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444686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129" y="856587"/>
            <a:ext cx="10560424" cy="5257850"/>
          </a:xfrm>
          <a:prstGeom prst="rect">
            <a:avLst/>
          </a:prstGeom>
        </p:spPr>
        <p:txBody>
          <a:bodyPr wrap="square">
            <a:spAutoFit/>
          </a:bodyPr>
          <a:lstStyle/>
          <a:p>
            <a:pPr algn="just">
              <a:lnSpc>
                <a:spcPct val="150000"/>
              </a:lnSpc>
            </a:pPr>
            <a:r>
              <a:rPr lang="en-IN" sz="2400" dirty="0">
                <a:solidFill>
                  <a:srgbClr val="000000"/>
                </a:solidFill>
                <a:latin typeface="Verdana" panose="020B0604030504040204" pitchFamily="34" charset="0"/>
                <a:ea typeface="Times New Roman" panose="02020603050405020304" pitchFamily="18" charset="0"/>
              </a:rPr>
              <a:t>In this example, we need to make both above statements identical to each other. For this, we will perform the substitution.</a:t>
            </a:r>
            <a:endParaRPr lang="en-IN" sz="2400" dirty="0">
              <a:latin typeface="Times New Roman" panose="02020603050405020304" pitchFamily="18" charset="0"/>
              <a:ea typeface="Times New Roman" panose="02020603050405020304" pitchFamily="18" charset="0"/>
            </a:endParaRPr>
          </a:p>
          <a:p>
            <a:pPr>
              <a:lnSpc>
                <a:spcPct val="150000"/>
              </a:lnSpc>
            </a:pPr>
            <a:r>
              <a:rPr lang="en-IN" sz="2400" dirty="0">
                <a:solidFill>
                  <a:srgbClr val="000000"/>
                </a:solidFill>
                <a:latin typeface="Verdana" panose="020B0604030504040204" pitchFamily="34" charset="0"/>
                <a:ea typeface="Times New Roman" panose="02020603050405020304" pitchFamily="18" charset="0"/>
              </a:rPr>
              <a:t>P(x, y)......... (</a:t>
            </a:r>
            <a:r>
              <a:rPr lang="en-IN" sz="2400" dirty="0" err="1">
                <a:solidFill>
                  <a:srgbClr val="000000"/>
                </a:solidFill>
                <a:latin typeface="Verdana" panose="020B0604030504040204" pitchFamily="34" charset="0"/>
                <a:ea typeface="Times New Roman" panose="02020603050405020304" pitchFamily="18" charset="0"/>
              </a:rPr>
              <a:t>i</a:t>
            </a:r>
            <a:r>
              <a:rPr lang="en-IN" sz="2400" dirty="0">
                <a:solidFill>
                  <a:srgbClr val="000000"/>
                </a:solidFill>
                <a:latin typeface="Verdana" panose="020B0604030504040204" pitchFamily="34" charset="0"/>
                <a:ea typeface="Times New Roman" panose="02020603050405020304" pitchFamily="18" charset="0"/>
              </a:rPr>
              <a:t>)</a:t>
            </a:r>
            <a:br>
              <a:rPr lang="en-IN" sz="2400" dirty="0">
                <a:solidFill>
                  <a:srgbClr val="000000"/>
                </a:solidFill>
                <a:latin typeface="Verdana" panose="020B0604030504040204" pitchFamily="34" charset="0"/>
                <a:ea typeface="Times New Roman" panose="02020603050405020304" pitchFamily="18" charset="0"/>
              </a:rPr>
            </a:br>
            <a:r>
              <a:rPr lang="en-IN" sz="2400" dirty="0">
                <a:solidFill>
                  <a:srgbClr val="000000"/>
                </a:solidFill>
                <a:latin typeface="Verdana" panose="020B0604030504040204" pitchFamily="34" charset="0"/>
                <a:ea typeface="Times New Roman" panose="02020603050405020304" pitchFamily="18" charset="0"/>
              </a:rPr>
              <a:t>P(a, f(z))......... (ii)</a:t>
            </a:r>
            <a:endParaRPr lang="en-IN" sz="2400" dirty="0">
              <a:latin typeface="Times New Roman" panose="02020603050405020304" pitchFamily="18" charset="0"/>
              <a:ea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Substitute x with a, and y with f(z) in the first expression, and it will be represented as </a:t>
            </a:r>
            <a:r>
              <a:rPr lang="en-IN" sz="24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a/x</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and f(z)/y.</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With both the substitutions, the first expression will be identical to the second expression and the substitution set will be: </a:t>
            </a:r>
            <a:r>
              <a:rPr lang="en-IN" sz="24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[a/x, f(z)/y]</a:t>
            </a: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84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6446" y="762000"/>
            <a:ext cx="10197353" cy="618565"/>
          </a:xfrm>
        </p:spPr>
        <p:txBody>
          <a:bodyPr>
            <a:normAutofit/>
          </a:bodyPr>
          <a:lstStyle/>
          <a:p>
            <a:r>
              <a:rPr lang="en-IN" sz="3600" b="1" dirty="0"/>
              <a:t>Approaches to designing a knowledge-based agent</a:t>
            </a:r>
            <a:endParaRPr lang="en-IN" sz="3600" dirty="0"/>
          </a:p>
        </p:txBody>
      </p:sp>
      <p:sp>
        <p:nvSpPr>
          <p:cNvPr id="3" name="Content Placeholder 2"/>
          <p:cNvSpPr>
            <a:spLocks noGrp="1"/>
          </p:cNvSpPr>
          <p:nvPr>
            <p:ph idx="1"/>
          </p:nvPr>
        </p:nvSpPr>
        <p:spPr>
          <a:xfrm>
            <a:off x="1156446" y="1595717"/>
            <a:ext cx="10703860" cy="5082988"/>
          </a:xfrm>
        </p:spPr>
        <p:txBody>
          <a:bodyPr/>
          <a:lstStyle/>
          <a:p>
            <a:pPr marL="0" indent="0">
              <a:buNone/>
            </a:pPr>
            <a:r>
              <a:rPr lang="en-IN" b="1" dirty="0">
                <a:solidFill>
                  <a:srgbClr val="C00000"/>
                </a:solidFill>
              </a:rPr>
              <a:t>There are mainly two approaches to build a knowledge-based agent:</a:t>
            </a:r>
          </a:p>
          <a:p>
            <a:pPr marL="514350" indent="-514350" algn="just">
              <a:buAutoNum type="arabicPeriod"/>
            </a:pPr>
            <a:r>
              <a:rPr lang="en-IN" b="1" dirty="0">
                <a:solidFill>
                  <a:srgbClr val="C00000"/>
                </a:solidFill>
              </a:rPr>
              <a:t>Declarative approach:</a:t>
            </a:r>
            <a:r>
              <a:rPr lang="en-IN" dirty="0"/>
              <a:t> We can create a knowledge-based agent by initializing with an empty knowledge base and telling the agent all the sentences with which we want to start with. This approach is called Declarative approach.</a:t>
            </a:r>
          </a:p>
          <a:p>
            <a:pPr marL="0" indent="0" algn="just">
              <a:buNone/>
            </a:pPr>
            <a:endParaRPr lang="en-IN" dirty="0"/>
          </a:p>
          <a:p>
            <a:pPr marL="0" indent="0" algn="just">
              <a:buNone/>
            </a:pPr>
            <a:r>
              <a:rPr lang="en-IN" b="1" dirty="0">
                <a:solidFill>
                  <a:srgbClr val="C00000"/>
                </a:solidFill>
              </a:rPr>
              <a:t>2.  Procedural approach:</a:t>
            </a:r>
            <a:r>
              <a:rPr lang="en-IN" dirty="0"/>
              <a:t> In the procedural approach, we directly encode  </a:t>
            </a:r>
          </a:p>
          <a:p>
            <a:pPr marL="0" indent="0" algn="just">
              <a:buNone/>
            </a:pPr>
            <a:r>
              <a:rPr lang="en-IN" dirty="0"/>
              <a:t>    desired </a:t>
            </a:r>
            <a:r>
              <a:rPr lang="en-IN" dirty="0" err="1"/>
              <a:t>behavior</a:t>
            </a:r>
            <a:r>
              <a:rPr lang="en-IN" dirty="0"/>
              <a:t> as a program code. Which means we just need to  </a:t>
            </a:r>
          </a:p>
          <a:p>
            <a:pPr marL="0" indent="0" algn="just">
              <a:buNone/>
            </a:pPr>
            <a:r>
              <a:rPr lang="en-IN" dirty="0"/>
              <a:t>     write a program that already encodes the desired </a:t>
            </a:r>
            <a:r>
              <a:rPr lang="en-IN" dirty="0" err="1"/>
              <a:t>behavior</a:t>
            </a:r>
            <a:r>
              <a:rPr lang="en-IN" dirty="0"/>
              <a:t> or agent.</a:t>
            </a:r>
          </a:p>
          <a:p>
            <a:pPr marL="0" indent="0">
              <a:buNone/>
            </a:pPr>
            <a:endParaRPr lang="en-IN" dirty="0"/>
          </a:p>
        </p:txBody>
      </p:sp>
    </p:spTree>
    <p:extLst>
      <p:ext uri="{BB962C8B-B14F-4D97-AF65-F5344CB8AC3E}">
        <p14:creationId xmlns:p14="http://schemas.microsoft.com/office/powerpoint/2010/main" val="1411437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5058" y="1326756"/>
            <a:ext cx="10578353" cy="4172937"/>
          </a:xfrm>
          <a:prstGeom prst="rect">
            <a:avLst/>
          </a:prstGeom>
        </p:spPr>
        <p:txBody>
          <a:bodyPr wrap="square">
            <a:spAutoFit/>
          </a:bodyPr>
          <a:lstStyle/>
          <a:p>
            <a:pPr>
              <a:lnSpc>
                <a:spcPts val="1560"/>
              </a:lnSpc>
              <a:spcBef>
                <a:spcPts val="200"/>
              </a:spcBef>
              <a:spcAft>
                <a:spcPts val="0"/>
              </a:spcAft>
            </a:pPr>
            <a:r>
              <a:rPr lang="en-IN" sz="2800" b="1" dirty="0">
                <a:latin typeface="Helvetica" panose="020B0604020202020204" pitchFamily="34" charset="0"/>
                <a:ea typeface="Times New Roman" panose="02020603050405020304" pitchFamily="18" charset="0"/>
                <a:cs typeface="Times New Roman" panose="02020603050405020304" pitchFamily="18" charset="0"/>
              </a:rPr>
              <a:t>Conditions for Unification:</a:t>
            </a:r>
          </a:p>
          <a:p>
            <a:pPr>
              <a:lnSpc>
                <a:spcPts val="1560"/>
              </a:lnSpc>
              <a:spcBef>
                <a:spcPts val="200"/>
              </a:spcBef>
              <a:spcAft>
                <a:spcPts val="0"/>
              </a:spcAft>
            </a:pPr>
            <a:endParaRPr lang="en-IN" sz="2800" b="1" dirty="0">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50000"/>
              </a:lnSpc>
            </a:pPr>
            <a:r>
              <a:rPr lang="en-IN" sz="2400" b="1" dirty="0">
                <a:solidFill>
                  <a:srgbClr val="C00000"/>
                </a:solidFill>
                <a:latin typeface="Verdana" panose="020B0604030504040204" pitchFamily="34" charset="0"/>
                <a:ea typeface="Times New Roman" panose="02020603050405020304" pitchFamily="18" charset="0"/>
              </a:rPr>
              <a:t>Following are some basic conditions for unification:</a:t>
            </a:r>
            <a:endParaRPr lang="en-IN" sz="2400" dirty="0">
              <a:solidFill>
                <a:srgbClr val="C00000"/>
              </a:solidFill>
              <a:latin typeface="Times New Roman" panose="02020603050405020304" pitchFamily="18" charset="0"/>
              <a:ea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Predicate symbol must be same, atoms or expression with different predicate symbol can never be unified.</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Number of Arguments in both expressions must be identical.</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800"/>
              </a:spcAft>
              <a:buSzPts val="1000"/>
              <a:buFont typeface="Courier New" panose="02070309020205020404" pitchFamily="49" charset="0"/>
              <a:buChar char="o"/>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Unification will fail if there are two similar variables present in the same expression.</a:t>
            </a:r>
            <a:endParaRPr lang="en-IN"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80890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093" y="796252"/>
            <a:ext cx="2865015" cy="421654"/>
          </a:xfrm>
          <a:prstGeom prst="rect">
            <a:avLst/>
          </a:prstGeom>
        </p:spPr>
        <p:txBody>
          <a:bodyPr wrap="none">
            <a:spAutoFit/>
          </a:bodyPr>
          <a:lstStyle/>
          <a:p>
            <a:pPr>
              <a:lnSpc>
                <a:spcPct val="107000"/>
              </a:lnSpc>
              <a:spcBef>
                <a:spcPts val="200"/>
              </a:spcBef>
              <a:spcAft>
                <a:spcPts val="0"/>
              </a:spcAft>
            </a:pPr>
            <a:r>
              <a:rPr lang="en-IN" sz="2000" b="1" dirty="0">
                <a:latin typeface="Helvetica" panose="020B0604020202020204" pitchFamily="34" charset="0"/>
                <a:ea typeface="Times New Roman" panose="02020603050405020304" pitchFamily="18" charset="0"/>
                <a:cs typeface="Times New Roman" panose="02020603050405020304" pitchFamily="18" charset="0"/>
              </a:rPr>
              <a:t>Unification Algorithm:</a:t>
            </a:r>
            <a:endParaRPr lang="en-IN" sz="20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1210235" y="1720840"/>
            <a:ext cx="10551459" cy="4154984"/>
          </a:xfrm>
          <a:prstGeom prst="rect">
            <a:avLst/>
          </a:prstGeom>
        </p:spPr>
        <p:txBody>
          <a:bodyPr wrap="square">
            <a:spAutoFit/>
          </a:bodyPr>
          <a:lstStyle/>
          <a:p>
            <a:r>
              <a:rPr lang="en-US" sz="2400" dirty="0"/>
              <a:t>Step. 1: If Ψ1 or Ψ2 is a variable or constant, then:</a:t>
            </a:r>
          </a:p>
          <a:p>
            <a:r>
              <a:rPr lang="en-US" sz="2400" dirty="0"/>
              <a:t>	a) If Ψ1 or Ψ2 are identical, then return NIL. </a:t>
            </a:r>
          </a:p>
          <a:p>
            <a:r>
              <a:rPr lang="en-US" sz="2400" dirty="0"/>
              <a:t>	b) Else if Ψ1is a variable, </a:t>
            </a:r>
          </a:p>
          <a:p>
            <a:r>
              <a:rPr lang="en-US" sz="2400" dirty="0"/>
              <a:t>		a. then if Ψ1 occurs in Ψ2, then return FAILURE</a:t>
            </a:r>
          </a:p>
          <a:p>
            <a:r>
              <a:rPr lang="en-US" sz="2400" dirty="0"/>
              <a:t>		b. Else return { (Ψ2/ Ψ1)}.</a:t>
            </a:r>
          </a:p>
          <a:p>
            <a:r>
              <a:rPr lang="en-US" sz="2400" dirty="0"/>
              <a:t>	c) Else if Ψ2 is a variable, </a:t>
            </a:r>
          </a:p>
          <a:p>
            <a:r>
              <a:rPr lang="en-US" sz="2400" dirty="0"/>
              <a:t>		a. If Ψ2 occurs in Ψ1 then return FAILURE,</a:t>
            </a:r>
          </a:p>
          <a:p>
            <a:r>
              <a:rPr lang="en-US" sz="2400" dirty="0"/>
              <a:t>		b. Else return {( Ψ1/ Ψ2)}. </a:t>
            </a:r>
          </a:p>
          <a:p>
            <a:r>
              <a:rPr lang="en-US" sz="2400" dirty="0"/>
              <a:t>	d) Else return FAILURE. </a:t>
            </a:r>
          </a:p>
          <a:p>
            <a:r>
              <a:rPr lang="en-US" sz="2400" dirty="0"/>
              <a:t>Step.2: If the initial Predicate symbol in Ψ1 and Ψ2 are not same, then return FAILURE.</a:t>
            </a:r>
          </a:p>
        </p:txBody>
      </p:sp>
    </p:spTree>
    <p:extLst>
      <p:ext uri="{BB962C8B-B14F-4D97-AF65-F5344CB8AC3E}">
        <p14:creationId xmlns:p14="http://schemas.microsoft.com/office/powerpoint/2010/main" val="17618767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7459" y="878157"/>
            <a:ext cx="10587318" cy="4832092"/>
          </a:xfrm>
          <a:prstGeom prst="rect">
            <a:avLst/>
          </a:prstGeom>
        </p:spPr>
        <p:txBody>
          <a:bodyPr wrap="square">
            <a:spAutoFit/>
          </a:bodyPr>
          <a:lstStyle/>
          <a:p>
            <a:r>
              <a:rPr lang="en-US" sz="2800" dirty="0"/>
              <a:t>Step. 3: IF Ψ1 and Ψ2 have a different number of arguments, then return FAILURE.</a:t>
            </a:r>
          </a:p>
          <a:p>
            <a:r>
              <a:rPr lang="en-US" sz="2800" dirty="0"/>
              <a:t>Step. 4: Set Substitution set(SUBST) to NIL. </a:t>
            </a:r>
          </a:p>
          <a:p>
            <a:r>
              <a:rPr lang="en-US" sz="2800" dirty="0"/>
              <a:t>Step. 5: For </a:t>
            </a:r>
            <a:r>
              <a:rPr lang="en-US" sz="2800" dirty="0" err="1"/>
              <a:t>i</a:t>
            </a:r>
            <a:r>
              <a:rPr lang="en-US" sz="2800" dirty="0"/>
              <a:t>=1 to the number of elements in Ψ1. </a:t>
            </a:r>
          </a:p>
          <a:p>
            <a:r>
              <a:rPr lang="en-US" sz="2800" dirty="0"/>
              <a:t>	a) Call Unify function with the </a:t>
            </a:r>
            <a:r>
              <a:rPr lang="en-US" sz="2800" dirty="0" err="1"/>
              <a:t>ith</a:t>
            </a:r>
            <a:r>
              <a:rPr lang="en-US" sz="2800" dirty="0"/>
              <a:t> element of Ψ1 and </a:t>
            </a:r>
            <a:r>
              <a:rPr lang="en-US" sz="2800" dirty="0" err="1"/>
              <a:t>ith</a:t>
            </a:r>
            <a:r>
              <a:rPr lang="en-US" sz="2800" dirty="0"/>
              <a:t> element of Ψ2, and put the result into S.</a:t>
            </a:r>
          </a:p>
          <a:p>
            <a:r>
              <a:rPr lang="en-US" sz="2800" dirty="0"/>
              <a:t>	b) If S = failure then returns Failure</a:t>
            </a:r>
          </a:p>
          <a:p>
            <a:r>
              <a:rPr lang="en-US" sz="2800" dirty="0"/>
              <a:t>	c) If S ≠ NIL then do,</a:t>
            </a:r>
          </a:p>
          <a:p>
            <a:r>
              <a:rPr lang="en-US" sz="2800" dirty="0"/>
              <a:t>		a. Apply S to the remainder of both Ψ1 and Ψ2.</a:t>
            </a:r>
          </a:p>
          <a:p>
            <a:r>
              <a:rPr lang="en-US" sz="2800" dirty="0"/>
              <a:t>		b. SUBST= APPEND(S, SUBST). </a:t>
            </a:r>
          </a:p>
          <a:p>
            <a:r>
              <a:rPr lang="en-US" sz="2800" dirty="0"/>
              <a:t>Step.6: Return SUBST. </a:t>
            </a:r>
          </a:p>
        </p:txBody>
      </p:sp>
    </p:spTree>
    <p:extLst>
      <p:ext uri="{BB962C8B-B14F-4D97-AF65-F5344CB8AC3E}">
        <p14:creationId xmlns:p14="http://schemas.microsoft.com/office/powerpoint/2010/main" val="21273110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4023" y="819434"/>
            <a:ext cx="10614212" cy="4493538"/>
          </a:xfrm>
          <a:prstGeom prst="rect">
            <a:avLst/>
          </a:prstGeom>
        </p:spPr>
        <p:txBody>
          <a:bodyPr wrap="square">
            <a:spAutoFit/>
          </a:bodyPr>
          <a:lstStyle/>
          <a:p>
            <a:r>
              <a:rPr lang="en-US" sz="2600" b="1" dirty="0">
                <a:solidFill>
                  <a:srgbClr val="C00000"/>
                </a:solidFill>
              </a:rPr>
              <a:t>Implementation of the Algorithm</a:t>
            </a:r>
          </a:p>
          <a:p>
            <a:r>
              <a:rPr lang="en-US" sz="2600" dirty="0"/>
              <a:t>Step.1: Initialize the substitution set to be empty.</a:t>
            </a:r>
          </a:p>
          <a:p>
            <a:r>
              <a:rPr lang="en-US" sz="2600" dirty="0"/>
              <a:t>Step.2: Recursively unify atomic sentences:</a:t>
            </a:r>
          </a:p>
          <a:p>
            <a:r>
              <a:rPr lang="en-US" sz="2600" dirty="0"/>
              <a:t>a.	Check for Identical expression match.</a:t>
            </a:r>
          </a:p>
          <a:p>
            <a:pPr marL="514350" indent="-514350">
              <a:buAutoNum type="alphaLcPeriod" startAt="2"/>
            </a:pPr>
            <a:r>
              <a:rPr lang="en-US" sz="2600" dirty="0"/>
              <a:t>If one expression is a variable vi, and the other is a term </a:t>
            </a:r>
            <a:r>
              <a:rPr lang="en-US" sz="2600" dirty="0" err="1"/>
              <a:t>ti</a:t>
            </a:r>
            <a:r>
              <a:rPr lang="en-US" sz="2600" dirty="0"/>
              <a:t> which does                </a:t>
            </a:r>
          </a:p>
          <a:p>
            <a:r>
              <a:rPr lang="en-US" sz="2600" dirty="0"/>
              <a:t>        not contain variable vi, then:</a:t>
            </a:r>
          </a:p>
          <a:p>
            <a:r>
              <a:rPr lang="en-US" sz="2600" dirty="0"/>
              <a:t>a.	Substitute </a:t>
            </a:r>
            <a:r>
              <a:rPr lang="en-US" sz="2600" dirty="0" err="1"/>
              <a:t>ti</a:t>
            </a:r>
            <a:r>
              <a:rPr lang="en-US" sz="2600" dirty="0"/>
              <a:t> / vi in the existing substitutions</a:t>
            </a:r>
          </a:p>
          <a:p>
            <a:r>
              <a:rPr lang="en-US" sz="2600" dirty="0"/>
              <a:t>b.	Add </a:t>
            </a:r>
            <a:r>
              <a:rPr lang="en-US" sz="2600" dirty="0" err="1"/>
              <a:t>ti</a:t>
            </a:r>
            <a:r>
              <a:rPr lang="en-US" sz="2600" dirty="0"/>
              <a:t> /vi to the substitution </a:t>
            </a:r>
            <a:r>
              <a:rPr lang="en-US" sz="2600" dirty="0" err="1"/>
              <a:t>setlist</a:t>
            </a:r>
            <a:r>
              <a:rPr lang="en-US" sz="2600" dirty="0"/>
              <a:t>.</a:t>
            </a:r>
          </a:p>
          <a:p>
            <a:r>
              <a:rPr lang="en-US" sz="2600" dirty="0"/>
              <a:t>c.	If both the expressions are functions, then function name must be similar, and the number of arguments must be the same in both the expression.</a:t>
            </a:r>
          </a:p>
        </p:txBody>
      </p:sp>
    </p:spTree>
    <p:extLst>
      <p:ext uri="{BB962C8B-B14F-4D97-AF65-F5344CB8AC3E}">
        <p14:creationId xmlns:p14="http://schemas.microsoft.com/office/powerpoint/2010/main" val="5326410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9452" y="788053"/>
            <a:ext cx="2829621" cy="317972"/>
          </a:xfrm>
          <a:prstGeom prst="rect">
            <a:avLst/>
          </a:prstGeom>
        </p:spPr>
        <p:txBody>
          <a:bodyPr wrap="none">
            <a:spAutoFit/>
          </a:bodyPr>
          <a:lstStyle/>
          <a:p>
            <a:pPr>
              <a:lnSpc>
                <a:spcPts val="1560"/>
              </a:lnSpc>
              <a:spcBef>
                <a:spcPts val="375"/>
              </a:spcBef>
            </a:pPr>
            <a:r>
              <a:rPr lang="en-IN" sz="2400" b="1" dirty="0">
                <a:latin typeface="Helvetica" panose="020B0604020202020204" pitchFamily="34" charset="0"/>
                <a:ea typeface="Times New Roman" panose="02020603050405020304" pitchFamily="18" charset="0"/>
              </a:rPr>
              <a:t>Resolution in FOL</a:t>
            </a:r>
            <a:endParaRPr lang="en-IN" sz="2400" b="1"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217734" y="1034307"/>
            <a:ext cx="10543960" cy="563231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Resolution is a theorem proving technique that proceeds by building refutation proofs, i.e., proofs by contradictions. </a:t>
            </a:r>
          </a:p>
          <a:p>
            <a:pPr marL="342900" indent="-34290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It was invented by a Mathematician John Alan Robinson in the year 1965.</a:t>
            </a:r>
          </a:p>
          <a:p>
            <a:pPr marL="342900" indent="-34290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Resolution is used, if there are various statements are given, and we need to prove a conclusion of those statements. </a:t>
            </a:r>
          </a:p>
          <a:p>
            <a:pPr marL="342900" indent="-342900" algn="just">
              <a:lnSpc>
                <a:spcPct val="150000"/>
              </a:lnSpc>
              <a:buFont typeface="Arial" panose="020B0604020202020204" pitchFamily="34" charset="0"/>
              <a:buChar char="•"/>
            </a:pPr>
            <a:r>
              <a:rPr lang="en-IN" sz="2000" dirty="0">
                <a:solidFill>
                  <a:srgbClr val="000000"/>
                </a:solidFill>
                <a:latin typeface="Verdana" panose="020B0604030504040204" pitchFamily="34" charset="0"/>
                <a:ea typeface="Times New Roman" panose="02020603050405020304" pitchFamily="18" charset="0"/>
              </a:rPr>
              <a:t>Unification is a key concept in proofs by resolutions. Resolution is a single inference rule which can efficiently operate on the </a:t>
            </a:r>
            <a:r>
              <a:rPr lang="en-IN" sz="2000" b="1" dirty="0">
                <a:solidFill>
                  <a:srgbClr val="000000"/>
                </a:solidFill>
                <a:latin typeface="Verdana" panose="020B0604030504040204" pitchFamily="34" charset="0"/>
                <a:ea typeface="Times New Roman" panose="02020603050405020304" pitchFamily="18" charset="0"/>
              </a:rPr>
              <a:t>conjunctive normal form or clausal form</a:t>
            </a:r>
            <a:r>
              <a:rPr lang="en-IN" sz="2000" dirty="0">
                <a:solidFill>
                  <a:srgbClr val="000000"/>
                </a:solidFill>
                <a:latin typeface="Verdana" panose="020B0604030504040204" pitchFamily="34" charset="0"/>
                <a:ea typeface="Times New Roman" panose="02020603050405020304" pitchFamily="18" charset="0"/>
              </a:rPr>
              <a:t>.</a:t>
            </a:r>
            <a:endParaRPr lang="en-IN" sz="2000" dirty="0">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IN" sz="2000" b="1" dirty="0">
                <a:solidFill>
                  <a:srgbClr val="000000"/>
                </a:solidFill>
                <a:latin typeface="Verdana" panose="020B0604030504040204" pitchFamily="34" charset="0"/>
                <a:ea typeface="Times New Roman" panose="02020603050405020304" pitchFamily="18" charset="0"/>
              </a:rPr>
              <a:t>Clause</a:t>
            </a:r>
            <a:r>
              <a:rPr lang="en-IN" sz="2000" dirty="0">
                <a:solidFill>
                  <a:srgbClr val="000000"/>
                </a:solidFill>
                <a:latin typeface="Verdana" panose="020B0604030504040204" pitchFamily="34" charset="0"/>
                <a:ea typeface="Times New Roman" panose="02020603050405020304" pitchFamily="18" charset="0"/>
              </a:rPr>
              <a:t>: Disjunction of literals (an atomic sentence) is called a </a:t>
            </a:r>
            <a:r>
              <a:rPr lang="en-IN" sz="2000" b="1" dirty="0">
                <a:solidFill>
                  <a:srgbClr val="000000"/>
                </a:solidFill>
                <a:latin typeface="Verdana" panose="020B0604030504040204" pitchFamily="34" charset="0"/>
                <a:ea typeface="Times New Roman" panose="02020603050405020304" pitchFamily="18" charset="0"/>
              </a:rPr>
              <a:t>clause</a:t>
            </a:r>
            <a:r>
              <a:rPr lang="en-IN" sz="2000" dirty="0">
                <a:solidFill>
                  <a:srgbClr val="000000"/>
                </a:solidFill>
                <a:latin typeface="Verdana" panose="020B0604030504040204" pitchFamily="34" charset="0"/>
                <a:ea typeface="Times New Roman" panose="02020603050405020304" pitchFamily="18" charset="0"/>
              </a:rPr>
              <a:t>. It is also known as a unit clause.</a:t>
            </a:r>
            <a:endParaRPr lang="en-IN" sz="2000" dirty="0">
              <a:latin typeface="Times New Roman" panose="02020603050405020304" pitchFamily="18"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IN" sz="2000" b="1" dirty="0">
                <a:solidFill>
                  <a:srgbClr val="000000"/>
                </a:solidFill>
                <a:latin typeface="Verdana" panose="020B0604030504040204" pitchFamily="34" charset="0"/>
                <a:ea typeface="Times New Roman" panose="02020603050405020304" pitchFamily="18" charset="0"/>
              </a:rPr>
              <a:t>Conjunctive Normal Form</a:t>
            </a:r>
            <a:r>
              <a:rPr lang="en-IN" sz="2000" dirty="0">
                <a:solidFill>
                  <a:srgbClr val="000000"/>
                </a:solidFill>
                <a:latin typeface="Verdana" panose="020B0604030504040204" pitchFamily="34" charset="0"/>
                <a:ea typeface="Times New Roman" panose="02020603050405020304" pitchFamily="18" charset="0"/>
              </a:rPr>
              <a:t>: A sentence represented as a conjunction of clauses is said to be </a:t>
            </a:r>
            <a:r>
              <a:rPr lang="en-IN" sz="2000" b="1" dirty="0">
                <a:solidFill>
                  <a:srgbClr val="000000"/>
                </a:solidFill>
                <a:latin typeface="Verdana" panose="020B0604030504040204" pitchFamily="34" charset="0"/>
                <a:ea typeface="Times New Roman" panose="02020603050405020304" pitchFamily="18" charset="0"/>
              </a:rPr>
              <a:t>conjunctive normal form</a:t>
            </a:r>
            <a:r>
              <a:rPr lang="en-IN" sz="2000" dirty="0">
                <a:solidFill>
                  <a:srgbClr val="000000"/>
                </a:solidFill>
                <a:latin typeface="Verdana" panose="020B0604030504040204" pitchFamily="34" charset="0"/>
                <a:ea typeface="Times New Roman" panose="02020603050405020304" pitchFamily="18" charset="0"/>
              </a:rPr>
              <a:t> or </a:t>
            </a:r>
            <a:r>
              <a:rPr lang="en-IN" sz="2000" b="1" dirty="0">
                <a:solidFill>
                  <a:srgbClr val="000000"/>
                </a:solidFill>
                <a:latin typeface="Verdana" panose="020B0604030504040204" pitchFamily="34" charset="0"/>
                <a:ea typeface="Times New Roman" panose="02020603050405020304" pitchFamily="18" charset="0"/>
              </a:rPr>
              <a:t>CNF</a:t>
            </a:r>
            <a:r>
              <a:rPr lang="en-IN" sz="2000" dirty="0">
                <a:solidFill>
                  <a:srgbClr val="000000"/>
                </a:solidFill>
                <a:latin typeface="Verdana" panose="020B0604030504040204" pitchFamily="34"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372245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940" y="893415"/>
            <a:ext cx="10811435" cy="3067506"/>
          </a:xfrm>
          <a:prstGeom prst="rect">
            <a:avLst/>
          </a:prstGeom>
        </p:spPr>
        <p:txBody>
          <a:bodyPr wrap="squar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The resolution inference rule:</a:t>
            </a:r>
          </a:p>
          <a:p>
            <a:pPr>
              <a:lnSpc>
                <a:spcPts val="1560"/>
              </a:lnSpc>
              <a:spcBef>
                <a:spcPts val="200"/>
              </a:spcBef>
              <a:spcAft>
                <a:spcPts val="0"/>
              </a:spcAft>
            </a:pPr>
            <a:endParaRPr lang="en-IN" sz="2800" b="1" dirty="0">
              <a:latin typeface="Calibri Light" panose="020F03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200" dirty="0">
                <a:solidFill>
                  <a:srgbClr val="000000"/>
                </a:solidFill>
                <a:latin typeface="Verdana" panose="020B0604030504040204" pitchFamily="34" charset="0"/>
                <a:ea typeface="Times New Roman" panose="02020603050405020304" pitchFamily="18" charset="0"/>
              </a:rPr>
              <a:t>The resolution rule for first-order logic is simply a lifted version of the propositional rule. </a:t>
            </a:r>
          </a:p>
          <a:p>
            <a:pPr marL="342900" indent="-342900" algn="just">
              <a:lnSpc>
                <a:spcPct val="150000"/>
              </a:lnSpc>
              <a:buFont typeface="Arial" panose="020B0604020202020204" pitchFamily="34" charset="0"/>
              <a:buChar char="•"/>
            </a:pPr>
            <a:r>
              <a:rPr lang="en-IN" sz="2200" dirty="0">
                <a:solidFill>
                  <a:srgbClr val="000000"/>
                </a:solidFill>
                <a:latin typeface="Verdana" panose="020B0604030504040204" pitchFamily="34" charset="0"/>
                <a:ea typeface="Times New Roman" panose="02020603050405020304" pitchFamily="18" charset="0"/>
              </a:rPr>
              <a:t>Resolution can resolve two clauses if they contain complementary literals, which are assumed to be standardized apart so that they share no variables.</a:t>
            </a:r>
            <a:endParaRPr lang="en-IN" sz="22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1129551" y="4096888"/>
            <a:ext cx="10811435" cy="105214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This rule is also called the </a:t>
            </a:r>
            <a:r>
              <a:rPr lang="en-IN" sz="2200" b="1" dirty="0">
                <a:solidFill>
                  <a:srgbClr val="000000"/>
                </a:solidFill>
                <a:latin typeface="Verdana" panose="020B0604030504040204" pitchFamily="34" charset="0"/>
                <a:ea typeface="Calibri" panose="020F0502020204030204" pitchFamily="34" charset="0"/>
                <a:cs typeface="Times New Roman" panose="02020603050405020304" pitchFamily="18" charset="0"/>
              </a:rPr>
              <a:t>binary resolution rule</a:t>
            </a:r>
            <a:r>
              <a:rPr lang="en-IN" sz="2200" dirty="0">
                <a:solidFill>
                  <a:srgbClr val="000000"/>
                </a:solidFill>
                <a:latin typeface="Verdana" panose="020B0604030504040204" pitchFamily="34" charset="0"/>
                <a:ea typeface="Calibri" panose="020F0502020204030204" pitchFamily="34" charset="0"/>
                <a:cs typeface="Times New Roman" panose="02020603050405020304" pitchFamily="18" charset="0"/>
              </a:rPr>
              <a:t> because it only resolves exactly two literals.</a:t>
            </a:r>
            <a:endParaRPr lang="en-IN" sz="2200" dirty="0"/>
          </a:p>
        </p:txBody>
      </p:sp>
    </p:spTree>
    <p:extLst>
      <p:ext uri="{BB962C8B-B14F-4D97-AF65-F5344CB8AC3E}">
        <p14:creationId xmlns:p14="http://schemas.microsoft.com/office/powerpoint/2010/main" val="41885421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129" y="1029699"/>
            <a:ext cx="10479742" cy="5078313"/>
          </a:xfrm>
          <a:prstGeom prst="rect">
            <a:avLst/>
          </a:prstGeom>
        </p:spPr>
        <p:txBody>
          <a:bodyPr wrap="square">
            <a:spAutoFit/>
          </a:bodyPr>
          <a:lstStyle/>
          <a:p>
            <a:pPr>
              <a:lnSpc>
                <a:spcPct val="15000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Example:</a:t>
            </a:r>
            <a:endParaRPr lang="en-IN" sz="2400" b="1" dirty="0">
              <a:latin typeface="Calibri Light" panose="020F0302020204030204" pitchFamily="34" charset="0"/>
              <a:ea typeface="Times New Roman" panose="02020603050405020304" pitchFamily="18" charset="0"/>
              <a:cs typeface="Times New Roman" panose="02020603050405020304" pitchFamily="18" charset="0"/>
            </a:endParaRPr>
          </a:p>
          <a:p>
            <a:pPr>
              <a:lnSpc>
                <a:spcPct val="150000"/>
              </a:lnSpc>
            </a:pPr>
            <a:r>
              <a:rPr lang="en-IN" sz="2400" b="1" dirty="0">
                <a:solidFill>
                  <a:srgbClr val="C00000"/>
                </a:solidFill>
                <a:latin typeface="Verdana" panose="020B0604030504040204" pitchFamily="34" charset="0"/>
                <a:ea typeface="Times New Roman" panose="02020603050405020304" pitchFamily="18" charset="0"/>
              </a:rPr>
              <a:t>We can resolve two clauses which are given below:</a:t>
            </a:r>
            <a:endParaRPr lang="en-IN" sz="2400" b="1" dirty="0">
              <a:solidFill>
                <a:srgbClr val="C00000"/>
              </a:solidFill>
              <a:latin typeface="Times New Roman" panose="02020603050405020304" pitchFamily="18" charset="0"/>
              <a:ea typeface="Times New Roman" panose="02020603050405020304" pitchFamily="18" charset="0"/>
            </a:endParaRPr>
          </a:p>
          <a:p>
            <a:pPr>
              <a:lnSpc>
                <a:spcPct val="150000"/>
              </a:lnSpc>
            </a:pPr>
            <a:r>
              <a:rPr lang="en-IN" sz="2400" b="1" dirty="0">
                <a:latin typeface="Verdana" panose="020B0604030504040204" pitchFamily="34" charset="0"/>
                <a:ea typeface="Times New Roman" panose="02020603050405020304" pitchFamily="18" charset="0"/>
              </a:rPr>
              <a:t>[Animal (g(x) V Loves (f(x), x)]       and       [</a:t>
            </a:r>
            <a:r>
              <a:rPr lang="en-IN" sz="2400" b="1" dirty="0">
                <a:latin typeface="MS Gothic" panose="020B0609070205080204" pitchFamily="49" charset="-128"/>
                <a:ea typeface="Times New Roman" panose="02020603050405020304" pitchFamily="18" charset="0"/>
                <a:cs typeface="MS Gothic" panose="020B0609070205080204" pitchFamily="49" charset="-128"/>
              </a:rPr>
              <a:t>￢</a:t>
            </a:r>
            <a:r>
              <a:rPr lang="en-IN" sz="2400" b="1" dirty="0">
                <a:latin typeface="Verdana" panose="020B0604030504040204" pitchFamily="34" charset="0"/>
                <a:ea typeface="Times New Roman" panose="02020603050405020304" pitchFamily="18" charset="0"/>
              </a:rPr>
              <a:t> Loves(a, b) V </a:t>
            </a:r>
            <a:r>
              <a:rPr lang="en-IN" sz="2400" b="1" dirty="0">
                <a:latin typeface="MS Gothic" panose="020B0609070205080204" pitchFamily="49" charset="-128"/>
                <a:ea typeface="Times New Roman" panose="02020603050405020304" pitchFamily="18" charset="0"/>
                <a:cs typeface="MS Gothic" panose="020B0609070205080204" pitchFamily="49" charset="-128"/>
              </a:rPr>
              <a:t>￢</a:t>
            </a:r>
            <a:r>
              <a:rPr lang="en-IN" sz="2400" b="1" dirty="0">
                <a:latin typeface="Verdana" panose="020B0604030504040204" pitchFamily="34" charset="0"/>
                <a:ea typeface="Times New Roman" panose="02020603050405020304" pitchFamily="18" charset="0"/>
              </a:rPr>
              <a:t>Kills(a, b)]</a:t>
            </a:r>
            <a:endParaRPr lang="en-IN" sz="2400" dirty="0">
              <a:latin typeface="Times New Roman" panose="02020603050405020304" pitchFamily="18" charset="0"/>
              <a:ea typeface="Times New Roman" panose="02020603050405020304" pitchFamily="18" charset="0"/>
            </a:endParaRPr>
          </a:p>
          <a:p>
            <a:pPr>
              <a:lnSpc>
                <a:spcPct val="150000"/>
              </a:lnSpc>
            </a:pPr>
            <a:r>
              <a:rPr lang="en-IN" sz="2400" dirty="0">
                <a:latin typeface="Verdana" panose="020B0604030504040204" pitchFamily="34" charset="0"/>
                <a:ea typeface="Times New Roman" panose="02020603050405020304" pitchFamily="18" charset="0"/>
              </a:rPr>
              <a:t>Where two complimentary literals are: </a:t>
            </a:r>
            <a:r>
              <a:rPr lang="en-IN" sz="2400" b="1" dirty="0">
                <a:latin typeface="Verdana" panose="020B0604030504040204" pitchFamily="34" charset="0"/>
                <a:ea typeface="Times New Roman" panose="02020603050405020304" pitchFamily="18" charset="0"/>
              </a:rPr>
              <a:t>Loves (f(x), x) and </a:t>
            </a:r>
            <a:r>
              <a:rPr lang="en-IN" sz="2400" b="1" dirty="0">
                <a:latin typeface="MS Gothic" panose="020B0609070205080204" pitchFamily="49" charset="-128"/>
                <a:ea typeface="Times New Roman" panose="02020603050405020304" pitchFamily="18" charset="0"/>
                <a:cs typeface="MS Gothic" panose="020B0609070205080204" pitchFamily="49" charset="-128"/>
              </a:rPr>
              <a:t>￢</a:t>
            </a:r>
            <a:r>
              <a:rPr lang="en-IN" sz="2400" b="1" dirty="0">
                <a:latin typeface="Verdana" panose="020B0604030504040204" pitchFamily="34" charset="0"/>
                <a:ea typeface="Times New Roman" panose="02020603050405020304" pitchFamily="18" charset="0"/>
              </a:rPr>
              <a:t> Loves (a, b)</a:t>
            </a:r>
            <a:endParaRPr lang="en-IN" sz="2400" dirty="0">
              <a:latin typeface="Times New Roman" panose="02020603050405020304" pitchFamily="18" charset="0"/>
              <a:ea typeface="Times New Roman" panose="02020603050405020304" pitchFamily="18" charset="0"/>
            </a:endParaRPr>
          </a:p>
          <a:p>
            <a:pPr algn="just">
              <a:lnSpc>
                <a:spcPct val="150000"/>
              </a:lnSpc>
            </a:pPr>
            <a:r>
              <a:rPr lang="en-IN" sz="2400" dirty="0">
                <a:latin typeface="Verdana" panose="020B0604030504040204" pitchFamily="34" charset="0"/>
                <a:ea typeface="Times New Roman" panose="02020603050405020304" pitchFamily="18" charset="0"/>
              </a:rPr>
              <a:t>These literals can be unified with unifier </a:t>
            </a:r>
            <a:r>
              <a:rPr lang="en-IN" sz="2400" b="1" dirty="0">
                <a:latin typeface="Verdana" panose="020B0604030504040204" pitchFamily="34" charset="0"/>
                <a:ea typeface="Times New Roman" panose="02020603050405020304" pitchFamily="18" charset="0"/>
              </a:rPr>
              <a:t>θ= [a/f(x), and b/x] </a:t>
            </a:r>
            <a:r>
              <a:rPr lang="en-IN" sz="2400" dirty="0">
                <a:latin typeface="Verdana" panose="020B0604030504040204" pitchFamily="34" charset="0"/>
                <a:ea typeface="Times New Roman" panose="02020603050405020304" pitchFamily="18" charset="0"/>
              </a:rPr>
              <a:t>, and it will generate a </a:t>
            </a:r>
            <a:r>
              <a:rPr lang="en-IN" sz="2400" dirty="0" err="1">
                <a:latin typeface="Verdana" panose="020B0604030504040204" pitchFamily="34" charset="0"/>
                <a:ea typeface="Times New Roman" panose="02020603050405020304" pitchFamily="18" charset="0"/>
              </a:rPr>
              <a:t>resolvent</a:t>
            </a:r>
            <a:r>
              <a:rPr lang="en-IN" sz="2400" dirty="0">
                <a:latin typeface="Verdana" panose="020B0604030504040204" pitchFamily="34" charset="0"/>
                <a:ea typeface="Times New Roman" panose="02020603050405020304" pitchFamily="18" charset="0"/>
              </a:rPr>
              <a:t> clause:</a:t>
            </a:r>
            <a:endParaRPr lang="en-IN" sz="2400" dirty="0">
              <a:latin typeface="Times New Roman" panose="02020603050405020304" pitchFamily="18" charset="0"/>
              <a:ea typeface="Times New Roman" panose="02020603050405020304" pitchFamily="18" charset="0"/>
            </a:endParaRPr>
          </a:p>
          <a:p>
            <a:pPr>
              <a:lnSpc>
                <a:spcPct val="150000"/>
              </a:lnSpc>
            </a:pPr>
            <a:r>
              <a:rPr lang="en-IN" sz="2400" b="1" dirty="0">
                <a:latin typeface="Verdana" panose="020B0604030504040204" pitchFamily="34" charset="0"/>
                <a:ea typeface="Times New Roman" panose="02020603050405020304" pitchFamily="18" charset="0"/>
              </a:rPr>
              <a:t>[Animal (g(x) V </a:t>
            </a:r>
            <a:r>
              <a:rPr lang="en-IN" sz="2400" b="1" dirty="0">
                <a:latin typeface="MS Gothic" panose="020B0609070205080204" pitchFamily="49" charset="-128"/>
                <a:ea typeface="Times New Roman" panose="02020603050405020304" pitchFamily="18" charset="0"/>
                <a:cs typeface="MS Gothic" panose="020B0609070205080204" pitchFamily="49" charset="-128"/>
              </a:rPr>
              <a:t>￢</a:t>
            </a:r>
            <a:r>
              <a:rPr lang="en-IN" sz="2400" b="1" dirty="0">
                <a:latin typeface="Verdana" panose="020B0604030504040204" pitchFamily="34" charset="0"/>
                <a:ea typeface="Times New Roman" panose="02020603050405020304" pitchFamily="18" charset="0"/>
              </a:rPr>
              <a:t> Kills(f(x), x)].</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118265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4257" y="788053"/>
            <a:ext cx="3294492" cy="325089"/>
          </a:xfrm>
          <a:prstGeom prst="rect">
            <a:avLst/>
          </a:prstGeom>
        </p:spPr>
        <p:txBody>
          <a:bodyPr wrap="none">
            <a:spAutoFit/>
          </a:bodyPr>
          <a:lstStyle/>
          <a:p>
            <a:pPr>
              <a:lnSpc>
                <a:spcPts val="1560"/>
              </a:lnSpc>
              <a:spcBef>
                <a:spcPts val="200"/>
              </a:spcBef>
              <a:spcAft>
                <a:spcPts val="0"/>
              </a:spcAft>
            </a:pPr>
            <a:r>
              <a:rPr lang="en-IN" sz="2400" b="1" dirty="0">
                <a:latin typeface="Helvetica" panose="020B0604020202020204" pitchFamily="34" charset="0"/>
                <a:ea typeface="Times New Roman" panose="02020603050405020304" pitchFamily="18" charset="0"/>
                <a:cs typeface="Times New Roman" panose="02020603050405020304" pitchFamily="18" charset="0"/>
              </a:rPr>
              <a:t>Steps for Resolution:</a:t>
            </a:r>
            <a:endParaRPr lang="en-IN"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1134256" y="1319401"/>
            <a:ext cx="10681225" cy="5050100"/>
          </a:xfrm>
          <a:prstGeom prst="rect">
            <a:avLst/>
          </a:prstGeom>
        </p:spPr>
        <p:txBody>
          <a:bodyPr wrap="square">
            <a:spAutoFit/>
          </a:bodyPr>
          <a:lstStyle/>
          <a:p>
            <a:pPr marL="342900" lvl="0" indent="-342900">
              <a:lnSpc>
                <a:spcPct val="150000"/>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Conversion of facts into first-order logic.</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Convert FOL statements into CNF</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Negate the statement which needs to prove (proof by contradiction)</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300"/>
              </a:spcBef>
              <a:spcAft>
                <a:spcPts val="800"/>
              </a:spcAft>
              <a:buFont typeface="+mj-lt"/>
              <a:buAutoNum type="arabicPeriod"/>
              <a:tabLst>
                <a:tab pos="457200" algn="l"/>
              </a:tabLst>
            </a:pPr>
            <a:r>
              <a:rPr lang="en-IN" sz="2400" dirty="0">
                <a:solidFill>
                  <a:srgbClr val="000000"/>
                </a:solidFill>
                <a:latin typeface="Verdana" panose="020B0604030504040204" pitchFamily="34" charset="0"/>
                <a:ea typeface="Calibri" panose="020F0502020204030204" pitchFamily="34" charset="0"/>
                <a:cs typeface="Times New Roman" panose="02020603050405020304" pitchFamily="18" charset="0"/>
              </a:rPr>
              <a:t>Draw resolution graph (unification).</a:t>
            </a:r>
            <a:endParaRPr lang="en-IN" sz="24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sz="2400" dirty="0">
                <a:solidFill>
                  <a:srgbClr val="000000"/>
                </a:solidFill>
                <a:latin typeface="Verdana" panose="020B0604030504040204" pitchFamily="34" charset="0"/>
                <a:ea typeface="Times New Roman" panose="02020603050405020304" pitchFamily="18" charset="0"/>
              </a:rPr>
              <a:t>To better understand all the above steps, we will take an example in which we will apply resolution.</a:t>
            </a:r>
          </a:p>
          <a:p>
            <a:pPr algn="just">
              <a:lnSpc>
                <a:spcPct val="150000"/>
              </a:lnSpc>
            </a:pPr>
            <a:r>
              <a:rPr lang="en-IN" sz="2400" dirty="0">
                <a:solidFill>
                  <a:srgbClr val="0070C0"/>
                </a:solidFill>
                <a:effectLst/>
                <a:latin typeface="Verdana" panose="020B0604030504040204" pitchFamily="34" charset="0"/>
                <a:ea typeface="Times New Roman" panose="02020603050405020304" pitchFamily="18" charset="0"/>
              </a:rPr>
              <a:t>Note: Example on the separate sheet attached with notes:</a:t>
            </a:r>
            <a:endParaRPr lang="en-IN" sz="2400" dirty="0">
              <a:solidFill>
                <a:srgbClr val="0070C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93942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25" y="2769205"/>
            <a:ext cx="9296904" cy="584775"/>
          </a:xfrm>
          <a:prstGeom prst="rect">
            <a:avLst/>
          </a:prstGeom>
        </p:spPr>
        <p:txBody>
          <a:bodyPr wrap="none">
            <a:spAutoFit/>
          </a:bodyPr>
          <a:lstStyle/>
          <a:p>
            <a:r>
              <a:rPr lang="en-US" sz="3200" b="1" dirty="0">
                <a:latin typeface="erdana"/>
              </a:rPr>
              <a:t>Forward Chaining and backward chaining in AI</a:t>
            </a:r>
            <a:endParaRPr lang="en-US" sz="3200" b="1" i="0" dirty="0">
              <a:effectLst/>
              <a:latin typeface="erdana"/>
            </a:endParaRPr>
          </a:p>
        </p:txBody>
      </p:sp>
    </p:spTree>
    <p:extLst>
      <p:ext uri="{BB962C8B-B14F-4D97-AF65-F5344CB8AC3E}">
        <p14:creationId xmlns:p14="http://schemas.microsoft.com/office/powerpoint/2010/main" val="268330312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5412" y="922074"/>
            <a:ext cx="10641106" cy="5262979"/>
          </a:xfrm>
          <a:prstGeom prst="rect">
            <a:avLst/>
          </a:prstGeom>
        </p:spPr>
        <p:txBody>
          <a:bodyPr wrap="square">
            <a:spAutoFit/>
          </a:bodyPr>
          <a:lstStyle/>
          <a:p>
            <a:r>
              <a:rPr lang="en-US" sz="2400" b="1" dirty="0">
                <a:latin typeface="erdana"/>
              </a:rPr>
              <a:t>Inference engine:</a:t>
            </a:r>
          </a:p>
          <a:p>
            <a:pPr marL="285750" indent="-285750">
              <a:lnSpc>
                <a:spcPct val="150000"/>
              </a:lnSpc>
              <a:buFont typeface="Arial" panose="020B0604020202020204" pitchFamily="34" charset="0"/>
              <a:buChar char="•"/>
            </a:pPr>
            <a:r>
              <a:rPr lang="en-US" sz="2400" dirty="0">
                <a:solidFill>
                  <a:srgbClr val="000000"/>
                </a:solidFill>
                <a:latin typeface="verdana" panose="020B0604030504040204" pitchFamily="34" charset="0"/>
              </a:rPr>
              <a:t>The inference engine is the component of the intelligent system in artificial intelligence, which applies logical rules to the knowledge base to infer new information from known facts. </a:t>
            </a:r>
          </a:p>
          <a:p>
            <a:pPr marL="285750" indent="-285750">
              <a:lnSpc>
                <a:spcPct val="150000"/>
              </a:lnSpc>
              <a:buFont typeface="Arial" panose="020B0604020202020204" pitchFamily="34" charset="0"/>
              <a:buChar char="•"/>
            </a:pPr>
            <a:r>
              <a:rPr lang="en-US" sz="2400" dirty="0">
                <a:solidFill>
                  <a:srgbClr val="000000"/>
                </a:solidFill>
                <a:latin typeface="verdana" panose="020B0604030504040204" pitchFamily="34" charset="0"/>
              </a:rPr>
              <a:t>The first inference engine was part of the expert system. </a:t>
            </a:r>
            <a:r>
              <a:rPr lang="en-US" sz="2400" b="1" dirty="0">
                <a:solidFill>
                  <a:srgbClr val="C00000"/>
                </a:solidFill>
                <a:latin typeface="verdana" panose="020B0604030504040204" pitchFamily="34" charset="0"/>
              </a:rPr>
              <a:t>Inference engine commonly proceeds in two modes, which are:</a:t>
            </a:r>
          </a:p>
          <a:p>
            <a:endParaRPr lang="en-US" sz="2400" dirty="0">
              <a:solidFill>
                <a:srgbClr val="000000"/>
              </a:solidFill>
              <a:latin typeface="verdana" panose="020B0604030504040204" pitchFamily="34" charset="0"/>
            </a:endParaRPr>
          </a:p>
          <a:p>
            <a:pPr>
              <a:buFont typeface="+mj-lt"/>
              <a:buAutoNum type="arabicPeriod"/>
            </a:pPr>
            <a:r>
              <a:rPr lang="en-US" sz="2400" b="1" dirty="0">
                <a:solidFill>
                  <a:srgbClr val="000000"/>
                </a:solidFill>
                <a:latin typeface="verdana" panose="020B0604030504040204" pitchFamily="34" charset="0"/>
              </a:rPr>
              <a:t>Forward chaining</a:t>
            </a:r>
          </a:p>
          <a:p>
            <a:endParaRPr lang="en-US" sz="2400" dirty="0">
              <a:solidFill>
                <a:srgbClr val="000000"/>
              </a:solidFill>
              <a:latin typeface="verdana" panose="020B0604030504040204" pitchFamily="34" charset="0"/>
            </a:endParaRPr>
          </a:p>
          <a:p>
            <a:r>
              <a:rPr lang="en-US" sz="2400" b="1" dirty="0">
                <a:solidFill>
                  <a:srgbClr val="000000"/>
                </a:solidFill>
                <a:latin typeface="verdana" panose="020B0604030504040204" pitchFamily="34" charset="0"/>
              </a:rPr>
              <a:t>2. Backward chaining</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724764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2182</TotalTime>
  <Words>12062</Words>
  <Application>Microsoft Office PowerPoint</Application>
  <PresentationFormat>Widescreen</PresentationFormat>
  <Paragraphs>909</Paragraphs>
  <Slides>144</Slides>
  <Notes>1</Notes>
  <HiddenSlides>0</HiddenSlides>
  <MMClips>0</MMClips>
  <ScaleCrop>false</ScaleCrop>
  <HeadingPairs>
    <vt:vector size="4" baseType="variant">
      <vt:variant>
        <vt:lpstr>Theme</vt:lpstr>
      </vt:variant>
      <vt:variant>
        <vt:i4>1</vt:i4>
      </vt:variant>
      <vt:variant>
        <vt:lpstr>Slide Titles</vt:lpstr>
      </vt:variant>
      <vt:variant>
        <vt:i4>144</vt:i4>
      </vt:variant>
    </vt:vector>
  </HeadingPairs>
  <TitlesOfParts>
    <vt:vector size="145" baseType="lpstr">
      <vt:lpstr>Office Theme</vt:lpstr>
      <vt:lpstr>Unit-3 Knowledge Representation</vt:lpstr>
      <vt:lpstr>Knowledge-Based Agent in Artificial intelligence</vt:lpstr>
      <vt:lpstr>Knowledge-Based Agent in Artificial intelligence</vt:lpstr>
      <vt:lpstr>The architecture of knowledge-based agent</vt:lpstr>
      <vt:lpstr> Inference system </vt:lpstr>
      <vt:lpstr> Operations Performed by KBA </vt:lpstr>
      <vt:lpstr>A generic knowledge-based agent</vt:lpstr>
      <vt:lpstr>Various levels of knowledge-based agent</vt:lpstr>
      <vt:lpstr>Approaches to designing a knowledge-based agent</vt:lpstr>
      <vt:lpstr> What is knowledge representation? </vt:lpstr>
      <vt:lpstr>What to Represent?</vt:lpstr>
      <vt:lpstr>Types of knowledge</vt:lpstr>
      <vt:lpstr>The relation between knowledge and intelligence</vt:lpstr>
      <vt:lpstr>AI knowledge cycle</vt:lpstr>
      <vt:lpstr>PowerPoint Presentation</vt:lpstr>
      <vt:lpstr>Approaches to knowledge representation</vt:lpstr>
      <vt:lpstr>1. Simple relational knowledge</vt:lpstr>
      <vt:lpstr>2. Inheritable knowledge</vt:lpstr>
      <vt:lpstr>Inheritable knowledge- Eg.</vt:lpstr>
      <vt:lpstr>3. Inferential knowledge</vt:lpstr>
      <vt:lpstr>4. Procedural knowledge</vt:lpstr>
      <vt:lpstr>Requirements for knowledge Representation system</vt:lpstr>
      <vt:lpstr> Techniques of knowledge representation </vt:lpstr>
      <vt:lpstr> 1. Logical Representation </vt:lpstr>
      <vt:lpstr>1. Logical Representation</vt:lpstr>
      <vt:lpstr>2. Semantic Network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Resolution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Knowledge Representation</dc:title>
  <dc:creator>Reena</dc:creator>
  <cp:lastModifiedBy>Rahul gehlot</cp:lastModifiedBy>
  <cp:revision>107</cp:revision>
  <dcterms:created xsi:type="dcterms:W3CDTF">2021-04-23T10:41:52Z</dcterms:created>
  <dcterms:modified xsi:type="dcterms:W3CDTF">2022-11-02T12:46:30Z</dcterms:modified>
</cp:coreProperties>
</file>