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2" r:id="rId45"/>
    <p:sldId id="299" r:id="rId46"/>
    <p:sldId id="300" r:id="rId47"/>
    <p:sldId id="301" r:id="rId48"/>
    <p:sldId id="303" r:id="rId49"/>
    <p:sldId id="304" r:id="rId50"/>
    <p:sldId id="305" r:id="rId51"/>
    <p:sldId id="306" r:id="rId52"/>
    <p:sldId id="307" r:id="rId53"/>
    <p:sldId id="309" r:id="rId54"/>
    <p:sldId id="308"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64" r:id="rId97"/>
    <p:sldId id="351" r:id="rId98"/>
    <p:sldId id="352" r:id="rId99"/>
    <p:sldId id="365" r:id="rId100"/>
    <p:sldId id="353" r:id="rId101"/>
    <p:sldId id="354" r:id="rId102"/>
    <p:sldId id="355" r:id="rId103"/>
    <p:sldId id="356" r:id="rId104"/>
    <p:sldId id="366" r:id="rId105"/>
    <p:sldId id="357" r:id="rId106"/>
    <p:sldId id="358" r:id="rId107"/>
    <p:sldId id="359" r:id="rId108"/>
    <p:sldId id="360" r:id="rId109"/>
    <p:sldId id="361" r:id="rId110"/>
    <p:sldId id="362" r:id="rId111"/>
    <p:sldId id="367" r:id="rId112"/>
    <p:sldId id="368" r:id="rId113"/>
    <p:sldId id="369" r:id="rId114"/>
    <p:sldId id="370" r:id="rId115"/>
    <p:sldId id="371" r:id="rId116"/>
    <p:sldId id="363"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slide" Target="slides/slide132.xml" /><Relationship Id="rId138" Type="http://schemas.openxmlformats.org/officeDocument/2006/relationships/slide" Target="slides/slide137.xml" /><Relationship Id="rId154" Type="http://schemas.openxmlformats.org/officeDocument/2006/relationships/theme" Target="theme/theme1.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28" Type="http://schemas.openxmlformats.org/officeDocument/2006/relationships/slide" Target="slides/slide127.xml" /><Relationship Id="rId144" Type="http://schemas.openxmlformats.org/officeDocument/2006/relationships/slide" Target="slides/slide143.xml" /><Relationship Id="rId149" Type="http://schemas.openxmlformats.org/officeDocument/2006/relationships/slide" Target="slides/slide148.xml" /><Relationship Id="rId5" Type="http://schemas.openxmlformats.org/officeDocument/2006/relationships/slide" Target="slides/slide4.xml" /><Relationship Id="rId90" Type="http://schemas.openxmlformats.org/officeDocument/2006/relationships/slide" Target="slides/slide89.xml" /><Relationship Id="rId95" Type="http://schemas.openxmlformats.org/officeDocument/2006/relationships/slide" Target="slides/slide94.xml" /><Relationship Id="rId22" Type="http://schemas.openxmlformats.org/officeDocument/2006/relationships/slide" Target="slides/slide21.xml" /><Relationship Id="rId27" Type="http://schemas.openxmlformats.org/officeDocument/2006/relationships/slide" Target="slides/slide26.xml" /><Relationship Id="rId43" Type="http://schemas.openxmlformats.org/officeDocument/2006/relationships/slide" Target="slides/slide42.xml" /><Relationship Id="rId48" Type="http://schemas.openxmlformats.org/officeDocument/2006/relationships/slide" Target="slides/slide47.xml" /><Relationship Id="rId64" Type="http://schemas.openxmlformats.org/officeDocument/2006/relationships/slide" Target="slides/slide63.xml" /><Relationship Id="rId69" Type="http://schemas.openxmlformats.org/officeDocument/2006/relationships/slide" Target="slides/slide68.xml" /><Relationship Id="rId113" Type="http://schemas.openxmlformats.org/officeDocument/2006/relationships/slide" Target="slides/slide112.xml" /><Relationship Id="rId118" Type="http://schemas.openxmlformats.org/officeDocument/2006/relationships/slide" Target="slides/slide117.xml" /><Relationship Id="rId134" Type="http://schemas.openxmlformats.org/officeDocument/2006/relationships/slide" Target="slides/slide133.xml" /><Relationship Id="rId139" Type="http://schemas.openxmlformats.org/officeDocument/2006/relationships/slide" Target="slides/slide138.xml" /><Relationship Id="rId80" Type="http://schemas.openxmlformats.org/officeDocument/2006/relationships/slide" Target="slides/slide79.xml" /><Relationship Id="rId85" Type="http://schemas.openxmlformats.org/officeDocument/2006/relationships/slide" Target="slides/slide84.xml" /><Relationship Id="rId150" Type="http://schemas.openxmlformats.org/officeDocument/2006/relationships/slide" Target="slides/slide149.xml" /><Relationship Id="rId155" Type="http://schemas.openxmlformats.org/officeDocument/2006/relationships/tableStyles" Target="tableStyles.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124" Type="http://schemas.openxmlformats.org/officeDocument/2006/relationships/slide" Target="slides/slide123.xml" /><Relationship Id="rId129" Type="http://schemas.openxmlformats.org/officeDocument/2006/relationships/slide" Target="slides/slide128.xml" /><Relationship Id="rId137" Type="http://schemas.openxmlformats.org/officeDocument/2006/relationships/slide" Target="slides/slide13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32" Type="http://schemas.openxmlformats.org/officeDocument/2006/relationships/slide" Target="slides/slide131.xml" /><Relationship Id="rId140" Type="http://schemas.openxmlformats.org/officeDocument/2006/relationships/slide" Target="slides/slide139.xml" /><Relationship Id="rId145" Type="http://schemas.openxmlformats.org/officeDocument/2006/relationships/slide" Target="slides/slide144.xml" /><Relationship Id="rId153"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27" Type="http://schemas.openxmlformats.org/officeDocument/2006/relationships/slide" Target="slides/slide12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30" Type="http://schemas.openxmlformats.org/officeDocument/2006/relationships/slide" Target="slides/slide129.xml" /><Relationship Id="rId135" Type="http://schemas.openxmlformats.org/officeDocument/2006/relationships/slide" Target="slides/slide134.xml" /><Relationship Id="rId143" Type="http://schemas.openxmlformats.org/officeDocument/2006/relationships/slide" Target="slides/slide142.xml" /><Relationship Id="rId148" Type="http://schemas.openxmlformats.org/officeDocument/2006/relationships/slide" Target="slides/slide147.xml" /><Relationship Id="rId151"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141" Type="http://schemas.openxmlformats.org/officeDocument/2006/relationships/slide" Target="slides/slide140.xml" /><Relationship Id="rId146" Type="http://schemas.openxmlformats.org/officeDocument/2006/relationships/slide" Target="slides/slide145.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slide" Target="slides/slide130.xml" /><Relationship Id="rId136" Type="http://schemas.openxmlformats.org/officeDocument/2006/relationships/slide" Target="slides/slide135.xml" /><Relationship Id="rId61" Type="http://schemas.openxmlformats.org/officeDocument/2006/relationships/slide" Target="slides/slide60.xml" /><Relationship Id="rId82" Type="http://schemas.openxmlformats.org/officeDocument/2006/relationships/slide" Target="slides/slide81.xml" /><Relationship Id="rId152" Type="http://schemas.openxmlformats.org/officeDocument/2006/relationships/presProps" Target="presProps.xml" /><Relationship Id="rId19" Type="http://schemas.openxmlformats.org/officeDocument/2006/relationships/slide" Target="slides/slide18.xml" /><Relationship Id="rId14" Type="http://schemas.openxmlformats.org/officeDocument/2006/relationships/slide" Target="slides/slide13.xml" /><Relationship Id="rId30" Type="http://schemas.openxmlformats.org/officeDocument/2006/relationships/slide" Target="slides/slide29.xml" /><Relationship Id="rId35" Type="http://schemas.openxmlformats.org/officeDocument/2006/relationships/slide" Target="slides/slide34.xml" /><Relationship Id="rId56" Type="http://schemas.openxmlformats.org/officeDocument/2006/relationships/slide" Target="slides/slide55.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26" Type="http://schemas.openxmlformats.org/officeDocument/2006/relationships/slide" Target="slides/slide125.xml" /><Relationship Id="rId147" Type="http://schemas.openxmlformats.org/officeDocument/2006/relationships/slide" Target="slides/slide14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142" Type="http://schemas.openxmlformats.org/officeDocument/2006/relationships/slide" Target="slides/slide141.xml" /><Relationship Id="rId3" Type="http://schemas.openxmlformats.org/officeDocument/2006/relationships/slide" Target="slides/slide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87D9-2A6A-4745-BE80-77226F7BCE23}" type="datetimeFigureOut">
              <a:rPr lang="en-IN" smtClean="0"/>
              <a:t>02-11-2022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9BE33-D3E8-4EB8-ACB8-ACEC97E7B01A}" type="slidenum">
              <a:rPr lang="en-IN" smtClean="0"/>
              <a:t>‹#›</a:t>
            </a:fld>
            <a:endParaRPr lang="en-IN"/>
          </a:p>
        </p:txBody>
      </p:sp>
    </p:spTree>
    <p:extLst>
      <p:ext uri="{BB962C8B-B14F-4D97-AF65-F5344CB8AC3E}">
        <p14:creationId xmlns:p14="http://schemas.microsoft.com/office/powerpoint/2010/main" val="997110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E79BE33-D3E8-4EB8-ACB8-ACEC97E7B01A}" type="slidenum">
              <a:rPr lang="en-IN" smtClean="0"/>
              <a:t>110</a:t>
            </a:fld>
            <a:endParaRPr lang="en-IN"/>
          </a:p>
        </p:txBody>
      </p:sp>
    </p:spTree>
    <p:extLst>
      <p:ext uri="{BB962C8B-B14F-4D97-AF65-F5344CB8AC3E}">
        <p14:creationId xmlns:p14="http://schemas.microsoft.com/office/powerpoint/2010/main" val="353230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F5A45-F55D-44CC-B513-0048333181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A00F94-33F7-4E45-BC5E-7AA6A3D3D4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5532B5-12BA-408E-8620-21E76155C336}"/>
              </a:ext>
            </a:extLst>
          </p:cNvPr>
          <p:cNvSpPr>
            <a:spLocks noGrp="1"/>
          </p:cNvSpPr>
          <p:nvPr>
            <p:ph type="dt" sz="half" idx="10"/>
          </p:nvPr>
        </p:nvSpPr>
        <p:spPr/>
        <p:txBody>
          <a:bodyPr/>
          <a:lstStyle/>
          <a:p>
            <a:fld id="{2C1EF386-8A9C-4234-9CBC-CCFDE993F375}" type="datetimeFigureOut">
              <a:rPr lang="en-IN" smtClean="0"/>
              <a:t>02-11-2022</a:t>
            </a:fld>
            <a:endParaRPr lang="en-IN"/>
          </a:p>
        </p:txBody>
      </p:sp>
      <p:sp>
        <p:nvSpPr>
          <p:cNvPr id="5" name="Footer Placeholder 4">
            <a:extLst>
              <a:ext uri="{FF2B5EF4-FFF2-40B4-BE49-F238E27FC236}">
                <a16:creationId xmlns:a16="http://schemas.microsoft.com/office/drawing/2014/main" id="{5331260B-891C-4AE0-8A3A-1B97CB84A9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8CB6E0-0985-433A-AF8A-DF610D3A8CF0}"/>
              </a:ext>
            </a:extLst>
          </p:cNvPr>
          <p:cNvSpPr>
            <a:spLocks noGrp="1"/>
          </p:cNvSpPr>
          <p:nvPr>
            <p:ph type="sldNum" sz="quarter" idx="12"/>
          </p:nvPr>
        </p:nvSpPr>
        <p:spPr/>
        <p:txBody>
          <a:bodyPr/>
          <a:lstStyle/>
          <a:p>
            <a:fld id="{2F370F53-7A52-4021-A26A-8F431A9DD7DB}" type="slidenum">
              <a:rPr lang="en-IN" smtClean="0"/>
              <a:t>‹#›</a:t>
            </a:fld>
            <a:endParaRPr lang="en-IN"/>
          </a:p>
        </p:txBody>
      </p:sp>
    </p:spTree>
    <p:extLst>
      <p:ext uri="{BB962C8B-B14F-4D97-AF65-F5344CB8AC3E}">
        <p14:creationId xmlns:p14="http://schemas.microsoft.com/office/powerpoint/2010/main" val="107797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9F8D-EA38-40E9-A0FD-663CEF5E88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CA94D9-A57C-44FA-B8AC-5E8C957D54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03E85E-BDCA-44A3-8117-49CA71809C6F}"/>
              </a:ext>
            </a:extLst>
          </p:cNvPr>
          <p:cNvSpPr>
            <a:spLocks noGrp="1"/>
          </p:cNvSpPr>
          <p:nvPr>
            <p:ph type="dt" sz="half" idx="10"/>
          </p:nvPr>
        </p:nvSpPr>
        <p:spPr/>
        <p:txBody>
          <a:bodyPr/>
          <a:lstStyle/>
          <a:p>
            <a:fld id="{2C1EF386-8A9C-4234-9CBC-CCFDE993F375}" type="datetimeFigureOut">
              <a:rPr lang="en-IN" smtClean="0"/>
              <a:t>02-11-2022</a:t>
            </a:fld>
            <a:endParaRPr lang="en-IN"/>
          </a:p>
        </p:txBody>
      </p:sp>
      <p:sp>
        <p:nvSpPr>
          <p:cNvPr id="5" name="Footer Placeholder 4">
            <a:extLst>
              <a:ext uri="{FF2B5EF4-FFF2-40B4-BE49-F238E27FC236}">
                <a16:creationId xmlns:a16="http://schemas.microsoft.com/office/drawing/2014/main" id="{BE82E1AC-7B40-4215-936B-A4E91BA6F6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7C088B-97B7-4396-87E6-5A6C0573DD61}"/>
              </a:ext>
            </a:extLst>
          </p:cNvPr>
          <p:cNvSpPr>
            <a:spLocks noGrp="1"/>
          </p:cNvSpPr>
          <p:nvPr>
            <p:ph type="sldNum" sz="quarter" idx="12"/>
          </p:nvPr>
        </p:nvSpPr>
        <p:spPr/>
        <p:txBody>
          <a:bodyPr/>
          <a:lstStyle/>
          <a:p>
            <a:fld id="{2F370F53-7A52-4021-A26A-8F431A9DD7DB}" type="slidenum">
              <a:rPr lang="en-IN" smtClean="0"/>
              <a:t>‹#›</a:t>
            </a:fld>
            <a:endParaRPr lang="en-IN"/>
          </a:p>
        </p:txBody>
      </p:sp>
    </p:spTree>
    <p:extLst>
      <p:ext uri="{BB962C8B-B14F-4D97-AF65-F5344CB8AC3E}">
        <p14:creationId xmlns:p14="http://schemas.microsoft.com/office/powerpoint/2010/main" val="258079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611C85-4FC7-42F3-992B-B66F338DAA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225457-C6C2-4380-864F-16E941A2D8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488A6-56CE-45E1-B58A-81215397D632}"/>
              </a:ext>
            </a:extLst>
          </p:cNvPr>
          <p:cNvSpPr>
            <a:spLocks noGrp="1"/>
          </p:cNvSpPr>
          <p:nvPr>
            <p:ph type="dt" sz="half" idx="10"/>
          </p:nvPr>
        </p:nvSpPr>
        <p:spPr/>
        <p:txBody>
          <a:bodyPr/>
          <a:lstStyle/>
          <a:p>
            <a:fld id="{2C1EF386-8A9C-4234-9CBC-CCFDE993F375}" type="datetimeFigureOut">
              <a:rPr lang="en-IN" smtClean="0"/>
              <a:t>02-11-2022</a:t>
            </a:fld>
            <a:endParaRPr lang="en-IN"/>
          </a:p>
        </p:txBody>
      </p:sp>
      <p:sp>
        <p:nvSpPr>
          <p:cNvPr id="5" name="Footer Placeholder 4">
            <a:extLst>
              <a:ext uri="{FF2B5EF4-FFF2-40B4-BE49-F238E27FC236}">
                <a16:creationId xmlns:a16="http://schemas.microsoft.com/office/drawing/2014/main" id="{EEA7C6BC-548B-4500-89F8-F33E9E0B41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8D4C1E-AB70-45FC-829A-DA03738ADF21}"/>
              </a:ext>
            </a:extLst>
          </p:cNvPr>
          <p:cNvSpPr>
            <a:spLocks noGrp="1"/>
          </p:cNvSpPr>
          <p:nvPr>
            <p:ph type="sldNum" sz="quarter" idx="12"/>
          </p:nvPr>
        </p:nvSpPr>
        <p:spPr/>
        <p:txBody>
          <a:bodyPr/>
          <a:lstStyle/>
          <a:p>
            <a:fld id="{2F370F53-7A52-4021-A26A-8F431A9DD7DB}" type="slidenum">
              <a:rPr lang="en-IN" smtClean="0"/>
              <a:t>‹#›</a:t>
            </a:fld>
            <a:endParaRPr lang="en-IN"/>
          </a:p>
        </p:txBody>
      </p:sp>
    </p:spTree>
    <p:extLst>
      <p:ext uri="{BB962C8B-B14F-4D97-AF65-F5344CB8AC3E}">
        <p14:creationId xmlns:p14="http://schemas.microsoft.com/office/powerpoint/2010/main" val="23178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5CF39-FDD5-4C8B-8FCC-E537235F79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43AC15-E9E5-4865-8568-4FF2B2A5E7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34873E-3F0C-41CC-8FF8-7EEB226FD086}"/>
              </a:ext>
            </a:extLst>
          </p:cNvPr>
          <p:cNvSpPr>
            <a:spLocks noGrp="1"/>
          </p:cNvSpPr>
          <p:nvPr>
            <p:ph type="dt" sz="half" idx="10"/>
          </p:nvPr>
        </p:nvSpPr>
        <p:spPr/>
        <p:txBody>
          <a:bodyPr/>
          <a:lstStyle/>
          <a:p>
            <a:fld id="{2C1EF386-8A9C-4234-9CBC-CCFDE993F375}" type="datetimeFigureOut">
              <a:rPr lang="en-IN" smtClean="0"/>
              <a:t>02-11-2022</a:t>
            </a:fld>
            <a:endParaRPr lang="en-IN"/>
          </a:p>
        </p:txBody>
      </p:sp>
      <p:sp>
        <p:nvSpPr>
          <p:cNvPr id="5" name="Footer Placeholder 4">
            <a:extLst>
              <a:ext uri="{FF2B5EF4-FFF2-40B4-BE49-F238E27FC236}">
                <a16:creationId xmlns:a16="http://schemas.microsoft.com/office/drawing/2014/main" id="{CFF84D36-6A38-4BA7-81B3-0B8DAEC5C9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AC7B10-7BD4-4342-A8C3-71F5B9CEC6A0}"/>
              </a:ext>
            </a:extLst>
          </p:cNvPr>
          <p:cNvSpPr>
            <a:spLocks noGrp="1"/>
          </p:cNvSpPr>
          <p:nvPr>
            <p:ph type="sldNum" sz="quarter" idx="12"/>
          </p:nvPr>
        </p:nvSpPr>
        <p:spPr/>
        <p:txBody>
          <a:bodyPr/>
          <a:lstStyle/>
          <a:p>
            <a:fld id="{2F370F53-7A52-4021-A26A-8F431A9DD7DB}" type="slidenum">
              <a:rPr lang="en-IN" smtClean="0"/>
              <a:t>‹#›</a:t>
            </a:fld>
            <a:endParaRPr lang="en-IN"/>
          </a:p>
        </p:txBody>
      </p:sp>
    </p:spTree>
    <p:extLst>
      <p:ext uri="{BB962C8B-B14F-4D97-AF65-F5344CB8AC3E}">
        <p14:creationId xmlns:p14="http://schemas.microsoft.com/office/powerpoint/2010/main" val="603470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9AF3-EB07-4D2D-8964-534C6BCBF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A0E971-B815-4E93-9186-F6A2CC70F4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791C6-6463-406C-9FF6-56A4BAC9CCF2}"/>
              </a:ext>
            </a:extLst>
          </p:cNvPr>
          <p:cNvSpPr>
            <a:spLocks noGrp="1"/>
          </p:cNvSpPr>
          <p:nvPr>
            <p:ph type="dt" sz="half" idx="10"/>
          </p:nvPr>
        </p:nvSpPr>
        <p:spPr/>
        <p:txBody>
          <a:bodyPr/>
          <a:lstStyle/>
          <a:p>
            <a:fld id="{2C1EF386-8A9C-4234-9CBC-CCFDE993F375}" type="datetimeFigureOut">
              <a:rPr lang="en-IN" smtClean="0"/>
              <a:t>02-11-2022</a:t>
            </a:fld>
            <a:endParaRPr lang="en-IN"/>
          </a:p>
        </p:txBody>
      </p:sp>
      <p:sp>
        <p:nvSpPr>
          <p:cNvPr id="5" name="Footer Placeholder 4">
            <a:extLst>
              <a:ext uri="{FF2B5EF4-FFF2-40B4-BE49-F238E27FC236}">
                <a16:creationId xmlns:a16="http://schemas.microsoft.com/office/drawing/2014/main" id="{FE7264DD-4F44-4FE2-83A6-631F1BAF03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C73382-36B1-4253-AEE5-059029E40146}"/>
              </a:ext>
            </a:extLst>
          </p:cNvPr>
          <p:cNvSpPr>
            <a:spLocks noGrp="1"/>
          </p:cNvSpPr>
          <p:nvPr>
            <p:ph type="sldNum" sz="quarter" idx="12"/>
          </p:nvPr>
        </p:nvSpPr>
        <p:spPr/>
        <p:txBody>
          <a:bodyPr/>
          <a:lstStyle/>
          <a:p>
            <a:fld id="{2F370F53-7A52-4021-A26A-8F431A9DD7DB}" type="slidenum">
              <a:rPr lang="en-IN" smtClean="0"/>
              <a:t>‹#›</a:t>
            </a:fld>
            <a:endParaRPr lang="en-IN"/>
          </a:p>
        </p:txBody>
      </p:sp>
    </p:spTree>
    <p:extLst>
      <p:ext uri="{BB962C8B-B14F-4D97-AF65-F5344CB8AC3E}">
        <p14:creationId xmlns:p14="http://schemas.microsoft.com/office/powerpoint/2010/main" val="3312569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ACDA-C9B4-4FED-92AF-65C9717F8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02D314-6D17-4B32-8BEF-BFBFD090C6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BB8DE1-6174-4BC0-A86F-A3CF62AC3E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72AC1B-FE85-4FAE-AFF8-CD0462B59633}"/>
              </a:ext>
            </a:extLst>
          </p:cNvPr>
          <p:cNvSpPr>
            <a:spLocks noGrp="1"/>
          </p:cNvSpPr>
          <p:nvPr>
            <p:ph type="dt" sz="half" idx="10"/>
          </p:nvPr>
        </p:nvSpPr>
        <p:spPr/>
        <p:txBody>
          <a:bodyPr/>
          <a:lstStyle/>
          <a:p>
            <a:fld id="{2C1EF386-8A9C-4234-9CBC-CCFDE993F375}" type="datetimeFigureOut">
              <a:rPr lang="en-IN" smtClean="0"/>
              <a:t>02-11-2022</a:t>
            </a:fld>
            <a:endParaRPr lang="en-IN"/>
          </a:p>
        </p:txBody>
      </p:sp>
      <p:sp>
        <p:nvSpPr>
          <p:cNvPr id="6" name="Footer Placeholder 5">
            <a:extLst>
              <a:ext uri="{FF2B5EF4-FFF2-40B4-BE49-F238E27FC236}">
                <a16:creationId xmlns:a16="http://schemas.microsoft.com/office/drawing/2014/main" id="{04B945B6-9544-4C12-9D87-1162B7A9C2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536E62-468C-4DB3-BAA4-C07167D22BD8}"/>
              </a:ext>
            </a:extLst>
          </p:cNvPr>
          <p:cNvSpPr>
            <a:spLocks noGrp="1"/>
          </p:cNvSpPr>
          <p:nvPr>
            <p:ph type="sldNum" sz="quarter" idx="12"/>
          </p:nvPr>
        </p:nvSpPr>
        <p:spPr/>
        <p:txBody>
          <a:bodyPr/>
          <a:lstStyle/>
          <a:p>
            <a:fld id="{2F370F53-7A52-4021-A26A-8F431A9DD7DB}" type="slidenum">
              <a:rPr lang="en-IN" smtClean="0"/>
              <a:t>‹#›</a:t>
            </a:fld>
            <a:endParaRPr lang="en-IN"/>
          </a:p>
        </p:txBody>
      </p:sp>
    </p:spTree>
    <p:extLst>
      <p:ext uri="{BB962C8B-B14F-4D97-AF65-F5344CB8AC3E}">
        <p14:creationId xmlns:p14="http://schemas.microsoft.com/office/powerpoint/2010/main" val="446377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C1DF-10C7-4137-B8F0-A2C434D6A1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D06D3F-4644-4333-A456-8EAEEF52D8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A3B487-22BC-4F42-A829-B7F89CB685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04008C-122C-421A-B41F-5637C96404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3E3030-D423-4271-BD49-6752CDAB27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2AD963-3FF1-4C5D-B40F-9DA792CC78BD}"/>
              </a:ext>
            </a:extLst>
          </p:cNvPr>
          <p:cNvSpPr>
            <a:spLocks noGrp="1"/>
          </p:cNvSpPr>
          <p:nvPr>
            <p:ph type="dt" sz="half" idx="10"/>
          </p:nvPr>
        </p:nvSpPr>
        <p:spPr/>
        <p:txBody>
          <a:bodyPr/>
          <a:lstStyle/>
          <a:p>
            <a:fld id="{2C1EF386-8A9C-4234-9CBC-CCFDE993F375}" type="datetimeFigureOut">
              <a:rPr lang="en-IN" smtClean="0"/>
              <a:t>02-11-2022</a:t>
            </a:fld>
            <a:endParaRPr lang="en-IN"/>
          </a:p>
        </p:txBody>
      </p:sp>
      <p:sp>
        <p:nvSpPr>
          <p:cNvPr id="8" name="Footer Placeholder 7">
            <a:extLst>
              <a:ext uri="{FF2B5EF4-FFF2-40B4-BE49-F238E27FC236}">
                <a16:creationId xmlns:a16="http://schemas.microsoft.com/office/drawing/2014/main" id="{6DC6B0B2-6C8F-4419-B9D1-B914F1EE78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F72622-5E7F-4E1E-AC64-A78EEE9954DC}"/>
              </a:ext>
            </a:extLst>
          </p:cNvPr>
          <p:cNvSpPr>
            <a:spLocks noGrp="1"/>
          </p:cNvSpPr>
          <p:nvPr>
            <p:ph type="sldNum" sz="quarter" idx="12"/>
          </p:nvPr>
        </p:nvSpPr>
        <p:spPr/>
        <p:txBody>
          <a:bodyPr/>
          <a:lstStyle/>
          <a:p>
            <a:fld id="{2F370F53-7A52-4021-A26A-8F431A9DD7DB}" type="slidenum">
              <a:rPr lang="en-IN" smtClean="0"/>
              <a:t>‹#›</a:t>
            </a:fld>
            <a:endParaRPr lang="en-IN"/>
          </a:p>
        </p:txBody>
      </p:sp>
    </p:spTree>
    <p:extLst>
      <p:ext uri="{BB962C8B-B14F-4D97-AF65-F5344CB8AC3E}">
        <p14:creationId xmlns:p14="http://schemas.microsoft.com/office/powerpoint/2010/main" val="149087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F57E-0A88-403B-9491-990DCE684B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E7A4B3-27DE-4A57-9DD8-40F8FC1E6B03}"/>
              </a:ext>
            </a:extLst>
          </p:cNvPr>
          <p:cNvSpPr>
            <a:spLocks noGrp="1"/>
          </p:cNvSpPr>
          <p:nvPr>
            <p:ph type="dt" sz="half" idx="10"/>
          </p:nvPr>
        </p:nvSpPr>
        <p:spPr/>
        <p:txBody>
          <a:bodyPr/>
          <a:lstStyle/>
          <a:p>
            <a:fld id="{2C1EF386-8A9C-4234-9CBC-CCFDE993F375}" type="datetimeFigureOut">
              <a:rPr lang="en-IN" smtClean="0"/>
              <a:t>02-11-2022</a:t>
            </a:fld>
            <a:endParaRPr lang="en-IN"/>
          </a:p>
        </p:txBody>
      </p:sp>
      <p:sp>
        <p:nvSpPr>
          <p:cNvPr id="4" name="Footer Placeholder 3">
            <a:extLst>
              <a:ext uri="{FF2B5EF4-FFF2-40B4-BE49-F238E27FC236}">
                <a16:creationId xmlns:a16="http://schemas.microsoft.com/office/drawing/2014/main" id="{D949C6AB-28C1-40B8-8606-DB389C43C6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0041B8-D3DB-49DF-8989-A30226C32D60}"/>
              </a:ext>
            </a:extLst>
          </p:cNvPr>
          <p:cNvSpPr>
            <a:spLocks noGrp="1"/>
          </p:cNvSpPr>
          <p:nvPr>
            <p:ph type="sldNum" sz="quarter" idx="12"/>
          </p:nvPr>
        </p:nvSpPr>
        <p:spPr/>
        <p:txBody>
          <a:bodyPr/>
          <a:lstStyle/>
          <a:p>
            <a:fld id="{2F370F53-7A52-4021-A26A-8F431A9DD7DB}" type="slidenum">
              <a:rPr lang="en-IN" smtClean="0"/>
              <a:t>‹#›</a:t>
            </a:fld>
            <a:endParaRPr lang="en-IN"/>
          </a:p>
        </p:txBody>
      </p:sp>
    </p:spTree>
    <p:extLst>
      <p:ext uri="{BB962C8B-B14F-4D97-AF65-F5344CB8AC3E}">
        <p14:creationId xmlns:p14="http://schemas.microsoft.com/office/powerpoint/2010/main" val="855003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1DC546-79B1-4192-80C8-AAD68691B290}"/>
              </a:ext>
            </a:extLst>
          </p:cNvPr>
          <p:cNvSpPr>
            <a:spLocks noGrp="1"/>
          </p:cNvSpPr>
          <p:nvPr>
            <p:ph type="dt" sz="half" idx="10"/>
          </p:nvPr>
        </p:nvSpPr>
        <p:spPr/>
        <p:txBody>
          <a:bodyPr/>
          <a:lstStyle/>
          <a:p>
            <a:fld id="{2C1EF386-8A9C-4234-9CBC-CCFDE993F375}" type="datetimeFigureOut">
              <a:rPr lang="en-IN" smtClean="0"/>
              <a:t>02-11-2022</a:t>
            </a:fld>
            <a:endParaRPr lang="en-IN"/>
          </a:p>
        </p:txBody>
      </p:sp>
      <p:sp>
        <p:nvSpPr>
          <p:cNvPr id="3" name="Footer Placeholder 2">
            <a:extLst>
              <a:ext uri="{FF2B5EF4-FFF2-40B4-BE49-F238E27FC236}">
                <a16:creationId xmlns:a16="http://schemas.microsoft.com/office/drawing/2014/main" id="{B8A88ABA-1B71-4741-876A-FFFCCD606B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0C252F-5E30-476C-9FCC-5DB8535F5ABC}"/>
              </a:ext>
            </a:extLst>
          </p:cNvPr>
          <p:cNvSpPr>
            <a:spLocks noGrp="1"/>
          </p:cNvSpPr>
          <p:nvPr>
            <p:ph type="sldNum" sz="quarter" idx="12"/>
          </p:nvPr>
        </p:nvSpPr>
        <p:spPr/>
        <p:txBody>
          <a:bodyPr/>
          <a:lstStyle/>
          <a:p>
            <a:fld id="{2F370F53-7A52-4021-A26A-8F431A9DD7DB}" type="slidenum">
              <a:rPr lang="en-IN" smtClean="0"/>
              <a:t>‹#›</a:t>
            </a:fld>
            <a:endParaRPr lang="en-IN"/>
          </a:p>
        </p:txBody>
      </p:sp>
    </p:spTree>
    <p:extLst>
      <p:ext uri="{BB962C8B-B14F-4D97-AF65-F5344CB8AC3E}">
        <p14:creationId xmlns:p14="http://schemas.microsoft.com/office/powerpoint/2010/main" val="77490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6185-1397-435C-80DE-9B6D14DACF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6D67DA-F540-4076-8691-C4B920604B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A3EF69-D86F-4CD2-97AF-B12BEA2D4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4E1F76-D2A0-46A9-9990-38EDFC1A0737}"/>
              </a:ext>
            </a:extLst>
          </p:cNvPr>
          <p:cNvSpPr>
            <a:spLocks noGrp="1"/>
          </p:cNvSpPr>
          <p:nvPr>
            <p:ph type="dt" sz="half" idx="10"/>
          </p:nvPr>
        </p:nvSpPr>
        <p:spPr/>
        <p:txBody>
          <a:bodyPr/>
          <a:lstStyle/>
          <a:p>
            <a:fld id="{2C1EF386-8A9C-4234-9CBC-CCFDE993F375}" type="datetimeFigureOut">
              <a:rPr lang="en-IN" smtClean="0"/>
              <a:t>02-11-2022</a:t>
            </a:fld>
            <a:endParaRPr lang="en-IN"/>
          </a:p>
        </p:txBody>
      </p:sp>
      <p:sp>
        <p:nvSpPr>
          <p:cNvPr id="6" name="Footer Placeholder 5">
            <a:extLst>
              <a:ext uri="{FF2B5EF4-FFF2-40B4-BE49-F238E27FC236}">
                <a16:creationId xmlns:a16="http://schemas.microsoft.com/office/drawing/2014/main" id="{0B9B664B-4D68-4914-8DC0-BF663FF72F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E39EF2-79B6-4DF0-9884-3A2EEC9DFE05}"/>
              </a:ext>
            </a:extLst>
          </p:cNvPr>
          <p:cNvSpPr>
            <a:spLocks noGrp="1"/>
          </p:cNvSpPr>
          <p:nvPr>
            <p:ph type="sldNum" sz="quarter" idx="12"/>
          </p:nvPr>
        </p:nvSpPr>
        <p:spPr/>
        <p:txBody>
          <a:bodyPr/>
          <a:lstStyle/>
          <a:p>
            <a:fld id="{2F370F53-7A52-4021-A26A-8F431A9DD7DB}" type="slidenum">
              <a:rPr lang="en-IN" smtClean="0"/>
              <a:t>‹#›</a:t>
            </a:fld>
            <a:endParaRPr lang="en-IN"/>
          </a:p>
        </p:txBody>
      </p:sp>
    </p:spTree>
    <p:extLst>
      <p:ext uri="{BB962C8B-B14F-4D97-AF65-F5344CB8AC3E}">
        <p14:creationId xmlns:p14="http://schemas.microsoft.com/office/powerpoint/2010/main" val="87020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1A6D8-5681-4BA2-9BBC-35C08068E7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09187A-F2E8-48E1-B3A5-422275624C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9D16B7-8D29-4F3A-B479-91F0A775E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6285CA-0A43-4EE9-AFB7-3C4227E6540F}"/>
              </a:ext>
            </a:extLst>
          </p:cNvPr>
          <p:cNvSpPr>
            <a:spLocks noGrp="1"/>
          </p:cNvSpPr>
          <p:nvPr>
            <p:ph type="dt" sz="half" idx="10"/>
          </p:nvPr>
        </p:nvSpPr>
        <p:spPr/>
        <p:txBody>
          <a:bodyPr/>
          <a:lstStyle/>
          <a:p>
            <a:fld id="{2C1EF386-8A9C-4234-9CBC-CCFDE993F375}" type="datetimeFigureOut">
              <a:rPr lang="en-IN" smtClean="0"/>
              <a:t>02-11-2022</a:t>
            </a:fld>
            <a:endParaRPr lang="en-IN"/>
          </a:p>
        </p:txBody>
      </p:sp>
      <p:sp>
        <p:nvSpPr>
          <p:cNvPr id="6" name="Footer Placeholder 5">
            <a:extLst>
              <a:ext uri="{FF2B5EF4-FFF2-40B4-BE49-F238E27FC236}">
                <a16:creationId xmlns:a16="http://schemas.microsoft.com/office/drawing/2014/main" id="{237CABA8-CD9B-47F0-865C-D88C65C86E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981C47-3E47-479E-A174-C6F09AAFFE85}"/>
              </a:ext>
            </a:extLst>
          </p:cNvPr>
          <p:cNvSpPr>
            <a:spLocks noGrp="1"/>
          </p:cNvSpPr>
          <p:nvPr>
            <p:ph type="sldNum" sz="quarter" idx="12"/>
          </p:nvPr>
        </p:nvSpPr>
        <p:spPr/>
        <p:txBody>
          <a:bodyPr/>
          <a:lstStyle/>
          <a:p>
            <a:fld id="{2F370F53-7A52-4021-A26A-8F431A9DD7DB}" type="slidenum">
              <a:rPr lang="en-IN" smtClean="0"/>
              <a:t>‹#›</a:t>
            </a:fld>
            <a:endParaRPr lang="en-IN"/>
          </a:p>
        </p:txBody>
      </p:sp>
    </p:spTree>
    <p:extLst>
      <p:ext uri="{BB962C8B-B14F-4D97-AF65-F5344CB8AC3E}">
        <p14:creationId xmlns:p14="http://schemas.microsoft.com/office/powerpoint/2010/main" val="379059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78FC10-2F46-405D-8164-4DB20ACAF4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8329FD-E817-4FAE-A875-CA498C7129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A8280-19DE-4C0E-A2ED-FA54EBE9CB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EF386-8A9C-4234-9CBC-CCFDE993F375}" type="datetimeFigureOut">
              <a:rPr lang="en-IN" smtClean="0"/>
              <a:t>02-11-2022</a:t>
            </a:fld>
            <a:endParaRPr lang="en-IN"/>
          </a:p>
        </p:txBody>
      </p:sp>
      <p:sp>
        <p:nvSpPr>
          <p:cNvPr id="5" name="Footer Placeholder 4">
            <a:extLst>
              <a:ext uri="{FF2B5EF4-FFF2-40B4-BE49-F238E27FC236}">
                <a16:creationId xmlns:a16="http://schemas.microsoft.com/office/drawing/2014/main" id="{546735DF-428C-44F7-9B3A-FCCD8802D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072E96-7C0F-4901-B41B-4212039E24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70F53-7A52-4021-A26A-8F431A9DD7DB}" type="slidenum">
              <a:rPr lang="en-IN" smtClean="0"/>
              <a:t>‹#›</a:t>
            </a:fld>
            <a:endParaRPr lang="en-IN"/>
          </a:p>
        </p:txBody>
      </p:sp>
    </p:spTree>
    <p:extLst>
      <p:ext uri="{BB962C8B-B14F-4D97-AF65-F5344CB8AC3E}">
        <p14:creationId xmlns:p14="http://schemas.microsoft.com/office/powerpoint/2010/main" val="41674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1.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7.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0.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7.xml"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2.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7.xml" /></Relationships>
</file>

<file path=ppt/slides/_rels/slide123.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7.xml" /></Relationships>
</file>

<file path=ppt/slides/_rels/slide124.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7.xml" /></Relationships>
</file>

<file path=ppt/slides/_rels/slide125.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7.xml"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8.xml.rels><?xml version="1.0" encoding="UTF-8" standalone="yes"?>
<Relationships xmlns="http://schemas.openxmlformats.org/package/2006/relationships"><Relationship Id="rId2" Type="http://schemas.openxmlformats.org/officeDocument/2006/relationships/image" Target="../media/image31.jpeg" /><Relationship Id="rId1" Type="http://schemas.openxmlformats.org/officeDocument/2006/relationships/slideLayout" Target="../slideLayouts/slideLayout7.xml"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6.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7.xml"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8.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7.xml"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5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57.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9.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61.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5.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0.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9.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2.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7.xml" /></Relationships>
</file>

<file path=ppt/slides/_rels/slide83.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7.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8.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7.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0.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7.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2.xml.rels><?xml version="1.0" encoding="UTF-8" standalone="yes"?>
<Relationships xmlns="http://schemas.openxmlformats.org/package/2006/relationships"><Relationship Id="rId2" Type="http://schemas.openxmlformats.org/officeDocument/2006/relationships/image" Target="../media/image23.jpg" /><Relationship Id="rId1" Type="http://schemas.openxmlformats.org/officeDocument/2006/relationships/slideLayout" Target="../slideLayouts/slideLayout7.xml" /></Relationships>
</file>

<file path=ppt/slides/_rels/slide93.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7.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Unit-4</a:t>
            </a:r>
            <a:br>
              <a:rPr lang="en-US" dirty="0"/>
            </a:br>
            <a:r>
              <a:rPr lang="en-US" dirty="0"/>
              <a:t>Learning</a:t>
            </a:r>
            <a:endParaRPr lang="en-IN" dirty="0"/>
          </a:p>
        </p:txBody>
      </p:sp>
      <p:sp>
        <p:nvSpPr>
          <p:cNvPr id="3" name="Subtitle 2"/>
          <p:cNvSpPr>
            <a:spLocks noGrp="1"/>
          </p:cNvSpPr>
          <p:nvPr>
            <p:ph type="subTitle" idx="1"/>
          </p:nvPr>
        </p:nvSpPr>
        <p:spPr/>
        <p:txBody>
          <a:bodyPr>
            <a:normAutofit/>
          </a:bodyPr>
          <a:lstStyle/>
          <a:p>
            <a:r>
              <a:rPr lang="en-US" sz="2800" dirty="0"/>
              <a:t>Dr. SONAM MITTAL</a:t>
            </a:r>
          </a:p>
          <a:p>
            <a:r>
              <a:rPr lang="en-US" sz="2800" dirty="0"/>
              <a:t>Associate Professor</a:t>
            </a:r>
          </a:p>
          <a:p>
            <a:r>
              <a:rPr lang="en-US" sz="2800"/>
              <a:t>IT </a:t>
            </a:r>
            <a:r>
              <a:rPr lang="en-US" sz="2800" dirty="0"/>
              <a:t>Dept. BKBIET- </a:t>
            </a:r>
            <a:r>
              <a:rPr lang="en-US" sz="2800" dirty="0" err="1"/>
              <a:t>Pilani</a:t>
            </a:r>
            <a:endParaRPr lang="en-IN" sz="2800" dirty="0"/>
          </a:p>
        </p:txBody>
      </p:sp>
    </p:spTree>
    <p:extLst>
      <p:ext uri="{BB962C8B-B14F-4D97-AF65-F5344CB8AC3E}">
        <p14:creationId xmlns:p14="http://schemas.microsoft.com/office/powerpoint/2010/main" val="1851906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6446" y="788511"/>
            <a:ext cx="10676965" cy="5632311"/>
          </a:xfrm>
          <a:prstGeom prst="rect">
            <a:avLst/>
          </a:prstGeom>
        </p:spPr>
        <p:txBody>
          <a:bodyPr wrap="square">
            <a:spAutoFit/>
          </a:bodyPr>
          <a:lstStyle/>
          <a:p>
            <a:pPr algn="just">
              <a:lnSpc>
                <a:spcPct val="150000"/>
              </a:lnSpc>
            </a:pPr>
            <a:r>
              <a:rPr lang="en-US" sz="2400" b="1" i="0" dirty="0">
                <a:solidFill>
                  <a:srgbClr val="C00000"/>
                </a:solidFill>
                <a:effectLst/>
                <a:latin typeface="Arial" panose="020B0604020202020204" pitchFamily="34" charset="0"/>
              </a:rPr>
              <a:t>Unsupervised Learning</a:t>
            </a:r>
          </a:p>
          <a:p>
            <a:pPr marL="342900" indent="-342900" algn="just">
              <a:lnSpc>
                <a:spcPct val="150000"/>
              </a:lnSpc>
              <a:buFont typeface="Arial" panose="020B0604020202020204" pitchFamily="34" charset="0"/>
              <a:buChar char="•"/>
            </a:pPr>
            <a:r>
              <a:rPr lang="en-US" sz="2400" b="0" i="0" dirty="0">
                <a:solidFill>
                  <a:srgbClr val="000000"/>
                </a:solidFill>
                <a:effectLst/>
                <a:latin typeface="Arial" panose="020B0604020202020204" pitchFamily="34" charset="0"/>
              </a:rPr>
              <a:t>Unsupervised learning is used to detect anomalies, outliers, such as fraud or defective equipment, or to group customers with similar behaviors for a sales campaign. </a:t>
            </a:r>
          </a:p>
          <a:p>
            <a:pPr marL="342900" indent="-342900" algn="just">
              <a:lnSpc>
                <a:spcPct val="150000"/>
              </a:lnSpc>
              <a:buFont typeface="Arial" panose="020B0604020202020204" pitchFamily="34" charset="0"/>
              <a:buChar char="•"/>
            </a:pPr>
            <a:r>
              <a:rPr lang="en-US" sz="2400" b="0" i="0" dirty="0">
                <a:solidFill>
                  <a:srgbClr val="000000"/>
                </a:solidFill>
                <a:effectLst/>
                <a:latin typeface="Arial" panose="020B0604020202020204" pitchFamily="34" charset="0"/>
              </a:rPr>
              <a:t>It is the opposite of supervised learning. There is no labeled data here. </a:t>
            </a:r>
          </a:p>
          <a:p>
            <a:pPr marL="342900" indent="-342900" algn="just">
              <a:lnSpc>
                <a:spcPct val="150000"/>
              </a:lnSpc>
              <a:buFont typeface="Arial" panose="020B0604020202020204" pitchFamily="34" charset="0"/>
              <a:buChar char="•"/>
            </a:pPr>
            <a:r>
              <a:rPr lang="en-US" sz="2400" b="0" i="0" dirty="0">
                <a:solidFill>
                  <a:srgbClr val="000000"/>
                </a:solidFill>
                <a:effectLst/>
                <a:latin typeface="Arial" panose="020B0604020202020204" pitchFamily="34" charset="0"/>
              </a:rPr>
              <a:t>When learning data contains only some indications without any description or labels, it is up to the coder or to the algorithm to find the structure of the underlying data, to discover hidden patterns, or to determine how to describe the data. </a:t>
            </a:r>
          </a:p>
          <a:p>
            <a:pPr marL="342900" indent="-342900" algn="just">
              <a:lnSpc>
                <a:spcPct val="150000"/>
              </a:lnSpc>
              <a:buFont typeface="Arial" panose="020B0604020202020204" pitchFamily="34" charset="0"/>
              <a:buChar char="•"/>
            </a:pPr>
            <a:r>
              <a:rPr lang="en-US" sz="2400" b="0" i="0" dirty="0">
                <a:solidFill>
                  <a:srgbClr val="000000"/>
                </a:solidFill>
                <a:effectLst/>
                <a:latin typeface="Arial" panose="020B0604020202020204" pitchFamily="34" charset="0"/>
              </a:rPr>
              <a:t>This kind of learning data is called </a:t>
            </a:r>
            <a:r>
              <a:rPr lang="en-US" sz="2400" b="1" i="0" dirty="0">
                <a:solidFill>
                  <a:srgbClr val="C00000"/>
                </a:solidFill>
                <a:effectLst/>
                <a:latin typeface="Arial" panose="020B0604020202020204" pitchFamily="34" charset="0"/>
              </a:rPr>
              <a:t>unlabeled data</a:t>
            </a:r>
            <a:r>
              <a:rPr lang="en-US" sz="2400" b="0" i="0" dirty="0">
                <a:solidFill>
                  <a:srgbClr val="C00000"/>
                </a:solidFill>
                <a:effectLst/>
                <a:latin typeface="Arial" panose="020B0604020202020204" pitchFamily="34" charset="0"/>
              </a:rPr>
              <a:t>.</a:t>
            </a:r>
          </a:p>
        </p:txBody>
      </p:sp>
    </p:spTree>
    <p:extLst>
      <p:ext uri="{BB962C8B-B14F-4D97-AF65-F5344CB8AC3E}">
        <p14:creationId xmlns:p14="http://schemas.microsoft.com/office/powerpoint/2010/main" val="10303961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765" y="855293"/>
            <a:ext cx="10668000" cy="5632311"/>
          </a:xfrm>
          <a:prstGeom prst="rect">
            <a:avLst/>
          </a:prstGeom>
        </p:spPr>
        <p:txBody>
          <a:bodyPr wrap="square">
            <a:spAutoFit/>
          </a:bodyPr>
          <a:lstStyle/>
          <a:p>
            <a:pPr algn="just">
              <a:lnSpc>
                <a:spcPct val="150000"/>
              </a:lnSpc>
            </a:pPr>
            <a:r>
              <a:rPr lang="en-US" sz="2400" b="1" dirty="0">
                <a:solidFill>
                  <a:srgbClr val="610B38"/>
                </a:solidFill>
                <a:latin typeface="erdana"/>
              </a:rPr>
              <a:t>How do artificial neural networks work?</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Artificial Neural Network can be best represented as a weighted directed graph, where the artificial neurons form the nodes.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The association between the neurons outputs and neuron inputs can be viewed as the directed edges with weights.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The Artificial Neural Network receives the input signal from the external source in the form of a pattern and image in the form of a vector.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These inputs are then mathematically assigned by the notations x(n) for every n number of inputs.</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88479451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What is Artificial Neur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004047"/>
            <a:ext cx="9798424" cy="522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5597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4730" y="671691"/>
            <a:ext cx="10748682" cy="6186309"/>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Afterward, each of the input is multiplied by its corresponding weights ( these weights are the details utilized by the artificial neural networks to solve a specific problem ).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In general terms, these weights normally represent the strength of the interconnection between neurons inside the artificial neural network.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All the weighted inputs are summarized inside the computing unit.</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If the weighted sum is equal to zero, then bias is added to make the output non-zero or something else to scale up to the system's response. </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1668838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3012" y="2294581"/>
            <a:ext cx="10847294" cy="397031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Here, to keep the response in the limits of the desired value, a certain maximum value is benchmarked, and the total of weighted inputs is passed through the activation function.</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The activation function refers to the set of transfer functions used to achieve the desired output.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There is a different kind of the activation function, but primarily either linear or non-linear sets of functions. </a:t>
            </a:r>
          </a:p>
        </p:txBody>
      </p:sp>
      <p:sp>
        <p:nvSpPr>
          <p:cNvPr id="3" name="Rectangle 2"/>
          <p:cNvSpPr/>
          <p:nvPr/>
        </p:nvSpPr>
        <p:spPr>
          <a:xfrm>
            <a:off x="950259" y="966646"/>
            <a:ext cx="10847294" cy="1125629"/>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Bias has the same input, and weight equals to 1. Here the total of weighted inputs can be in the range of 0 to positive infinity.</a:t>
            </a:r>
          </a:p>
        </p:txBody>
      </p:sp>
    </p:spTree>
    <p:extLst>
      <p:ext uri="{BB962C8B-B14F-4D97-AF65-F5344CB8AC3E}">
        <p14:creationId xmlns:p14="http://schemas.microsoft.com/office/powerpoint/2010/main" val="37446835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1975" y="1081625"/>
            <a:ext cx="10721789" cy="1200329"/>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Some of the commonly used sets of activation functions are the Binary, linear, and Tan hyperbolic sigmoidal activation functions. </a:t>
            </a:r>
          </a:p>
        </p:txBody>
      </p:sp>
      <p:sp>
        <p:nvSpPr>
          <p:cNvPr id="3" name="Rectangle 2"/>
          <p:cNvSpPr/>
          <p:nvPr/>
        </p:nvSpPr>
        <p:spPr>
          <a:xfrm>
            <a:off x="1021975" y="2619526"/>
            <a:ext cx="10721789" cy="3416320"/>
          </a:xfrm>
          <a:prstGeom prst="rect">
            <a:avLst/>
          </a:prstGeom>
        </p:spPr>
        <p:txBody>
          <a:bodyPr wrap="square">
            <a:spAutoFit/>
          </a:bodyPr>
          <a:lstStyle/>
          <a:p>
            <a:pPr algn="just">
              <a:lnSpc>
                <a:spcPct val="150000"/>
              </a:lnSpc>
            </a:pPr>
            <a:r>
              <a:rPr lang="en-US" sz="2400" b="1" dirty="0">
                <a:solidFill>
                  <a:srgbClr val="610B4B"/>
                </a:solidFill>
                <a:latin typeface="erdana"/>
              </a:rPr>
              <a:t>Binary:</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In binary activation function, the output is either a one or a 0. Here, to accomplish this, there is a threshold value set up.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If the net weighted input of neurons is more than 1, then the final output of the activation function is returned as one or else the output is returned as 0.</a:t>
            </a:r>
          </a:p>
        </p:txBody>
      </p:sp>
    </p:spTree>
    <p:extLst>
      <p:ext uri="{BB962C8B-B14F-4D97-AF65-F5344CB8AC3E}">
        <p14:creationId xmlns:p14="http://schemas.microsoft.com/office/powerpoint/2010/main" val="19476012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1623" y="1179836"/>
            <a:ext cx="10641105" cy="5078313"/>
          </a:xfrm>
          <a:prstGeom prst="rect">
            <a:avLst/>
          </a:prstGeom>
        </p:spPr>
        <p:txBody>
          <a:bodyPr wrap="square">
            <a:spAutoFit/>
          </a:bodyPr>
          <a:lstStyle/>
          <a:p>
            <a:pPr algn="just">
              <a:lnSpc>
                <a:spcPct val="150000"/>
              </a:lnSpc>
            </a:pPr>
            <a:r>
              <a:rPr lang="en-US" sz="2400" b="1" dirty="0">
                <a:solidFill>
                  <a:srgbClr val="610B4B"/>
                </a:solidFill>
                <a:latin typeface="erdana"/>
              </a:rPr>
              <a:t>Sigmoidal Hyperbolic:</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The Sigmoidal Hyperbola function is generally seen as an "</a:t>
            </a:r>
            <a:r>
              <a:rPr lang="en-US" sz="2400" b="1" dirty="0">
                <a:solidFill>
                  <a:srgbClr val="000000"/>
                </a:solidFill>
                <a:latin typeface="verdana" panose="020B0604030504040204" pitchFamily="34" charset="0"/>
              </a:rPr>
              <a:t>S</a:t>
            </a:r>
            <a:r>
              <a:rPr lang="en-US" sz="2400" dirty="0">
                <a:solidFill>
                  <a:srgbClr val="000000"/>
                </a:solidFill>
                <a:latin typeface="verdana" panose="020B0604030504040204" pitchFamily="34" charset="0"/>
              </a:rPr>
              <a:t>" shaped curve.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Here the tan hyperbolic function is used to approximate output from the actual net input. </a:t>
            </a:r>
            <a:r>
              <a:rPr lang="en-US" sz="2400" b="1" dirty="0">
                <a:solidFill>
                  <a:srgbClr val="C00000"/>
                </a:solidFill>
                <a:latin typeface="verdana" panose="020B0604030504040204" pitchFamily="34" charset="0"/>
              </a:rPr>
              <a:t>The function is defined as:</a:t>
            </a:r>
          </a:p>
          <a:p>
            <a:pPr algn="just">
              <a:lnSpc>
                <a:spcPct val="150000"/>
              </a:lnSpc>
            </a:pPr>
            <a:endParaRPr lang="en-US" sz="2400" b="1" dirty="0">
              <a:solidFill>
                <a:srgbClr val="C00000"/>
              </a:solidFill>
              <a:latin typeface="verdana" panose="020B0604030504040204" pitchFamily="34" charset="0"/>
            </a:endParaRPr>
          </a:p>
          <a:p>
            <a:pPr algn="just">
              <a:lnSpc>
                <a:spcPct val="150000"/>
              </a:lnSpc>
            </a:pPr>
            <a:r>
              <a:rPr lang="en-US" sz="2400" b="1" dirty="0">
                <a:solidFill>
                  <a:srgbClr val="C00000"/>
                </a:solidFill>
                <a:latin typeface="verdana" panose="020B0604030504040204" pitchFamily="34" charset="0"/>
              </a:rPr>
              <a:t>                F(x) = (1/1 + </a:t>
            </a:r>
            <a:r>
              <a:rPr lang="en-US" sz="2400" b="1" dirty="0" err="1">
                <a:solidFill>
                  <a:srgbClr val="C00000"/>
                </a:solidFill>
                <a:latin typeface="verdana" panose="020B0604030504040204" pitchFamily="34" charset="0"/>
              </a:rPr>
              <a:t>exp</a:t>
            </a:r>
            <a:r>
              <a:rPr lang="en-US" sz="2400" b="1" dirty="0">
                <a:solidFill>
                  <a:srgbClr val="C00000"/>
                </a:solidFill>
                <a:latin typeface="verdana" panose="020B0604030504040204" pitchFamily="34" charset="0"/>
              </a:rPr>
              <a:t>(-????x))</a:t>
            </a:r>
          </a:p>
          <a:p>
            <a:pPr algn="just">
              <a:lnSpc>
                <a:spcPct val="150000"/>
              </a:lnSpc>
            </a:pPr>
            <a:endParaRPr lang="en-US" sz="2400" dirty="0">
              <a:solidFill>
                <a:srgbClr val="000000"/>
              </a:solidFill>
              <a:latin typeface="verdana" panose="020B0604030504040204" pitchFamily="34" charset="0"/>
            </a:endParaRPr>
          </a:p>
          <a:p>
            <a:pPr algn="just">
              <a:lnSpc>
                <a:spcPct val="150000"/>
              </a:lnSpc>
            </a:pPr>
            <a:r>
              <a:rPr lang="en-US" sz="2400" dirty="0">
                <a:solidFill>
                  <a:srgbClr val="000000"/>
                </a:solidFill>
                <a:latin typeface="verdana" panose="020B0604030504040204" pitchFamily="34" charset="0"/>
              </a:rPr>
              <a:t>Where ???? is considered the Steepness parameter.</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5035367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1623" y="931039"/>
            <a:ext cx="10739717" cy="4524315"/>
          </a:xfrm>
          <a:prstGeom prst="rect">
            <a:avLst/>
          </a:prstGeom>
        </p:spPr>
        <p:txBody>
          <a:bodyPr wrap="square">
            <a:spAutoFit/>
          </a:bodyPr>
          <a:lstStyle/>
          <a:p>
            <a:pPr algn="just">
              <a:lnSpc>
                <a:spcPct val="150000"/>
              </a:lnSpc>
            </a:pPr>
            <a:r>
              <a:rPr lang="en-IN" sz="2400" b="1" dirty="0">
                <a:solidFill>
                  <a:srgbClr val="C00000"/>
                </a:solidFill>
                <a:latin typeface="Arial" panose="020B0604020202020204" pitchFamily="34" charset="0"/>
              </a:rPr>
              <a:t>Applications of Neural Networks</a:t>
            </a:r>
          </a:p>
          <a:p>
            <a:pPr algn="just">
              <a:lnSpc>
                <a:spcPct val="150000"/>
              </a:lnSpc>
            </a:pPr>
            <a:r>
              <a:rPr lang="en-IN" sz="2400" dirty="0">
                <a:solidFill>
                  <a:srgbClr val="000000"/>
                </a:solidFill>
                <a:latin typeface="Arial" panose="020B0604020202020204" pitchFamily="34" charset="0"/>
              </a:rPr>
              <a:t>They can perform tasks that are easy for a human but difficult for a machine −</a:t>
            </a:r>
          </a:p>
          <a:p>
            <a:pPr algn="just">
              <a:lnSpc>
                <a:spcPct val="150000"/>
              </a:lnSpc>
              <a:buFont typeface="Arial" panose="020B0604020202020204" pitchFamily="34" charset="0"/>
              <a:buChar char="•"/>
            </a:pPr>
            <a:r>
              <a:rPr lang="en-IN" sz="2400" b="1" dirty="0">
                <a:solidFill>
                  <a:srgbClr val="C00000"/>
                </a:solidFill>
                <a:latin typeface="Arial" panose="020B0604020202020204" pitchFamily="34" charset="0"/>
              </a:rPr>
              <a:t>Aerospace</a:t>
            </a:r>
            <a:r>
              <a:rPr lang="en-IN" sz="2400" dirty="0">
                <a:solidFill>
                  <a:srgbClr val="C00000"/>
                </a:solidFill>
                <a:latin typeface="Arial" panose="020B0604020202020204" pitchFamily="34" charset="0"/>
              </a:rPr>
              <a:t> −</a:t>
            </a:r>
            <a:r>
              <a:rPr lang="en-IN" sz="2400" dirty="0">
                <a:solidFill>
                  <a:srgbClr val="000000"/>
                </a:solidFill>
                <a:latin typeface="Arial" panose="020B0604020202020204" pitchFamily="34" charset="0"/>
              </a:rPr>
              <a:t> Autopilot aircrafts, aircraft fault detection.</a:t>
            </a:r>
          </a:p>
          <a:p>
            <a:pPr algn="just">
              <a:lnSpc>
                <a:spcPct val="150000"/>
              </a:lnSpc>
              <a:buFont typeface="Arial" panose="020B0604020202020204" pitchFamily="34" charset="0"/>
              <a:buChar char="•"/>
            </a:pPr>
            <a:r>
              <a:rPr lang="en-IN" sz="2400" b="1" dirty="0">
                <a:solidFill>
                  <a:srgbClr val="C00000"/>
                </a:solidFill>
                <a:latin typeface="Arial" panose="020B0604020202020204" pitchFamily="34" charset="0"/>
              </a:rPr>
              <a:t>Automotive</a:t>
            </a:r>
            <a:r>
              <a:rPr lang="en-IN" sz="2400" dirty="0">
                <a:solidFill>
                  <a:srgbClr val="C00000"/>
                </a:solidFill>
                <a:latin typeface="Arial" panose="020B0604020202020204" pitchFamily="34" charset="0"/>
              </a:rPr>
              <a:t> −</a:t>
            </a:r>
            <a:r>
              <a:rPr lang="en-IN" sz="2400" dirty="0">
                <a:solidFill>
                  <a:srgbClr val="000000"/>
                </a:solidFill>
                <a:latin typeface="Arial" panose="020B0604020202020204" pitchFamily="34" charset="0"/>
              </a:rPr>
              <a:t> Automobile guidance systems.</a:t>
            </a:r>
          </a:p>
          <a:p>
            <a:pPr algn="just">
              <a:lnSpc>
                <a:spcPct val="150000"/>
              </a:lnSpc>
              <a:buFont typeface="Arial" panose="020B0604020202020204" pitchFamily="34" charset="0"/>
              <a:buChar char="•"/>
            </a:pPr>
            <a:r>
              <a:rPr lang="en-IN" sz="2400" b="1" dirty="0">
                <a:solidFill>
                  <a:srgbClr val="C00000"/>
                </a:solidFill>
                <a:latin typeface="Arial" panose="020B0604020202020204" pitchFamily="34" charset="0"/>
              </a:rPr>
              <a:t>Military</a:t>
            </a:r>
            <a:r>
              <a:rPr lang="en-IN" sz="2400" dirty="0">
                <a:solidFill>
                  <a:srgbClr val="C00000"/>
                </a:solidFill>
                <a:latin typeface="Arial" panose="020B0604020202020204" pitchFamily="34" charset="0"/>
              </a:rPr>
              <a:t> −</a:t>
            </a:r>
            <a:r>
              <a:rPr lang="en-IN" sz="2400" dirty="0">
                <a:solidFill>
                  <a:srgbClr val="000000"/>
                </a:solidFill>
                <a:latin typeface="Arial" panose="020B0604020202020204" pitchFamily="34" charset="0"/>
              </a:rPr>
              <a:t> Weapon orientation and steering, target tracking, object discrimination, facial recognition, signal/image identification.</a:t>
            </a:r>
          </a:p>
          <a:p>
            <a:pPr algn="just">
              <a:lnSpc>
                <a:spcPct val="150000"/>
              </a:lnSpc>
              <a:buFont typeface="Arial" panose="020B0604020202020204" pitchFamily="34" charset="0"/>
              <a:buChar char="•"/>
            </a:pPr>
            <a:r>
              <a:rPr lang="en-IN" sz="2400" b="1" dirty="0">
                <a:solidFill>
                  <a:srgbClr val="C00000"/>
                </a:solidFill>
                <a:latin typeface="Arial" panose="020B0604020202020204" pitchFamily="34" charset="0"/>
              </a:rPr>
              <a:t>Electronics</a:t>
            </a:r>
            <a:r>
              <a:rPr lang="en-IN" sz="2400" dirty="0">
                <a:solidFill>
                  <a:srgbClr val="C00000"/>
                </a:solidFill>
                <a:latin typeface="Arial" panose="020B0604020202020204" pitchFamily="34" charset="0"/>
              </a:rPr>
              <a:t> −</a:t>
            </a:r>
            <a:r>
              <a:rPr lang="en-IN" sz="2400" dirty="0">
                <a:solidFill>
                  <a:srgbClr val="000000"/>
                </a:solidFill>
                <a:latin typeface="Arial" panose="020B0604020202020204" pitchFamily="34" charset="0"/>
              </a:rPr>
              <a:t> Code sequence prediction, IC chip layout, chip failure analysis, machine vision, voice synthesis.</a:t>
            </a:r>
            <a:endParaRPr lang="en-IN"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21687894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6446" y="918953"/>
            <a:ext cx="10703859" cy="5632311"/>
          </a:xfrm>
          <a:prstGeom prst="rect">
            <a:avLst/>
          </a:prstGeom>
        </p:spPr>
        <p:txBody>
          <a:bodyPr wrap="square">
            <a:spAutoFit/>
          </a:bodyPr>
          <a:lstStyle/>
          <a:p>
            <a:pPr algn="just">
              <a:lnSpc>
                <a:spcPct val="150000"/>
              </a:lnSpc>
              <a:buFont typeface="Arial" panose="020B0604020202020204" pitchFamily="34" charset="0"/>
              <a:buChar char="•"/>
            </a:pPr>
            <a:r>
              <a:rPr lang="en-IN" sz="2400" b="1" dirty="0">
                <a:solidFill>
                  <a:srgbClr val="C00000"/>
                </a:solidFill>
                <a:latin typeface="Arial" panose="020B0604020202020204" pitchFamily="34" charset="0"/>
              </a:rPr>
              <a:t>Financial</a:t>
            </a:r>
            <a:r>
              <a:rPr lang="en-IN" sz="2400" dirty="0">
                <a:solidFill>
                  <a:srgbClr val="C00000"/>
                </a:solidFill>
                <a:latin typeface="Arial" panose="020B0604020202020204" pitchFamily="34" charset="0"/>
              </a:rPr>
              <a:t> −</a:t>
            </a:r>
            <a:r>
              <a:rPr lang="en-IN" sz="2400" dirty="0">
                <a:solidFill>
                  <a:srgbClr val="000000"/>
                </a:solidFill>
                <a:latin typeface="Arial" panose="020B0604020202020204" pitchFamily="34" charset="0"/>
              </a:rPr>
              <a:t> Real estate appraisal, loan advisor, mortgage screening, corporate bond rating, portfolio trading program, corporate financial analysis, currency value prediction, document readers, credit application evaluators.</a:t>
            </a:r>
          </a:p>
          <a:p>
            <a:pPr algn="just">
              <a:lnSpc>
                <a:spcPct val="150000"/>
              </a:lnSpc>
              <a:buFont typeface="Arial" panose="020B0604020202020204" pitchFamily="34" charset="0"/>
              <a:buChar char="•"/>
            </a:pPr>
            <a:r>
              <a:rPr lang="en-IN" sz="2400" b="1" dirty="0">
                <a:solidFill>
                  <a:srgbClr val="C00000"/>
                </a:solidFill>
                <a:latin typeface="Arial" panose="020B0604020202020204" pitchFamily="34" charset="0"/>
              </a:rPr>
              <a:t>Industrial</a:t>
            </a:r>
            <a:r>
              <a:rPr lang="en-IN" sz="2400" dirty="0">
                <a:solidFill>
                  <a:srgbClr val="C00000"/>
                </a:solidFill>
                <a:latin typeface="Arial" panose="020B0604020202020204" pitchFamily="34" charset="0"/>
              </a:rPr>
              <a:t> − </a:t>
            </a:r>
            <a:r>
              <a:rPr lang="en-IN" sz="2400" dirty="0">
                <a:solidFill>
                  <a:srgbClr val="000000"/>
                </a:solidFill>
                <a:latin typeface="Arial" panose="020B0604020202020204" pitchFamily="34" charset="0"/>
              </a:rPr>
              <a:t>Manufacturing process control, product design and analysis, quality inspection systems, welding quality analysis, paper quality prediction, chemical product design analysis, dynamic modelling of chemical process systems, machine maintenance analysis, project bidding, planning, and management.</a:t>
            </a:r>
          </a:p>
          <a:p>
            <a:pPr algn="just">
              <a:lnSpc>
                <a:spcPct val="150000"/>
              </a:lnSpc>
              <a:buFont typeface="Arial" panose="020B0604020202020204" pitchFamily="34" charset="0"/>
              <a:buChar char="•"/>
            </a:pPr>
            <a:r>
              <a:rPr lang="en-IN" sz="2400" b="1" dirty="0">
                <a:solidFill>
                  <a:srgbClr val="C00000"/>
                </a:solidFill>
                <a:latin typeface="Arial" panose="020B0604020202020204" pitchFamily="34" charset="0"/>
              </a:rPr>
              <a:t>Medical</a:t>
            </a:r>
            <a:r>
              <a:rPr lang="en-IN" sz="2400" dirty="0">
                <a:solidFill>
                  <a:srgbClr val="C00000"/>
                </a:solidFill>
                <a:latin typeface="Arial" panose="020B0604020202020204" pitchFamily="34" charset="0"/>
              </a:rPr>
              <a:t> −</a:t>
            </a:r>
            <a:r>
              <a:rPr lang="en-IN" sz="2400" dirty="0">
                <a:solidFill>
                  <a:srgbClr val="000000"/>
                </a:solidFill>
                <a:latin typeface="Arial" panose="020B0604020202020204" pitchFamily="34" charset="0"/>
              </a:rPr>
              <a:t> Cancer cell analysis, EEG and ECG analysis, prosthetic design, transplant time optimizer.</a:t>
            </a:r>
            <a:endParaRPr lang="en-IN"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85644183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5058" y="1293657"/>
            <a:ext cx="10506635" cy="4524315"/>
          </a:xfrm>
          <a:prstGeom prst="rect">
            <a:avLst/>
          </a:prstGeom>
        </p:spPr>
        <p:txBody>
          <a:bodyPr wrap="square">
            <a:spAutoFit/>
          </a:bodyPr>
          <a:lstStyle/>
          <a:p>
            <a:pPr algn="just">
              <a:lnSpc>
                <a:spcPct val="150000"/>
              </a:lnSpc>
              <a:buFont typeface="Arial" panose="020B0604020202020204" pitchFamily="34" charset="0"/>
              <a:buChar char="•"/>
            </a:pPr>
            <a:r>
              <a:rPr lang="en-IN" sz="2400" b="1" dirty="0">
                <a:solidFill>
                  <a:srgbClr val="C00000"/>
                </a:solidFill>
                <a:latin typeface="Arial" panose="020B0604020202020204" pitchFamily="34" charset="0"/>
              </a:rPr>
              <a:t>Speech</a:t>
            </a:r>
            <a:r>
              <a:rPr lang="en-IN" sz="2400" dirty="0">
                <a:solidFill>
                  <a:srgbClr val="C00000"/>
                </a:solidFill>
                <a:latin typeface="Arial" panose="020B0604020202020204" pitchFamily="34" charset="0"/>
              </a:rPr>
              <a:t> −</a:t>
            </a:r>
            <a:r>
              <a:rPr lang="en-IN" sz="2400" dirty="0">
                <a:solidFill>
                  <a:srgbClr val="000000"/>
                </a:solidFill>
                <a:latin typeface="Arial" panose="020B0604020202020204" pitchFamily="34" charset="0"/>
              </a:rPr>
              <a:t> Speech recognition, speech classification, text to speech conversion.</a:t>
            </a:r>
          </a:p>
          <a:p>
            <a:pPr algn="just">
              <a:lnSpc>
                <a:spcPct val="150000"/>
              </a:lnSpc>
              <a:buFont typeface="Arial" panose="020B0604020202020204" pitchFamily="34" charset="0"/>
              <a:buChar char="•"/>
            </a:pPr>
            <a:r>
              <a:rPr lang="en-IN" sz="2400" b="1" dirty="0">
                <a:solidFill>
                  <a:srgbClr val="C00000"/>
                </a:solidFill>
                <a:latin typeface="Arial" panose="020B0604020202020204" pitchFamily="34" charset="0"/>
              </a:rPr>
              <a:t>Telecommunications</a:t>
            </a:r>
            <a:r>
              <a:rPr lang="en-IN" sz="2400" dirty="0">
                <a:solidFill>
                  <a:srgbClr val="C00000"/>
                </a:solidFill>
                <a:latin typeface="Arial" panose="020B0604020202020204" pitchFamily="34" charset="0"/>
              </a:rPr>
              <a:t> −</a:t>
            </a:r>
            <a:r>
              <a:rPr lang="en-IN" sz="2400" dirty="0">
                <a:solidFill>
                  <a:srgbClr val="000000"/>
                </a:solidFill>
                <a:latin typeface="Arial" panose="020B0604020202020204" pitchFamily="34" charset="0"/>
              </a:rPr>
              <a:t> Image and data compression, automated information services, real-time spoken language translation.</a:t>
            </a:r>
          </a:p>
          <a:p>
            <a:pPr algn="just">
              <a:lnSpc>
                <a:spcPct val="150000"/>
              </a:lnSpc>
              <a:buFont typeface="Arial" panose="020B0604020202020204" pitchFamily="34" charset="0"/>
              <a:buChar char="•"/>
            </a:pPr>
            <a:r>
              <a:rPr lang="en-IN" sz="2400" b="1" dirty="0">
                <a:solidFill>
                  <a:srgbClr val="C00000"/>
                </a:solidFill>
                <a:latin typeface="Arial" panose="020B0604020202020204" pitchFamily="34" charset="0"/>
              </a:rPr>
              <a:t>Transportation</a:t>
            </a:r>
            <a:r>
              <a:rPr lang="en-IN" sz="2400" dirty="0">
                <a:solidFill>
                  <a:srgbClr val="C00000"/>
                </a:solidFill>
                <a:latin typeface="Arial" panose="020B0604020202020204" pitchFamily="34" charset="0"/>
              </a:rPr>
              <a:t> −</a:t>
            </a:r>
            <a:r>
              <a:rPr lang="en-IN" sz="2400" dirty="0">
                <a:solidFill>
                  <a:srgbClr val="000000"/>
                </a:solidFill>
                <a:latin typeface="Arial" panose="020B0604020202020204" pitchFamily="34" charset="0"/>
              </a:rPr>
              <a:t> Truck Brake system diagnosis, vehicle scheduling, routing systems.</a:t>
            </a:r>
          </a:p>
          <a:p>
            <a:pPr algn="just">
              <a:lnSpc>
                <a:spcPct val="150000"/>
              </a:lnSpc>
              <a:buFont typeface="Arial" panose="020B0604020202020204" pitchFamily="34" charset="0"/>
              <a:buChar char="•"/>
            </a:pPr>
            <a:r>
              <a:rPr lang="en-IN" sz="2400" b="1" dirty="0">
                <a:solidFill>
                  <a:srgbClr val="C00000"/>
                </a:solidFill>
                <a:latin typeface="Arial" panose="020B0604020202020204" pitchFamily="34" charset="0"/>
              </a:rPr>
              <a:t>Software</a:t>
            </a:r>
            <a:r>
              <a:rPr lang="en-IN" sz="2400" dirty="0">
                <a:solidFill>
                  <a:srgbClr val="C00000"/>
                </a:solidFill>
                <a:latin typeface="Arial" panose="020B0604020202020204" pitchFamily="34" charset="0"/>
              </a:rPr>
              <a:t> −</a:t>
            </a:r>
            <a:r>
              <a:rPr lang="en-IN" sz="2400" dirty="0">
                <a:solidFill>
                  <a:srgbClr val="000000"/>
                </a:solidFill>
                <a:latin typeface="Arial" panose="020B0604020202020204" pitchFamily="34" charset="0"/>
              </a:rPr>
              <a:t> Pattern Recognition in facial recognition, optical character recognition, etc.</a:t>
            </a:r>
            <a:endParaRPr lang="en-IN"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1229516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5412" y="1002757"/>
            <a:ext cx="10623176" cy="5078313"/>
          </a:xfrm>
          <a:prstGeom prst="rect">
            <a:avLst/>
          </a:prstGeom>
        </p:spPr>
        <p:txBody>
          <a:bodyPr wrap="square">
            <a:spAutoFit/>
          </a:bodyPr>
          <a:lstStyle/>
          <a:p>
            <a:pPr algn="just">
              <a:lnSpc>
                <a:spcPct val="150000"/>
              </a:lnSpc>
              <a:buFont typeface="Arial" panose="020B0604020202020204" pitchFamily="34" charset="0"/>
              <a:buChar char="•"/>
            </a:pPr>
            <a:r>
              <a:rPr lang="en-US" sz="2400" b="1" dirty="0">
                <a:solidFill>
                  <a:srgbClr val="C00000"/>
                </a:solidFill>
                <a:latin typeface="Arial" panose="020B0604020202020204" pitchFamily="34" charset="0"/>
              </a:rPr>
              <a:t>Time Series Prediction</a:t>
            </a:r>
            <a:r>
              <a:rPr lang="en-US" sz="2400" dirty="0">
                <a:solidFill>
                  <a:srgbClr val="C00000"/>
                </a:solidFill>
                <a:latin typeface="Arial" panose="020B0604020202020204" pitchFamily="34" charset="0"/>
              </a:rPr>
              <a:t> − </a:t>
            </a:r>
            <a:r>
              <a:rPr lang="en-US" sz="2400" dirty="0">
                <a:solidFill>
                  <a:srgbClr val="000000"/>
                </a:solidFill>
                <a:latin typeface="Arial" panose="020B0604020202020204" pitchFamily="34" charset="0"/>
              </a:rPr>
              <a:t>ANNs are used to make predictions on stocks and natural calamities.</a:t>
            </a:r>
          </a:p>
          <a:p>
            <a:pPr algn="just">
              <a:lnSpc>
                <a:spcPct val="150000"/>
              </a:lnSpc>
              <a:buFont typeface="Arial" panose="020B0604020202020204" pitchFamily="34" charset="0"/>
              <a:buChar char="•"/>
            </a:pPr>
            <a:r>
              <a:rPr lang="en-US" sz="2400" b="1" dirty="0">
                <a:solidFill>
                  <a:srgbClr val="C00000"/>
                </a:solidFill>
                <a:latin typeface="Arial" panose="020B0604020202020204" pitchFamily="34" charset="0"/>
              </a:rPr>
              <a:t>Signal Processing</a:t>
            </a:r>
            <a:r>
              <a:rPr lang="en-US" sz="2400" dirty="0">
                <a:solidFill>
                  <a:srgbClr val="C00000"/>
                </a:solidFill>
                <a:latin typeface="Arial" panose="020B0604020202020204" pitchFamily="34" charset="0"/>
              </a:rPr>
              <a:t> − </a:t>
            </a:r>
            <a:r>
              <a:rPr lang="en-US" sz="2400" dirty="0">
                <a:solidFill>
                  <a:srgbClr val="000000"/>
                </a:solidFill>
                <a:latin typeface="Arial" panose="020B0604020202020204" pitchFamily="34" charset="0"/>
              </a:rPr>
              <a:t>Neural networks can be trained to process an audio signal and filter it appropriately in the hearing aids.</a:t>
            </a:r>
          </a:p>
          <a:p>
            <a:pPr algn="just">
              <a:lnSpc>
                <a:spcPct val="150000"/>
              </a:lnSpc>
              <a:buFont typeface="Arial" panose="020B0604020202020204" pitchFamily="34" charset="0"/>
              <a:buChar char="•"/>
            </a:pPr>
            <a:r>
              <a:rPr lang="en-US" sz="2400" b="1" dirty="0">
                <a:solidFill>
                  <a:srgbClr val="C00000"/>
                </a:solidFill>
                <a:latin typeface="Arial" panose="020B0604020202020204" pitchFamily="34" charset="0"/>
              </a:rPr>
              <a:t>Control</a:t>
            </a:r>
            <a:r>
              <a:rPr lang="en-US" sz="2400" dirty="0">
                <a:solidFill>
                  <a:srgbClr val="C00000"/>
                </a:solidFill>
                <a:latin typeface="Arial" panose="020B0604020202020204" pitchFamily="34" charset="0"/>
              </a:rPr>
              <a:t> −</a:t>
            </a:r>
            <a:r>
              <a:rPr lang="en-US" sz="2400" dirty="0">
                <a:solidFill>
                  <a:srgbClr val="000000"/>
                </a:solidFill>
                <a:latin typeface="Arial" panose="020B0604020202020204" pitchFamily="34" charset="0"/>
              </a:rPr>
              <a:t> ANNs are often used to make steering decisions of physical vehicles.</a:t>
            </a:r>
          </a:p>
          <a:p>
            <a:pPr algn="just">
              <a:lnSpc>
                <a:spcPct val="150000"/>
              </a:lnSpc>
              <a:buFont typeface="Arial" panose="020B0604020202020204" pitchFamily="34" charset="0"/>
              <a:buChar char="•"/>
            </a:pPr>
            <a:r>
              <a:rPr lang="en-US" sz="2400" b="1" dirty="0">
                <a:solidFill>
                  <a:srgbClr val="C00000"/>
                </a:solidFill>
                <a:latin typeface="Arial" panose="020B0604020202020204" pitchFamily="34" charset="0"/>
              </a:rPr>
              <a:t>Anomaly Detection</a:t>
            </a:r>
            <a:r>
              <a:rPr lang="en-US" sz="2400" dirty="0">
                <a:solidFill>
                  <a:srgbClr val="C00000"/>
                </a:solidFill>
                <a:latin typeface="Arial" panose="020B0604020202020204" pitchFamily="34" charset="0"/>
              </a:rPr>
              <a:t> − </a:t>
            </a:r>
            <a:r>
              <a:rPr lang="en-US" sz="2400" dirty="0">
                <a:solidFill>
                  <a:srgbClr val="000000"/>
                </a:solidFill>
                <a:latin typeface="Arial" panose="020B0604020202020204" pitchFamily="34" charset="0"/>
              </a:rPr>
              <a:t>As ANNs are expert at recognizing patterns, they can also be trained to generate an output when something unusual occurs that misfits the pattern.</a:t>
            </a:r>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151304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4728" y="850985"/>
            <a:ext cx="10659035" cy="563231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b="0" i="0" dirty="0">
                <a:solidFill>
                  <a:srgbClr val="000000"/>
                </a:solidFill>
                <a:effectLst/>
                <a:latin typeface="Arial" panose="020B0604020202020204" pitchFamily="34" charset="0"/>
              </a:rPr>
              <a:t>Suppose that we have a number of data points, and we want to classify them into several groups. </a:t>
            </a:r>
          </a:p>
          <a:p>
            <a:pPr marL="342900" indent="-342900" algn="just">
              <a:lnSpc>
                <a:spcPct val="150000"/>
              </a:lnSpc>
              <a:buFont typeface="Arial" panose="020B0604020202020204" pitchFamily="34" charset="0"/>
              <a:buChar char="•"/>
            </a:pPr>
            <a:r>
              <a:rPr lang="en-US" sz="2400" b="0" i="0" dirty="0">
                <a:solidFill>
                  <a:srgbClr val="000000"/>
                </a:solidFill>
                <a:effectLst/>
                <a:latin typeface="Arial" panose="020B0604020202020204" pitchFamily="34" charset="0"/>
              </a:rPr>
              <a:t>We may not exactly know what the criteria of classification would be. So, an unsupervised learning algorithm tries to classify the given dataset into a certain number of groups in an optimum way. </a:t>
            </a:r>
          </a:p>
          <a:p>
            <a:pPr marL="342900" indent="-342900" algn="just">
              <a:lnSpc>
                <a:spcPct val="150000"/>
              </a:lnSpc>
              <a:buFont typeface="Arial" panose="020B0604020202020204" pitchFamily="34" charset="0"/>
              <a:buChar char="•"/>
            </a:pPr>
            <a:r>
              <a:rPr lang="en-US" sz="2400" b="0" i="0" dirty="0">
                <a:solidFill>
                  <a:srgbClr val="000000"/>
                </a:solidFill>
                <a:effectLst/>
                <a:latin typeface="Arial" panose="020B0604020202020204" pitchFamily="34" charset="0"/>
              </a:rPr>
              <a:t>Unsupervised learning algorithms are extremely powerful tools for analyzing data and for identifying patterns and trends. </a:t>
            </a:r>
          </a:p>
          <a:p>
            <a:pPr marL="342900" indent="-342900" algn="just">
              <a:lnSpc>
                <a:spcPct val="150000"/>
              </a:lnSpc>
              <a:buFont typeface="Arial" panose="020B0604020202020204" pitchFamily="34" charset="0"/>
              <a:buChar char="•"/>
            </a:pPr>
            <a:r>
              <a:rPr lang="en-US" sz="2400" b="0" i="0" dirty="0">
                <a:solidFill>
                  <a:srgbClr val="000000"/>
                </a:solidFill>
                <a:effectLst/>
                <a:latin typeface="Arial" panose="020B0604020202020204" pitchFamily="34" charset="0"/>
              </a:rPr>
              <a:t>They are most commonly used for clustering similar input into logical groups. Unsupervised learning algorithms include K-means, Random Forests, Hierarchical clustering and so on.</a:t>
            </a:r>
          </a:p>
        </p:txBody>
      </p:sp>
    </p:spTree>
    <p:extLst>
      <p:ext uri="{BB962C8B-B14F-4D97-AF65-F5344CB8AC3E}">
        <p14:creationId xmlns:p14="http://schemas.microsoft.com/office/powerpoint/2010/main" val="412072942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1958" y="728155"/>
            <a:ext cx="3386568" cy="369332"/>
          </a:xfrm>
          <a:prstGeom prst="rect">
            <a:avLst/>
          </a:prstGeom>
        </p:spPr>
        <p:txBody>
          <a:bodyPr wrap="none">
            <a:spAutoFit/>
          </a:bodyPr>
          <a:lstStyle/>
          <a:p>
            <a:pPr fontAlgn="base"/>
            <a:r>
              <a:rPr lang="en-IN" b="1" cap="all" dirty="0">
                <a:solidFill>
                  <a:srgbClr val="C00000"/>
                </a:solidFill>
                <a:latin typeface="inherit"/>
              </a:rPr>
              <a:t>MARKET BASKET ANALYSIS</a:t>
            </a:r>
            <a:endParaRPr lang="en-IN" b="1" i="0" cap="all" dirty="0">
              <a:solidFill>
                <a:srgbClr val="C00000"/>
              </a:solidFill>
              <a:effectLst/>
              <a:latin typeface="Montserrat"/>
            </a:endParaRPr>
          </a:p>
        </p:txBody>
      </p:sp>
      <p:sp>
        <p:nvSpPr>
          <p:cNvPr id="3" name="Rectangle 2"/>
          <p:cNvSpPr/>
          <p:nvPr/>
        </p:nvSpPr>
        <p:spPr>
          <a:xfrm>
            <a:off x="1131958" y="1178331"/>
            <a:ext cx="4549259" cy="369332"/>
          </a:xfrm>
          <a:prstGeom prst="rect">
            <a:avLst/>
          </a:prstGeom>
        </p:spPr>
        <p:txBody>
          <a:bodyPr wrap="none">
            <a:spAutoFit/>
          </a:bodyPr>
          <a:lstStyle/>
          <a:p>
            <a:pPr fontAlgn="base"/>
            <a:r>
              <a:rPr lang="en-IN" b="1" cap="all" dirty="0">
                <a:solidFill>
                  <a:srgbClr val="C00000"/>
                </a:solidFill>
                <a:latin typeface="inherit"/>
              </a:rPr>
              <a:t>WHAT IS MARKET BASKET ANALYSIS?</a:t>
            </a:r>
            <a:endParaRPr lang="en-IN" b="1" i="0" cap="all" dirty="0">
              <a:solidFill>
                <a:srgbClr val="C00000"/>
              </a:solidFill>
              <a:effectLst/>
              <a:latin typeface="Montserrat"/>
            </a:endParaRPr>
          </a:p>
        </p:txBody>
      </p:sp>
      <p:sp>
        <p:nvSpPr>
          <p:cNvPr id="4" name="Rectangle 3"/>
          <p:cNvSpPr/>
          <p:nvPr/>
        </p:nvSpPr>
        <p:spPr>
          <a:xfrm>
            <a:off x="1131957" y="1628507"/>
            <a:ext cx="10593877" cy="452431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Lato"/>
              </a:rPr>
              <a:t>The most accurate Market Analysis definition is – a data mining technique that is used to uncover purchase patterns in any retail setting. </a:t>
            </a:r>
          </a:p>
          <a:p>
            <a:pPr marL="342900" indent="-342900" algn="just">
              <a:lnSpc>
                <a:spcPct val="150000"/>
              </a:lnSpc>
              <a:buFont typeface="Arial" panose="020B0604020202020204" pitchFamily="34" charset="0"/>
              <a:buChar char="•"/>
            </a:pPr>
            <a:r>
              <a:rPr lang="en-US" sz="2400" dirty="0">
                <a:latin typeface="Lato"/>
              </a:rPr>
              <a:t>The goal of Market Basket Analysis is to understand consumer behavior by identifying relationships between the items that people buy. </a:t>
            </a:r>
          </a:p>
          <a:p>
            <a:pPr marL="342900" indent="-342900" algn="just">
              <a:lnSpc>
                <a:spcPct val="150000"/>
              </a:lnSpc>
              <a:buFont typeface="Arial" panose="020B0604020202020204" pitchFamily="34" charset="0"/>
              <a:buChar char="•"/>
            </a:pPr>
            <a:r>
              <a:rPr lang="en-US" sz="2400" dirty="0">
                <a:latin typeface="Lato"/>
              </a:rPr>
              <a:t>For example, people who buy green tea are also likely to buy honey. </a:t>
            </a:r>
          </a:p>
          <a:p>
            <a:pPr marL="342900" indent="-342900" algn="just">
              <a:lnSpc>
                <a:spcPct val="150000"/>
              </a:lnSpc>
              <a:buFont typeface="Arial" panose="020B0604020202020204" pitchFamily="34" charset="0"/>
              <a:buChar char="•"/>
            </a:pPr>
            <a:r>
              <a:rPr lang="en-US" sz="2400" dirty="0">
                <a:latin typeface="Lato"/>
              </a:rPr>
              <a:t>So Market Basket Analysis would quantitatively establish that there is a relationship between Green Tea and Honey. </a:t>
            </a:r>
          </a:p>
          <a:p>
            <a:pPr marL="342900" indent="-342900" algn="just">
              <a:lnSpc>
                <a:spcPct val="150000"/>
              </a:lnSpc>
              <a:buFont typeface="Arial" panose="020B0604020202020204" pitchFamily="34" charset="0"/>
              <a:buChar char="•"/>
            </a:pPr>
            <a:r>
              <a:rPr lang="en-US" sz="2400" dirty="0">
                <a:latin typeface="Lato"/>
              </a:rPr>
              <a:t>The same goes for bread, butter, and jam.</a:t>
            </a:r>
            <a:r>
              <a:rPr lang="en-US" dirty="0">
                <a:latin typeface="Lato"/>
              </a:rPr>
              <a:t> </a:t>
            </a:r>
            <a:endParaRPr lang="en-IN" dirty="0"/>
          </a:p>
        </p:txBody>
      </p:sp>
    </p:spTree>
    <p:extLst>
      <p:ext uri="{BB962C8B-B14F-4D97-AF65-F5344CB8AC3E}">
        <p14:creationId xmlns:p14="http://schemas.microsoft.com/office/powerpoint/2010/main" val="17510913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0370" y="1031220"/>
            <a:ext cx="6085320" cy="461665"/>
          </a:xfrm>
          <a:prstGeom prst="rect">
            <a:avLst/>
          </a:prstGeom>
        </p:spPr>
        <p:txBody>
          <a:bodyPr wrap="none">
            <a:spAutoFit/>
          </a:bodyPr>
          <a:lstStyle/>
          <a:p>
            <a:r>
              <a:rPr lang="en-US" sz="2400" b="1" dirty="0">
                <a:solidFill>
                  <a:srgbClr val="C00000"/>
                </a:solidFill>
                <a:latin typeface="Lato"/>
              </a:rPr>
              <a:t>How does market basket analysis work?</a:t>
            </a:r>
            <a:endParaRPr lang="en-IN" sz="2400" dirty="0">
              <a:solidFill>
                <a:srgbClr val="C00000"/>
              </a:solidFill>
            </a:endParaRPr>
          </a:p>
        </p:txBody>
      </p:sp>
      <p:sp>
        <p:nvSpPr>
          <p:cNvPr id="3" name="Rectangle 2"/>
          <p:cNvSpPr/>
          <p:nvPr/>
        </p:nvSpPr>
        <p:spPr>
          <a:xfrm>
            <a:off x="1200721" y="1748171"/>
            <a:ext cx="10632689" cy="2862322"/>
          </a:xfrm>
          <a:prstGeom prst="rect">
            <a:avLst/>
          </a:prstGeom>
        </p:spPr>
        <p:txBody>
          <a:bodyPr wrap="square">
            <a:spAutoFit/>
          </a:bodyPr>
          <a:lstStyle/>
          <a:p>
            <a:pPr marL="342900" indent="-342900" algn="just" fontAlgn="base">
              <a:lnSpc>
                <a:spcPct val="150000"/>
              </a:lnSpc>
              <a:buFont typeface="Arial" panose="020B0604020202020204" pitchFamily="34" charset="0"/>
              <a:buChar char="•"/>
            </a:pPr>
            <a:r>
              <a:rPr lang="en-US" sz="2400" dirty="0">
                <a:latin typeface="Lato"/>
              </a:rPr>
              <a:t>Market Basket Analysis is modeled on Association rule mining, i.e., the IF {}, THEN {} construct. </a:t>
            </a:r>
          </a:p>
          <a:p>
            <a:pPr marL="342900" indent="-342900" algn="just" fontAlgn="base">
              <a:lnSpc>
                <a:spcPct val="150000"/>
              </a:lnSpc>
              <a:buFont typeface="Arial" panose="020B0604020202020204" pitchFamily="34" charset="0"/>
              <a:buChar char="•"/>
            </a:pPr>
            <a:r>
              <a:rPr lang="en-US" sz="2400" dirty="0">
                <a:latin typeface="Lato"/>
              </a:rPr>
              <a:t>For example, IF a customer buys bread, THEN he is likely to buy butter as well. </a:t>
            </a:r>
          </a:p>
          <a:p>
            <a:pPr algn="just" fontAlgn="base">
              <a:lnSpc>
                <a:spcPct val="150000"/>
              </a:lnSpc>
            </a:pPr>
            <a:r>
              <a:rPr lang="en-US" sz="2400" dirty="0">
                <a:solidFill>
                  <a:srgbClr val="C00000"/>
                </a:solidFill>
                <a:latin typeface="Lato"/>
              </a:rPr>
              <a:t>Association rules are usually represented as: </a:t>
            </a:r>
            <a:r>
              <a:rPr lang="en-US" sz="2400" dirty="0">
                <a:latin typeface="Lato"/>
              </a:rPr>
              <a:t>{Bread} -&gt; {Butter}</a:t>
            </a:r>
            <a:endParaRPr lang="en-US" sz="2400" b="0" i="0" dirty="0">
              <a:effectLst/>
              <a:latin typeface="Lato"/>
            </a:endParaRPr>
          </a:p>
        </p:txBody>
      </p:sp>
      <p:sp>
        <p:nvSpPr>
          <p:cNvPr id="4" name="Rectangle 3"/>
          <p:cNvSpPr/>
          <p:nvPr/>
        </p:nvSpPr>
        <p:spPr>
          <a:xfrm>
            <a:off x="1200721" y="5121064"/>
            <a:ext cx="10632689" cy="461665"/>
          </a:xfrm>
          <a:prstGeom prst="rect">
            <a:avLst/>
          </a:prstGeom>
        </p:spPr>
        <p:txBody>
          <a:bodyPr wrap="square">
            <a:spAutoFit/>
          </a:bodyPr>
          <a:lstStyle/>
          <a:p>
            <a:r>
              <a:rPr lang="en-US" sz="2400" b="1" dirty="0">
                <a:solidFill>
                  <a:srgbClr val="C00000"/>
                </a:solidFill>
                <a:latin typeface="Lato"/>
              </a:rPr>
              <a:t>Some terminologies to </a:t>
            </a:r>
            <a:r>
              <a:rPr lang="en-US" sz="2400" b="1" dirty="0" err="1">
                <a:solidFill>
                  <a:srgbClr val="C00000"/>
                </a:solidFill>
                <a:latin typeface="Lato"/>
              </a:rPr>
              <a:t>familiarise</a:t>
            </a:r>
            <a:r>
              <a:rPr lang="en-US" sz="2400" b="1" dirty="0">
                <a:solidFill>
                  <a:srgbClr val="C00000"/>
                </a:solidFill>
                <a:latin typeface="Lato"/>
              </a:rPr>
              <a:t> with Market Basket Analysis are:</a:t>
            </a:r>
            <a:endParaRPr lang="en-IN" sz="2400" b="1" dirty="0">
              <a:solidFill>
                <a:srgbClr val="C00000"/>
              </a:solidFill>
            </a:endParaRPr>
          </a:p>
        </p:txBody>
      </p:sp>
    </p:spTree>
    <p:extLst>
      <p:ext uri="{BB962C8B-B14F-4D97-AF65-F5344CB8AC3E}">
        <p14:creationId xmlns:p14="http://schemas.microsoft.com/office/powerpoint/2010/main" val="74509375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02657" y="1019780"/>
            <a:ext cx="10757647" cy="4524315"/>
          </a:xfrm>
          <a:prstGeom prst="rect">
            <a:avLst/>
          </a:prstGeom>
        </p:spPr>
        <p:txBody>
          <a:bodyPr wrap="square">
            <a:spAutoFit/>
          </a:bodyPr>
          <a:lstStyle/>
          <a:p>
            <a:pPr algn="just" fontAlgn="base">
              <a:lnSpc>
                <a:spcPct val="150000"/>
              </a:lnSpc>
              <a:buFont typeface="Arial" panose="020B0604020202020204" pitchFamily="34" charset="0"/>
              <a:buChar char="•"/>
            </a:pPr>
            <a:r>
              <a:rPr lang="en-US" sz="2400" b="1" dirty="0">
                <a:solidFill>
                  <a:srgbClr val="C00000"/>
                </a:solidFill>
                <a:latin typeface="inherit"/>
              </a:rPr>
              <a:t>Antecedent:</a:t>
            </a:r>
            <a:r>
              <a:rPr lang="en-US" sz="2400" dirty="0">
                <a:solidFill>
                  <a:srgbClr val="C00000"/>
                </a:solidFill>
                <a:latin typeface="inherit"/>
              </a:rPr>
              <a:t> </a:t>
            </a:r>
          </a:p>
          <a:p>
            <a:pPr algn="just" fontAlgn="base">
              <a:lnSpc>
                <a:spcPct val="150000"/>
              </a:lnSpc>
              <a:buFont typeface="Arial" panose="020B0604020202020204" pitchFamily="34" charset="0"/>
              <a:buChar char="•"/>
            </a:pPr>
            <a:r>
              <a:rPr lang="en-US" sz="2400" dirty="0">
                <a:latin typeface="inherit"/>
              </a:rPr>
              <a:t>Items or ‘item sets’ found within the data are antecedents. In simpler words, it’s the IF component, written on the left-hand side. In the above example, bread is the antecedent.</a:t>
            </a:r>
          </a:p>
          <a:p>
            <a:pPr algn="just" fontAlgn="base">
              <a:lnSpc>
                <a:spcPct val="150000"/>
              </a:lnSpc>
              <a:buFont typeface="Arial" panose="020B0604020202020204" pitchFamily="34" charset="0"/>
              <a:buChar char="•"/>
            </a:pPr>
            <a:r>
              <a:rPr lang="en-US" sz="2400" b="1" dirty="0">
                <a:solidFill>
                  <a:srgbClr val="C00000"/>
                </a:solidFill>
                <a:latin typeface="inherit"/>
              </a:rPr>
              <a:t>Consequent:</a:t>
            </a:r>
            <a:r>
              <a:rPr lang="en-US" sz="2400" dirty="0">
                <a:solidFill>
                  <a:srgbClr val="C00000"/>
                </a:solidFill>
                <a:latin typeface="inherit"/>
              </a:rPr>
              <a:t> </a:t>
            </a:r>
          </a:p>
          <a:p>
            <a:pPr algn="just" fontAlgn="base">
              <a:lnSpc>
                <a:spcPct val="150000"/>
              </a:lnSpc>
              <a:buFont typeface="Arial" panose="020B0604020202020204" pitchFamily="34" charset="0"/>
              <a:buChar char="•"/>
            </a:pPr>
            <a:r>
              <a:rPr lang="en-US" sz="2400" dirty="0">
                <a:latin typeface="inherit"/>
              </a:rPr>
              <a:t>A consequent is an item or set of items found in combination with the antecedent. It’s the THEN component, written on the right-hand side. In the above example, butter is the consequent.</a:t>
            </a:r>
            <a:endParaRPr lang="en-US" sz="2400" b="0" i="0" dirty="0">
              <a:effectLst/>
              <a:latin typeface="inherit"/>
            </a:endParaRPr>
          </a:p>
        </p:txBody>
      </p:sp>
    </p:spTree>
    <p:extLst>
      <p:ext uri="{BB962C8B-B14F-4D97-AF65-F5344CB8AC3E}">
        <p14:creationId xmlns:p14="http://schemas.microsoft.com/office/powerpoint/2010/main" val="345890425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8152" y="729952"/>
            <a:ext cx="6060057" cy="461665"/>
          </a:xfrm>
          <a:prstGeom prst="rect">
            <a:avLst/>
          </a:prstGeom>
        </p:spPr>
        <p:txBody>
          <a:bodyPr wrap="none">
            <a:spAutoFit/>
          </a:bodyPr>
          <a:lstStyle/>
          <a:p>
            <a:pPr fontAlgn="base"/>
            <a:r>
              <a:rPr lang="en-IN" sz="2400" b="1" cap="all" dirty="0">
                <a:solidFill>
                  <a:srgbClr val="C00000"/>
                </a:solidFill>
                <a:latin typeface="inherit"/>
              </a:rPr>
              <a:t>TYPES OF MARKET BASKET ANALYSIS</a:t>
            </a:r>
            <a:endParaRPr lang="en-IN" sz="2400" b="1" i="0" cap="all" dirty="0">
              <a:solidFill>
                <a:srgbClr val="C00000"/>
              </a:solidFill>
              <a:effectLst/>
              <a:latin typeface="Montserrat"/>
            </a:endParaRPr>
          </a:p>
        </p:txBody>
      </p:sp>
      <p:sp>
        <p:nvSpPr>
          <p:cNvPr id="3" name="Rectangle 2"/>
          <p:cNvSpPr/>
          <p:nvPr/>
        </p:nvSpPr>
        <p:spPr>
          <a:xfrm>
            <a:off x="1038858" y="1483222"/>
            <a:ext cx="10794554" cy="1140697"/>
          </a:xfrm>
          <a:prstGeom prst="rect">
            <a:avLst/>
          </a:prstGeom>
        </p:spPr>
        <p:txBody>
          <a:bodyPr wrap="square">
            <a:spAutoFit/>
          </a:bodyPr>
          <a:lstStyle/>
          <a:p>
            <a:pPr>
              <a:lnSpc>
                <a:spcPct val="150000"/>
              </a:lnSpc>
            </a:pPr>
            <a:r>
              <a:rPr lang="en-US" sz="2400" dirty="0">
                <a:latin typeface="Lato"/>
              </a:rPr>
              <a:t>Market Basket Analysis techniques can be categorized based on how the available data is utilized:</a:t>
            </a:r>
            <a:endParaRPr lang="en-IN" sz="2400" dirty="0"/>
          </a:p>
        </p:txBody>
      </p:sp>
      <p:sp>
        <p:nvSpPr>
          <p:cNvPr id="4" name="Rectangle 3"/>
          <p:cNvSpPr/>
          <p:nvPr/>
        </p:nvSpPr>
        <p:spPr>
          <a:xfrm>
            <a:off x="976105" y="2744526"/>
            <a:ext cx="10794554" cy="3416320"/>
          </a:xfrm>
          <a:prstGeom prst="rect">
            <a:avLst/>
          </a:prstGeom>
        </p:spPr>
        <p:txBody>
          <a:bodyPr wrap="square">
            <a:spAutoFit/>
          </a:bodyPr>
          <a:lstStyle/>
          <a:p>
            <a:pPr algn="just">
              <a:lnSpc>
                <a:spcPct val="150000"/>
              </a:lnSpc>
            </a:pPr>
            <a:r>
              <a:rPr lang="en-US" sz="2400" b="1" dirty="0">
                <a:solidFill>
                  <a:srgbClr val="C00000"/>
                </a:solidFill>
                <a:latin typeface="Lato"/>
              </a:rPr>
              <a:t>Descriptive market basket analysis</a:t>
            </a:r>
            <a:r>
              <a:rPr lang="en-US" sz="2400" dirty="0">
                <a:solidFill>
                  <a:srgbClr val="C00000"/>
                </a:solidFill>
                <a:latin typeface="Lato"/>
              </a:rPr>
              <a:t>: </a:t>
            </a:r>
          </a:p>
          <a:p>
            <a:pPr marL="342900" indent="-342900" algn="just">
              <a:lnSpc>
                <a:spcPct val="150000"/>
              </a:lnSpc>
              <a:buFont typeface="Arial" panose="020B0604020202020204" pitchFamily="34" charset="0"/>
              <a:buChar char="•"/>
            </a:pPr>
            <a:r>
              <a:rPr lang="en-US" sz="2400" dirty="0">
                <a:latin typeface="Lato"/>
              </a:rPr>
              <a:t>This type only derives insights on past data and is the most frequently used approach. </a:t>
            </a:r>
          </a:p>
          <a:p>
            <a:pPr marL="342900" indent="-342900" algn="just">
              <a:lnSpc>
                <a:spcPct val="150000"/>
              </a:lnSpc>
              <a:buFont typeface="Arial" panose="020B0604020202020204" pitchFamily="34" charset="0"/>
              <a:buChar char="•"/>
            </a:pPr>
            <a:r>
              <a:rPr lang="en-US" sz="2400" dirty="0">
                <a:latin typeface="Lato"/>
              </a:rPr>
              <a:t>The analysis here does not make any predictions but simply rates the association between products using statistical techniques. </a:t>
            </a:r>
          </a:p>
          <a:p>
            <a:pPr marL="342900" indent="-342900" algn="just">
              <a:lnSpc>
                <a:spcPct val="150000"/>
              </a:lnSpc>
              <a:buFont typeface="Arial" panose="020B0604020202020204" pitchFamily="34" charset="0"/>
              <a:buChar char="•"/>
            </a:pPr>
            <a:r>
              <a:rPr lang="en-US" sz="2400" dirty="0">
                <a:latin typeface="Lato"/>
              </a:rPr>
              <a:t>This type of modeling is known as unsupervised learning.</a:t>
            </a:r>
            <a:r>
              <a:rPr lang="en-US" dirty="0">
                <a:solidFill>
                  <a:srgbClr val="323C3E"/>
                </a:solidFill>
                <a:latin typeface="Lato"/>
              </a:rPr>
              <a:t> </a:t>
            </a:r>
            <a:endParaRPr lang="en-IN" dirty="0"/>
          </a:p>
        </p:txBody>
      </p:sp>
    </p:spTree>
    <p:extLst>
      <p:ext uri="{BB962C8B-B14F-4D97-AF65-F5344CB8AC3E}">
        <p14:creationId xmlns:p14="http://schemas.microsoft.com/office/powerpoint/2010/main" val="428073870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6117" y="827492"/>
            <a:ext cx="10766611" cy="5632311"/>
          </a:xfrm>
          <a:prstGeom prst="rect">
            <a:avLst/>
          </a:prstGeom>
        </p:spPr>
        <p:txBody>
          <a:bodyPr wrap="square">
            <a:spAutoFit/>
          </a:bodyPr>
          <a:lstStyle/>
          <a:p>
            <a:pPr algn="just" fontAlgn="base">
              <a:lnSpc>
                <a:spcPct val="150000"/>
              </a:lnSpc>
            </a:pPr>
            <a:r>
              <a:rPr lang="en-US" sz="2400" b="1" dirty="0">
                <a:solidFill>
                  <a:srgbClr val="C00000"/>
                </a:solidFill>
                <a:latin typeface="inherit"/>
              </a:rPr>
              <a:t>Predictive market basket analysis</a:t>
            </a:r>
            <a:r>
              <a:rPr lang="en-US" sz="2400" dirty="0">
                <a:solidFill>
                  <a:srgbClr val="C00000"/>
                </a:solidFill>
                <a:latin typeface="inherit"/>
              </a:rPr>
              <a:t>: </a:t>
            </a:r>
          </a:p>
          <a:p>
            <a:pPr marL="342900" indent="-342900" algn="just" fontAlgn="base">
              <a:lnSpc>
                <a:spcPct val="150000"/>
              </a:lnSpc>
              <a:buFont typeface="Arial" panose="020B0604020202020204" pitchFamily="34" charset="0"/>
              <a:buChar char="•"/>
            </a:pPr>
            <a:r>
              <a:rPr lang="en-US" sz="2400" dirty="0">
                <a:latin typeface="inherit"/>
              </a:rPr>
              <a:t>This type uses supervised learning models like classification and regression. </a:t>
            </a:r>
          </a:p>
          <a:p>
            <a:pPr marL="342900" indent="-342900" algn="just" fontAlgn="base">
              <a:lnSpc>
                <a:spcPct val="150000"/>
              </a:lnSpc>
              <a:buFont typeface="Arial" panose="020B0604020202020204" pitchFamily="34" charset="0"/>
              <a:buChar char="•"/>
            </a:pPr>
            <a:r>
              <a:rPr lang="en-US" sz="2400" dirty="0">
                <a:latin typeface="inherit"/>
              </a:rPr>
              <a:t>It essentially aims to mimic the market to analyze what causes what to happen. </a:t>
            </a:r>
          </a:p>
          <a:p>
            <a:pPr marL="342900" indent="-342900" algn="just" fontAlgn="base">
              <a:lnSpc>
                <a:spcPct val="150000"/>
              </a:lnSpc>
              <a:buFont typeface="Arial" panose="020B0604020202020204" pitchFamily="34" charset="0"/>
              <a:buChar char="•"/>
            </a:pPr>
            <a:r>
              <a:rPr lang="en-US" sz="2400" dirty="0">
                <a:latin typeface="inherit"/>
              </a:rPr>
              <a:t>For example, buying an extended warranty is more likely to follow the purchase of an iPhone. </a:t>
            </a:r>
          </a:p>
          <a:p>
            <a:pPr marL="342900" indent="-342900" algn="just" fontAlgn="base">
              <a:lnSpc>
                <a:spcPct val="150000"/>
              </a:lnSpc>
              <a:buFont typeface="Arial" panose="020B0604020202020204" pitchFamily="34" charset="0"/>
              <a:buChar char="•"/>
            </a:pPr>
            <a:r>
              <a:rPr lang="en-US" sz="2400" dirty="0">
                <a:latin typeface="inherit"/>
              </a:rPr>
              <a:t>Essentially, it considers items purchased in a sequence to determine cross-selling. While it isn’t as widely used as a descriptive MBA, it is still a very valuable tool for marketers.</a:t>
            </a:r>
            <a:endParaRPr lang="en-US" sz="2400" b="0" i="0" dirty="0">
              <a:effectLst/>
              <a:latin typeface="inherit"/>
            </a:endParaRPr>
          </a:p>
        </p:txBody>
      </p:sp>
    </p:spTree>
    <p:extLst>
      <p:ext uri="{BB962C8B-B14F-4D97-AF65-F5344CB8AC3E}">
        <p14:creationId xmlns:p14="http://schemas.microsoft.com/office/powerpoint/2010/main" val="35244090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7835" y="810470"/>
            <a:ext cx="10685930" cy="5078313"/>
          </a:xfrm>
          <a:prstGeom prst="rect">
            <a:avLst/>
          </a:prstGeom>
        </p:spPr>
        <p:txBody>
          <a:bodyPr wrap="square">
            <a:spAutoFit/>
          </a:bodyPr>
          <a:lstStyle/>
          <a:p>
            <a:pPr algn="just" fontAlgn="base">
              <a:lnSpc>
                <a:spcPct val="150000"/>
              </a:lnSpc>
            </a:pPr>
            <a:r>
              <a:rPr lang="en-US" sz="2400" b="1" dirty="0">
                <a:solidFill>
                  <a:srgbClr val="C00000"/>
                </a:solidFill>
                <a:latin typeface="inherit"/>
              </a:rPr>
              <a:t>Differential market basket analysis</a:t>
            </a:r>
            <a:r>
              <a:rPr lang="en-US" sz="2400" dirty="0">
                <a:solidFill>
                  <a:srgbClr val="C00000"/>
                </a:solidFill>
                <a:latin typeface="inherit"/>
              </a:rPr>
              <a:t>: </a:t>
            </a:r>
          </a:p>
          <a:p>
            <a:pPr marL="342900" indent="-342900" algn="just" fontAlgn="base">
              <a:lnSpc>
                <a:spcPct val="150000"/>
              </a:lnSpc>
              <a:buFont typeface="Arial" panose="020B0604020202020204" pitchFamily="34" charset="0"/>
              <a:buChar char="•"/>
            </a:pPr>
            <a:r>
              <a:rPr lang="en-US" sz="2400" dirty="0">
                <a:latin typeface="inherit"/>
              </a:rPr>
              <a:t>This type of analysis is a beneficial tool for competitor analysis. </a:t>
            </a:r>
          </a:p>
          <a:p>
            <a:pPr marL="342900" indent="-342900" algn="just" fontAlgn="base">
              <a:lnSpc>
                <a:spcPct val="150000"/>
              </a:lnSpc>
              <a:buFont typeface="Arial" panose="020B0604020202020204" pitchFamily="34" charset="0"/>
              <a:buChar char="•"/>
            </a:pPr>
            <a:r>
              <a:rPr lang="en-US" sz="2400" dirty="0">
                <a:latin typeface="inherit"/>
              </a:rPr>
              <a:t>It compares purchase history between stores, between seasons, between two time periods, between different days of the week, etc., to find interesting patterns in consumer behavior. </a:t>
            </a:r>
          </a:p>
          <a:p>
            <a:pPr marL="342900" indent="-342900" algn="just" fontAlgn="base">
              <a:lnSpc>
                <a:spcPct val="150000"/>
              </a:lnSpc>
              <a:buFont typeface="Arial" panose="020B0604020202020204" pitchFamily="34" charset="0"/>
              <a:buChar char="•"/>
            </a:pPr>
            <a:r>
              <a:rPr lang="en-US" sz="2400" dirty="0">
                <a:latin typeface="inherit"/>
              </a:rPr>
              <a:t>For example, it can help determine why some users prefer to purchase the same product with the same price on Amazon vs. Flipkart – the answer can simply be that the Amazon reseller has more warehouses and can deliver faster, or maybe something more profound like user experience.</a:t>
            </a:r>
            <a:endParaRPr lang="en-US" sz="2400" b="0" i="0" dirty="0">
              <a:effectLst/>
              <a:latin typeface="inherit"/>
            </a:endParaRPr>
          </a:p>
        </p:txBody>
      </p:sp>
    </p:spTree>
    <p:extLst>
      <p:ext uri="{BB962C8B-B14F-4D97-AF65-F5344CB8AC3E}">
        <p14:creationId xmlns:p14="http://schemas.microsoft.com/office/powerpoint/2010/main" val="403532174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0588" y="766971"/>
            <a:ext cx="10004612" cy="461665"/>
          </a:xfrm>
          <a:prstGeom prst="rect">
            <a:avLst/>
          </a:prstGeom>
        </p:spPr>
        <p:txBody>
          <a:bodyPr wrap="square">
            <a:spAutoFit/>
          </a:bodyPr>
          <a:lstStyle/>
          <a:p>
            <a:pPr fontAlgn="base"/>
            <a:r>
              <a:rPr lang="en-US" sz="2400" b="1" cap="all" dirty="0">
                <a:solidFill>
                  <a:srgbClr val="C00000"/>
                </a:solidFill>
                <a:latin typeface="inherit"/>
              </a:rPr>
              <a:t>ALGORITHMS ASSOCIATED WITH MARKET BASKET ANALYSIS</a:t>
            </a:r>
            <a:endParaRPr lang="en-US" sz="2400" b="1" i="0" cap="all" dirty="0">
              <a:solidFill>
                <a:srgbClr val="C00000"/>
              </a:solidFill>
              <a:effectLst/>
              <a:latin typeface="Montserrat"/>
            </a:endParaRPr>
          </a:p>
        </p:txBody>
      </p:sp>
      <p:sp>
        <p:nvSpPr>
          <p:cNvPr id="3" name="Rectangle 2"/>
          <p:cNvSpPr/>
          <p:nvPr/>
        </p:nvSpPr>
        <p:spPr>
          <a:xfrm>
            <a:off x="1120588" y="1569748"/>
            <a:ext cx="10614212" cy="230832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Lato"/>
              </a:rPr>
              <a:t>The market analysis definition is modeled on Association Mining rules.</a:t>
            </a:r>
          </a:p>
          <a:p>
            <a:pPr marL="342900" indent="-342900" algn="just">
              <a:lnSpc>
                <a:spcPct val="150000"/>
              </a:lnSpc>
              <a:buFont typeface="Arial" panose="020B0604020202020204" pitchFamily="34" charset="0"/>
              <a:buChar char="•"/>
            </a:pPr>
            <a:r>
              <a:rPr lang="en-US" sz="2400" dirty="0">
                <a:latin typeface="Lato"/>
              </a:rPr>
              <a:t> Algorithms that use association mining include AIS, SETM, and </a:t>
            </a:r>
            <a:r>
              <a:rPr lang="en-US" sz="2400" dirty="0" err="1">
                <a:latin typeface="Lato"/>
              </a:rPr>
              <a:t>Apriori</a:t>
            </a:r>
            <a:r>
              <a:rPr lang="en-US" sz="2400" dirty="0">
                <a:latin typeface="Lato"/>
              </a:rPr>
              <a:t>.</a:t>
            </a:r>
          </a:p>
          <a:p>
            <a:pPr marL="342900" indent="-342900" algn="just">
              <a:lnSpc>
                <a:spcPct val="150000"/>
              </a:lnSpc>
              <a:buFont typeface="Arial" panose="020B0604020202020204" pitchFamily="34" charset="0"/>
              <a:buChar char="•"/>
            </a:pPr>
            <a:r>
              <a:rPr lang="en-US" sz="2400" dirty="0">
                <a:latin typeface="Lato"/>
              </a:rPr>
              <a:t> Among these, the most commonly used algorithm for MBA is the </a:t>
            </a:r>
            <a:r>
              <a:rPr lang="en-US" sz="2400" dirty="0" err="1">
                <a:latin typeface="Lato"/>
              </a:rPr>
              <a:t>Apriori</a:t>
            </a:r>
            <a:r>
              <a:rPr lang="en-US" sz="2400" dirty="0">
                <a:latin typeface="Lato"/>
              </a:rPr>
              <a:t> Algorithm. </a:t>
            </a:r>
            <a:endParaRPr lang="en-IN" sz="2400" dirty="0"/>
          </a:p>
        </p:txBody>
      </p:sp>
      <p:sp>
        <p:nvSpPr>
          <p:cNvPr id="4" name="Rectangle 3"/>
          <p:cNvSpPr/>
          <p:nvPr/>
        </p:nvSpPr>
        <p:spPr>
          <a:xfrm>
            <a:off x="1120588" y="3949789"/>
            <a:ext cx="10614212" cy="230832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Karla"/>
              </a:rPr>
              <a:t>This algorithm is useful for unsupervised learning that does not require any training and thus no predictions. </a:t>
            </a:r>
          </a:p>
          <a:p>
            <a:pPr marL="342900" indent="-342900" algn="just">
              <a:lnSpc>
                <a:spcPct val="150000"/>
              </a:lnSpc>
              <a:buFont typeface="Arial" panose="020B0604020202020204" pitchFamily="34" charset="0"/>
              <a:buChar char="•"/>
            </a:pPr>
            <a:r>
              <a:rPr lang="en-US" sz="2400" dirty="0">
                <a:latin typeface="Karla"/>
              </a:rPr>
              <a:t>The </a:t>
            </a:r>
            <a:r>
              <a:rPr lang="en-US" sz="2400" dirty="0" err="1">
                <a:latin typeface="Karla"/>
              </a:rPr>
              <a:t>Apriori</a:t>
            </a:r>
            <a:r>
              <a:rPr lang="en-US" sz="2400" dirty="0">
                <a:latin typeface="Karla"/>
              </a:rPr>
              <a:t> algorithm is especially useful with large datasets but it employs simple procedures to find useful relationships among the items.</a:t>
            </a:r>
            <a:endParaRPr lang="en-IN" sz="2400" dirty="0"/>
          </a:p>
        </p:txBody>
      </p:sp>
    </p:spTree>
    <p:extLst>
      <p:ext uri="{BB962C8B-B14F-4D97-AF65-F5344CB8AC3E}">
        <p14:creationId xmlns:p14="http://schemas.microsoft.com/office/powerpoint/2010/main" val="375361791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0212" y="1180238"/>
            <a:ext cx="9502588" cy="397031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Karla"/>
              </a:rPr>
              <a:t>The shortcut that this algorithm uses is the “</a:t>
            </a:r>
            <a:r>
              <a:rPr lang="en-US" sz="2400" dirty="0" err="1">
                <a:latin typeface="Karla"/>
              </a:rPr>
              <a:t>apriori</a:t>
            </a:r>
            <a:r>
              <a:rPr lang="en-US" sz="2400" dirty="0">
                <a:latin typeface="Karla"/>
              </a:rPr>
              <a:t> property” which states that all suggests of a frequent item set must also be frequent. </a:t>
            </a:r>
          </a:p>
          <a:p>
            <a:pPr marL="342900" indent="-342900" algn="just">
              <a:lnSpc>
                <a:spcPct val="150000"/>
              </a:lnSpc>
              <a:buFont typeface="Arial" panose="020B0604020202020204" pitchFamily="34" charset="0"/>
              <a:buChar char="•"/>
            </a:pPr>
            <a:r>
              <a:rPr lang="en-US" sz="2400" dirty="0">
                <a:latin typeface="Karla"/>
              </a:rPr>
              <a:t>What this means in simple English is that the items in an item set need to be common in the overall dataset. </a:t>
            </a:r>
          </a:p>
          <a:p>
            <a:pPr marL="342900" indent="-342900" algn="just">
              <a:lnSpc>
                <a:spcPct val="150000"/>
              </a:lnSpc>
              <a:buFont typeface="Arial" panose="020B0604020202020204" pitchFamily="34" charset="0"/>
              <a:buChar char="•"/>
            </a:pPr>
            <a:r>
              <a:rPr lang="en-US" sz="2400" dirty="0">
                <a:latin typeface="Karla"/>
              </a:rPr>
              <a:t>This simple rule saves a tremendous amount of computational time.</a:t>
            </a:r>
            <a:endParaRPr lang="en-IN" sz="2400" dirty="0"/>
          </a:p>
        </p:txBody>
      </p:sp>
    </p:spTree>
    <p:extLst>
      <p:ext uri="{BB962C8B-B14F-4D97-AF65-F5344CB8AC3E}">
        <p14:creationId xmlns:p14="http://schemas.microsoft.com/office/powerpoint/2010/main" val="18413839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8517" y="796969"/>
            <a:ext cx="4063933" cy="461665"/>
          </a:xfrm>
          <a:prstGeom prst="rect">
            <a:avLst/>
          </a:prstGeom>
        </p:spPr>
        <p:txBody>
          <a:bodyPr wrap="none">
            <a:spAutoFit/>
          </a:bodyPr>
          <a:lstStyle/>
          <a:p>
            <a:r>
              <a:rPr lang="en-IN" sz="2400" b="1" dirty="0">
                <a:solidFill>
                  <a:srgbClr val="C00000"/>
                </a:solidFill>
                <a:latin typeface="erdana"/>
              </a:rPr>
              <a:t>Association Rule Learning</a:t>
            </a:r>
            <a:endParaRPr lang="en-IN" sz="2400" b="1" i="0" dirty="0">
              <a:solidFill>
                <a:srgbClr val="C00000"/>
              </a:solidFill>
              <a:effectLst/>
              <a:latin typeface="erdana"/>
            </a:endParaRPr>
          </a:p>
        </p:txBody>
      </p:sp>
      <p:sp>
        <p:nvSpPr>
          <p:cNvPr id="3" name="Rectangle 2"/>
          <p:cNvSpPr/>
          <p:nvPr/>
        </p:nvSpPr>
        <p:spPr>
          <a:xfrm>
            <a:off x="1004046" y="1143706"/>
            <a:ext cx="10632142" cy="1200329"/>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rPr>
              <a:t>The heart of market basket analysis are association rules. Association rules explain patterns of relationship among items.</a:t>
            </a:r>
            <a:endParaRPr lang="en-IN" sz="2400" dirty="0">
              <a:latin typeface="Verdana" panose="020B0604030504040204" pitchFamily="34" charset="0"/>
              <a:ea typeface="Verdana" panose="020B0604030504040204" pitchFamily="34" charset="0"/>
            </a:endParaRPr>
          </a:p>
        </p:txBody>
      </p:sp>
      <p:sp>
        <p:nvSpPr>
          <p:cNvPr id="4" name="Rectangle 3"/>
          <p:cNvSpPr/>
          <p:nvPr/>
        </p:nvSpPr>
        <p:spPr>
          <a:xfrm>
            <a:off x="1004046" y="2284403"/>
            <a:ext cx="10632142" cy="446340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Association rule learning is a type of unsupervised learning technique that checks for the dependency of one data item on another data item and maps accordingly so that it can be more profitable.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It tries to find some interesting relations or associations among the variables of dataset.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It is based on different rules to discover the interesting relations between variables in the database.</a:t>
            </a:r>
            <a:endParaRPr lang="en-IN" sz="2400" dirty="0"/>
          </a:p>
        </p:txBody>
      </p:sp>
    </p:spTree>
    <p:extLst>
      <p:ext uri="{BB962C8B-B14F-4D97-AF65-F5344CB8AC3E}">
        <p14:creationId xmlns:p14="http://schemas.microsoft.com/office/powerpoint/2010/main" val="61163350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941" y="895181"/>
            <a:ext cx="10739717" cy="507831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verdana" panose="020B0604030504040204" pitchFamily="34" charset="0"/>
              </a:rPr>
              <a:t>The association rule learning is one of the very important concepts of machine learning, and it is employed in </a:t>
            </a:r>
            <a:r>
              <a:rPr lang="en-US" sz="2400" b="1" dirty="0">
                <a:latin typeface="verdana" panose="020B0604030504040204" pitchFamily="34" charset="0"/>
              </a:rPr>
              <a:t>Market Basket analysis, Web usage mining, continuous production, etc.</a:t>
            </a:r>
            <a:r>
              <a:rPr lang="en-US" sz="2400" dirty="0">
                <a:latin typeface="verdana" panose="020B0604030504040204" pitchFamily="34" charset="0"/>
              </a:rPr>
              <a:t> </a:t>
            </a:r>
          </a:p>
          <a:p>
            <a:pPr marL="342900" indent="-342900" algn="just">
              <a:lnSpc>
                <a:spcPct val="150000"/>
              </a:lnSpc>
              <a:buFont typeface="Arial" panose="020B0604020202020204" pitchFamily="34" charset="0"/>
              <a:buChar char="•"/>
            </a:pPr>
            <a:r>
              <a:rPr lang="en-US" sz="2400" dirty="0">
                <a:latin typeface="verdana" panose="020B0604030504040204" pitchFamily="34" charset="0"/>
              </a:rPr>
              <a:t>Here market basket analysis is a technique used by the various big retailer to discover the associations between items. </a:t>
            </a:r>
          </a:p>
          <a:p>
            <a:pPr marL="342900" indent="-342900" algn="just">
              <a:lnSpc>
                <a:spcPct val="150000"/>
              </a:lnSpc>
              <a:buFont typeface="Arial" panose="020B0604020202020204" pitchFamily="34" charset="0"/>
              <a:buChar char="•"/>
            </a:pPr>
            <a:r>
              <a:rPr lang="en-US" sz="2400" dirty="0">
                <a:latin typeface="verdana" panose="020B0604030504040204" pitchFamily="34" charset="0"/>
              </a:rPr>
              <a:t>We can understand it by taking an example of a supermarket, as in a supermarket, all products that are purchased together are put together.</a:t>
            </a:r>
            <a:endParaRPr lang="en-IN" sz="2400" dirty="0"/>
          </a:p>
        </p:txBody>
      </p:sp>
    </p:spTree>
    <p:extLst>
      <p:ext uri="{BB962C8B-B14F-4D97-AF65-F5344CB8AC3E}">
        <p14:creationId xmlns:p14="http://schemas.microsoft.com/office/powerpoint/2010/main" val="1617783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199" y="824370"/>
            <a:ext cx="10605247" cy="5632311"/>
          </a:xfrm>
          <a:prstGeom prst="rect">
            <a:avLst/>
          </a:prstGeom>
        </p:spPr>
        <p:txBody>
          <a:bodyPr wrap="square">
            <a:spAutoFit/>
          </a:bodyPr>
          <a:lstStyle/>
          <a:p>
            <a:pPr algn="just">
              <a:lnSpc>
                <a:spcPct val="150000"/>
              </a:lnSpc>
            </a:pPr>
            <a:r>
              <a:rPr lang="en-US" sz="2400" b="1" i="0" dirty="0">
                <a:solidFill>
                  <a:srgbClr val="C00000"/>
                </a:solidFill>
                <a:effectLst/>
                <a:latin typeface="Arial" panose="020B0604020202020204" pitchFamily="34" charset="0"/>
              </a:rPr>
              <a:t>Semi-supervised Learning</a:t>
            </a:r>
          </a:p>
          <a:p>
            <a:pPr marL="342900" indent="-342900" algn="just">
              <a:lnSpc>
                <a:spcPct val="150000"/>
              </a:lnSpc>
              <a:buFont typeface="Arial" panose="020B0604020202020204" pitchFamily="34" charset="0"/>
              <a:buChar char="•"/>
            </a:pPr>
            <a:r>
              <a:rPr lang="en-US" sz="2400" b="0" i="0" dirty="0">
                <a:solidFill>
                  <a:srgbClr val="000000"/>
                </a:solidFill>
                <a:effectLst/>
                <a:latin typeface="Arial" panose="020B0604020202020204" pitchFamily="34" charset="0"/>
              </a:rPr>
              <a:t>If some learning samples are labeled, but some other are not labeled, then it is semi-supervised learning. </a:t>
            </a:r>
          </a:p>
          <a:p>
            <a:pPr marL="342900" indent="-342900" algn="just">
              <a:lnSpc>
                <a:spcPct val="150000"/>
              </a:lnSpc>
              <a:buFont typeface="Arial" panose="020B0604020202020204" pitchFamily="34" charset="0"/>
              <a:buChar char="•"/>
            </a:pPr>
            <a:r>
              <a:rPr lang="en-US" sz="2400" b="0" i="0" dirty="0">
                <a:solidFill>
                  <a:srgbClr val="000000"/>
                </a:solidFill>
                <a:effectLst/>
                <a:latin typeface="Arial" panose="020B0604020202020204" pitchFamily="34" charset="0"/>
              </a:rPr>
              <a:t>It makes use of a large amount of </a:t>
            </a:r>
            <a:r>
              <a:rPr lang="en-US" sz="2400" b="1" i="0" dirty="0">
                <a:solidFill>
                  <a:srgbClr val="C00000"/>
                </a:solidFill>
                <a:effectLst/>
                <a:latin typeface="Arial" panose="020B0604020202020204" pitchFamily="34" charset="0"/>
              </a:rPr>
              <a:t>unlabeled data for training</a:t>
            </a:r>
            <a:r>
              <a:rPr lang="en-US" sz="2400" b="0" i="0" dirty="0">
                <a:solidFill>
                  <a:srgbClr val="000000"/>
                </a:solidFill>
                <a:effectLst/>
                <a:latin typeface="Arial" panose="020B0604020202020204" pitchFamily="34" charset="0"/>
              </a:rPr>
              <a:t> and a small amount of </a:t>
            </a:r>
            <a:r>
              <a:rPr lang="en-US" sz="2400" b="1" i="0" dirty="0">
                <a:solidFill>
                  <a:srgbClr val="C00000"/>
                </a:solidFill>
                <a:effectLst/>
                <a:latin typeface="Arial" panose="020B0604020202020204" pitchFamily="34" charset="0"/>
              </a:rPr>
              <a:t>labeled data for testing</a:t>
            </a:r>
            <a:r>
              <a:rPr lang="en-US" sz="2400" b="0" i="0" dirty="0">
                <a:solidFill>
                  <a:srgbClr val="000000"/>
                </a:solidFill>
                <a:effectLst/>
                <a:latin typeface="Arial" panose="020B0604020202020204" pitchFamily="34" charset="0"/>
              </a:rPr>
              <a:t>. </a:t>
            </a:r>
          </a:p>
          <a:p>
            <a:pPr marL="342900" indent="-342900" algn="just">
              <a:lnSpc>
                <a:spcPct val="150000"/>
              </a:lnSpc>
              <a:buFont typeface="Arial" panose="020B0604020202020204" pitchFamily="34" charset="0"/>
              <a:buChar char="•"/>
            </a:pPr>
            <a:r>
              <a:rPr lang="en-US" sz="2400" b="0" i="0" dirty="0">
                <a:solidFill>
                  <a:srgbClr val="000000"/>
                </a:solidFill>
                <a:effectLst/>
                <a:latin typeface="Arial" panose="020B0604020202020204" pitchFamily="34" charset="0"/>
              </a:rPr>
              <a:t>Semi-supervised learning is applied in cases where it is expensive to acquire a fully labeled dataset while more practical to label a small subset.</a:t>
            </a:r>
          </a:p>
          <a:p>
            <a:pPr marL="342900" indent="-342900" algn="just">
              <a:lnSpc>
                <a:spcPct val="150000"/>
              </a:lnSpc>
              <a:buFont typeface="Arial" panose="020B0604020202020204" pitchFamily="34" charset="0"/>
              <a:buChar char="•"/>
            </a:pPr>
            <a:r>
              <a:rPr lang="en-US" sz="2400" b="1" i="0" dirty="0">
                <a:solidFill>
                  <a:srgbClr val="C00000"/>
                </a:solidFill>
                <a:effectLst/>
                <a:latin typeface="Arial" panose="020B0604020202020204" pitchFamily="34" charset="0"/>
              </a:rPr>
              <a:t>For example</a:t>
            </a:r>
            <a:r>
              <a:rPr lang="en-US" sz="2400" b="0" i="0" dirty="0">
                <a:solidFill>
                  <a:srgbClr val="000000"/>
                </a:solidFill>
                <a:effectLst/>
                <a:latin typeface="Arial" panose="020B0604020202020204" pitchFamily="34" charset="0"/>
              </a:rPr>
              <a:t>, it often requires skilled experts to label certain remote sensing images, and lots of field experiments to locate oil at a particular location, while acquiring unlabeled data is relatively easy.</a:t>
            </a:r>
          </a:p>
        </p:txBody>
      </p:sp>
    </p:spTree>
    <p:extLst>
      <p:ext uri="{BB962C8B-B14F-4D97-AF65-F5344CB8AC3E}">
        <p14:creationId xmlns:p14="http://schemas.microsoft.com/office/powerpoint/2010/main" val="338504607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188" y="731094"/>
            <a:ext cx="10820400" cy="169341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For example, if a customer buys bread, he most likely can also buy butter, eggs, or milk, so these products are stored within a shelf or mostly nearby. </a:t>
            </a:r>
            <a:r>
              <a:rPr lang="en-US" sz="2400" dirty="0">
                <a:solidFill>
                  <a:srgbClr val="C00000"/>
                </a:solidFill>
                <a:latin typeface="verdana" panose="020B0604030504040204" pitchFamily="34" charset="0"/>
              </a:rPr>
              <a:t>Consider the below diagram:</a:t>
            </a:r>
            <a:endParaRPr lang="en-IN" sz="2400" dirty="0">
              <a:solidFill>
                <a:srgbClr val="C00000"/>
              </a:solidFill>
            </a:endParaRPr>
          </a:p>
        </p:txBody>
      </p:sp>
      <p:pic>
        <p:nvPicPr>
          <p:cNvPr id="11266" name="Picture 2" descr="Association Rul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481" y="2568576"/>
            <a:ext cx="8471647" cy="4065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54826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2306" y="960148"/>
            <a:ext cx="10345270" cy="3612399"/>
          </a:xfrm>
          <a:prstGeom prst="rect">
            <a:avLst/>
          </a:prstGeom>
        </p:spPr>
        <p:txBody>
          <a:bodyPr wrap="square">
            <a:spAutoFit/>
          </a:bodyPr>
          <a:lstStyle/>
          <a:p>
            <a:pPr>
              <a:lnSpc>
                <a:spcPct val="150000"/>
              </a:lnSpc>
            </a:pPr>
            <a:r>
              <a:rPr lang="en-US" sz="2600" dirty="0">
                <a:solidFill>
                  <a:srgbClr val="C00000"/>
                </a:solidFill>
                <a:latin typeface="verdana" panose="020B0604030504040204" pitchFamily="34" charset="0"/>
              </a:rPr>
              <a:t>Association rule learning can be divided into three types of algorithms:</a:t>
            </a:r>
          </a:p>
          <a:p>
            <a:pPr>
              <a:lnSpc>
                <a:spcPct val="150000"/>
              </a:lnSpc>
            </a:pPr>
            <a:endParaRPr lang="en-US" sz="2600" dirty="0">
              <a:solidFill>
                <a:srgbClr val="C00000"/>
              </a:solidFill>
              <a:latin typeface="verdana" panose="020B0604030504040204" pitchFamily="34" charset="0"/>
            </a:endParaRPr>
          </a:p>
          <a:p>
            <a:pPr>
              <a:lnSpc>
                <a:spcPct val="150000"/>
              </a:lnSpc>
              <a:buFont typeface="+mj-lt"/>
              <a:buAutoNum type="arabicPeriod"/>
            </a:pPr>
            <a:r>
              <a:rPr lang="en-US" sz="2600" dirty="0" err="1">
                <a:solidFill>
                  <a:srgbClr val="000000"/>
                </a:solidFill>
                <a:latin typeface="verdana" panose="020B0604030504040204" pitchFamily="34" charset="0"/>
              </a:rPr>
              <a:t>Apriori</a:t>
            </a:r>
            <a:endParaRPr lang="en-US" sz="2600" dirty="0">
              <a:solidFill>
                <a:srgbClr val="000000"/>
              </a:solidFill>
              <a:latin typeface="verdana" panose="020B0604030504040204" pitchFamily="34" charset="0"/>
            </a:endParaRPr>
          </a:p>
          <a:p>
            <a:pPr>
              <a:lnSpc>
                <a:spcPct val="150000"/>
              </a:lnSpc>
              <a:buFont typeface="+mj-lt"/>
              <a:buAutoNum type="arabicPeriod"/>
            </a:pPr>
            <a:r>
              <a:rPr lang="en-US" sz="2600" dirty="0">
                <a:solidFill>
                  <a:srgbClr val="000000"/>
                </a:solidFill>
                <a:latin typeface="verdana" panose="020B0604030504040204" pitchFamily="34" charset="0"/>
              </a:rPr>
              <a:t>Eclat</a:t>
            </a:r>
          </a:p>
          <a:p>
            <a:pPr>
              <a:lnSpc>
                <a:spcPct val="150000"/>
              </a:lnSpc>
              <a:buFont typeface="+mj-lt"/>
              <a:buAutoNum type="arabicPeriod"/>
            </a:pPr>
            <a:r>
              <a:rPr lang="en-US" sz="2600" dirty="0">
                <a:solidFill>
                  <a:srgbClr val="000000"/>
                </a:solidFill>
                <a:latin typeface="verdana" panose="020B0604030504040204" pitchFamily="34" charset="0"/>
              </a:rPr>
              <a:t>F-P Growth Algorithm</a:t>
            </a:r>
            <a:endParaRPr lang="en-US" sz="260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9041101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1977" y="678392"/>
            <a:ext cx="6766380" cy="461665"/>
          </a:xfrm>
          <a:prstGeom prst="rect">
            <a:avLst/>
          </a:prstGeom>
        </p:spPr>
        <p:txBody>
          <a:bodyPr wrap="square">
            <a:spAutoFit/>
          </a:bodyPr>
          <a:lstStyle/>
          <a:p>
            <a:r>
              <a:rPr lang="en-US" sz="2400" b="1" dirty="0">
                <a:solidFill>
                  <a:srgbClr val="C00000"/>
                </a:solidFill>
                <a:latin typeface="erdana"/>
              </a:rPr>
              <a:t>How does Association Rule Learning work?</a:t>
            </a:r>
            <a:endParaRPr lang="en-US" sz="2400" b="1" i="0" dirty="0">
              <a:solidFill>
                <a:srgbClr val="C00000"/>
              </a:solidFill>
              <a:effectLst/>
              <a:latin typeface="erdana"/>
            </a:endParaRPr>
          </a:p>
        </p:txBody>
      </p:sp>
      <p:sp>
        <p:nvSpPr>
          <p:cNvPr id="3" name="Rectangle 2"/>
          <p:cNvSpPr/>
          <p:nvPr/>
        </p:nvSpPr>
        <p:spPr>
          <a:xfrm>
            <a:off x="1021977" y="1008761"/>
            <a:ext cx="10641104" cy="175432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Association rule learning works on the concept of If and Else Statement, such as if A then B.</a:t>
            </a:r>
          </a:p>
          <a:p>
            <a:br>
              <a:rPr lang="en-US" dirty="0"/>
            </a:br>
            <a:endParaRPr lang="en-IN" dirty="0"/>
          </a:p>
        </p:txBody>
      </p:sp>
      <p:pic>
        <p:nvPicPr>
          <p:cNvPr id="12290" name="Picture 2" descr="Association Rul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1457" y="2270055"/>
            <a:ext cx="4891555" cy="127065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21977" y="3739787"/>
            <a:ext cx="10641104" cy="2677656"/>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verdana" panose="020B0604030504040204" pitchFamily="34" charset="0"/>
              </a:rPr>
              <a:t>Here the If element is called </a:t>
            </a:r>
            <a:r>
              <a:rPr lang="en-US" sz="2400" b="1" dirty="0">
                <a:solidFill>
                  <a:srgbClr val="000000"/>
                </a:solidFill>
                <a:latin typeface="verdana" panose="020B0604030504040204" pitchFamily="34" charset="0"/>
              </a:rPr>
              <a:t>antecedent</a:t>
            </a:r>
            <a:r>
              <a:rPr lang="en-US" sz="2400" dirty="0">
                <a:solidFill>
                  <a:srgbClr val="000000"/>
                </a:solidFill>
                <a:latin typeface="verdana" panose="020B0604030504040204" pitchFamily="34" charset="0"/>
              </a:rPr>
              <a:t>, and then statement is called as </a:t>
            </a:r>
            <a:r>
              <a:rPr lang="en-US" sz="2400" b="1" dirty="0">
                <a:solidFill>
                  <a:srgbClr val="000000"/>
                </a:solidFill>
                <a:latin typeface="verdana" panose="020B0604030504040204" pitchFamily="34" charset="0"/>
              </a:rPr>
              <a:t>Consequent</a:t>
            </a:r>
            <a:r>
              <a:rPr lang="en-US" sz="2400" dirty="0">
                <a:solidFill>
                  <a:srgbClr val="000000"/>
                </a:solidFill>
                <a:latin typeface="verdana" panose="020B0604030504040204" pitchFamily="34" charset="0"/>
              </a:rPr>
              <a:t>. </a:t>
            </a:r>
          </a:p>
          <a:p>
            <a:pPr marL="342900" indent="-342900" algn="just">
              <a:buFont typeface="Arial" panose="020B0604020202020204" pitchFamily="34" charset="0"/>
              <a:buChar char="•"/>
            </a:pPr>
            <a:r>
              <a:rPr lang="en-US" sz="2400" dirty="0">
                <a:solidFill>
                  <a:srgbClr val="000000"/>
                </a:solidFill>
                <a:latin typeface="verdana" panose="020B0604030504040204" pitchFamily="34" charset="0"/>
              </a:rPr>
              <a:t>These types of relationships where we can find out some association or relation between two items is known </a:t>
            </a:r>
            <a:r>
              <a:rPr lang="en-US" sz="2400" i="1" dirty="0">
                <a:solidFill>
                  <a:srgbClr val="000000"/>
                </a:solidFill>
                <a:latin typeface="verdana" panose="020B0604030504040204" pitchFamily="34" charset="0"/>
              </a:rPr>
              <a:t>as single cardinality</a:t>
            </a:r>
            <a:r>
              <a:rPr lang="en-US" sz="2400" dirty="0">
                <a:solidFill>
                  <a:srgbClr val="000000"/>
                </a:solidFill>
                <a:latin typeface="verdana" panose="020B0604030504040204" pitchFamily="34" charset="0"/>
              </a:rPr>
              <a:t>. </a:t>
            </a:r>
          </a:p>
          <a:p>
            <a:pPr marL="342900" indent="-342900" algn="just">
              <a:buFont typeface="Arial" panose="020B0604020202020204" pitchFamily="34" charset="0"/>
              <a:buChar char="•"/>
            </a:pPr>
            <a:r>
              <a:rPr lang="en-US" sz="2400" dirty="0">
                <a:solidFill>
                  <a:srgbClr val="000000"/>
                </a:solidFill>
                <a:latin typeface="verdana" panose="020B0604030504040204" pitchFamily="34" charset="0"/>
              </a:rPr>
              <a:t>It is all about creating rules, and if the number of items increases, then cardinality also increases accordingly. </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1424101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6118" y="767860"/>
            <a:ext cx="10748682" cy="286232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So, to measure the associations between thousands of data items, there are several metrics. </a:t>
            </a:r>
            <a:r>
              <a:rPr lang="en-US" sz="2400" dirty="0">
                <a:solidFill>
                  <a:srgbClr val="C00000"/>
                </a:solidFill>
                <a:latin typeface="verdana" panose="020B0604030504040204" pitchFamily="34" charset="0"/>
              </a:rPr>
              <a:t>These metrics are given below:</a:t>
            </a:r>
          </a:p>
          <a:p>
            <a:pPr algn="just">
              <a:lnSpc>
                <a:spcPct val="150000"/>
              </a:lnSpc>
            </a:pPr>
            <a:r>
              <a:rPr lang="en-US" sz="2400" dirty="0">
                <a:solidFill>
                  <a:srgbClr val="000000"/>
                </a:solidFill>
                <a:latin typeface="verdana" panose="020B0604030504040204" pitchFamily="34" charset="0"/>
              </a:rPr>
              <a:t>- Support</a:t>
            </a:r>
          </a:p>
          <a:p>
            <a:pPr algn="just">
              <a:lnSpc>
                <a:spcPct val="150000"/>
              </a:lnSpc>
            </a:pPr>
            <a:r>
              <a:rPr lang="en-US" sz="2400" dirty="0">
                <a:solidFill>
                  <a:srgbClr val="000000"/>
                </a:solidFill>
                <a:latin typeface="verdana" panose="020B0604030504040204" pitchFamily="34" charset="0"/>
              </a:rPr>
              <a:t>- Confidence</a:t>
            </a:r>
          </a:p>
          <a:p>
            <a:pPr algn="just">
              <a:lnSpc>
                <a:spcPct val="150000"/>
              </a:lnSpc>
            </a:pPr>
            <a:r>
              <a:rPr lang="en-US" sz="2400" dirty="0">
                <a:solidFill>
                  <a:srgbClr val="000000"/>
                </a:solidFill>
                <a:latin typeface="verdana" panose="020B0604030504040204" pitchFamily="34" charset="0"/>
              </a:rPr>
              <a:t>- Lift</a:t>
            </a:r>
          </a:p>
        </p:txBody>
      </p:sp>
      <p:sp>
        <p:nvSpPr>
          <p:cNvPr id="3" name="Rectangle 2"/>
          <p:cNvSpPr/>
          <p:nvPr/>
        </p:nvSpPr>
        <p:spPr>
          <a:xfrm>
            <a:off x="986118" y="3630182"/>
            <a:ext cx="10748682" cy="1938992"/>
          </a:xfrm>
          <a:prstGeom prst="rect">
            <a:avLst/>
          </a:prstGeom>
        </p:spPr>
        <p:txBody>
          <a:bodyPr wrap="square">
            <a:spAutoFit/>
          </a:bodyPr>
          <a:lstStyle/>
          <a:p>
            <a:pPr marL="342900" indent="-342900" algn="just">
              <a:buFont typeface="Arial" panose="020B0604020202020204" pitchFamily="34" charset="0"/>
              <a:buChar char="•"/>
            </a:pPr>
            <a:r>
              <a:rPr lang="en-US" sz="2400" b="1" dirty="0">
                <a:solidFill>
                  <a:srgbClr val="C00000"/>
                </a:solidFill>
                <a:latin typeface="verdana" panose="020B0604030504040204" pitchFamily="34" charset="0"/>
              </a:rPr>
              <a:t>Support</a:t>
            </a:r>
            <a:r>
              <a:rPr lang="en-US" sz="2400" dirty="0">
                <a:solidFill>
                  <a:srgbClr val="000000"/>
                </a:solidFill>
                <a:latin typeface="verdana" panose="020B0604030504040204" pitchFamily="34" charset="0"/>
              </a:rPr>
              <a:t> is the frequency of A or how frequently an item appears in the dataset. </a:t>
            </a:r>
          </a:p>
          <a:p>
            <a:pPr marL="342900" indent="-342900" algn="just">
              <a:buFont typeface="Arial" panose="020B0604020202020204" pitchFamily="34" charset="0"/>
              <a:buChar char="•"/>
            </a:pPr>
            <a:r>
              <a:rPr lang="en-US" sz="2400" dirty="0">
                <a:solidFill>
                  <a:srgbClr val="000000"/>
                </a:solidFill>
                <a:latin typeface="verdana" panose="020B0604030504040204" pitchFamily="34" charset="0"/>
              </a:rPr>
              <a:t>It is defined as the fraction of the transaction T that contains the item set X. If there are X datasets, then for transactions T, it can be written as:</a:t>
            </a:r>
            <a:endParaRPr lang="en-IN" sz="2400" dirty="0"/>
          </a:p>
        </p:txBody>
      </p:sp>
      <p:pic>
        <p:nvPicPr>
          <p:cNvPr id="13314" name="Picture 2" descr="Association Rul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9034" y="5307106"/>
            <a:ext cx="6899648" cy="1344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13795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904" y="790726"/>
            <a:ext cx="10730753" cy="3970318"/>
          </a:xfrm>
          <a:prstGeom prst="rect">
            <a:avLst/>
          </a:prstGeom>
        </p:spPr>
        <p:txBody>
          <a:bodyPr wrap="square">
            <a:spAutoFit/>
          </a:bodyPr>
          <a:lstStyle/>
          <a:p>
            <a:pPr algn="just">
              <a:lnSpc>
                <a:spcPct val="150000"/>
              </a:lnSpc>
            </a:pPr>
            <a:r>
              <a:rPr lang="en-US" sz="2400" b="1" dirty="0">
                <a:solidFill>
                  <a:srgbClr val="C00000"/>
                </a:solidFill>
                <a:latin typeface="erdana"/>
              </a:rPr>
              <a:t>Confidence</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Confidence indicates how often the rule has been found to be true.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Or how often the items X and Y occur together in the dataset when the occurrence of X is already given.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It is the ratio of the transaction that contains X and Y to the number of records that contain X.</a:t>
            </a:r>
            <a:endParaRPr lang="en-US" sz="2400" b="0" i="0" dirty="0">
              <a:solidFill>
                <a:srgbClr val="000000"/>
              </a:solidFill>
              <a:effectLst/>
              <a:latin typeface="verdana" panose="020B0604030504040204" pitchFamily="34" charset="0"/>
            </a:endParaRPr>
          </a:p>
        </p:txBody>
      </p:sp>
      <p:pic>
        <p:nvPicPr>
          <p:cNvPr id="14338" name="Picture 2" descr="Association Rul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9435" y="4761044"/>
            <a:ext cx="8812305" cy="1772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4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4023" y="1093712"/>
            <a:ext cx="10130117" cy="1200329"/>
          </a:xfrm>
          <a:prstGeom prst="rect">
            <a:avLst/>
          </a:prstGeom>
        </p:spPr>
        <p:txBody>
          <a:bodyPr wrap="square">
            <a:spAutoFit/>
          </a:bodyPr>
          <a:lstStyle/>
          <a:p>
            <a:r>
              <a:rPr lang="en-US" sz="2400" b="1" dirty="0">
                <a:solidFill>
                  <a:srgbClr val="C00000"/>
                </a:solidFill>
                <a:latin typeface="erdana"/>
              </a:rPr>
              <a:t>Lift</a:t>
            </a:r>
          </a:p>
          <a:p>
            <a:pPr algn="just"/>
            <a:r>
              <a:rPr lang="en-US" sz="2400" dirty="0">
                <a:solidFill>
                  <a:srgbClr val="000000"/>
                </a:solidFill>
                <a:latin typeface="verdana" panose="020B0604030504040204" pitchFamily="34" charset="0"/>
              </a:rPr>
              <a:t>It is the strength of any rule, which can be defined as below formula:</a:t>
            </a:r>
            <a:endParaRPr lang="en-US" sz="2400" b="0" i="0" dirty="0">
              <a:solidFill>
                <a:srgbClr val="000000"/>
              </a:solidFill>
              <a:effectLst/>
              <a:latin typeface="verdana" panose="020B0604030504040204" pitchFamily="34" charset="0"/>
            </a:endParaRPr>
          </a:p>
        </p:txBody>
      </p:sp>
      <p:pic>
        <p:nvPicPr>
          <p:cNvPr id="15362" name="Picture 2" descr="Association Rul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212" y="2645803"/>
            <a:ext cx="9161927" cy="210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71083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6116" y="1079410"/>
            <a:ext cx="10820401" cy="507831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It is the ratio of the observed support measure and expected support if X and Y are independent of each other. </a:t>
            </a:r>
            <a:r>
              <a:rPr lang="en-US" sz="2400" b="1" dirty="0">
                <a:solidFill>
                  <a:srgbClr val="C00000"/>
                </a:solidFill>
                <a:latin typeface="verdana" panose="020B0604030504040204" pitchFamily="34" charset="0"/>
              </a:rPr>
              <a:t>It has three possible values:</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If </a:t>
            </a:r>
            <a:r>
              <a:rPr lang="en-US" sz="2400" b="1" dirty="0">
                <a:solidFill>
                  <a:srgbClr val="C00000"/>
                </a:solidFill>
                <a:latin typeface="verdana" panose="020B0604030504040204" pitchFamily="34" charset="0"/>
              </a:rPr>
              <a:t>Lift= 1</a:t>
            </a:r>
            <a:r>
              <a:rPr lang="en-US" sz="2400" dirty="0">
                <a:solidFill>
                  <a:srgbClr val="C00000"/>
                </a:solidFill>
                <a:latin typeface="verdana" panose="020B0604030504040204" pitchFamily="34" charset="0"/>
              </a:rPr>
              <a:t>: </a:t>
            </a:r>
            <a:r>
              <a:rPr lang="en-US" sz="2400" dirty="0">
                <a:solidFill>
                  <a:srgbClr val="000000"/>
                </a:solidFill>
                <a:latin typeface="verdana" panose="020B0604030504040204" pitchFamily="34" charset="0"/>
              </a:rPr>
              <a:t>The probability of occurrence of antecedent and consequent is independent of each other.</a:t>
            </a:r>
          </a:p>
          <a:p>
            <a:pPr algn="just">
              <a:lnSpc>
                <a:spcPct val="150000"/>
              </a:lnSpc>
              <a:buFont typeface="Arial" panose="020B0604020202020204" pitchFamily="34" charset="0"/>
              <a:buChar char="•"/>
            </a:pPr>
            <a:r>
              <a:rPr lang="en-US" sz="2400" b="1" dirty="0">
                <a:solidFill>
                  <a:srgbClr val="C00000"/>
                </a:solidFill>
                <a:latin typeface="verdana" panose="020B0604030504040204" pitchFamily="34" charset="0"/>
              </a:rPr>
              <a:t>Lift&gt;1</a:t>
            </a:r>
            <a:r>
              <a:rPr lang="en-US" sz="2400" dirty="0">
                <a:solidFill>
                  <a:srgbClr val="C00000"/>
                </a:solidFill>
                <a:latin typeface="verdana" panose="020B0604030504040204" pitchFamily="34" charset="0"/>
              </a:rPr>
              <a:t>:</a:t>
            </a:r>
            <a:r>
              <a:rPr lang="en-US" sz="2400" dirty="0">
                <a:solidFill>
                  <a:srgbClr val="000000"/>
                </a:solidFill>
                <a:latin typeface="verdana" panose="020B0604030504040204" pitchFamily="34" charset="0"/>
              </a:rPr>
              <a:t> It determines the degree to which the two </a:t>
            </a:r>
            <a:r>
              <a:rPr lang="en-US" sz="2400" dirty="0" err="1">
                <a:solidFill>
                  <a:srgbClr val="000000"/>
                </a:solidFill>
                <a:latin typeface="verdana" panose="020B0604030504040204" pitchFamily="34" charset="0"/>
              </a:rPr>
              <a:t>itemsets</a:t>
            </a:r>
            <a:r>
              <a:rPr lang="en-US" sz="2400" dirty="0">
                <a:solidFill>
                  <a:srgbClr val="000000"/>
                </a:solidFill>
                <a:latin typeface="verdana" panose="020B0604030504040204" pitchFamily="34" charset="0"/>
              </a:rPr>
              <a:t> are dependent to each other.</a:t>
            </a:r>
          </a:p>
          <a:p>
            <a:pPr algn="just">
              <a:lnSpc>
                <a:spcPct val="150000"/>
              </a:lnSpc>
              <a:buFont typeface="Arial" panose="020B0604020202020204" pitchFamily="34" charset="0"/>
              <a:buChar char="•"/>
            </a:pPr>
            <a:r>
              <a:rPr lang="en-US" sz="2400" b="1" dirty="0">
                <a:solidFill>
                  <a:srgbClr val="C00000"/>
                </a:solidFill>
                <a:latin typeface="verdana" panose="020B0604030504040204" pitchFamily="34" charset="0"/>
              </a:rPr>
              <a:t>Lift&lt;1</a:t>
            </a:r>
            <a:r>
              <a:rPr lang="en-US" sz="2400" dirty="0">
                <a:solidFill>
                  <a:srgbClr val="C00000"/>
                </a:solidFill>
                <a:latin typeface="verdana" panose="020B0604030504040204" pitchFamily="34" charset="0"/>
              </a:rPr>
              <a:t>:</a:t>
            </a:r>
            <a:r>
              <a:rPr lang="en-US" sz="2400" dirty="0">
                <a:solidFill>
                  <a:srgbClr val="000000"/>
                </a:solidFill>
                <a:latin typeface="verdana" panose="020B0604030504040204" pitchFamily="34" charset="0"/>
              </a:rPr>
              <a:t> It tells us that one item is a substitute for other items, which means one item has a negative effect on another.</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115645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2328" y="578294"/>
            <a:ext cx="10775577" cy="6186309"/>
          </a:xfrm>
          <a:prstGeom prst="rect">
            <a:avLst/>
          </a:prstGeom>
        </p:spPr>
        <p:txBody>
          <a:bodyPr wrap="square">
            <a:spAutoFit/>
          </a:bodyPr>
          <a:lstStyle/>
          <a:p>
            <a:pPr algn="just">
              <a:lnSpc>
                <a:spcPct val="150000"/>
              </a:lnSpc>
            </a:pPr>
            <a:r>
              <a:rPr lang="en-US" sz="2400" b="1" dirty="0">
                <a:solidFill>
                  <a:srgbClr val="610B38"/>
                </a:solidFill>
                <a:latin typeface="erdana"/>
              </a:rPr>
              <a:t>Types of Association Rule Learning</a:t>
            </a:r>
          </a:p>
          <a:p>
            <a:pPr algn="just">
              <a:lnSpc>
                <a:spcPct val="150000"/>
              </a:lnSpc>
            </a:pPr>
            <a:r>
              <a:rPr lang="en-US" sz="2400" dirty="0">
                <a:solidFill>
                  <a:srgbClr val="C00000"/>
                </a:solidFill>
                <a:latin typeface="verdana" panose="020B0604030504040204" pitchFamily="34" charset="0"/>
              </a:rPr>
              <a:t>Association rule learning can be divided into three algorithms:</a:t>
            </a:r>
          </a:p>
          <a:p>
            <a:pPr algn="just">
              <a:lnSpc>
                <a:spcPct val="150000"/>
              </a:lnSpc>
            </a:pPr>
            <a:r>
              <a:rPr lang="en-US" sz="2400" b="1" dirty="0" err="1">
                <a:solidFill>
                  <a:srgbClr val="C00000"/>
                </a:solidFill>
                <a:latin typeface="erdana"/>
              </a:rPr>
              <a:t>Apriori</a:t>
            </a:r>
            <a:r>
              <a:rPr lang="en-US" sz="2400" b="1" dirty="0">
                <a:solidFill>
                  <a:srgbClr val="C00000"/>
                </a:solidFill>
                <a:latin typeface="erdana"/>
              </a:rPr>
              <a:t> Algorithm</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This algorithm uses frequent datasets to generate association rules.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It is designed to work on the databases that contain transactions. This algorithm uses a breadth-first search and Hash Tree to calculate the item set efficiently.</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It is mainly used for market basket analysis and helps to understand the products that can be bought together. It can also be used in the healthcare field to find drug reactions for patients.</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82209054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1977" y="619088"/>
            <a:ext cx="10802470" cy="6186309"/>
          </a:xfrm>
          <a:prstGeom prst="rect">
            <a:avLst/>
          </a:prstGeom>
        </p:spPr>
        <p:txBody>
          <a:bodyPr wrap="square">
            <a:spAutoFit/>
          </a:bodyPr>
          <a:lstStyle/>
          <a:p>
            <a:pPr algn="just">
              <a:lnSpc>
                <a:spcPct val="150000"/>
              </a:lnSpc>
            </a:pPr>
            <a:r>
              <a:rPr lang="en-US" sz="2400" b="1" dirty="0">
                <a:solidFill>
                  <a:srgbClr val="C00000"/>
                </a:solidFill>
                <a:latin typeface="erdana"/>
              </a:rPr>
              <a:t>Eclat Algorithm</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Eclat algorithm stands for </a:t>
            </a:r>
            <a:r>
              <a:rPr lang="en-US" sz="2400" b="1" dirty="0">
                <a:solidFill>
                  <a:srgbClr val="000000"/>
                </a:solidFill>
                <a:latin typeface="verdana" panose="020B0604030504040204" pitchFamily="34" charset="0"/>
              </a:rPr>
              <a:t>Equivalence Class Transformation</a:t>
            </a:r>
            <a:r>
              <a:rPr lang="en-US" sz="2400" dirty="0">
                <a:solidFill>
                  <a:srgbClr val="000000"/>
                </a:solidFill>
                <a:latin typeface="verdana" panose="020B0604030504040204" pitchFamily="34" charset="0"/>
              </a:rPr>
              <a:t>. This algorithm uses a depth-first search technique to find frequent </a:t>
            </a:r>
            <a:r>
              <a:rPr lang="en-US" sz="2400" dirty="0" err="1">
                <a:solidFill>
                  <a:srgbClr val="000000"/>
                </a:solidFill>
                <a:latin typeface="verdana" panose="020B0604030504040204" pitchFamily="34" charset="0"/>
              </a:rPr>
              <a:t>itemsets</a:t>
            </a:r>
            <a:r>
              <a:rPr lang="en-US" sz="2400" dirty="0">
                <a:solidFill>
                  <a:srgbClr val="000000"/>
                </a:solidFill>
                <a:latin typeface="verdana" panose="020B0604030504040204" pitchFamily="34" charset="0"/>
              </a:rPr>
              <a:t> in a transaction database. It performs faster execution than </a:t>
            </a:r>
            <a:r>
              <a:rPr lang="en-US" sz="2400" dirty="0" err="1">
                <a:solidFill>
                  <a:srgbClr val="000000"/>
                </a:solidFill>
                <a:latin typeface="verdana" panose="020B0604030504040204" pitchFamily="34" charset="0"/>
              </a:rPr>
              <a:t>Apriori</a:t>
            </a:r>
            <a:r>
              <a:rPr lang="en-US" sz="2400" dirty="0">
                <a:solidFill>
                  <a:srgbClr val="000000"/>
                </a:solidFill>
                <a:latin typeface="verdana" panose="020B0604030504040204" pitchFamily="34" charset="0"/>
              </a:rPr>
              <a:t> Algorithm.</a:t>
            </a:r>
          </a:p>
          <a:p>
            <a:pPr algn="just">
              <a:lnSpc>
                <a:spcPct val="150000"/>
              </a:lnSpc>
            </a:pPr>
            <a:r>
              <a:rPr lang="en-US" sz="2400" b="1" dirty="0">
                <a:solidFill>
                  <a:srgbClr val="C00000"/>
                </a:solidFill>
                <a:latin typeface="erdana"/>
              </a:rPr>
              <a:t>F-P Growth Algorithm</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The F-P growth algorithm stands for </a:t>
            </a:r>
            <a:r>
              <a:rPr lang="en-US" sz="2400" b="1" dirty="0">
                <a:solidFill>
                  <a:srgbClr val="000000"/>
                </a:solidFill>
                <a:latin typeface="verdana" panose="020B0604030504040204" pitchFamily="34" charset="0"/>
              </a:rPr>
              <a:t>Frequent Pattern</a:t>
            </a:r>
            <a:r>
              <a:rPr lang="en-US" sz="2400" dirty="0">
                <a:solidFill>
                  <a:srgbClr val="000000"/>
                </a:solidFill>
                <a:latin typeface="verdana" panose="020B0604030504040204" pitchFamily="34" charset="0"/>
              </a:rPr>
              <a:t>, and it is the improved version of the </a:t>
            </a:r>
            <a:r>
              <a:rPr lang="en-US" sz="2400" dirty="0" err="1">
                <a:solidFill>
                  <a:srgbClr val="000000"/>
                </a:solidFill>
                <a:latin typeface="verdana" panose="020B0604030504040204" pitchFamily="34" charset="0"/>
              </a:rPr>
              <a:t>Apriori</a:t>
            </a:r>
            <a:r>
              <a:rPr lang="en-US" sz="2400" dirty="0">
                <a:solidFill>
                  <a:srgbClr val="000000"/>
                </a:solidFill>
                <a:latin typeface="verdana" panose="020B0604030504040204" pitchFamily="34" charset="0"/>
              </a:rPr>
              <a:t> Algorithm. It represents the database in the form of a tree structure that is known as a frequent pattern or tree. The purpose of this frequent tree is to extract the most frequent patterns.</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92161025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3364" y="674691"/>
            <a:ext cx="10865223" cy="6001643"/>
          </a:xfrm>
          <a:prstGeom prst="rect">
            <a:avLst/>
          </a:prstGeom>
        </p:spPr>
        <p:txBody>
          <a:bodyPr wrap="square">
            <a:spAutoFit/>
          </a:bodyPr>
          <a:lstStyle/>
          <a:p>
            <a:pPr algn="just"/>
            <a:r>
              <a:rPr lang="en-US" sz="2400" b="1" dirty="0">
                <a:solidFill>
                  <a:srgbClr val="610B38"/>
                </a:solidFill>
                <a:latin typeface="erdana"/>
              </a:rPr>
              <a:t>Applications of Association Rule Learning</a:t>
            </a:r>
          </a:p>
          <a:p>
            <a:pPr marL="342900" indent="-342900" algn="just">
              <a:buFont typeface="Arial" panose="020B0604020202020204" pitchFamily="34" charset="0"/>
              <a:buChar char="•"/>
            </a:pPr>
            <a:r>
              <a:rPr lang="en-US" sz="2400" dirty="0">
                <a:solidFill>
                  <a:srgbClr val="000000"/>
                </a:solidFill>
                <a:latin typeface="verdana" panose="020B0604030504040204" pitchFamily="34" charset="0"/>
              </a:rPr>
              <a:t>It has various applications in machine learning and data mining. Below are some popular applications of association rule learning:</a:t>
            </a:r>
          </a:p>
          <a:p>
            <a:pPr algn="just"/>
            <a:endParaRPr lang="en-US" sz="2400" dirty="0">
              <a:solidFill>
                <a:srgbClr val="000000"/>
              </a:solidFill>
              <a:latin typeface="verdana" panose="020B0604030504040204" pitchFamily="34" charset="0"/>
            </a:endParaRPr>
          </a:p>
          <a:p>
            <a:pPr algn="just">
              <a:buFont typeface="Arial" panose="020B0604020202020204" pitchFamily="34" charset="0"/>
              <a:buChar char="•"/>
            </a:pPr>
            <a:r>
              <a:rPr lang="en-US" sz="2400" b="1" dirty="0">
                <a:solidFill>
                  <a:srgbClr val="C00000"/>
                </a:solidFill>
                <a:latin typeface="verdana" panose="020B0604030504040204" pitchFamily="34" charset="0"/>
              </a:rPr>
              <a:t>Market Basket Analysis:</a:t>
            </a:r>
            <a:r>
              <a:rPr lang="en-US" sz="2400" dirty="0">
                <a:solidFill>
                  <a:srgbClr val="000000"/>
                </a:solidFill>
                <a:latin typeface="verdana" panose="020B0604030504040204" pitchFamily="34" charset="0"/>
              </a:rPr>
              <a:t> It is one of the popular examples and applications of association rule mining. This technique is commonly used by big retailers to determine the association between items.</a:t>
            </a:r>
          </a:p>
          <a:p>
            <a:pPr algn="just"/>
            <a:endParaRPr lang="en-US" sz="2400" dirty="0">
              <a:solidFill>
                <a:srgbClr val="000000"/>
              </a:solidFill>
              <a:latin typeface="verdana" panose="020B0604030504040204" pitchFamily="34" charset="0"/>
            </a:endParaRPr>
          </a:p>
          <a:p>
            <a:pPr algn="just">
              <a:buFont typeface="Arial" panose="020B0604020202020204" pitchFamily="34" charset="0"/>
              <a:buChar char="•"/>
            </a:pPr>
            <a:r>
              <a:rPr lang="en-US" sz="2400" b="1" dirty="0">
                <a:solidFill>
                  <a:srgbClr val="C00000"/>
                </a:solidFill>
                <a:latin typeface="verdana" panose="020B0604030504040204" pitchFamily="34" charset="0"/>
              </a:rPr>
              <a:t>Medical Diagnosis:</a:t>
            </a:r>
            <a:r>
              <a:rPr lang="en-US" sz="2400" dirty="0">
                <a:solidFill>
                  <a:srgbClr val="C00000"/>
                </a:solidFill>
                <a:latin typeface="verdana" panose="020B0604030504040204" pitchFamily="34" charset="0"/>
              </a:rPr>
              <a:t> </a:t>
            </a:r>
            <a:r>
              <a:rPr lang="en-US" sz="2400" dirty="0">
                <a:solidFill>
                  <a:srgbClr val="000000"/>
                </a:solidFill>
                <a:latin typeface="verdana" panose="020B0604030504040204" pitchFamily="34" charset="0"/>
              </a:rPr>
              <a:t>With the help of association rules, patients can be cured easily, as it helps in identifying the probability of illness for a particular disease.</a:t>
            </a:r>
          </a:p>
          <a:p>
            <a:pPr algn="just"/>
            <a:endParaRPr lang="en-US" sz="2400" dirty="0">
              <a:solidFill>
                <a:srgbClr val="000000"/>
              </a:solidFill>
              <a:latin typeface="verdana" panose="020B0604030504040204" pitchFamily="34" charset="0"/>
            </a:endParaRPr>
          </a:p>
          <a:p>
            <a:pPr algn="just">
              <a:buFont typeface="Arial" panose="020B0604020202020204" pitchFamily="34" charset="0"/>
              <a:buChar char="•"/>
            </a:pPr>
            <a:r>
              <a:rPr lang="en-US" sz="2400" b="1" dirty="0">
                <a:solidFill>
                  <a:srgbClr val="C00000"/>
                </a:solidFill>
                <a:latin typeface="verdana" panose="020B0604030504040204" pitchFamily="34" charset="0"/>
              </a:rPr>
              <a:t>Protein Sequence:</a:t>
            </a:r>
            <a:r>
              <a:rPr lang="en-US" sz="2400" dirty="0">
                <a:solidFill>
                  <a:srgbClr val="000000"/>
                </a:solidFill>
                <a:latin typeface="verdana" panose="020B0604030504040204" pitchFamily="34" charset="0"/>
              </a:rPr>
              <a:t> The association rules help in determining the synthesis of artificial Proteins.</a:t>
            </a:r>
          </a:p>
          <a:p>
            <a:pPr algn="just">
              <a:buFont typeface="Arial" panose="020B0604020202020204" pitchFamily="34" charset="0"/>
              <a:buChar char="•"/>
            </a:pPr>
            <a:r>
              <a:rPr lang="en-US" sz="2400" dirty="0">
                <a:solidFill>
                  <a:srgbClr val="000000"/>
                </a:solidFill>
                <a:latin typeface="verdana" panose="020B0604030504040204" pitchFamily="34" charset="0"/>
              </a:rPr>
              <a:t>It is also used for the </a:t>
            </a:r>
            <a:r>
              <a:rPr lang="en-US" sz="2400" b="1" dirty="0">
                <a:solidFill>
                  <a:srgbClr val="000000"/>
                </a:solidFill>
                <a:latin typeface="verdana" panose="020B0604030504040204" pitchFamily="34" charset="0"/>
              </a:rPr>
              <a:t>Catalog Design</a:t>
            </a:r>
            <a:r>
              <a:rPr lang="en-US" sz="2400" dirty="0">
                <a:solidFill>
                  <a:srgbClr val="000000"/>
                </a:solidFill>
                <a:latin typeface="verdana" panose="020B0604030504040204" pitchFamily="34" charset="0"/>
              </a:rPr>
              <a:t> and </a:t>
            </a:r>
            <a:r>
              <a:rPr lang="en-US" sz="2400" b="1" dirty="0">
                <a:solidFill>
                  <a:srgbClr val="000000"/>
                </a:solidFill>
                <a:latin typeface="verdana" panose="020B0604030504040204" pitchFamily="34" charset="0"/>
              </a:rPr>
              <a:t>Loss-leader Analysis</a:t>
            </a:r>
            <a:r>
              <a:rPr lang="en-US" sz="2400" dirty="0">
                <a:solidFill>
                  <a:srgbClr val="000000"/>
                </a:solidFill>
                <a:latin typeface="verdana" panose="020B0604030504040204" pitchFamily="34" charset="0"/>
              </a:rPr>
              <a:t> and many more other applications.</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65911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7482" y="808656"/>
            <a:ext cx="10730752" cy="4616648"/>
          </a:xfrm>
          <a:prstGeom prst="rect">
            <a:avLst/>
          </a:prstGeom>
        </p:spPr>
        <p:txBody>
          <a:bodyPr wrap="square">
            <a:spAutoFit/>
          </a:bodyPr>
          <a:lstStyle/>
          <a:p>
            <a:pPr algn="just">
              <a:lnSpc>
                <a:spcPct val="150000"/>
              </a:lnSpc>
            </a:pPr>
            <a:r>
              <a:rPr lang="en-US" sz="2800" b="1" i="0" dirty="0">
                <a:solidFill>
                  <a:srgbClr val="C00000"/>
                </a:solidFill>
                <a:effectLst/>
                <a:latin typeface="Arial" panose="020B0604020202020204" pitchFamily="34" charset="0"/>
              </a:rPr>
              <a:t>Reinforcement Learning</a:t>
            </a:r>
          </a:p>
          <a:p>
            <a:pPr marL="457200" indent="-457200" algn="just">
              <a:lnSpc>
                <a:spcPct val="150000"/>
              </a:lnSpc>
              <a:buFont typeface="Arial" panose="020B0604020202020204" pitchFamily="34" charset="0"/>
              <a:buChar char="•"/>
            </a:pPr>
            <a:r>
              <a:rPr lang="en-US" sz="2800" b="0" i="0" dirty="0">
                <a:solidFill>
                  <a:srgbClr val="000000"/>
                </a:solidFill>
                <a:effectLst/>
                <a:latin typeface="Arial" panose="020B0604020202020204" pitchFamily="34" charset="0"/>
              </a:rPr>
              <a:t>Here learning data gives feedback so that the system adjusts to dynamic conditions in order to achieve a certain objective. </a:t>
            </a:r>
          </a:p>
          <a:p>
            <a:pPr marL="457200" indent="-457200" algn="just">
              <a:lnSpc>
                <a:spcPct val="150000"/>
              </a:lnSpc>
              <a:buFont typeface="Arial" panose="020B0604020202020204" pitchFamily="34" charset="0"/>
              <a:buChar char="•"/>
            </a:pPr>
            <a:r>
              <a:rPr lang="en-US" sz="2800" b="0" i="0" dirty="0">
                <a:solidFill>
                  <a:srgbClr val="000000"/>
                </a:solidFill>
                <a:effectLst/>
                <a:latin typeface="Arial" panose="020B0604020202020204" pitchFamily="34" charset="0"/>
              </a:rPr>
              <a:t>The system evaluates its performance based on the feedback responses and reacts accordingly. </a:t>
            </a:r>
          </a:p>
          <a:p>
            <a:pPr marL="457200" indent="-457200" algn="just">
              <a:lnSpc>
                <a:spcPct val="150000"/>
              </a:lnSpc>
              <a:buFont typeface="Arial" panose="020B0604020202020204" pitchFamily="34" charset="0"/>
              <a:buChar char="•"/>
            </a:pPr>
            <a:r>
              <a:rPr lang="en-US" sz="2800" b="0" i="0" dirty="0">
                <a:solidFill>
                  <a:srgbClr val="000000"/>
                </a:solidFill>
                <a:effectLst/>
                <a:latin typeface="Arial" panose="020B0604020202020204" pitchFamily="34" charset="0"/>
              </a:rPr>
              <a:t>The best known instances include self-driving cars and chess master algorithm </a:t>
            </a:r>
            <a:r>
              <a:rPr lang="en-US" sz="2800" b="0" i="0" dirty="0" err="1">
                <a:solidFill>
                  <a:srgbClr val="000000"/>
                </a:solidFill>
                <a:effectLst/>
                <a:latin typeface="Arial" panose="020B0604020202020204" pitchFamily="34" charset="0"/>
              </a:rPr>
              <a:t>AlphaGo</a:t>
            </a:r>
            <a:r>
              <a:rPr lang="en-US" sz="2800" b="0" i="0" dirty="0">
                <a:solidFill>
                  <a:srgbClr val="000000"/>
                </a:solidFill>
                <a:effectLst/>
                <a:latin typeface="Arial" panose="020B0604020202020204" pitchFamily="34" charset="0"/>
              </a:rPr>
              <a:t>.</a:t>
            </a:r>
          </a:p>
        </p:txBody>
      </p:sp>
    </p:spTree>
    <p:extLst>
      <p:ext uri="{BB962C8B-B14F-4D97-AF65-F5344CB8AC3E}">
        <p14:creationId xmlns:p14="http://schemas.microsoft.com/office/powerpoint/2010/main" val="323567242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0254" y="752145"/>
            <a:ext cx="8505791" cy="461665"/>
          </a:xfrm>
          <a:prstGeom prst="rect">
            <a:avLst/>
          </a:prstGeom>
        </p:spPr>
        <p:txBody>
          <a:bodyPr wrap="square">
            <a:spAutoFit/>
          </a:bodyPr>
          <a:lstStyle/>
          <a:p>
            <a:r>
              <a:rPr lang="en-US" sz="2400" b="1" dirty="0">
                <a:solidFill>
                  <a:srgbClr val="C00000"/>
                </a:solidFill>
                <a:latin typeface="Lato"/>
              </a:rPr>
              <a:t>Market Basket Analysis examples by market segment:</a:t>
            </a:r>
            <a:endParaRPr lang="en-IN" sz="2400" b="1" dirty="0">
              <a:solidFill>
                <a:srgbClr val="C00000"/>
              </a:solidFill>
            </a:endParaRPr>
          </a:p>
        </p:txBody>
      </p:sp>
      <p:sp>
        <p:nvSpPr>
          <p:cNvPr id="3" name="Rectangle 2"/>
          <p:cNvSpPr/>
          <p:nvPr/>
        </p:nvSpPr>
        <p:spPr>
          <a:xfrm>
            <a:off x="880254" y="1619107"/>
            <a:ext cx="10980051" cy="4524315"/>
          </a:xfrm>
          <a:prstGeom prst="rect">
            <a:avLst/>
          </a:prstGeom>
        </p:spPr>
        <p:txBody>
          <a:bodyPr wrap="square">
            <a:spAutoFit/>
          </a:bodyPr>
          <a:lstStyle/>
          <a:p>
            <a:pPr algn="just" fontAlgn="base">
              <a:buFont typeface="+mj-lt"/>
              <a:buAutoNum type="arabicPeriod"/>
            </a:pPr>
            <a:r>
              <a:rPr lang="en-US" sz="2400" b="1" dirty="0">
                <a:solidFill>
                  <a:srgbClr val="C00000"/>
                </a:solidFill>
                <a:latin typeface="inherit"/>
              </a:rPr>
              <a:t>Retail:</a:t>
            </a:r>
            <a:endParaRPr lang="en-US" sz="2400" dirty="0">
              <a:solidFill>
                <a:srgbClr val="C00000"/>
              </a:solidFill>
              <a:latin typeface="inherit"/>
            </a:endParaRPr>
          </a:p>
          <a:p>
            <a:pPr marL="342900" indent="-342900" algn="just" fontAlgn="base">
              <a:buFont typeface="Arial" panose="020B0604020202020204" pitchFamily="34" charset="0"/>
              <a:buChar char="•"/>
            </a:pPr>
            <a:r>
              <a:rPr lang="en-US" sz="2400" dirty="0">
                <a:latin typeface="Lato"/>
              </a:rPr>
              <a:t>Perhaps the most well-known MBA case-study is Amazon.com. Any time you view a product on Amazon, the product page automatically recommends, “Items bought together frequently.” </a:t>
            </a:r>
          </a:p>
          <a:p>
            <a:pPr marL="342900" indent="-342900" algn="just" fontAlgn="base">
              <a:buFont typeface="Arial" panose="020B0604020202020204" pitchFamily="34" charset="0"/>
              <a:buChar char="•"/>
            </a:pPr>
            <a:r>
              <a:rPr lang="en-US" sz="2400" dirty="0">
                <a:latin typeface="Lato"/>
              </a:rPr>
              <a:t>It is perhaps the simplest and most clean example of cross-selling techniques using MBA. </a:t>
            </a:r>
          </a:p>
          <a:p>
            <a:pPr marL="342900" indent="-342900" algn="just" fontAlgn="base">
              <a:buFont typeface="Arial" panose="020B0604020202020204" pitchFamily="34" charset="0"/>
              <a:buChar char="•"/>
            </a:pPr>
            <a:r>
              <a:rPr lang="en-US" sz="2400" dirty="0">
                <a:latin typeface="Lato"/>
              </a:rPr>
              <a:t>Apart from e-commerce formats, BA is also widely applicable to the in-store retail segment. </a:t>
            </a:r>
          </a:p>
          <a:p>
            <a:pPr marL="342900" indent="-342900" algn="just" fontAlgn="base">
              <a:buFont typeface="Arial" panose="020B0604020202020204" pitchFamily="34" charset="0"/>
              <a:buChar char="•"/>
            </a:pPr>
            <a:r>
              <a:rPr lang="en-US" sz="2400" dirty="0">
                <a:latin typeface="Lato"/>
              </a:rPr>
              <a:t>Grocery stores pay meticulous attention to product placement based and shelving optimization. </a:t>
            </a:r>
          </a:p>
          <a:p>
            <a:pPr marL="342900" indent="-342900" algn="just" fontAlgn="base">
              <a:buFont typeface="Arial" panose="020B0604020202020204" pitchFamily="34" charset="0"/>
              <a:buChar char="•"/>
            </a:pPr>
            <a:r>
              <a:rPr lang="en-US" sz="2400" dirty="0">
                <a:latin typeface="Lato"/>
              </a:rPr>
              <a:t>For example, you are almost always likely to find shampoo and conditioner placed very close to each other at the grocery store.</a:t>
            </a:r>
          </a:p>
        </p:txBody>
      </p:sp>
    </p:spTree>
    <p:extLst>
      <p:ext uri="{BB962C8B-B14F-4D97-AF65-F5344CB8AC3E}">
        <p14:creationId xmlns:p14="http://schemas.microsoft.com/office/powerpoint/2010/main" val="263335564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2681" y="714072"/>
            <a:ext cx="10981765" cy="2677656"/>
          </a:xfrm>
          <a:prstGeom prst="rect">
            <a:avLst/>
          </a:prstGeom>
        </p:spPr>
        <p:txBody>
          <a:bodyPr wrap="square">
            <a:spAutoFit/>
          </a:bodyPr>
          <a:lstStyle/>
          <a:p>
            <a:pPr algn="just"/>
            <a:r>
              <a:rPr lang="en-US" sz="2400" b="1" dirty="0">
                <a:solidFill>
                  <a:srgbClr val="C00000"/>
                </a:solidFill>
                <a:latin typeface="Lato"/>
              </a:rPr>
              <a:t>Telecom:</a:t>
            </a:r>
            <a:r>
              <a:rPr lang="en-US" sz="2400" b="1" dirty="0">
                <a:latin typeface="Lato"/>
              </a:rPr>
              <a:t> </a:t>
            </a:r>
          </a:p>
          <a:p>
            <a:pPr marL="342900" indent="-342900" algn="just">
              <a:lnSpc>
                <a:spcPct val="150000"/>
              </a:lnSpc>
              <a:buFont typeface="Arial" panose="020B0604020202020204" pitchFamily="34" charset="0"/>
              <a:buChar char="•"/>
            </a:pPr>
            <a:r>
              <a:rPr lang="en-US" sz="2400" dirty="0">
                <a:latin typeface="Lato"/>
              </a:rPr>
              <a:t>With the ever-increasing competition in the telecom sector, companies are paying close attention to the services that customers are frequently using.</a:t>
            </a:r>
          </a:p>
          <a:p>
            <a:pPr marL="342900" indent="-342900" algn="just">
              <a:lnSpc>
                <a:spcPct val="150000"/>
              </a:lnSpc>
              <a:buFont typeface="Arial" panose="020B0604020202020204" pitchFamily="34" charset="0"/>
              <a:buChar char="•"/>
            </a:pPr>
            <a:r>
              <a:rPr lang="en-US" sz="2400" dirty="0">
                <a:latin typeface="Lato"/>
              </a:rPr>
              <a:t> For example, Telecom has now started to bundle TV and Internet packages apart from other discounted online services to reduce churn.</a:t>
            </a:r>
            <a:endParaRPr lang="en-IN" sz="2400" dirty="0"/>
          </a:p>
        </p:txBody>
      </p:sp>
      <p:sp>
        <p:nvSpPr>
          <p:cNvPr id="3" name="Rectangle 2"/>
          <p:cNvSpPr/>
          <p:nvPr/>
        </p:nvSpPr>
        <p:spPr>
          <a:xfrm>
            <a:off x="842680" y="3391728"/>
            <a:ext cx="10981765" cy="2677656"/>
          </a:xfrm>
          <a:prstGeom prst="rect">
            <a:avLst/>
          </a:prstGeom>
        </p:spPr>
        <p:txBody>
          <a:bodyPr wrap="square">
            <a:spAutoFit/>
          </a:bodyPr>
          <a:lstStyle/>
          <a:p>
            <a:pPr algn="just" fontAlgn="base"/>
            <a:r>
              <a:rPr lang="en-US" sz="2400" b="1" dirty="0">
                <a:solidFill>
                  <a:srgbClr val="C00000"/>
                </a:solidFill>
                <a:latin typeface="inherit"/>
              </a:rPr>
              <a:t>IBFS:</a:t>
            </a:r>
            <a:r>
              <a:rPr lang="en-US" sz="2400" b="1" dirty="0">
                <a:latin typeface="inherit"/>
              </a:rPr>
              <a:t> </a:t>
            </a:r>
          </a:p>
          <a:p>
            <a:pPr marL="342900" indent="-342900" algn="just" fontAlgn="base">
              <a:lnSpc>
                <a:spcPct val="150000"/>
              </a:lnSpc>
              <a:buFont typeface="Arial" panose="020B0604020202020204" pitchFamily="34" charset="0"/>
              <a:buChar char="•"/>
            </a:pPr>
            <a:r>
              <a:rPr lang="en-US" sz="2400" dirty="0">
                <a:latin typeface="Lato"/>
              </a:rPr>
              <a:t>Tracing credit card history is a hugely advantageous MBA opportunity for IBFS organizations. </a:t>
            </a:r>
          </a:p>
          <a:p>
            <a:pPr marL="342900" indent="-342900" algn="just" fontAlgn="base">
              <a:lnSpc>
                <a:spcPct val="150000"/>
              </a:lnSpc>
              <a:buFont typeface="Arial" panose="020B0604020202020204" pitchFamily="34" charset="0"/>
              <a:buChar char="•"/>
            </a:pPr>
            <a:r>
              <a:rPr lang="en-US" sz="2400" dirty="0">
                <a:latin typeface="Lato"/>
              </a:rPr>
              <a:t>For example, Citibank frequently employs sales personnel at large malls to lure potential customers with attractive discounts on the go. </a:t>
            </a:r>
            <a:endParaRPr lang="en-US" sz="2400" b="0" i="0" dirty="0">
              <a:effectLst/>
              <a:latin typeface="Lato"/>
            </a:endParaRPr>
          </a:p>
        </p:txBody>
      </p:sp>
    </p:spTree>
    <p:extLst>
      <p:ext uri="{BB962C8B-B14F-4D97-AF65-F5344CB8AC3E}">
        <p14:creationId xmlns:p14="http://schemas.microsoft.com/office/powerpoint/2010/main" val="135011692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765" y="2887682"/>
            <a:ext cx="10721788" cy="3970318"/>
          </a:xfrm>
          <a:prstGeom prst="rect">
            <a:avLst/>
          </a:prstGeom>
        </p:spPr>
        <p:txBody>
          <a:bodyPr wrap="square">
            <a:spAutoFit/>
          </a:bodyPr>
          <a:lstStyle/>
          <a:p>
            <a:pPr algn="just" fontAlgn="base">
              <a:lnSpc>
                <a:spcPct val="150000"/>
              </a:lnSpc>
            </a:pPr>
            <a:r>
              <a:rPr lang="en-US" b="1" dirty="0">
                <a:solidFill>
                  <a:srgbClr val="323C3E"/>
                </a:solidFill>
                <a:latin typeface="inherit"/>
              </a:rPr>
              <a:t> </a:t>
            </a:r>
            <a:r>
              <a:rPr lang="en-US" sz="2400" b="1" dirty="0">
                <a:solidFill>
                  <a:srgbClr val="323C3E"/>
                </a:solidFill>
                <a:latin typeface="inherit"/>
              </a:rPr>
              <a:t>Medicine: </a:t>
            </a:r>
          </a:p>
          <a:p>
            <a:pPr marL="342900" indent="-342900" algn="just" fontAlgn="base">
              <a:lnSpc>
                <a:spcPct val="150000"/>
              </a:lnSpc>
              <a:buFont typeface="Arial" panose="020B0604020202020204" pitchFamily="34" charset="0"/>
              <a:buChar char="•"/>
            </a:pPr>
            <a:r>
              <a:rPr lang="en-US" sz="2400" dirty="0">
                <a:solidFill>
                  <a:srgbClr val="323C3E"/>
                </a:solidFill>
                <a:latin typeface="Lato"/>
              </a:rPr>
              <a:t>In the medical field, basket analysis is used to determine comorbid conditions and symptom analysis. </a:t>
            </a:r>
          </a:p>
          <a:p>
            <a:pPr marL="342900" indent="-342900" algn="just" fontAlgn="base">
              <a:lnSpc>
                <a:spcPct val="150000"/>
              </a:lnSpc>
              <a:buFont typeface="Arial" panose="020B0604020202020204" pitchFamily="34" charset="0"/>
              <a:buChar char="•"/>
            </a:pPr>
            <a:r>
              <a:rPr lang="en-US" sz="2400" dirty="0">
                <a:solidFill>
                  <a:srgbClr val="323C3E"/>
                </a:solidFill>
                <a:latin typeface="Lato"/>
              </a:rPr>
              <a:t>It can also help identify which genes or traits are hereditary and which are associated with local environmental effects.</a:t>
            </a:r>
          </a:p>
          <a:p>
            <a:pPr marL="342900" indent="-342900" algn="just" fontAlgn="base">
              <a:lnSpc>
                <a:spcPct val="150000"/>
              </a:lnSpc>
              <a:buFont typeface="Arial" panose="020B0604020202020204" pitchFamily="34" charset="0"/>
              <a:buChar char="•"/>
            </a:pPr>
            <a:r>
              <a:rPr lang="en-US" sz="2400" dirty="0">
                <a:latin typeface="inherit"/>
              </a:rPr>
              <a:t>DRDO</a:t>
            </a:r>
            <a:r>
              <a:rPr lang="en-US" sz="2400" dirty="0">
                <a:solidFill>
                  <a:srgbClr val="323C3E"/>
                </a:solidFill>
                <a:latin typeface="Lato"/>
              </a:rPr>
              <a:t> has run a detailed study that associated clinical parameters with the diagnosis of brain tumors. </a:t>
            </a:r>
            <a:endParaRPr lang="en-US" sz="2400" b="0" i="0" dirty="0">
              <a:solidFill>
                <a:srgbClr val="323C3E"/>
              </a:solidFill>
              <a:effectLst/>
              <a:latin typeface="Lato"/>
            </a:endParaRPr>
          </a:p>
        </p:txBody>
      </p:sp>
      <p:sp>
        <p:nvSpPr>
          <p:cNvPr id="3" name="Rectangle 2"/>
          <p:cNvSpPr/>
          <p:nvPr/>
        </p:nvSpPr>
        <p:spPr>
          <a:xfrm>
            <a:off x="1075765" y="721476"/>
            <a:ext cx="10721788" cy="2239844"/>
          </a:xfrm>
          <a:prstGeom prst="rect">
            <a:avLst/>
          </a:prstGeom>
        </p:spPr>
        <p:txBody>
          <a:bodyPr wrap="square">
            <a:spAutoFit/>
          </a:bodyPr>
          <a:lstStyle/>
          <a:p>
            <a:pPr marL="342900" indent="-342900" algn="just" fontAlgn="base">
              <a:lnSpc>
                <a:spcPct val="150000"/>
              </a:lnSpc>
              <a:buFont typeface="Arial" panose="020B0604020202020204" pitchFamily="34" charset="0"/>
              <a:buChar char="•"/>
            </a:pPr>
            <a:r>
              <a:rPr lang="en-US" sz="2400" dirty="0">
                <a:latin typeface="Lato"/>
              </a:rPr>
              <a:t>They also associate with apps like </a:t>
            </a:r>
            <a:r>
              <a:rPr lang="en-US" sz="2400" dirty="0" err="1">
                <a:latin typeface="Lato"/>
              </a:rPr>
              <a:t>Swiggy</a:t>
            </a:r>
            <a:r>
              <a:rPr lang="en-US" sz="2400" dirty="0">
                <a:latin typeface="Lato"/>
              </a:rPr>
              <a:t> and </a:t>
            </a:r>
            <a:r>
              <a:rPr lang="en-US" sz="2400" dirty="0" err="1">
                <a:latin typeface="Lato"/>
              </a:rPr>
              <a:t>Zomato</a:t>
            </a:r>
            <a:r>
              <a:rPr lang="en-US" sz="2400" dirty="0">
                <a:latin typeface="Lato"/>
              </a:rPr>
              <a:t> to show customers a multitude of offers they can avail via purchasing through credit cards. </a:t>
            </a:r>
          </a:p>
          <a:p>
            <a:pPr marL="342900" indent="-342900" algn="just" fontAlgn="base">
              <a:lnSpc>
                <a:spcPct val="150000"/>
              </a:lnSpc>
              <a:buFont typeface="Arial" panose="020B0604020202020204" pitchFamily="34" charset="0"/>
              <a:buChar char="•"/>
            </a:pPr>
            <a:r>
              <a:rPr lang="en-US" sz="2400" dirty="0">
                <a:latin typeface="Lato"/>
              </a:rPr>
              <a:t>IBFS organizations also use basket analysis to determine fraudulent claims.</a:t>
            </a:r>
          </a:p>
        </p:txBody>
      </p:sp>
    </p:spTree>
    <p:extLst>
      <p:ext uri="{BB962C8B-B14F-4D97-AF65-F5344CB8AC3E}">
        <p14:creationId xmlns:p14="http://schemas.microsoft.com/office/powerpoint/2010/main" val="32773175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4072" y="725252"/>
            <a:ext cx="6573018" cy="461665"/>
          </a:xfrm>
          <a:prstGeom prst="rect">
            <a:avLst/>
          </a:prstGeom>
        </p:spPr>
        <p:txBody>
          <a:bodyPr wrap="none">
            <a:spAutoFit/>
          </a:bodyPr>
          <a:lstStyle/>
          <a:p>
            <a:pPr fontAlgn="base"/>
            <a:r>
              <a:rPr lang="en-US" sz="2400" b="1" cap="all" dirty="0">
                <a:solidFill>
                  <a:srgbClr val="C00000"/>
                </a:solidFill>
                <a:latin typeface="inherit"/>
              </a:rPr>
              <a:t>BENEFITS OF MARKET BASKET ANALYSIS</a:t>
            </a:r>
            <a:endParaRPr lang="en-US" sz="2400" b="1" i="0" cap="all" dirty="0">
              <a:solidFill>
                <a:srgbClr val="C00000"/>
              </a:solidFill>
              <a:effectLst/>
              <a:latin typeface="Montserrat"/>
            </a:endParaRPr>
          </a:p>
        </p:txBody>
      </p:sp>
      <p:sp>
        <p:nvSpPr>
          <p:cNvPr id="3" name="Rectangle 2"/>
          <p:cNvSpPr/>
          <p:nvPr/>
        </p:nvSpPr>
        <p:spPr>
          <a:xfrm>
            <a:off x="954072" y="1082253"/>
            <a:ext cx="10861409" cy="5632311"/>
          </a:xfrm>
          <a:prstGeom prst="rect">
            <a:avLst/>
          </a:prstGeom>
        </p:spPr>
        <p:txBody>
          <a:bodyPr wrap="square">
            <a:spAutoFit/>
          </a:bodyPr>
          <a:lstStyle/>
          <a:p>
            <a:pPr algn="just" fontAlgn="base">
              <a:lnSpc>
                <a:spcPct val="150000"/>
              </a:lnSpc>
              <a:buFont typeface="+mj-lt"/>
              <a:buAutoNum type="arabicPeriod"/>
            </a:pPr>
            <a:r>
              <a:rPr lang="en-US" sz="2400" b="1" dirty="0">
                <a:solidFill>
                  <a:srgbClr val="C00000"/>
                </a:solidFill>
                <a:latin typeface="inherit"/>
              </a:rPr>
              <a:t>Increasing market share:</a:t>
            </a:r>
            <a:r>
              <a:rPr lang="en-US" sz="2400" b="1" dirty="0">
                <a:solidFill>
                  <a:srgbClr val="323C3E"/>
                </a:solidFill>
                <a:latin typeface="inherit"/>
              </a:rPr>
              <a:t> </a:t>
            </a:r>
          </a:p>
          <a:p>
            <a:pPr marL="342900" indent="-342900" algn="just" fontAlgn="base">
              <a:lnSpc>
                <a:spcPct val="150000"/>
              </a:lnSpc>
              <a:buFont typeface="Arial" panose="020B0604020202020204" pitchFamily="34" charset="0"/>
              <a:buChar char="•"/>
            </a:pPr>
            <a:r>
              <a:rPr lang="en-US" sz="2400" dirty="0">
                <a:solidFill>
                  <a:srgbClr val="323C3E"/>
                </a:solidFill>
                <a:latin typeface="inherit"/>
              </a:rPr>
              <a:t>Once a company hits peak growth, it becomes challenging to determine new ways of increasing market share. </a:t>
            </a:r>
          </a:p>
          <a:p>
            <a:pPr marL="342900" indent="-342900" algn="just" fontAlgn="base">
              <a:lnSpc>
                <a:spcPct val="150000"/>
              </a:lnSpc>
              <a:buFont typeface="Arial" panose="020B0604020202020204" pitchFamily="34" charset="0"/>
              <a:buChar char="•"/>
            </a:pPr>
            <a:r>
              <a:rPr lang="en-US" sz="2400" dirty="0">
                <a:solidFill>
                  <a:srgbClr val="323C3E"/>
                </a:solidFill>
                <a:latin typeface="inherit"/>
              </a:rPr>
              <a:t>Market Basket Analysis can be used to put together demographic and gentrification data to determine the location of new stores or geo-targeted ads. For example, if you’ve ever wondered how there’s a </a:t>
            </a:r>
            <a:r>
              <a:rPr lang="en-US" sz="2400" dirty="0" err="1">
                <a:solidFill>
                  <a:srgbClr val="323C3E"/>
                </a:solidFill>
                <a:latin typeface="inherit"/>
              </a:rPr>
              <a:t>Mcdonald’s</a:t>
            </a:r>
            <a:r>
              <a:rPr lang="en-US" sz="2400" dirty="0">
                <a:solidFill>
                  <a:srgbClr val="323C3E"/>
                </a:solidFill>
                <a:latin typeface="inherit"/>
              </a:rPr>
              <a:t> everywhere you go, the answer can likely come from MBA.</a:t>
            </a:r>
          </a:p>
          <a:p>
            <a:pPr algn="just" fontAlgn="base">
              <a:lnSpc>
                <a:spcPct val="150000"/>
              </a:lnSpc>
            </a:pPr>
            <a:r>
              <a:rPr lang="en-US" sz="2400" b="1" dirty="0">
                <a:solidFill>
                  <a:srgbClr val="C00000"/>
                </a:solidFill>
                <a:latin typeface="inherit"/>
              </a:rPr>
              <a:t>2. Behavior analysis:</a:t>
            </a:r>
            <a:r>
              <a:rPr lang="en-US" sz="2400" b="1" dirty="0">
                <a:solidFill>
                  <a:srgbClr val="323C3E"/>
                </a:solidFill>
                <a:latin typeface="inherit"/>
              </a:rPr>
              <a:t> </a:t>
            </a:r>
            <a:r>
              <a:rPr lang="en-US" sz="2400" dirty="0">
                <a:solidFill>
                  <a:srgbClr val="323C3E"/>
                </a:solidFill>
                <a:latin typeface="inherit"/>
              </a:rPr>
              <a:t>Understanding customer behavior patterns is a primal stone in the foundations of marketing. MBA can be used anywhere from a simple catalog design to UI/UX.</a:t>
            </a:r>
            <a:endParaRPr lang="en-US" sz="2400" b="0" i="0" dirty="0">
              <a:solidFill>
                <a:srgbClr val="323C3E"/>
              </a:solidFill>
              <a:effectLst/>
              <a:latin typeface="inherit"/>
            </a:endParaRPr>
          </a:p>
        </p:txBody>
      </p:sp>
    </p:spTree>
    <p:extLst>
      <p:ext uri="{BB962C8B-B14F-4D97-AF65-F5344CB8AC3E}">
        <p14:creationId xmlns:p14="http://schemas.microsoft.com/office/powerpoint/2010/main" val="67179600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763" y="858013"/>
            <a:ext cx="10676965" cy="5632311"/>
          </a:xfrm>
          <a:prstGeom prst="rect">
            <a:avLst/>
          </a:prstGeom>
        </p:spPr>
        <p:txBody>
          <a:bodyPr wrap="square">
            <a:spAutoFit/>
          </a:bodyPr>
          <a:lstStyle/>
          <a:p>
            <a:pPr algn="just" fontAlgn="base">
              <a:lnSpc>
                <a:spcPct val="150000"/>
              </a:lnSpc>
            </a:pPr>
            <a:r>
              <a:rPr lang="en-US" sz="2400" b="1" dirty="0">
                <a:solidFill>
                  <a:srgbClr val="C00000"/>
                </a:solidFill>
                <a:latin typeface="inherit"/>
              </a:rPr>
              <a:t>3. Optimization of in-store operations:</a:t>
            </a:r>
            <a:r>
              <a:rPr lang="en-US" sz="2400" b="1" dirty="0">
                <a:solidFill>
                  <a:srgbClr val="323C3E"/>
                </a:solidFill>
                <a:latin typeface="inherit"/>
              </a:rPr>
              <a:t> </a:t>
            </a:r>
            <a:r>
              <a:rPr lang="en-US" sz="2400" dirty="0">
                <a:solidFill>
                  <a:srgbClr val="323C3E"/>
                </a:solidFill>
                <a:latin typeface="inherit"/>
              </a:rPr>
              <a:t>MBA is not only helpful in determining what goes on the shelves but also behind the store. Geographical patterns play a key role in determining the popularity or strength of certain products, and therefore, MBA has been increasingly used to optimize inventory for each store or warehouse.</a:t>
            </a:r>
          </a:p>
          <a:p>
            <a:pPr algn="just" fontAlgn="base">
              <a:lnSpc>
                <a:spcPct val="150000"/>
              </a:lnSpc>
            </a:pPr>
            <a:r>
              <a:rPr lang="en-US" sz="2400" b="1" dirty="0">
                <a:solidFill>
                  <a:srgbClr val="C00000"/>
                </a:solidFill>
                <a:latin typeface="inherit"/>
              </a:rPr>
              <a:t>4. Campaigns and promotions:</a:t>
            </a:r>
            <a:r>
              <a:rPr lang="en-US" sz="2400" b="1" dirty="0">
                <a:solidFill>
                  <a:srgbClr val="323C3E"/>
                </a:solidFill>
                <a:latin typeface="inherit"/>
              </a:rPr>
              <a:t> </a:t>
            </a:r>
            <a:r>
              <a:rPr lang="en-US" sz="2400" dirty="0">
                <a:solidFill>
                  <a:srgbClr val="323C3E"/>
                </a:solidFill>
                <a:latin typeface="inherit"/>
              </a:rPr>
              <a:t>Not only is MBA used to determine which products go together but also about which products form keystones in their product line. For example, companies may notice that frequently restocking gourmet bread increases the purchase of other related gourmet jams and jellies.</a:t>
            </a:r>
          </a:p>
        </p:txBody>
      </p:sp>
    </p:spTree>
    <p:extLst>
      <p:ext uri="{BB962C8B-B14F-4D97-AF65-F5344CB8AC3E}">
        <p14:creationId xmlns:p14="http://schemas.microsoft.com/office/powerpoint/2010/main" val="338975227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9553" y="1175301"/>
            <a:ext cx="10694894" cy="3093154"/>
          </a:xfrm>
          <a:prstGeom prst="rect">
            <a:avLst/>
          </a:prstGeom>
        </p:spPr>
        <p:txBody>
          <a:bodyPr wrap="square">
            <a:spAutoFit/>
          </a:bodyPr>
          <a:lstStyle/>
          <a:p>
            <a:pPr algn="just" fontAlgn="base">
              <a:lnSpc>
                <a:spcPct val="150000"/>
              </a:lnSpc>
            </a:pPr>
            <a:r>
              <a:rPr lang="en-US" sz="2600" b="1" dirty="0">
                <a:solidFill>
                  <a:srgbClr val="C00000"/>
                </a:solidFill>
                <a:latin typeface="inherit"/>
              </a:rPr>
              <a:t>5. Recommendations:</a:t>
            </a:r>
            <a:r>
              <a:rPr lang="en-US" sz="2600" b="1" dirty="0">
                <a:solidFill>
                  <a:srgbClr val="323C3E"/>
                </a:solidFill>
                <a:latin typeface="inherit"/>
              </a:rPr>
              <a:t> </a:t>
            </a:r>
          </a:p>
          <a:p>
            <a:pPr algn="just" fontAlgn="base">
              <a:lnSpc>
                <a:spcPct val="150000"/>
              </a:lnSpc>
            </a:pPr>
            <a:r>
              <a:rPr lang="en-US" sz="2600" dirty="0">
                <a:solidFill>
                  <a:srgbClr val="323C3E"/>
                </a:solidFill>
                <a:latin typeface="inherit"/>
              </a:rPr>
              <a:t>OTT platforms like Netflix and Amazon Prime benefit from MBA by understanding what kind of movies people tend to watch frequently. </a:t>
            </a:r>
          </a:p>
          <a:p>
            <a:pPr algn="just" fontAlgn="base">
              <a:lnSpc>
                <a:spcPct val="150000"/>
              </a:lnSpc>
            </a:pPr>
            <a:r>
              <a:rPr lang="en-US" sz="2600" dirty="0">
                <a:solidFill>
                  <a:srgbClr val="323C3E"/>
                </a:solidFill>
                <a:latin typeface="inherit"/>
              </a:rPr>
              <a:t>For example, a person who rated Money Heist highly could also be interested in other high-crime series.</a:t>
            </a:r>
          </a:p>
        </p:txBody>
      </p:sp>
    </p:spTree>
    <p:extLst>
      <p:ext uri="{BB962C8B-B14F-4D97-AF65-F5344CB8AC3E}">
        <p14:creationId xmlns:p14="http://schemas.microsoft.com/office/powerpoint/2010/main" val="109925736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8549" y="823863"/>
            <a:ext cx="2645276" cy="461665"/>
          </a:xfrm>
          <a:prstGeom prst="rect">
            <a:avLst/>
          </a:prstGeom>
        </p:spPr>
        <p:txBody>
          <a:bodyPr wrap="none">
            <a:spAutoFit/>
          </a:bodyPr>
          <a:lstStyle/>
          <a:p>
            <a:r>
              <a:rPr lang="en-IN" sz="2400" b="1" dirty="0">
                <a:solidFill>
                  <a:srgbClr val="C00000"/>
                </a:solidFill>
                <a:latin typeface="Verdana" panose="020B0604030504040204" pitchFamily="34" charset="0"/>
              </a:rPr>
              <a:t>Planning in AI</a:t>
            </a:r>
            <a:endParaRPr lang="en-IN" sz="2400" b="1" i="0" dirty="0">
              <a:solidFill>
                <a:srgbClr val="C00000"/>
              </a:solidFill>
              <a:effectLst/>
              <a:latin typeface="Verdana" panose="020B0604030504040204" pitchFamily="34" charset="0"/>
            </a:endParaRPr>
          </a:p>
        </p:txBody>
      </p:sp>
      <p:sp>
        <p:nvSpPr>
          <p:cNvPr id="3" name="Rectangle 2"/>
          <p:cNvSpPr/>
          <p:nvPr/>
        </p:nvSpPr>
        <p:spPr>
          <a:xfrm>
            <a:off x="1078548" y="1642119"/>
            <a:ext cx="4183733" cy="461665"/>
          </a:xfrm>
          <a:prstGeom prst="rect">
            <a:avLst/>
          </a:prstGeom>
        </p:spPr>
        <p:txBody>
          <a:bodyPr wrap="square">
            <a:spAutoFit/>
          </a:bodyPr>
          <a:lstStyle/>
          <a:p>
            <a:r>
              <a:rPr lang="en-US" sz="2400" dirty="0">
                <a:solidFill>
                  <a:srgbClr val="C00000"/>
                </a:solidFill>
                <a:latin typeface="Verdana" panose="020B0604030504040204" pitchFamily="34" charset="0"/>
              </a:rPr>
              <a:t>What is planning in AI?</a:t>
            </a:r>
            <a:endParaRPr lang="en-US" sz="2400" b="0" i="0" dirty="0">
              <a:solidFill>
                <a:srgbClr val="C00000"/>
              </a:solidFill>
              <a:effectLst/>
              <a:latin typeface="Verdana" panose="020B0604030504040204" pitchFamily="34" charset="0"/>
            </a:endParaRPr>
          </a:p>
        </p:txBody>
      </p:sp>
      <p:sp>
        <p:nvSpPr>
          <p:cNvPr id="4" name="Rectangle 3"/>
          <p:cNvSpPr/>
          <p:nvPr/>
        </p:nvSpPr>
        <p:spPr>
          <a:xfrm>
            <a:off x="1078548" y="2381508"/>
            <a:ext cx="10683146" cy="2787623"/>
          </a:xfrm>
          <a:prstGeom prst="rect">
            <a:avLst/>
          </a:prstGeom>
        </p:spPr>
        <p:txBody>
          <a:bodyPr wrap="square">
            <a:spAutoFit/>
          </a:bodyPr>
          <a:lstStyle/>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The planning in Artificial Intelligence is about the decision making tasks performed by the robots or computer programs to achieve a specific goal.</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The execution of planning is about choosing a sequence of actions with a high likelihood to complete the specific task.</a:t>
            </a:r>
            <a:endParaRPr lang="en-US" sz="2400" b="0" i="0" u="none" strike="noStrike"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6639947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5434" y="865165"/>
            <a:ext cx="10676965" cy="5632311"/>
          </a:xfrm>
          <a:prstGeom prst="rect">
            <a:avLst/>
          </a:prstGeom>
        </p:spPr>
        <p:txBody>
          <a:bodyPr wrap="square">
            <a:spAutoFit/>
          </a:bodyPr>
          <a:lstStyle/>
          <a:p>
            <a:pPr algn="just">
              <a:lnSpc>
                <a:spcPct val="150000"/>
              </a:lnSpc>
            </a:pPr>
            <a:r>
              <a:rPr lang="en-US" sz="2400" b="1" dirty="0">
                <a:solidFill>
                  <a:srgbClr val="C00000"/>
                </a:solidFill>
                <a:latin typeface="Verdana" panose="020B0604030504040204" pitchFamily="34" charset="0"/>
              </a:rPr>
              <a:t>Blocks-World planning problem</a:t>
            </a:r>
            <a:endParaRPr lang="en-US" sz="2400" dirty="0">
              <a:solidFill>
                <a:srgbClr val="C00000"/>
              </a:solidFill>
              <a:latin typeface="Verdana" panose="020B0604030504040204" pitchFamily="34" charset="0"/>
            </a:endParaRP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The blocks-world problem is known as </a:t>
            </a:r>
            <a:r>
              <a:rPr lang="en-US" sz="2400" b="1" dirty="0" err="1">
                <a:solidFill>
                  <a:srgbClr val="000000"/>
                </a:solidFill>
                <a:latin typeface="Verdana" panose="020B0604030504040204" pitchFamily="34" charset="0"/>
              </a:rPr>
              <a:t>Sussman</a:t>
            </a:r>
            <a:r>
              <a:rPr lang="en-US" sz="2400" b="1" dirty="0">
                <a:solidFill>
                  <a:srgbClr val="000000"/>
                </a:solidFill>
                <a:latin typeface="Verdana" panose="020B0604030504040204" pitchFamily="34" charset="0"/>
              </a:rPr>
              <a:t> Anomaly.</a:t>
            </a:r>
            <a:endParaRPr lang="en-US" sz="2400" dirty="0">
              <a:solidFill>
                <a:srgbClr val="000000"/>
              </a:solidFill>
              <a:latin typeface="Verdana" panose="020B0604030504040204" pitchFamily="34" charset="0"/>
            </a:endParaRPr>
          </a:p>
          <a:p>
            <a:pPr algn="just">
              <a:lnSpc>
                <a:spcPct val="150000"/>
              </a:lnSpc>
              <a:buFont typeface="Arial" panose="020B0604020202020204" pitchFamily="34" charset="0"/>
              <a:buChar char="•"/>
            </a:pPr>
            <a:r>
              <a:rPr lang="en-US" sz="2400" dirty="0" err="1">
                <a:solidFill>
                  <a:srgbClr val="000000"/>
                </a:solidFill>
                <a:latin typeface="Verdana" panose="020B0604030504040204" pitchFamily="34" charset="0"/>
              </a:rPr>
              <a:t>Noninterleaved</a:t>
            </a:r>
            <a:r>
              <a:rPr lang="en-US" sz="2400" dirty="0">
                <a:solidFill>
                  <a:srgbClr val="000000"/>
                </a:solidFill>
                <a:latin typeface="Verdana" panose="020B0604030504040204" pitchFamily="34" charset="0"/>
              </a:rPr>
              <a:t> planners of the early 1970s were unable to solve this problem, hence it is considered as anomalous.</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When two </a:t>
            </a:r>
            <a:r>
              <a:rPr lang="en-US" sz="2400" dirty="0" err="1">
                <a:solidFill>
                  <a:srgbClr val="000000"/>
                </a:solidFill>
                <a:latin typeface="Verdana" panose="020B0604030504040204" pitchFamily="34" charset="0"/>
              </a:rPr>
              <a:t>subgoals</a:t>
            </a:r>
            <a:r>
              <a:rPr lang="en-US" sz="2400" dirty="0">
                <a:solidFill>
                  <a:srgbClr val="000000"/>
                </a:solidFill>
                <a:latin typeface="Verdana" panose="020B0604030504040204" pitchFamily="34" charset="0"/>
              </a:rPr>
              <a:t> G1 and G2 are given, a </a:t>
            </a:r>
            <a:r>
              <a:rPr lang="en-US" sz="2400" dirty="0" err="1">
                <a:solidFill>
                  <a:srgbClr val="000000"/>
                </a:solidFill>
                <a:latin typeface="Verdana" panose="020B0604030504040204" pitchFamily="34" charset="0"/>
              </a:rPr>
              <a:t>noninterleaved</a:t>
            </a:r>
            <a:r>
              <a:rPr lang="en-US" sz="2400" dirty="0">
                <a:solidFill>
                  <a:srgbClr val="000000"/>
                </a:solidFill>
                <a:latin typeface="Verdana" panose="020B0604030504040204" pitchFamily="34" charset="0"/>
              </a:rPr>
              <a:t> planner produces either a plan for G1 concatenated with a plan for G2, or vice-versa.</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In blocks-world problem, three blocks labeled as 'A', 'B', 'C' are allowed to rest on the flat surface. The given condition is that only one block can be moved at a time to achieve the goal.</a:t>
            </a:r>
            <a:endParaRPr lang="en-US" sz="2400" b="0" i="0" u="none" strike="noStrike"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03870596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0587" y="775919"/>
            <a:ext cx="10524565" cy="1384995"/>
          </a:xfrm>
          <a:prstGeom prst="rect">
            <a:avLst/>
          </a:prstGeom>
        </p:spPr>
        <p:txBody>
          <a:bodyPr wrap="square">
            <a:spAutoFit/>
          </a:bodyPr>
          <a:lstStyle/>
          <a:p>
            <a:pPr>
              <a:buFont typeface="Arial" panose="020B0604020202020204" pitchFamily="34" charset="0"/>
              <a:buChar char="•"/>
            </a:pPr>
            <a:r>
              <a:rPr lang="en-US" sz="2400" b="1" dirty="0">
                <a:solidFill>
                  <a:srgbClr val="C00000"/>
                </a:solidFill>
                <a:latin typeface="Verdana" panose="020B0604030504040204" pitchFamily="34" charset="0"/>
              </a:rPr>
              <a:t>The start state and goal state are shown in the following diagram.</a:t>
            </a:r>
          </a:p>
          <a:p>
            <a:br>
              <a:rPr lang="en-US" dirty="0"/>
            </a:br>
            <a:endParaRPr lang="en-IN" dirty="0"/>
          </a:p>
        </p:txBody>
      </p:sp>
      <p:pic>
        <p:nvPicPr>
          <p:cNvPr id="16386" name="Picture 2" descr="world blocks plan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1801905"/>
            <a:ext cx="8928846" cy="4751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05017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779546"/>
            <a:ext cx="10901082" cy="5078313"/>
          </a:xfrm>
          <a:prstGeom prst="rect">
            <a:avLst/>
          </a:prstGeom>
        </p:spPr>
        <p:txBody>
          <a:bodyPr wrap="square">
            <a:spAutoFit/>
          </a:bodyPr>
          <a:lstStyle/>
          <a:p>
            <a:pPr algn="just">
              <a:lnSpc>
                <a:spcPct val="150000"/>
              </a:lnSpc>
            </a:pPr>
            <a:r>
              <a:rPr lang="en-US" sz="2400" b="1" dirty="0">
                <a:solidFill>
                  <a:srgbClr val="C00000"/>
                </a:solidFill>
                <a:latin typeface="Verdana" panose="020B0604030504040204" pitchFamily="34" charset="0"/>
              </a:rPr>
              <a:t>Components of Planning System</a:t>
            </a:r>
            <a:endParaRPr lang="en-US" sz="2400" dirty="0">
              <a:solidFill>
                <a:srgbClr val="C00000"/>
              </a:solidFill>
              <a:latin typeface="Verdana" panose="020B0604030504040204" pitchFamily="34" charset="0"/>
            </a:endParaRPr>
          </a:p>
          <a:p>
            <a:pPr algn="just">
              <a:lnSpc>
                <a:spcPct val="150000"/>
              </a:lnSpc>
              <a:buFont typeface="Arial" panose="020B0604020202020204" pitchFamily="34" charset="0"/>
              <a:buChar char="•"/>
            </a:pPr>
            <a:r>
              <a:rPr lang="en-US" sz="2400" b="1" dirty="0">
                <a:solidFill>
                  <a:srgbClr val="C00000"/>
                </a:solidFill>
                <a:latin typeface="Verdana" panose="020B0604030504040204" pitchFamily="34" charset="0"/>
              </a:rPr>
              <a:t>The planning consists of following important steps :</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Choose the best rule for applying the next rule based on the best available heuristics.</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Apply the chosen rule for computing the new problem state.</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Detect when a solution has been found.</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Detect dead ends so that they can be abandoned and the system’s effort is directed in more fruitful directions.</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Detect when an almost correct solution has been found.</a:t>
            </a:r>
            <a:endParaRPr lang="en-US" sz="2400" b="0" i="0" u="none" strike="noStrike"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189864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4729" y="796569"/>
            <a:ext cx="10703858" cy="5214826"/>
          </a:xfrm>
          <a:prstGeom prst="rect">
            <a:avLst/>
          </a:prstGeom>
        </p:spPr>
        <p:txBody>
          <a:bodyPr wrap="square">
            <a:spAutoFit/>
          </a:bodyPr>
          <a:lstStyle/>
          <a:p>
            <a:pPr algn="just">
              <a:lnSpc>
                <a:spcPct val="150000"/>
              </a:lnSpc>
            </a:pPr>
            <a:r>
              <a:rPr lang="en-US" sz="2500" b="1" i="0" dirty="0">
                <a:solidFill>
                  <a:srgbClr val="C00000"/>
                </a:solidFill>
                <a:effectLst/>
                <a:latin typeface="Arial" panose="020B0604020202020204" pitchFamily="34" charset="0"/>
              </a:rPr>
              <a:t>Purpose of Machine Learning</a:t>
            </a:r>
          </a:p>
          <a:p>
            <a:pPr marL="342900" indent="-342900" algn="just">
              <a:lnSpc>
                <a:spcPct val="150000"/>
              </a:lnSpc>
              <a:buFont typeface="Arial" panose="020B0604020202020204" pitchFamily="34" charset="0"/>
              <a:buChar char="•"/>
            </a:pPr>
            <a:r>
              <a:rPr lang="en-US" sz="2500" b="0" i="0" dirty="0">
                <a:solidFill>
                  <a:srgbClr val="000000"/>
                </a:solidFill>
                <a:effectLst/>
                <a:latin typeface="Arial" panose="020B0604020202020204" pitchFamily="34" charset="0"/>
              </a:rPr>
              <a:t>Machine learning can be seen as a branch of AI or Artificial Intelligence, since, the ability to change experience into expertise or to detect patterns in complex data is a mark of human or animal intelligence. </a:t>
            </a:r>
          </a:p>
          <a:p>
            <a:pPr marL="342900" indent="-342900" algn="just">
              <a:lnSpc>
                <a:spcPct val="150000"/>
              </a:lnSpc>
              <a:buFont typeface="Arial" panose="020B0604020202020204" pitchFamily="34" charset="0"/>
              <a:buChar char="•"/>
            </a:pPr>
            <a:r>
              <a:rPr lang="en-US" sz="2500" b="0" i="0" dirty="0">
                <a:solidFill>
                  <a:srgbClr val="000000"/>
                </a:solidFill>
                <a:effectLst/>
                <a:latin typeface="Arial" panose="020B0604020202020204" pitchFamily="34" charset="0"/>
              </a:rPr>
              <a:t>As a field of science, machine learning shares common concepts with other disciplines such as statistics, information theory, game theory, and optimization. </a:t>
            </a:r>
          </a:p>
          <a:p>
            <a:pPr marL="342900" indent="-342900" algn="just">
              <a:lnSpc>
                <a:spcPct val="150000"/>
              </a:lnSpc>
              <a:buFont typeface="Arial" panose="020B0604020202020204" pitchFamily="34" charset="0"/>
              <a:buChar char="•"/>
            </a:pPr>
            <a:r>
              <a:rPr lang="en-US" sz="2500" b="0" i="0" dirty="0">
                <a:solidFill>
                  <a:srgbClr val="000000"/>
                </a:solidFill>
                <a:effectLst/>
                <a:latin typeface="Arial" panose="020B0604020202020204" pitchFamily="34" charset="0"/>
              </a:rPr>
              <a:t>As a subfield of information technology, its objective is to program machines so that they will learn.</a:t>
            </a:r>
          </a:p>
        </p:txBody>
      </p:sp>
    </p:spTree>
    <p:extLst>
      <p:ext uri="{BB962C8B-B14F-4D97-AF65-F5344CB8AC3E}">
        <p14:creationId xmlns:p14="http://schemas.microsoft.com/office/powerpoint/2010/main" val="13669927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189" y="926104"/>
            <a:ext cx="10775576" cy="4812728"/>
          </a:xfrm>
          <a:prstGeom prst="rect">
            <a:avLst/>
          </a:prstGeom>
        </p:spPr>
        <p:txBody>
          <a:bodyPr wrap="square">
            <a:spAutoFit/>
          </a:bodyPr>
          <a:lstStyle/>
          <a:p>
            <a:pPr algn="just">
              <a:lnSpc>
                <a:spcPct val="150000"/>
              </a:lnSpc>
            </a:pPr>
            <a:r>
              <a:rPr lang="en-US" sz="2600" b="1" dirty="0">
                <a:solidFill>
                  <a:srgbClr val="C00000"/>
                </a:solidFill>
                <a:latin typeface="Verdana" panose="020B0604030504040204" pitchFamily="34" charset="0"/>
              </a:rPr>
              <a:t>Goal stack planning</a:t>
            </a:r>
            <a:endParaRPr lang="en-US" sz="2600" dirty="0">
              <a:solidFill>
                <a:srgbClr val="C00000"/>
              </a:solidFill>
              <a:latin typeface="Verdana" panose="020B0604030504040204" pitchFamily="34" charset="0"/>
            </a:endParaRPr>
          </a:p>
          <a:p>
            <a:pPr algn="just">
              <a:lnSpc>
                <a:spcPct val="150000"/>
              </a:lnSpc>
              <a:buFont typeface="Arial" panose="020B0604020202020204" pitchFamily="34" charset="0"/>
              <a:buChar char="•"/>
            </a:pPr>
            <a:r>
              <a:rPr lang="en-US" sz="2600" dirty="0">
                <a:solidFill>
                  <a:srgbClr val="000000"/>
                </a:solidFill>
                <a:latin typeface="Verdana" panose="020B0604030504040204" pitchFamily="34" charset="0"/>
              </a:rPr>
              <a:t>This is one of the most important planning algorithms, which is specifically used by </a:t>
            </a:r>
            <a:r>
              <a:rPr lang="en-US" sz="2600" b="1" dirty="0">
                <a:solidFill>
                  <a:srgbClr val="000000"/>
                </a:solidFill>
                <a:latin typeface="Verdana" panose="020B0604030504040204" pitchFamily="34" charset="0"/>
              </a:rPr>
              <a:t>STRIPS.</a:t>
            </a:r>
          </a:p>
          <a:p>
            <a:pPr algn="just">
              <a:lnSpc>
                <a:spcPct val="150000"/>
              </a:lnSpc>
              <a:buFont typeface="Arial" panose="020B0604020202020204" pitchFamily="34" charset="0"/>
              <a:buChar char="•"/>
            </a:pPr>
            <a:r>
              <a:rPr lang="en-US" sz="2600" dirty="0">
                <a:solidFill>
                  <a:srgbClr val="000000"/>
                </a:solidFill>
                <a:latin typeface="Verdana" panose="020B0604030504040204" pitchFamily="34" charset="0"/>
              </a:rPr>
              <a:t>The stack is used in an algorithm to hold the action and satisfy the goal.  </a:t>
            </a:r>
          </a:p>
          <a:p>
            <a:pPr algn="just">
              <a:lnSpc>
                <a:spcPct val="150000"/>
              </a:lnSpc>
              <a:buFont typeface="Arial" panose="020B0604020202020204" pitchFamily="34" charset="0"/>
              <a:buChar char="•"/>
            </a:pPr>
            <a:r>
              <a:rPr lang="en-US" sz="2600" dirty="0">
                <a:solidFill>
                  <a:srgbClr val="000000"/>
                </a:solidFill>
                <a:latin typeface="Verdana" panose="020B0604030504040204" pitchFamily="34" charset="0"/>
              </a:rPr>
              <a:t>A knowledge base is used to hold the current state, actions.</a:t>
            </a:r>
          </a:p>
          <a:p>
            <a:pPr algn="just">
              <a:lnSpc>
                <a:spcPct val="150000"/>
              </a:lnSpc>
              <a:buFont typeface="Arial" panose="020B0604020202020204" pitchFamily="34" charset="0"/>
              <a:buChar char="•"/>
            </a:pPr>
            <a:r>
              <a:rPr lang="en-US" sz="2600" dirty="0">
                <a:solidFill>
                  <a:srgbClr val="000000"/>
                </a:solidFill>
                <a:latin typeface="Verdana" panose="020B0604030504040204" pitchFamily="34" charset="0"/>
              </a:rPr>
              <a:t>Goal stack is similar to a node in a search tree, where the branches are created if there is a choice of an action.</a:t>
            </a:r>
            <a:endParaRPr lang="en-US" sz="2600" b="0" i="0" u="none" strike="noStrike"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7175185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399" y="776424"/>
            <a:ext cx="10910047" cy="5632311"/>
          </a:xfrm>
          <a:prstGeom prst="rect">
            <a:avLst/>
          </a:prstGeom>
        </p:spPr>
        <p:txBody>
          <a:bodyPr wrap="square">
            <a:spAutoFit/>
          </a:bodyPr>
          <a:lstStyle/>
          <a:p>
            <a:pPr>
              <a:lnSpc>
                <a:spcPct val="150000"/>
              </a:lnSpc>
            </a:pPr>
            <a:r>
              <a:rPr lang="en-US" sz="2400" b="1" dirty="0">
                <a:solidFill>
                  <a:srgbClr val="C00000"/>
                </a:solidFill>
                <a:latin typeface="Verdana" panose="020B0604030504040204" pitchFamily="34" charset="0"/>
              </a:rPr>
              <a:t>The important steps of the algorithm are as stated below:</a:t>
            </a:r>
            <a:br>
              <a:rPr lang="en-US" sz="2400" dirty="0">
                <a:solidFill>
                  <a:srgbClr val="C00000"/>
                </a:solidFill>
              </a:rPr>
            </a:br>
            <a:r>
              <a:rPr lang="en-US" sz="2400" b="1" dirty="0" err="1">
                <a:solidFill>
                  <a:srgbClr val="000000"/>
                </a:solidFill>
                <a:latin typeface="Verdana" panose="020B0604030504040204" pitchFamily="34" charset="0"/>
              </a:rPr>
              <a:t>i</a:t>
            </a:r>
            <a:r>
              <a:rPr lang="en-US" sz="2400" b="1" dirty="0">
                <a:solidFill>
                  <a:srgbClr val="000000"/>
                </a:solidFill>
                <a:latin typeface="Verdana" panose="020B0604030504040204" pitchFamily="34" charset="0"/>
              </a:rPr>
              <a:t>.</a:t>
            </a:r>
            <a:r>
              <a:rPr lang="en-US" sz="2400" dirty="0">
                <a:solidFill>
                  <a:srgbClr val="000000"/>
                </a:solidFill>
                <a:latin typeface="Verdana" panose="020B0604030504040204" pitchFamily="34" charset="0"/>
              </a:rPr>
              <a:t> Start by pushing the original goal on the stack. Repeat this  until the stack becomes empty. If stack top is a compound goal, then push its unsatisfied sub goals on the stack.</a:t>
            </a:r>
            <a:br>
              <a:rPr lang="en-US" sz="2400" dirty="0"/>
            </a:br>
            <a:r>
              <a:rPr lang="en-US" sz="2400" b="1" dirty="0">
                <a:solidFill>
                  <a:srgbClr val="000000"/>
                </a:solidFill>
                <a:latin typeface="Verdana" panose="020B0604030504040204" pitchFamily="34" charset="0"/>
              </a:rPr>
              <a:t>ii.</a:t>
            </a:r>
            <a:r>
              <a:rPr lang="en-US" sz="2400" dirty="0">
                <a:solidFill>
                  <a:srgbClr val="000000"/>
                </a:solidFill>
                <a:latin typeface="Verdana" panose="020B0604030504040204" pitchFamily="34" charset="0"/>
              </a:rPr>
              <a:t> If stack top is a single unsatisfied goal then, replace it by an action and push the action’s precondition on the stack to satisfy the condition.</a:t>
            </a:r>
            <a:br>
              <a:rPr lang="en-US" sz="2400" dirty="0"/>
            </a:br>
            <a:r>
              <a:rPr lang="en-US" sz="2400" b="1" dirty="0">
                <a:solidFill>
                  <a:srgbClr val="000000"/>
                </a:solidFill>
                <a:latin typeface="Verdana" panose="020B0604030504040204" pitchFamily="34" charset="0"/>
              </a:rPr>
              <a:t>iii.</a:t>
            </a:r>
            <a:r>
              <a:rPr lang="en-US" sz="2400" dirty="0">
                <a:solidFill>
                  <a:srgbClr val="000000"/>
                </a:solidFill>
                <a:latin typeface="Verdana" panose="020B0604030504040204" pitchFamily="34" charset="0"/>
              </a:rPr>
              <a:t> If stack top is an action, pop it from the stack, execute it and change the knowledge base by the effects of the action.</a:t>
            </a:r>
            <a:br>
              <a:rPr lang="en-US" sz="2400" dirty="0"/>
            </a:br>
            <a:r>
              <a:rPr lang="en-US" sz="2400" b="1" dirty="0">
                <a:solidFill>
                  <a:srgbClr val="000000"/>
                </a:solidFill>
                <a:latin typeface="Verdana" panose="020B0604030504040204" pitchFamily="34" charset="0"/>
              </a:rPr>
              <a:t>iv.</a:t>
            </a:r>
            <a:r>
              <a:rPr lang="en-US" sz="2400" dirty="0">
                <a:solidFill>
                  <a:srgbClr val="000000"/>
                </a:solidFill>
                <a:latin typeface="Verdana" panose="020B0604030504040204" pitchFamily="34" charset="0"/>
              </a:rPr>
              <a:t> If stack top is a satisfied goal, pop it from the stack.</a:t>
            </a:r>
            <a:endParaRPr lang="en-IN" sz="2400" dirty="0"/>
          </a:p>
        </p:txBody>
      </p:sp>
    </p:spTree>
    <p:extLst>
      <p:ext uri="{BB962C8B-B14F-4D97-AF65-F5344CB8AC3E}">
        <p14:creationId xmlns:p14="http://schemas.microsoft.com/office/powerpoint/2010/main" val="86980958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940" y="597130"/>
            <a:ext cx="10632141" cy="6186309"/>
          </a:xfrm>
          <a:prstGeom prst="rect">
            <a:avLst/>
          </a:prstGeom>
        </p:spPr>
        <p:txBody>
          <a:bodyPr wrap="square">
            <a:spAutoFit/>
          </a:bodyPr>
          <a:lstStyle/>
          <a:p>
            <a:pPr>
              <a:lnSpc>
                <a:spcPct val="150000"/>
              </a:lnSpc>
            </a:pPr>
            <a:r>
              <a:rPr lang="en-US" sz="2400" b="1" dirty="0">
                <a:solidFill>
                  <a:srgbClr val="C00000"/>
                </a:solidFill>
                <a:latin typeface="Verdana" panose="020B0604030504040204" pitchFamily="34" charset="0"/>
              </a:rPr>
              <a:t>Non-linear planning</a:t>
            </a:r>
            <a:endParaRPr lang="en-US" sz="2400" dirty="0">
              <a:solidFill>
                <a:srgbClr val="C00000"/>
              </a:solidFill>
              <a:latin typeface="Verdana" panose="020B0604030504040204" pitchFamily="34" charset="0"/>
            </a:endParaRPr>
          </a:p>
          <a:p>
            <a:pPr>
              <a:lnSpc>
                <a:spcPct val="150000"/>
              </a:lnSpc>
              <a:buFont typeface="Arial" panose="020B0604020202020204" pitchFamily="34" charset="0"/>
              <a:buChar char="•"/>
            </a:pPr>
            <a:r>
              <a:rPr lang="en-US" sz="2400" dirty="0">
                <a:solidFill>
                  <a:srgbClr val="000000"/>
                </a:solidFill>
                <a:latin typeface="Verdana" panose="020B0604030504040204" pitchFamily="34" charset="0"/>
              </a:rPr>
              <a:t>This planning is used to set a goal stack and is included in the search space of all possible </a:t>
            </a:r>
            <a:r>
              <a:rPr lang="en-US" sz="2400" dirty="0" err="1">
                <a:solidFill>
                  <a:srgbClr val="000000"/>
                </a:solidFill>
                <a:latin typeface="Verdana" panose="020B0604030504040204" pitchFamily="34" charset="0"/>
              </a:rPr>
              <a:t>subgoal</a:t>
            </a:r>
            <a:r>
              <a:rPr lang="en-US" sz="2400" dirty="0">
                <a:solidFill>
                  <a:srgbClr val="000000"/>
                </a:solidFill>
                <a:latin typeface="Verdana" panose="020B0604030504040204" pitchFamily="34" charset="0"/>
              </a:rPr>
              <a:t> orderings. It handles the goal interactions by interleaving method.</a:t>
            </a:r>
            <a:br>
              <a:rPr lang="en-US" sz="2400" dirty="0"/>
            </a:br>
            <a:r>
              <a:rPr lang="en-US" sz="2400" b="1" dirty="0">
                <a:solidFill>
                  <a:srgbClr val="C00000"/>
                </a:solidFill>
                <a:latin typeface="Verdana" panose="020B0604030504040204" pitchFamily="34" charset="0"/>
              </a:rPr>
              <a:t>Advantage of non-Linear planning</a:t>
            </a:r>
            <a:br>
              <a:rPr lang="en-US" sz="2400" dirty="0"/>
            </a:br>
            <a:r>
              <a:rPr lang="en-US" sz="2400" dirty="0">
                <a:solidFill>
                  <a:srgbClr val="000000"/>
                </a:solidFill>
                <a:latin typeface="Verdana" panose="020B0604030504040204" pitchFamily="34" charset="0"/>
              </a:rPr>
              <a:t>Non-linear planning may be an optimal solution with respect to plan length (depending on search strategy used).</a:t>
            </a:r>
            <a:br>
              <a:rPr lang="en-US" sz="2400" dirty="0"/>
            </a:br>
            <a:r>
              <a:rPr lang="en-US" sz="2400" b="1" dirty="0">
                <a:solidFill>
                  <a:srgbClr val="C00000"/>
                </a:solidFill>
                <a:latin typeface="Verdana" panose="020B0604030504040204" pitchFamily="34" charset="0"/>
              </a:rPr>
              <a:t>Disadvantages of Nonlinear planning</a:t>
            </a:r>
            <a:br>
              <a:rPr lang="en-US" sz="2400" dirty="0"/>
            </a:br>
            <a:r>
              <a:rPr lang="en-US" sz="2400" dirty="0">
                <a:solidFill>
                  <a:srgbClr val="000000"/>
                </a:solidFill>
                <a:latin typeface="Verdana" panose="020B0604030504040204" pitchFamily="34" charset="0"/>
              </a:rPr>
              <a:t>It takes larger search space, since all possible goal orderings are taken into consideration.</a:t>
            </a:r>
          </a:p>
          <a:p>
            <a:pPr>
              <a:lnSpc>
                <a:spcPct val="150000"/>
              </a:lnSpc>
              <a:buFont typeface="Arial" panose="020B0604020202020204" pitchFamily="34" charset="0"/>
              <a:buChar char="•"/>
            </a:pPr>
            <a:r>
              <a:rPr lang="en-US" sz="2400" dirty="0">
                <a:solidFill>
                  <a:srgbClr val="000000"/>
                </a:solidFill>
                <a:latin typeface="Verdana" panose="020B0604030504040204" pitchFamily="34" charset="0"/>
              </a:rPr>
              <a:t>Complex algorithm to understand.</a:t>
            </a:r>
            <a:endParaRPr lang="en-US" sz="2400" b="0" i="0" u="none" strike="noStrike"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93618812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5081" y="774611"/>
            <a:ext cx="10605247" cy="5632311"/>
          </a:xfrm>
          <a:prstGeom prst="rect">
            <a:avLst/>
          </a:prstGeom>
        </p:spPr>
        <p:txBody>
          <a:bodyPr wrap="square">
            <a:spAutoFit/>
          </a:bodyPr>
          <a:lstStyle/>
          <a:p>
            <a:pPr>
              <a:lnSpc>
                <a:spcPct val="150000"/>
              </a:lnSpc>
              <a:buFont typeface="Arial" panose="020B0604020202020204" pitchFamily="34" charset="0"/>
              <a:buChar char="•"/>
            </a:pPr>
            <a:r>
              <a:rPr lang="en-US" sz="2400" b="1" dirty="0">
                <a:solidFill>
                  <a:srgbClr val="C00000"/>
                </a:solidFill>
                <a:latin typeface="Verdana" panose="020B0604030504040204" pitchFamily="34" charset="0"/>
              </a:rPr>
              <a:t>Algorithm</a:t>
            </a:r>
            <a:br>
              <a:rPr lang="en-US" sz="2400" dirty="0"/>
            </a:br>
            <a:r>
              <a:rPr lang="en-US" sz="2400" dirty="0">
                <a:solidFill>
                  <a:srgbClr val="000000"/>
                </a:solidFill>
                <a:latin typeface="Verdana" panose="020B0604030504040204" pitchFamily="34" charset="0"/>
              </a:rPr>
              <a:t>1. Choose a goal 'g' from the </a:t>
            </a:r>
            <a:r>
              <a:rPr lang="en-US" sz="2400" dirty="0" err="1">
                <a:solidFill>
                  <a:srgbClr val="000000"/>
                </a:solidFill>
                <a:latin typeface="Verdana" panose="020B0604030504040204" pitchFamily="34" charset="0"/>
              </a:rPr>
              <a:t>goalset</a:t>
            </a:r>
            <a:br>
              <a:rPr lang="en-US" sz="2400" dirty="0"/>
            </a:br>
            <a:r>
              <a:rPr lang="en-US" sz="2400" dirty="0">
                <a:solidFill>
                  <a:srgbClr val="000000"/>
                </a:solidFill>
                <a:latin typeface="Verdana" panose="020B0604030504040204" pitchFamily="34" charset="0"/>
              </a:rPr>
              <a:t>2. If 'g' does not match the state, </a:t>
            </a:r>
            <a:r>
              <a:rPr lang="en-US" sz="2400" dirty="0" err="1">
                <a:solidFill>
                  <a:srgbClr val="000000"/>
                </a:solidFill>
                <a:latin typeface="Verdana" panose="020B0604030504040204" pitchFamily="34" charset="0"/>
              </a:rPr>
              <a:t>thenChoose</a:t>
            </a:r>
            <a:r>
              <a:rPr lang="en-US" sz="2400" dirty="0">
                <a:solidFill>
                  <a:srgbClr val="000000"/>
                </a:solidFill>
                <a:latin typeface="Verdana" panose="020B0604030504040204" pitchFamily="34" charset="0"/>
              </a:rPr>
              <a:t> an operator 'o' whose add-list matches goal g</a:t>
            </a:r>
          </a:p>
          <a:p>
            <a:pPr>
              <a:lnSpc>
                <a:spcPct val="150000"/>
              </a:lnSpc>
              <a:buFont typeface="Arial" panose="020B0604020202020204" pitchFamily="34" charset="0"/>
              <a:buChar char="•"/>
            </a:pPr>
            <a:r>
              <a:rPr lang="en-US" sz="2400" dirty="0">
                <a:solidFill>
                  <a:srgbClr val="000000"/>
                </a:solidFill>
                <a:latin typeface="Verdana" panose="020B0604030504040204" pitchFamily="34" charset="0"/>
              </a:rPr>
              <a:t>Push 'o' on the </a:t>
            </a:r>
            <a:r>
              <a:rPr lang="en-US" sz="2400" dirty="0" err="1">
                <a:solidFill>
                  <a:srgbClr val="000000"/>
                </a:solidFill>
                <a:latin typeface="Verdana" panose="020B0604030504040204" pitchFamily="34" charset="0"/>
              </a:rPr>
              <a:t>opstack</a:t>
            </a:r>
            <a:endParaRPr lang="en-US" sz="2400" dirty="0">
              <a:solidFill>
                <a:srgbClr val="000000"/>
              </a:solidFill>
              <a:latin typeface="Verdana" panose="020B0604030504040204" pitchFamily="34" charset="0"/>
            </a:endParaRPr>
          </a:p>
          <a:p>
            <a:pPr>
              <a:lnSpc>
                <a:spcPct val="150000"/>
              </a:lnSpc>
              <a:buFont typeface="Arial" panose="020B0604020202020204" pitchFamily="34" charset="0"/>
              <a:buChar char="•"/>
            </a:pPr>
            <a:r>
              <a:rPr lang="en-US" sz="2400" dirty="0">
                <a:solidFill>
                  <a:srgbClr val="000000"/>
                </a:solidFill>
                <a:latin typeface="Verdana" panose="020B0604030504040204" pitchFamily="34" charset="0"/>
              </a:rPr>
              <a:t>Add the preconditions of 'o' to the </a:t>
            </a:r>
            <a:r>
              <a:rPr lang="en-US" sz="2400" dirty="0" err="1">
                <a:solidFill>
                  <a:srgbClr val="000000"/>
                </a:solidFill>
                <a:latin typeface="Verdana" panose="020B0604030504040204" pitchFamily="34" charset="0"/>
              </a:rPr>
              <a:t>goalset</a:t>
            </a:r>
            <a:endParaRPr lang="en-US" sz="2400" dirty="0">
              <a:solidFill>
                <a:srgbClr val="000000"/>
              </a:solidFill>
              <a:latin typeface="Verdana" panose="020B0604030504040204" pitchFamily="34" charset="0"/>
            </a:endParaRPr>
          </a:p>
          <a:p>
            <a:pPr>
              <a:lnSpc>
                <a:spcPct val="150000"/>
              </a:lnSpc>
              <a:buFont typeface="Arial" panose="020B0604020202020204" pitchFamily="34" charset="0"/>
              <a:buChar char="•"/>
            </a:pPr>
            <a:r>
              <a:rPr lang="en-US" sz="2400" dirty="0">
                <a:solidFill>
                  <a:srgbClr val="000000"/>
                </a:solidFill>
                <a:latin typeface="Verdana" panose="020B0604030504040204" pitchFamily="34" charset="0"/>
              </a:rPr>
              <a:t>3. While all preconditions of operator on top of </a:t>
            </a:r>
            <a:r>
              <a:rPr lang="en-US" sz="2400" dirty="0" err="1">
                <a:solidFill>
                  <a:srgbClr val="000000"/>
                </a:solidFill>
                <a:latin typeface="Verdana" panose="020B0604030504040204" pitchFamily="34" charset="0"/>
              </a:rPr>
              <a:t>opstack</a:t>
            </a:r>
            <a:r>
              <a:rPr lang="en-US" sz="2400" dirty="0">
                <a:solidFill>
                  <a:srgbClr val="000000"/>
                </a:solidFill>
                <a:latin typeface="Verdana" panose="020B0604030504040204" pitchFamily="34" charset="0"/>
              </a:rPr>
              <a:t> are met in </a:t>
            </a:r>
            <a:r>
              <a:rPr lang="en-US" sz="2400" dirty="0" err="1">
                <a:solidFill>
                  <a:srgbClr val="000000"/>
                </a:solidFill>
                <a:latin typeface="Verdana" panose="020B0604030504040204" pitchFamily="34" charset="0"/>
              </a:rPr>
              <a:t>statePop</a:t>
            </a:r>
            <a:r>
              <a:rPr lang="en-US" sz="2400" dirty="0">
                <a:solidFill>
                  <a:srgbClr val="000000"/>
                </a:solidFill>
                <a:latin typeface="Verdana" panose="020B0604030504040204" pitchFamily="34" charset="0"/>
              </a:rPr>
              <a:t> operator o from top of </a:t>
            </a:r>
            <a:r>
              <a:rPr lang="en-US" sz="2400" dirty="0" err="1">
                <a:solidFill>
                  <a:srgbClr val="000000"/>
                </a:solidFill>
                <a:latin typeface="Verdana" panose="020B0604030504040204" pitchFamily="34" charset="0"/>
              </a:rPr>
              <a:t>opstack</a:t>
            </a:r>
            <a:endParaRPr lang="en-US" sz="2400" dirty="0">
              <a:solidFill>
                <a:srgbClr val="000000"/>
              </a:solidFill>
              <a:latin typeface="Verdana" panose="020B0604030504040204" pitchFamily="34" charset="0"/>
            </a:endParaRPr>
          </a:p>
          <a:p>
            <a:pPr>
              <a:lnSpc>
                <a:spcPct val="150000"/>
              </a:lnSpc>
              <a:buFont typeface="Arial" panose="020B0604020202020204" pitchFamily="34" charset="0"/>
              <a:buChar char="•"/>
            </a:pPr>
            <a:r>
              <a:rPr lang="en-US" sz="2400" dirty="0">
                <a:solidFill>
                  <a:srgbClr val="000000"/>
                </a:solidFill>
                <a:latin typeface="Verdana" panose="020B0604030504040204" pitchFamily="34" charset="0"/>
              </a:rPr>
              <a:t>state = apply(o, state)</a:t>
            </a:r>
          </a:p>
          <a:p>
            <a:pPr>
              <a:lnSpc>
                <a:spcPct val="150000"/>
              </a:lnSpc>
              <a:buFont typeface="Arial" panose="020B0604020202020204" pitchFamily="34" charset="0"/>
              <a:buChar char="•"/>
            </a:pPr>
            <a:r>
              <a:rPr lang="en-US" sz="2400" dirty="0">
                <a:solidFill>
                  <a:srgbClr val="000000"/>
                </a:solidFill>
                <a:latin typeface="Verdana" panose="020B0604030504040204" pitchFamily="34" charset="0"/>
              </a:rPr>
              <a:t>plan = [plan; o]</a:t>
            </a:r>
            <a:endParaRPr lang="en-US" sz="2400" b="0" i="0" u="none" strike="noStrike"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64811541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9300" y="961863"/>
            <a:ext cx="3361818" cy="461665"/>
          </a:xfrm>
          <a:prstGeom prst="rect">
            <a:avLst/>
          </a:prstGeom>
        </p:spPr>
        <p:txBody>
          <a:bodyPr wrap="none">
            <a:spAutoFit/>
          </a:bodyPr>
          <a:lstStyle/>
          <a:p>
            <a:r>
              <a:rPr lang="en-IN" sz="2400" b="1" dirty="0">
                <a:solidFill>
                  <a:srgbClr val="C00000"/>
                </a:solidFill>
                <a:latin typeface="Open Sans"/>
              </a:rPr>
              <a:t>Partial order planning</a:t>
            </a:r>
            <a:endParaRPr lang="en-IN" sz="2400" dirty="0">
              <a:solidFill>
                <a:srgbClr val="C00000"/>
              </a:solidFill>
            </a:endParaRPr>
          </a:p>
        </p:txBody>
      </p:sp>
      <p:sp>
        <p:nvSpPr>
          <p:cNvPr id="3" name="Rectangle 2"/>
          <p:cNvSpPr/>
          <p:nvPr/>
        </p:nvSpPr>
        <p:spPr>
          <a:xfrm>
            <a:off x="1004045" y="1620216"/>
            <a:ext cx="10802471" cy="286232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333333"/>
                </a:solidFill>
                <a:latin typeface="Source Sans Pro"/>
              </a:rPr>
              <a:t>In partial ordered planning (POP), ordering of the actions is partial. Also partial ordered planning don’t specify which action will come first out of the two actions which are placed.</a:t>
            </a:r>
          </a:p>
          <a:p>
            <a:pPr marL="342900" indent="-342900" algn="just">
              <a:lnSpc>
                <a:spcPct val="150000"/>
              </a:lnSpc>
              <a:buFont typeface="Arial" panose="020B0604020202020204" pitchFamily="34" charset="0"/>
              <a:buChar char="•"/>
            </a:pPr>
            <a:r>
              <a:rPr lang="en-US" sz="2400" dirty="0">
                <a:solidFill>
                  <a:srgbClr val="333333"/>
                </a:solidFill>
                <a:latin typeface="Source Sans Pro"/>
              </a:rPr>
              <a:t>With partial ordered planning, problem can be decomposed, so it can work well in case the environment is non-cooperative.</a:t>
            </a:r>
            <a:endParaRPr lang="en-US" sz="2400" b="0" i="0" dirty="0">
              <a:solidFill>
                <a:srgbClr val="333333"/>
              </a:solidFill>
              <a:effectLst/>
              <a:latin typeface="Source Sans Pro"/>
            </a:endParaRPr>
          </a:p>
        </p:txBody>
      </p:sp>
      <p:sp>
        <p:nvSpPr>
          <p:cNvPr id="4" name="Rectangle 3"/>
          <p:cNvSpPr/>
          <p:nvPr/>
        </p:nvSpPr>
        <p:spPr>
          <a:xfrm>
            <a:off x="1109300" y="4875914"/>
            <a:ext cx="6119817" cy="461665"/>
          </a:xfrm>
          <a:prstGeom prst="rect">
            <a:avLst/>
          </a:prstGeom>
        </p:spPr>
        <p:txBody>
          <a:bodyPr wrap="none">
            <a:spAutoFit/>
          </a:bodyPr>
          <a:lstStyle/>
          <a:p>
            <a:r>
              <a:rPr lang="en-US" sz="2400" dirty="0">
                <a:solidFill>
                  <a:srgbClr val="C00000"/>
                </a:solidFill>
                <a:latin typeface="Source Sans Pro"/>
              </a:rPr>
              <a:t>E.g. Partial order planning of Wearing Shoe</a:t>
            </a:r>
            <a:endParaRPr lang="en-IN" sz="2400" dirty="0">
              <a:solidFill>
                <a:srgbClr val="C00000"/>
              </a:solidFill>
            </a:endParaRPr>
          </a:p>
        </p:txBody>
      </p:sp>
    </p:spTree>
    <p:extLst>
      <p:ext uri="{BB962C8B-B14F-4D97-AF65-F5344CB8AC3E}">
        <p14:creationId xmlns:p14="http://schemas.microsoft.com/office/powerpoint/2010/main" val="417541590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1976" y="1365375"/>
            <a:ext cx="10811435" cy="4293483"/>
          </a:xfrm>
          <a:prstGeom prst="rect">
            <a:avLst/>
          </a:prstGeom>
        </p:spPr>
        <p:txBody>
          <a:bodyPr wrap="square">
            <a:spAutoFit/>
          </a:bodyPr>
          <a:lstStyle/>
          <a:p>
            <a:pPr>
              <a:lnSpc>
                <a:spcPct val="150000"/>
              </a:lnSpc>
            </a:pPr>
            <a:r>
              <a:rPr lang="en-US" sz="2600" dirty="0">
                <a:solidFill>
                  <a:srgbClr val="C00000"/>
                </a:solidFill>
                <a:latin typeface="Source Sans Pro"/>
              </a:rPr>
              <a:t>It combines two action sequence:</a:t>
            </a:r>
          </a:p>
          <a:p>
            <a:pPr>
              <a:lnSpc>
                <a:spcPct val="150000"/>
              </a:lnSpc>
            </a:pPr>
            <a:r>
              <a:rPr lang="en-US" sz="2600" dirty="0" err="1">
                <a:solidFill>
                  <a:srgbClr val="333333"/>
                </a:solidFill>
                <a:latin typeface="Source Sans Pro"/>
              </a:rPr>
              <a:t>i</a:t>
            </a:r>
            <a:r>
              <a:rPr lang="en-US" sz="2600" dirty="0">
                <a:solidFill>
                  <a:srgbClr val="333333"/>
                </a:solidFill>
                <a:latin typeface="Source Sans Pro"/>
              </a:rPr>
              <a:t>. First branch covers left sock and left shoe.</a:t>
            </a:r>
          </a:p>
          <a:p>
            <a:pPr>
              <a:lnSpc>
                <a:spcPct val="150000"/>
              </a:lnSpc>
            </a:pPr>
            <a:r>
              <a:rPr lang="en-US" sz="2600" dirty="0">
                <a:solidFill>
                  <a:srgbClr val="333333"/>
                </a:solidFill>
                <a:latin typeface="Source Sans Pro"/>
              </a:rPr>
              <a:t>ii. In case, to wear a left shoe, wearing left sock is precondition, similarly.</a:t>
            </a:r>
          </a:p>
          <a:p>
            <a:pPr>
              <a:lnSpc>
                <a:spcPct val="150000"/>
              </a:lnSpc>
            </a:pPr>
            <a:r>
              <a:rPr lang="en-US" sz="2600" dirty="0">
                <a:solidFill>
                  <a:srgbClr val="333333"/>
                </a:solidFill>
                <a:latin typeface="Source Sans Pro"/>
              </a:rPr>
              <a:t>iii. Second branch covers right sock and right shoe.</a:t>
            </a:r>
          </a:p>
          <a:p>
            <a:pPr>
              <a:lnSpc>
                <a:spcPct val="150000"/>
              </a:lnSpc>
            </a:pPr>
            <a:r>
              <a:rPr lang="en-US" sz="2600" dirty="0">
                <a:solidFill>
                  <a:srgbClr val="333333"/>
                </a:solidFill>
                <a:latin typeface="Source Sans Pro"/>
              </a:rPr>
              <a:t>iv. Here, wearing a right sock is precondition for wearing the right shoe.</a:t>
            </a:r>
          </a:p>
          <a:p>
            <a:pPr>
              <a:lnSpc>
                <a:spcPct val="150000"/>
              </a:lnSpc>
            </a:pPr>
            <a:r>
              <a:rPr lang="en-US" sz="2600" dirty="0">
                <a:solidFill>
                  <a:srgbClr val="333333"/>
                </a:solidFill>
                <a:latin typeface="Source Sans Pro"/>
              </a:rPr>
              <a:t>Once these actions are taken we achieve our goal and reach the finish state.</a:t>
            </a:r>
            <a:endParaRPr lang="en-US" sz="2600" b="0" i="0" dirty="0">
              <a:solidFill>
                <a:srgbClr val="333333"/>
              </a:solidFill>
              <a:effectLst/>
              <a:latin typeface="Source Sans Pro"/>
            </a:endParaRPr>
          </a:p>
        </p:txBody>
      </p:sp>
    </p:spTree>
    <p:extLst>
      <p:ext uri="{BB962C8B-B14F-4D97-AF65-F5344CB8AC3E}">
        <p14:creationId xmlns:p14="http://schemas.microsoft.com/office/powerpoint/2010/main" val="2135026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753" y="1270747"/>
            <a:ext cx="9305365" cy="511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67884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5082" y="801504"/>
            <a:ext cx="10811435" cy="5078313"/>
          </a:xfrm>
          <a:prstGeom prst="rect">
            <a:avLst/>
          </a:prstGeom>
        </p:spPr>
        <p:txBody>
          <a:bodyPr wrap="square">
            <a:spAutoFit/>
          </a:bodyPr>
          <a:lstStyle/>
          <a:p>
            <a:pPr>
              <a:lnSpc>
                <a:spcPct val="150000"/>
              </a:lnSpc>
            </a:pPr>
            <a:r>
              <a:rPr lang="en-US" sz="2400" dirty="0">
                <a:solidFill>
                  <a:srgbClr val="C00000"/>
                </a:solidFill>
                <a:latin typeface="Source Sans Pro"/>
              </a:rPr>
              <a:t>Pop as search problem:</a:t>
            </a:r>
          </a:p>
          <a:p>
            <a:pPr>
              <a:lnSpc>
                <a:spcPct val="150000"/>
              </a:lnSpc>
            </a:pPr>
            <a:r>
              <a:rPr lang="en-US" sz="2400" dirty="0">
                <a:solidFill>
                  <a:srgbClr val="C00000"/>
                </a:solidFill>
                <a:latin typeface="Source Sans Pro"/>
              </a:rPr>
              <a:t>Set of actions:</a:t>
            </a:r>
          </a:p>
          <a:p>
            <a:pPr>
              <a:lnSpc>
                <a:spcPct val="150000"/>
              </a:lnSpc>
            </a:pPr>
            <a:r>
              <a:rPr lang="en-US" sz="2400" dirty="0">
                <a:solidFill>
                  <a:srgbClr val="333333"/>
                </a:solidFill>
                <a:latin typeface="Source Sans Pro"/>
              </a:rPr>
              <a:t>These are the steps of plan.</a:t>
            </a:r>
          </a:p>
          <a:p>
            <a:pPr>
              <a:lnSpc>
                <a:spcPct val="150000"/>
              </a:lnSpc>
            </a:pPr>
            <a:r>
              <a:rPr lang="en-US" sz="2400" dirty="0">
                <a:solidFill>
                  <a:srgbClr val="333333"/>
                </a:solidFill>
                <a:latin typeface="Source Sans Pro"/>
              </a:rPr>
              <a:t>For e.g.: </a:t>
            </a:r>
            <a:r>
              <a:rPr lang="en-US" sz="2400" dirty="0">
                <a:solidFill>
                  <a:srgbClr val="C00000"/>
                </a:solidFill>
                <a:latin typeface="Source Sans Pro"/>
              </a:rPr>
              <a:t>Set of Actions = </a:t>
            </a:r>
            <a:r>
              <a:rPr lang="en-US" sz="2400" dirty="0">
                <a:solidFill>
                  <a:srgbClr val="333333"/>
                </a:solidFill>
                <a:latin typeface="Source Sans Pro"/>
              </a:rPr>
              <a:t>{Start, </a:t>
            </a:r>
            <a:r>
              <a:rPr lang="en-US" sz="2400" dirty="0" err="1">
                <a:solidFill>
                  <a:srgbClr val="333333"/>
                </a:solidFill>
                <a:latin typeface="Source Sans Pro"/>
              </a:rPr>
              <a:t>Rightsock</a:t>
            </a:r>
            <a:r>
              <a:rPr lang="en-US" sz="2400" dirty="0">
                <a:solidFill>
                  <a:srgbClr val="333333"/>
                </a:solidFill>
                <a:latin typeface="Source Sans Pro"/>
              </a:rPr>
              <a:t>, </a:t>
            </a:r>
            <a:r>
              <a:rPr lang="en-US" sz="2400" dirty="0" err="1">
                <a:solidFill>
                  <a:srgbClr val="333333"/>
                </a:solidFill>
                <a:latin typeface="Source Sans Pro"/>
              </a:rPr>
              <a:t>Rightshoe</a:t>
            </a:r>
            <a:r>
              <a:rPr lang="en-US" sz="2400" dirty="0">
                <a:solidFill>
                  <a:srgbClr val="333333"/>
                </a:solidFill>
                <a:latin typeface="Source Sans Pro"/>
              </a:rPr>
              <a:t> ,</a:t>
            </a:r>
            <a:r>
              <a:rPr lang="en-US" sz="2400" dirty="0" err="1">
                <a:solidFill>
                  <a:srgbClr val="333333"/>
                </a:solidFill>
                <a:latin typeface="Source Sans Pro"/>
              </a:rPr>
              <a:t>Leftsock</a:t>
            </a:r>
            <a:r>
              <a:rPr lang="en-US" sz="2400" dirty="0">
                <a:solidFill>
                  <a:srgbClr val="333333"/>
                </a:solidFill>
                <a:latin typeface="Source Sans Pro"/>
              </a:rPr>
              <a:t>, </a:t>
            </a:r>
            <a:r>
              <a:rPr lang="en-US" sz="2400" dirty="0" err="1">
                <a:solidFill>
                  <a:srgbClr val="333333"/>
                </a:solidFill>
                <a:latin typeface="Source Sans Pro"/>
              </a:rPr>
              <a:t>Leftshoe</a:t>
            </a:r>
            <a:r>
              <a:rPr lang="en-US" sz="2400" dirty="0">
                <a:solidFill>
                  <a:srgbClr val="333333"/>
                </a:solidFill>
                <a:latin typeface="Source Sans Pro"/>
              </a:rPr>
              <a:t>, Finish}</a:t>
            </a:r>
          </a:p>
          <a:p>
            <a:pPr>
              <a:lnSpc>
                <a:spcPct val="150000"/>
              </a:lnSpc>
            </a:pPr>
            <a:r>
              <a:rPr lang="en-US" sz="2400" dirty="0">
                <a:solidFill>
                  <a:srgbClr val="C00000"/>
                </a:solidFill>
                <a:latin typeface="Source Sans Pro"/>
              </a:rPr>
              <a:t>Set of ordering constraints/preconditions:</a:t>
            </a:r>
          </a:p>
          <a:p>
            <a:pPr>
              <a:lnSpc>
                <a:spcPct val="150000"/>
              </a:lnSpc>
            </a:pPr>
            <a:r>
              <a:rPr lang="en-US" sz="2400" dirty="0" err="1">
                <a:solidFill>
                  <a:srgbClr val="333333"/>
                </a:solidFill>
                <a:latin typeface="Source Sans Pro"/>
              </a:rPr>
              <a:t>i</a:t>
            </a:r>
            <a:r>
              <a:rPr lang="en-US" sz="2400" dirty="0">
                <a:solidFill>
                  <a:srgbClr val="333333"/>
                </a:solidFill>
                <a:latin typeface="Source Sans Pro"/>
              </a:rPr>
              <a:t>. Preconditions are considered as ordering constraints.(i.e. without performing action “x” we cannot perform action “y”)</a:t>
            </a:r>
          </a:p>
          <a:p>
            <a:pPr>
              <a:lnSpc>
                <a:spcPct val="150000"/>
              </a:lnSpc>
            </a:pPr>
            <a:r>
              <a:rPr lang="en-US" sz="2400" dirty="0">
                <a:solidFill>
                  <a:srgbClr val="333333"/>
                </a:solidFill>
                <a:latin typeface="Source Sans Pro"/>
              </a:rPr>
              <a:t>ii. For e.g.: Set of ordering = {Right-sock &lt;right-shoe; left-sock&lt;left-shoe}</a:t>
            </a:r>
            <a:endParaRPr lang="en-US" sz="2400" b="0" i="0" dirty="0">
              <a:solidFill>
                <a:srgbClr val="333333"/>
              </a:solidFill>
              <a:effectLst/>
              <a:latin typeface="Source Sans Pro"/>
            </a:endParaRPr>
          </a:p>
        </p:txBody>
      </p:sp>
    </p:spTree>
    <p:extLst>
      <p:ext uri="{BB962C8B-B14F-4D97-AF65-F5344CB8AC3E}">
        <p14:creationId xmlns:p14="http://schemas.microsoft.com/office/powerpoint/2010/main" val="350916894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765" y="954305"/>
            <a:ext cx="5154706" cy="1200329"/>
          </a:xfrm>
          <a:prstGeom prst="rect">
            <a:avLst/>
          </a:prstGeom>
        </p:spPr>
        <p:txBody>
          <a:bodyPr wrap="square">
            <a:spAutoFit/>
          </a:bodyPr>
          <a:lstStyle/>
          <a:p>
            <a:r>
              <a:rPr lang="en-US" sz="2400" dirty="0">
                <a:solidFill>
                  <a:srgbClr val="C00000"/>
                </a:solidFill>
                <a:latin typeface="Source Sans Pro"/>
              </a:rPr>
              <a:t>Set of causal links:</a:t>
            </a:r>
          </a:p>
          <a:p>
            <a:r>
              <a:rPr lang="en-US" sz="2400" dirty="0">
                <a:solidFill>
                  <a:srgbClr val="333333"/>
                </a:solidFill>
                <a:latin typeface="Source Sans Pro"/>
              </a:rPr>
              <a:t>Action A achieves effect “E” for action B</a:t>
            </a:r>
            <a:endParaRPr lang="en-US" sz="2400" b="0" i="0" dirty="0">
              <a:solidFill>
                <a:srgbClr val="333333"/>
              </a:solidFill>
              <a:effectLst/>
              <a:latin typeface="Source Sans Pro"/>
            </a:endParaRPr>
          </a:p>
        </p:txBody>
      </p:sp>
      <p:pic>
        <p:nvPicPr>
          <p:cNvPr id="18434"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2847" y="1151528"/>
            <a:ext cx="5181600" cy="516858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75765" y="2334905"/>
            <a:ext cx="5154706" cy="1569660"/>
          </a:xfrm>
          <a:prstGeom prst="rect">
            <a:avLst/>
          </a:prstGeom>
        </p:spPr>
        <p:txBody>
          <a:bodyPr wrap="square">
            <a:spAutoFit/>
          </a:bodyPr>
          <a:lstStyle/>
          <a:p>
            <a:pPr algn="just"/>
            <a:r>
              <a:rPr lang="en-US" dirty="0" err="1">
                <a:solidFill>
                  <a:srgbClr val="333333"/>
                </a:solidFill>
                <a:latin typeface="Source Sans Pro"/>
              </a:rPr>
              <a:t>i</a:t>
            </a:r>
            <a:r>
              <a:rPr lang="en-US" dirty="0">
                <a:solidFill>
                  <a:srgbClr val="333333"/>
                </a:solidFill>
                <a:latin typeface="Source Sans Pro"/>
              </a:rPr>
              <a:t>. </a:t>
            </a:r>
            <a:r>
              <a:rPr lang="en-US" sz="2400" dirty="0">
                <a:solidFill>
                  <a:srgbClr val="333333"/>
                </a:solidFill>
                <a:latin typeface="Source Sans Pro"/>
              </a:rPr>
              <a:t>You can understand that if you buy an apple its effect can be eating an apple and the precondition of eating an apple is cutting apple.</a:t>
            </a:r>
          </a:p>
        </p:txBody>
      </p:sp>
    </p:spTree>
    <p:extLst>
      <p:ext uri="{BB962C8B-B14F-4D97-AF65-F5344CB8AC3E}">
        <p14:creationId xmlns:p14="http://schemas.microsoft.com/office/powerpoint/2010/main" val="146863310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799" y="1146192"/>
            <a:ext cx="10775577" cy="4524315"/>
          </a:xfrm>
          <a:prstGeom prst="rect">
            <a:avLst/>
          </a:prstGeom>
        </p:spPr>
        <p:txBody>
          <a:bodyPr wrap="square">
            <a:spAutoFit/>
          </a:bodyPr>
          <a:lstStyle/>
          <a:p>
            <a:pPr>
              <a:lnSpc>
                <a:spcPct val="150000"/>
              </a:lnSpc>
            </a:pPr>
            <a:r>
              <a:rPr lang="en-US" sz="2400" dirty="0">
                <a:solidFill>
                  <a:srgbClr val="333333"/>
                </a:solidFill>
                <a:latin typeface="Source Sans Pro"/>
              </a:rPr>
              <a:t>ii. For e.g. Set of Causal Links = {Right-sock-&gt; Right-sock-on</a:t>
            </a:r>
          </a:p>
          <a:p>
            <a:pPr>
              <a:lnSpc>
                <a:spcPct val="150000"/>
              </a:lnSpc>
            </a:pPr>
            <a:r>
              <a:rPr lang="en-US" sz="2400" dirty="0">
                <a:solidFill>
                  <a:srgbClr val="C00000"/>
                </a:solidFill>
                <a:latin typeface="Source Sans Pro"/>
              </a:rPr>
              <a:t>Set of open preconditions:</a:t>
            </a:r>
          </a:p>
          <a:p>
            <a:pPr>
              <a:lnSpc>
                <a:spcPct val="150000"/>
              </a:lnSpc>
            </a:pPr>
            <a:r>
              <a:rPr lang="en-US" sz="2400" dirty="0" err="1">
                <a:solidFill>
                  <a:srgbClr val="333333"/>
                </a:solidFill>
                <a:latin typeface="Source Sans Pro"/>
              </a:rPr>
              <a:t>i</a:t>
            </a:r>
            <a:r>
              <a:rPr lang="en-US" sz="2400" dirty="0">
                <a:solidFill>
                  <a:srgbClr val="333333"/>
                </a:solidFill>
                <a:latin typeface="Source Sans Pro"/>
              </a:rPr>
              <a:t>. Preconditions are called open if it cannot be achieved by some actions in the plan.</a:t>
            </a:r>
          </a:p>
          <a:p>
            <a:pPr>
              <a:lnSpc>
                <a:spcPct val="150000"/>
              </a:lnSpc>
            </a:pPr>
            <a:r>
              <a:rPr lang="en-US" sz="2400" dirty="0">
                <a:solidFill>
                  <a:srgbClr val="333333"/>
                </a:solidFill>
                <a:latin typeface="Source Sans Pro"/>
              </a:rPr>
              <a:t>ii. Consistent Plan is a Solution for POP Problem</a:t>
            </a:r>
          </a:p>
          <a:p>
            <a:pPr>
              <a:lnSpc>
                <a:spcPct val="150000"/>
              </a:lnSpc>
            </a:pPr>
            <a:r>
              <a:rPr lang="en-US" sz="2400" dirty="0">
                <a:solidFill>
                  <a:srgbClr val="333333"/>
                </a:solidFill>
                <a:latin typeface="Source Sans Pro"/>
              </a:rPr>
              <a:t>iii. A consistent Plan doesn’t have cycle of constraints; it doesn’t have conflicts in the causal links and doesn’t have open preconditions so it can provide a solution for POP problem.</a:t>
            </a:r>
          </a:p>
        </p:txBody>
      </p:sp>
    </p:spTree>
    <p:extLst>
      <p:ext uri="{BB962C8B-B14F-4D97-AF65-F5344CB8AC3E}">
        <p14:creationId xmlns:p14="http://schemas.microsoft.com/office/powerpoint/2010/main" val="3870883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4048" y="1158279"/>
            <a:ext cx="10766612" cy="4547079"/>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800" b="0" i="0" dirty="0">
                <a:solidFill>
                  <a:srgbClr val="000000"/>
                </a:solidFill>
                <a:effectLst/>
                <a:latin typeface="Arial" panose="020B0604020202020204" pitchFamily="34" charset="0"/>
              </a:rPr>
              <a:t>However, it is to be seen that, the purpose of machine learning is not building an automated duplication of intelligent behavior, but using the power of computers to complement and supplement human intelligence. </a:t>
            </a:r>
          </a:p>
          <a:p>
            <a:pPr marL="457200" indent="-457200" algn="just">
              <a:lnSpc>
                <a:spcPct val="150000"/>
              </a:lnSpc>
              <a:buFont typeface="Arial" panose="020B0604020202020204" pitchFamily="34" charset="0"/>
              <a:buChar char="•"/>
            </a:pPr>
            <a:r>
              <a:rPr lang="en-US" sz="2800" b="0" i="0" dirty="0">
                <a:solidFill>
                  <a:srgbClr val="000000"/>
                </a:solidFill>
                <a:effectLst/>
                <a:latin typeface="Arial" panose="020B0604020202020204" pitchFamily="34" charset="0"/>
              </a:rPr>
              <a:t>For example, machine learning programs can scan and process huge databases detecting patterns that are beyond the scope of human perception.</a:t>
            </a:r>
            <a:endParaRPr lang="en-IN" sz="2800" dirty="0"/>
          </a:p>
        </p:txBody>
      </p:sp>
    </p:spTree>
    <p:extLst>
      <p:ext uri="{BB962C8B-B14F-4D97-AF65-F5344CB8AC3E}">
        <p14:creationId xmlns:p14="http://schemas.microsoft.com/office/powerpoint/2010/main" val="896316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3514" y="805934"/>
            <a:ext cx="4543231" cy="461665"/>
          </a:xfrm>
          <a:prstGeom prst="rect">
            <a:avLst/>
          </a:prstGeom>
        </p:spPr>
        <p:txBody>
          <a:bodyPr wrap="none">
            <a:spAutoFit/>
          </a:bodyPr>
          <a:lstStyle/>
          <a:p>
            <a:r>
              <a:rPr lang="en-IN" sz="2400" b="1" i="0" dirty="0">
                <a:effectLst/>
                <a:latin typeface="erdana"/>
              </a:rPr>
              <a:t>Supervised Machine Learning</a:t>
            </a:r>
          </a:p>
        </p:txBody>
      </p:sp>
      <p:sp>
        <p:nvSpPr>
          <p:cNvPr id="3" name="Rectangle 2"/>
          <p:cNvSpPr/>
          <p:nvPr/>
        </p:nvSpPr>
        <p:spPr>
          <a:xfrm>
            <a:off x="1237129" y="1350566"/>
            <a:ext cx="10506636" cy="280140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Supervised learning is the types of machine learning in which machines are trained using well "labelled" training data, and on basis of that data, machines predict the output. </a:t>
            </a: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The labelled data means some input data is already tagged with the correct output.</a:t>
            </a:r>
            <a:endParaRPr lang="en-IN" sz="2400" dirty="0"/>
          </a:p>
        </p:txBody>
      </p:sp>
      <p:sp>
        <p:nvSpPr>
          <p:cNvPr id="4" name="Rectangle 3"/>
          <p:cNvSpPr/>
          <p:nvPr/>
        </p:nvSpPr>
        <p:spPr>
          <a:xfrm>
            <a:off x="1237129" y="4070377"/>
            <a:ext cx="10506636" cy="278762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In supervised learning, the training data provided to the machines work as the supervisor that teaches the machines to predict the output correctly. </a:t>
            </a: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It applies the same concept as a student learns in the supervision of the teacher.</a:t>
            </a:r>
          </a:p>
        </p:txBody>
      </p:sp>
    </p:spTree>
    <p:extLst>
      <p:ext uri="{BB962C8B-B14F-4D97-AF65-F5344CB8AC3E}">
        <p14:creationId xmlns:p14="http://schemas.microsoft.com/office/powerpoint/2010/main" val="3912068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4729" y="1257799"/>
            <a:ext cx="10605247" cy="452431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Supervised learning is a process of providing input data as well as correct output data to the machine learning model. </a:t>
            </a:r>
          </a:p>
          <a:p>
            <a:pPr marL="342900" indent="-342900" algn="just">
              <a:lnSpc>
                <a:spcPct val="150000"/>
              </a:lnSpc>
              <a:buFont typeface="Arial" panose="020B0604020202020204" pitchFamily="34" charset="0"/>
              <a:buChar char="•"/>
            </a:pPr>
            <a:r>
              <a:rPr lang="en-US" sz="2400" b="0" i="0" dirty="0">
                <a:solidFill>
                  <a:srgbClr val="C00000"/>
                </a:solidFill>
                <a:effectLst/>
                <a:latin typeface="verdana" panose="020B0604030504040204" pitchFamily="34" charset="0"/>
              </a:rPr>
              <a:t>The aim of a supervised learning algorithm is </a:t>
            </a:r>
            <a:r>
              <a:rPr lang="en-US" sz="2400" b="0" i="0" dirty="0">
                <a:solidFill>
                  <a:srgbClr val="000000"/>
                </a:solidFill>
                <a:effectLst/>
                <a:latin typeface="verdana" panose="020B0604030504040204" pitchFamily="34" charset="0"/>
              </a:rPr>
              <a:t>to </a:t>
            </a:r>
            <a:r>
              <a:rPr lang="en-US" sz="2400" b="1" i="0" dirty="0">
                <a:solidFill>
                  <a:srgbClr val="000000"/>
                </a:solidFill>
                <a:effectLst/>
                <a:latin typeface="verdana" panose="020B0604030504040204" pitchFamily="34" charset="0"/>
              </a:rPr>
              <a:t>find a mapping function to map the input variable(x) with the output variable(y)</a:t>
            </a:r>
            <a:r>
              <a:rPr lang="en-US" sz="2400" b="0" i="0" dirty="0">
                <a:solidFill>
                  <a:srgbClr val="000000"/>
                </a:solidFill>
                <a:effectLst/>
                <a:latin typeface="verdana" panose="020B0604030504040204" pitchFamily="34" charset="0"/>
              </a:rPr>
              <a:t>.</a:t>
            </a: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In the real-world, supervised learning can be used for </a:t>
            </a:r>
            <a:r>
              <a:rPr lang="en-US" sz="2400" b="1" i="0" dirty="0">
                <a:solidFill>
                  <a:srgbClr val="C00000"/>
                </a:solidFill>
                <a:effectLst/>
                <a:latin typeface="verdana" panose="020B0604030504040204" pitchFamily="34" charset="0"/>
              </a:rPr>
              <a:t>Risk Assessment, Image classification, Fraud Detection, spam filtering</a:t>
            </a:r>
            <a:r>
              <a:rPr lang="en-US" sz="2400" b="0" i="0" dirty="0">
                <a:solidFill>
                  <a:srgbClr val="C00000"/>
                </a:solidFill>
                <a:effectLst/>
                <a:latin typeface="verdana" panose="020B0604030504040204" pitchFamily="34" charset="0"/>
              </a:rPr>
              <a:t>,</a:t>
            </a:r>
            <a:r>
              <a:rPr lang="en-US" sz="2400" b="0" i="0" dirty="0">
                <a:solidFill>
                  <a:srgbClr val="000000"/>
                </a:solidFill>
                <a:effectLst/>
                <a:latin typeface="verdana" panose="020B0604030504040204" pitchFamily="34" charset="0"/>
              </a:rPr>
              <a:t> etc.</a:t>
            </a:r>
          </a:p>
        </p:txBody>
      </p:sp>
    </p:spTree>
    <p:extLst>
      <p:ext uri="{BB962C8B-B14F-4D97-AF65-F5344CB8AC3E}">
        <p14:creationId xmlns:p14="http://schemas.microsoft.com/office/powerpoint/2010/main" val="1879489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0600" y="859722"/>
            <a:ext cx="5169236" cy="461665"/>
          </a:xfrm>
          <a:prstGeom prst="rect">
            <a:avLst/>
          </a:prstGeom>
        </p:spPr>
        <p:txBody>
          <a:bodyPr wrap="none">
            <a:spAutoFit/>
          </a:bodyPr>
          <a:lstStyle/>
          <a:p>
            <a:r>
              <a:rPr lang="en-IN" sz="2400" b="1" i="0" dirty="0">
                <a:solidFill>
                  <a:srgbClr val="C00000"/>
                </a:solidFill>
                <a:effectLst/>
                <a:latin typeface="erdana"/>
              </a:rPr>
              <a:t>How Supervised Learning Works?</a:t>
            </a:r>
          </a:p>
        </p:txBody>
      </p:sp>
      <p:sp>
        <p:nvSpPr>
          <p:cNvPr id="3" name="Rectangle 2"/>
          <p:cNvSpPr/>
          <p:nvPr/>
        </p:nvSpPr>
        <p:spPr>
          <a:xfrm>
            <a:off x="980600" y="1321387"/>
            <a:ext cx="10825918" cy="280140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In supervised learning, models are trained using labelled dataset, where the model learns about each type of data. </a:t>
            </a: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Once the training process is completed, the model is tested on the basis of test data (a subset of the training set), and then it predicts the output.</a:t>
            </a:r>
            <a:endParaRPr lang="en-IN" sz="2400" dirty="0"/>
          </a:p>
        </p:txBody>
      </p:sp>
      <p:sp>
        <p:nvSpPr>
          <p:cNvPr id="4" name="Rectangle 3"/>
          <p:cNvSpPr/>
          <p:nvPr/>
        </p:nvSpPr>
        <p:spPr>
          <a:xfrm>
            <a:off x="908882" y="4191221"/>
            <a:ext cx="10969354" cy="169341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b="0" i="0" dirty="0">
                <a:solidFill>
                  <a:srgbClr val="C00000"/>
                </a:solidFill>
                <a:effectLst/>
                <a:latin typeface="verdana" panose="020B0604030504040204" pitchFamily="34" charset="0"/>
              </a:rPr>
              <a:t>Suppose we have a dataset of different types of shapes which includes square, rectangle, triangle, and Polygon. Now the first step is that we need to train the model for each shape.</a:t>
            </a:r>
            <a:endParaRPr lang="en-IN" sz="2400" dirty="0">
              <a:solidFill>
                <a:srgbClr val="C00000"/>
              </a:solidFill>
            </a:endParaRPr>
          </a:p>
        </p:txBody>
      </p:sp>
    </p:spTree>
    <p:extLst>
      <p:ext uri="{BB962C8B-B14F-4D97-AF65-F5344CB8AC3E}">
        <p14:creationId xmlns:p14="http://schemas.microsoft.com/office/powerpoint/2010/main" val="1119809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3011" y="746391"/>
            <a:ext cx="10775577" cy="6186309"/>
          </a:xfrm>
          <a:prstGeom prst="rect">
            <a:avLst/>
          </a:prstGeom>
        </p:spPr>
        <p:txBody>
          <a:bodyPr wrap="square">
            <a:spAutoFit/>
          </a:bodyPr>
          <a:lstStyle/>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If the given shape has four sides, and all the sides are equal, then it will be labelled as a </a:t>
            </a:r>
            <a:r>
              <a:rPr lang="en-US" sz="2400" b="1" dirty="0">
                <a:solidFill>
                  <a:srgbClr val="000000"/>
                </a:solidFill>
                <a:effectLst/>
                <a:latin typeface="verdana" panose="020B0604030504040204" pitchFamily="34" charset="0"/>
              </a:rPr>
              <a:t>Square</a:t>
            </a:r>
            <a:r>
              <a:rPr lang="en-US" sz="2400" b="0" dirty="0">
                <a:solidFill>
                  <a:srgbClr val="000000"/>
                </a:solidFill>
                <a:effectLst/>
                <a:latin typeface="verdana" panose="020B0604030504040204" pitchFamily="34" charset="0"/>
              </a:rPr>
              <a:t>.</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If the given shape has three sides, then it will be labelled as a </a:t>
            </a:r>
            <a:r>
              <a:rPr lang="en-US" sz="2400" b="1" dirty="0">
                <a:solidFill>
                  <a:srgbClr val="000000"/>
                </a:solidFill>
                <a:effectLst/>
                <a:latin typeface="verdana" panose="020B0604030504040204" pitchFamily="34" charset="0"/>
              </a:rPr>
              <a:t>triangle</a:t>
            </a:r>
            <a:r>
              <a:rPr lang="en-US" sz="2400" b="0" dirty="0">
                <a:solidFill>
                  <a:srgbClr val="000000"/>
                </a:solidFill>
                <a:effectLst/>
                <a:latin typeface="verdana" panose="020B0604030504040204" pitchFamily="34" charset="0"/>
              </a:rPr>
              <a:t>.</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If the given shape has six equal sides then it will be labelled as </a:t>
            </a:r>
            <a:r>
              <a:rPr lang="en-US" sz="2400" b="1" dirty="0">
                <a:solidFill>
                  <a:srgbClr val="000000"/>
                </a:solidFill>
                <a:effectLst/>
                <a:latin typeface="verdana" panose="020B0604030504040204" pitchFamily="34" charset="0"/>
              </a:rPr>
              <a:t>hexagon</a:t>
            </a:r>
            <a:r>
              <a:rPr lang="en-US" sz="2400" b="0" dirty="0">
                <a:solidFill>
                  <a:srgbClr val="000000"/>
                </a:solidFill>
                <a:effectLst/>
                <a:latin typeface="verdana" panose="020B0604030504040204" pitchFamily="34" charset="0"/>
              </a:rPr>
              <a:t>.</a:t>
            </a: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Now, after training, we test our model using the test set, and the task of the model is to identify the shape. </a:t>
            </a: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The machine is already trained on all types of shapes, and when it finds a new shape, it classifies the shape on the bases of a number of sides, and predicts the output.</a:t>
            </a:r>
          </a:p>
        </p:txBody>
      </p:sp>
    </p:spTree>
    <p:extLst>
      <p:ext uri="{BB962C8B-B14F-4D97-AF65-F5344CB8AC3E}">
        <p14:creationId xmlns:p14="http://schemas.microsoft.com/office/powerpoint/2010/main" val="636635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9553" y="965084"/>
            <a:ext cx="10766612" cy="4524315"/>
          </a:xfrm>
          <a:prstGeom prst="rect">
            <a:avLst/>
          </a:prstGeom>
        </p:spPr>
        <p:txBody>
          <a:bodyPr wrap="square">
            <a:spAutoFit/>
          </a:bodyPr>
          <a:lstStyle/>
          <a:p>
            <a:pPr algn="just">
              <a:lnSpc>
                <a:spcPct val="150000"/>
              </a:lnSpc>
            </a:pPr>
            <a:r>
              <a:rPr lang="en-US" sz="2400" b="1" i="0" dirty="0">
                <a:solidFill>
                  <a:srgbClr val="000000"/>
                </a:solidFill>
                <a:effectLst/>
                <a:latin typeface="Arial" panose="020B0604020202020204" pitchFamily="34" charset="0"/>
              </a:rPr>
              <a:t>Overview of different type of Learning</a:t>
            </a:r>
          </a:p>
          <a:p>
            <a:pPr marL="342900" indent="-342900" algn="just">
              <a:lnSpc>
                <a:spcPct val="150000"/>
              </a:lnSpc>
              <a:buFont typeface="Arial" panose="020B0604020202020204" pitchFamily="34" charset="0"/>
              <a:buChar char="•"/>
            </a:pPr>
            <a:r>
              <a:rPr lang="en-US" sz="2400" b="1" i="0" dirty="0">
                <a:solidFill>
                  <a:srgbClr val="000000"/>
                </a:solidFill>
                <a:effectLst/>
                <a:latin typeface="Arial" panose="020B0604020202020204" pitchFamily="34" charset="0"/>
              </a:rPr>
              <a:t>Machine Learning (ML)</a:t>
            </a:r>
            <a:r>
              <a:rPr lang="en-US" sz="2400" b="0" i="0" dirty="0">
                <a:solidFill>
                  <a:srgbClr val="000000"/>
                </a:solidFill>
                <a:effectLst/>
                <a:latin typeface="Arial" panose="020B0604020202020204" pitchFamily="34" charset="0"/>
              </a:rPr>
              <a:t> is an automated learning with little or no human intervention. </a:t>
            </a:r>
          </a:p>
          <a:p>
            <a:pPr marL="342900" indent="-342900" algn="just">
              <a:lnSpc>
                <a:spcPct val="150000"/>
              </a:lnSpc>
              <a:buFont typeface="Arial" panose="020B0604020202020204" pitchFamily="34" charset="0"/>
              <a:buChar char="•"/>
            </a:pPr>
            <a:r>
              <a:rPr lang="en-US" sz="2400" b="0" i="0" dirty="0">
                <a:solidFill>
                  <a:srgbClr val="000000"/>
                </a:solidFill>
                <a:effectLst/>
                <a:latin typeface="Arial" panose="020B0604020202020204" pitchFamily="34" charset="0"/>
              </a:rPr>
              <a:t>It involves programming computers so that they learn from the available inputs. </a:t>
            </a:r>
          </a:p>
          <a:p>
            <a:pPr marL="342900" indent="-342900" algn="just">
              <a:lnSpc>
                <a:spcPct val="150000"/>
              </a:lnSpc>
              <a:buFont typeface="Arial" panose="020B0604020202020204" pitchFamily="34" charset="0"/>
              <a:buChar char="•"/>
            </a:pPr>
            <a:r>
              <a:rPr lang="en-US" sz="2400" b="0" i="0" dirty="0">
                <a:solidFill>
                  <a:srgbClr val="000000"/>
                </a:solidFill>
                <a:effectLst/>
                <a:latin typeface="Arial" panose="020B0604020202020204" pitchFamily="34" charset="0"/>
              </a:rPr>
              <a:t>The main purpose of machine learning is to explore and construct algorithms that can learn from the previous data and make predictions on new input data.</a:t>
            </a:r>
            <a:endParaRPr lang="en-IN" sz="2400" dirty="0"/>
          </a:p>
        </p:txBody>
      </p:sp>
    </p:spTree>
    <p:extLst>
      <p:ext uri="{BB962C8B-B14F-4D97-AF65-F5344CB8AC3E}">
        <p14:creationId xmlns:p14="http://schemas.microsoft.com/office/powerpoint/2010/main" val="2164560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upervised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858" y="1075765"/>
            <a:ext cx="10081848" cy="5316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319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2658" y="1100061"/>
            <a:ext cx="10668000" cy="5012783"/>
          </a:xfrm>
          <a:prstGeom prst="rect">
            <a:avLst/>
          </a:prstGeom>
        </p:spPr>
        <p:txBody>
          <a:bodyPr wrap="square">
            <a:spAutoFit/>
          </a:bodyPr>
          <a:lstStyle/>
          <a:p>
            <a:pPr algn="just"/>
            <a:r>
              <a:rPr lang="en-US" sz="2600" b="1" i="0" dirty="0">
                <a:solidFill>
                  <a:srgbClr val="C00000"/>
                </a:solidFill>
                <a:effectLst/>
                <a:latin typeface="erdana"/>
              </a:rPr>
              <a:t>Steps Involved in Supervised Learning:</a:t>
            </a:r>
          </a:p>
          <a:p>
            <a:pPr algn="just"/>
            <a:endParaRPr lang="en-US" sz="2600" b="1" i="0" dirty="0">
              <a:solidFill>
                <a:srgbClr val="C00000"/>
              </a:solidFill>
              <a:effectLst/>
              <a:latin typeface="erdana"/>
            </a:endParaRPr>
          </a:p>
          <a:p>
            <a:pPr algn="just">
              <a:lnSpc>
                <a:spcPct val="150000"/>
              </a:lnSpc>
              <a:buFont typeface="Arial" panose="020B0604020202020204" pitchFamily="34" charset="0"/>
              <a:buChar char="•"/>
            </a:pPr>
            <a:r>
              <a:rPr lang="en-US" sz="2600" b="0" dirty="0">
                <a:solidFill>
                  <a:srgbClr val="000000"/>
                </a:solidFill>
                <a:effectLst/>
                <a:latin typeface="verdana" panose="020B0604030504040204" pitchFamily="34" charset="0"/>
              </a:rPr>
              <a:t>First Determine the type of training dataset</a:t>
            </a:r>
          </a:p>
          <a:p>
            <a:pPr algn="just">
              <a:lnSpc>
                <a:spcPct val="150000"/>
              </a:lnSpc>
              <a:buFont typeface="Arial" panose="020B0604020202020204" pitchFamily="34" charset="0"/>
              <a:buChar char="•"/>
            </a:pPr>
            <a:r>
              <a:rPr lang="en-US" sz="2600" b="0" dirty="0">
                <a:solidFill>
                  <a:srgbClr val="000000"/>
                </a:solidFill>
                <a:effectLst/>
                <a:latin typeface="verdana" panose="020B0604030504040204" pitchFamily="34" charset="0"/>
              </a:rPr>
              <a:t>Collect/Gather the labelled training data.</a:t>
            </a:r>
          </a:p>
          <a:p>
            <a:pPr algn="just">
              <a:lnSpc>
                <a:spcPct val="150000"/>
              </a:lnSpc>
              <a:buFont typeface="Arial" panose="020B0604020202020204" pitchFamily="34" charset="0"/>
              <a:buChar char="•"/>
            </a:pPr>
            <a:r>
              <a:rPr lang="en-US" sz="2600" b="0" dirty="0">
                <a:solidFill>
                  <a:srgbClr val="000000"/>
                </a:solidFill>
                <a:effectLst/>
                <a:latin typeface="verdana" panose="020B0604030504040204" pitchFamily="34" charset="0"/>
              </a:rPr>
              <a:t>Split the training dataset into training </a:t>
            </a:r>
            <a:r>
              <a:rPr lang="en-US" sz="2600" b="1" dirty="0">
                <a:solidFill>
                  <a:srgbClr val="000000"/>
                </a:solidFill>
                <a:effectLst/>
                <a:latin typeface="verdana" panose="020B0604030504040204" pitchFamily="34" charset="0"/>
              </a:rPr>
              <a:t>dataset, test dataset, and validation dataset</a:t>
            </a:r>
            <a:r>
              <a:rPr lang="en-US" sz="2600" b="0" dirty="0">
                <a:solidFill>
                  <a:srgbClr val="000000"/>
                </a:solidFill>
                <a:effectLst/>
                <a:latin typeface="verdana" panose="020B0604030504040204" pitchFamily="34" charset="0"/>
              </a:rPr>
              <a:t>.</a:t>
            </a:r>
          </a:p>
          <a:p>
            <a:pPr algn="just">
              <a:lnSpc>
                <a:spcPct val="150000"/>
              </a:lnSpc>
              <a:buFont typeface="Arial" panose="020B0604020202020204" pitchFamily="34" charset="0"/>
              <a:buChar char="•"/>
            </a:pPr>
            <a:r>
              <a:rPr lang="en-US" sz="2600" b="0" dirty="0">
                <a:solidFill>
                  <a:srgbClr val="000000"/>
                </a:solidFill>
                <a:effectLst/>
                <a:latin typeface="verdana" panose="020B0604030504040204" pitchFamily="34" charset="0"/>
              </a:rPr>
              <a:t>Determine the input features of the training dataset, which should have enough knowledge so that the model can accurately predict the output.</a:t>
            </a:r>
          </a:p>
        </p:txBody>
      </p:sp>
    </p:spTree>
    <p:extLst>
      <p:ext uri="{BB962C8B-B14F-4D97-AF65-F5344CB8AC3E}">
        <p14:creationId xmlns:p14="http://schemas.microsoft.com/office/powerpoint/2010/main" val="3026636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4047" y="1159186"/>
            <a:ext cx="10820400" cy="4893647"/>
          </a:xfrm>
          <a:prstGeom prst="rect">
            <a:avLst/>
          </a:prstGeom>
        </p:spPr>
        <p:txBody>
          <a:bodyPr wrap="square">
            <a:spAutoFit/>
          </a:bodyPr>
          <a:lstStyle/>
          <a:p>
            <a:pPr algn="just">
              <a:lnSpc>
                <a:spcPct val="150000"/>
              </a:lnSpc>
              <a:buFont typeface="Arial" panose="020B0604020202020204" pitchFamily="34" charset="0"/>
              <a:buChar char="•"/>
            </a:pPr>
            <a:r>
              <a:rPr lang="en-US" sz="2600" b="0" dirty="0">
                <a:solidFill>
                  <a:srgbClr val="000000"/>
                </a:solidFill>
                <a:effectLst/>
                <a:latin typeface="verdana" panose="020B0604030504040204" pitchFamily="34" charset="0"/>
              </a:rPr>
              <a:t>Determine the suitable algorithm for the model, such as support vector machine, decision tree, etc.</a:t>
            </a:r>
          </a:p>
          <a:p>
            <a:pPr algn="just">
              <a:lnSpc>
                <a:spcPct val="150000"/>
              </a:lnSpc>
              <a:buFont typeface="Arial" panose="020B0604020202020204" pitchFamily="34" charset="0"/>
              <a:buChar char="•"/>
            </a:pPr>
            <a:r>
              <a:rPr lang="en-US" sz="2600" b="0" dirty="0">
                <a:solidFill>
                  <a:srgbClr val="000000"/>
                </a:solidFill>
                <a:effectLst/>
                <a:latin typeface="verdana" panose="020B0604030504040204" pitchFamily="34" charset="0"/>
              </a:rPr>
              <a:t>Execute the algorithm on the training dataset. </a:t>
            </a:r>
          </a:p>
          <a:p>
            <a:pPr algn="just">
              <a:lnSpc>
                <a:spcPct val="150000"/>
              </a:lnSpc>
              <a:buFont typeface="Arial" panose="020B0604020202020204" pitchFamily="34" charset="0"/>
              <a:buChar char="•"/>
            </a:pPr>
            <a:r>
              <a:rPr lang="en-US" sz="2600" b="0" dirty="0">
                <a:solidFill>
                  <a:srgbClr val="000000"/>
                </a:solidFill>
                <a:effectLst/>
                <a:latin typeface="verdana" panose="020B0604030504040204" pitchFamily="34" charset="0"/>
              </a:rPr>
              <a:t>Sometimes we need validation sets as the control parameters, which are the subset of training datasets.</a:t>
            </a:r>
          </a:p>
          <a:p>
            <a:pPr algn="just">
              <a:lnSpc>
                <a:spcPct val="150000"/>
              </a:lnSpc>
              <a:buFont typeface="Arial" panose="020B0604020202020204" pitchFamily="34" charset="0"/>
              <a:buChar char="•"/>
            </a:pPr>
            <a:r>
              <a:rPr lang="en-US" sz="2600" b="0" dirty="0">
                <a:solidFill>
                  <a:srgbClr val="000000"/>
                </a:solidFill>
                <a:effectLst/>
                <a:latin typeface="verdana" panose="020B0604030504040204" pitchFamily="34" charset="0"/>
              </a:rPr>
              <a:t>Evaluate the accuracy of the model by providing the test set. If the model predicts the correct output, which means our model is accurate.</a:t>
            </a:r>
          </a:p>
        </p:txBody>
      </p:sp>
    </p:spTree>
    <p:extLst>
      <p:ext uri="{BB962C8B-B14F-4D97-AF65-F5344CB8AC3E}">
        <p14:creationId xmlns:p14="http://schemas.microsoft.com/office/powerpoint/2010/main" val="2992956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6117" y="950277"/>
            <a:ext cx="10847294" cy="1200329"/>
          </a:xfrm>
          <a:prstGeom prst="rect">
            <a:avLst/>
          </a:prstGeom>
        </p:spPr>
        <p:txBody>
          <a:bodyPr wrap="square">
            <a:spAutoFit/>
          </a:bodyPr>
          <a:lstStyle/>
          <a:p>
            <a:pPr algn="just"/>
            <a:r>
              <a:rPr lang="en-US" sz="2400" b="1" i="0" dirty="0">
                <a:solidFill>
                  <a:srgbClr val="C00000"/>
                </a:solidFill>
                <a:effectLst/>
                <a:latin typeface="erdana"/>
              </a:rPr>
              <a:t>Types of supervised Machine learning Algorithms:</a:t>
            </a:r>
          </a:p>
          <a:p>
            <a:pPr algn="just"/>
            <a:r>
              <a:rPr lang="en-US" sz="2400" b="0" i="0" dirty="0">
                <a:solidFill>
                  <a:srgbClr val="000000"/>
                </a:solidFill>
                <a:effectLst/>
                <a:latin typeface="verdana" panose="020B0604030504040204" pitchFamily="34" charset="0"/>
              </a:rPr>
              <a:t>Supervised learning can be further divided into two types of problems:</a:t>
            </a:r>
          </a:p>
        </p:txBody>
      </p:sp>
      <p:pic>
        <p:nvPicPr>
          <p:cNvPr id="2050" name="Picture 2" descr="Supervised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118" y="2420470"/>
            <a:ext cx="8695764" cy="405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588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8365" y="782616"/>
            <a:ext cx="2541080" cy="461665"/>
          </a:xfrm>
          <a:prstGeom prst="rect">
            <a:avLst/>
          </a:prstGeom>
        </p:spPr>
        <p:txBody>
          <a:bodyPr wrap="none">
            <a:spAutoFit/>
          </a:bodyPr>
          <a:lstStyle/>
          <a:p>
            <a:r>
              <a:rPr lang="en-IN" sz="2400" b="1" i="0" dirty="0">
                <a:solidFill>
                  <a:srgbClr val="C00000"/>
                </a:solidFill>
                <a:effectLst/>
                <a:latin typeface="verdana" panose="020B0604030504040204" pitchFamily="34" charset="0"/>
              </a:rPr>
              <a:t>1. Regression</a:t>
            </a:r>
            <a:endParaRPr lang="en-IN" sz="2400" dirty="0">
              <a:solidFill>
                <a:srgbClr val="C00000"/>
              </a:solidFill>
            </a:endParaRPr>
          </a:p>
        </p:txBody>
      </p:sp>
      <p:sp>
        <p:nvSpPr>
          <p:cNvPr id="3" name="Rectangle 2"/>
          <p:cNvSpPr/>
          <p:nvPr/>
        </p:nvSpPr>
        <p:spPr>
          <a:xfrm>
            <a:off x="1068365" y="1100845"/>
            <a:ext cx="10648506" cy="563231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Regression algorithms are used if there is a relationship between the input variable and the output variable. </a:t>
            </a: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It is used for the prediction of continuous variables, such as Weather forecasting, Market Trends, etc. Below are some </a:t>
            </a:r>
            <a:r>
              <a:rPr lang="en-US" sz="2400" b="0" i="0" dirty="0">
                <a:solidFill>
                  <a:srgbClr val="C00000"/>
                </a:solidFill>
                <a:effectLst/>
                <a:latin typeface="verdana" panose="020B0604030504040204" pitchFamily="34" charset="0"/>
              </a:rPr>
              <a:t>popular Regression algorithms which come under supervised learning:</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Linear Regression</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Regression Trees</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Non-Linear Regression</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Bayesian Linear Regression</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Polynomial Regression</a:t>
            </a:r>
          </a:p>
        </p:txBody>
      </p:sp>
    </p:spTree>
    <p:extLst>
      <p:ext uri="{BB962C8B-B14F-4D97-AF65-F5344CB8AC3E}">
        <p14:creationId xmlns:p14="http://schemas.microsoft.com/office/powerpoint/2010/main" val="79345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7834" y="1289627"/>
            <a:ext cx="10856259" cy="4524315"/>
          </a:xfrm>
          <a:prstGeom prst="rect">
            <a:avLst/>
          </a:prstGeom>
        </p:spPr>
        <p:txBody>
          <a:bodyPr wrap="square">
            <a:spAutoFit/>
          </a:bodyPr>
          <a:lstStyle/>
          <a:p>
            <a:pPr algn="just">
              <a:lnSpc>
                <a:spcPct val="150000"/>
              </a:lnSpc>
            </a:pPr>
            <a:r>
              <a:rPr lang="en-US" sz="2400" b="1" i="0" dirty="0">
                <a:solidFill>
                  <a:srgbClr val="C00000"/>
                </a:solidFill>
                <a:effectLst/>
                <a:latin typeface="verdana" panose="020B0604030504040204" pitchFamily="34" charset="0"/>
              </a:rPr>
              <a:t>2. Classification</a:t>
            </a:r>
            <a:endParaRPr lang="en-US" sz="2400" b="0" i="0" dirty="0">
              <a:solidFill>
                <a:srgbClr val="C00000"/>
              </a:solidFill>
              <a:effectLst/>
              <a:latin typeface="verdana" panose="020B0604030504040204" pitchFamily="34" charset="0"/>
            </a:endParaRP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Classification algorithms are used when the output variable is categorical, which means there are two classes such as Yes-No, Male-Female, True-false, etc.</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Random Forest</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Decision Trees</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Logistic Regression</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Support vector Machines</a:t>
            </a:r>
          </a:p>
        </p:txBody>
      </p:sp>
    </p:spTree>
    <p:extLst>
      <p:ext uri="{BB962C8B-B14F-4D97-AF65-F5344CB8AC3E}">
        <p14:creationId xmlns:p14="http://schemas.microsoft.com/office/powerpoint/2010/main" val="3013081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908174"/>
            <a:ext cx="10668000" cy="4893647"/>
          </a:xfrm>
          <a:prstGeom prst="rect">
            <a:avLst/>
          </a:prstGeom>
        </p:spPr>
        <p:txBody>
          <a:bodyPr wrap="square">
            <a:spAutoFit/>
          </a:bodyPr>
          <a:lstStyle/>
          <a:p>
            <a:pPr algn="just">
              <a:lnSpc>
                <a:spcPct val="150000"/>
              </a:lnSpc>
            </a:pPr>
            <a:r>
              <a:rPr lang="en-US" sz="2600" b="1" i="0" dirty="0">
                <a:solidFill>
                  <a:srgbClr val="C00000"/>
                </a:solidFill>
                <a:effectLst/>
                <a:latin typeface="erdana"/>
              </a:rPr>
              <a:t>Advantages of Supervised learning:</a:t>
            </a:r>
          </a:p>
          <a:p>
            <a:pPr algn="just">
              <a:lnSpc>
                <a:spcPct val="150000"/>
              </a:lnSpc>
              <a:buFont typeface="Arial" panose="020B0604020202020204" pitchFamily="34" charset="0"/>
              <a:buChar char="•"/>
            </a:pPr>
            <a:r>
              <a:rPr lang="en-US" sz="2600" b="0" dirty="0">
                <a:solidFill>
                  <a:srgbClr val="000000"/>
                </a:solidFill>
                <a:effectLst/>
                <a:latin typeface="verdana" panose="020B0604030504040204" pitchFamily="34" charset="0"/>
              </a:rPr>
              <a:t>With the help of supervised learning, the model can predict the output on the basis of prior experiences.</a:t>
            </a:r>
          </a:p>
          <a:p>
            <a:pPr algn="just">
              <a:lnSpc>
                <a:spcPct val="150000"/>
              </a:lnSpc>
              <a:buFont typeface="Arial" panose="020B0604020202020204" pitchFamily="34" charset="0"/>
              <a:buChar char="•"/>
            </a:pPr>
            <a:r>
              <a:rPr lang="en-US" sz="2600" b="0" dirty="0">
                <a:solidFill>
                  <a:srgbClr val="000000"/>
                </a:solidFill>
                <a:effectLst/>
                <a:latin typeface="verdana" panose="020B0604030504040204" pitchFamily="34" charset="0"/>
              </a:rPr>
              <a:t>In supervised learning, we can have an exact idea about the classes of objects.</a:t>
            </a:r>
          </a:p>
          <a:p>
            <a:pPr algn="just">
              <a:lnSpc>
                <a:spcPct val="150000"/>
              </a:lnSpc>
              <a:buFont typeface="Arial" panose="020B0604020202020204" pitchFamily="34" charset="0"/>
              <a:buChar char="•"/>
            </a:pPr>
            <a:r>
              <a:rPr lang="en-US" sz="2600" b="0" dirty="0">
                <a:solidFill>
                  <a:srgbClr val="000000"/>
                </a:solidFill>
                <a:effectLst/>
                <a:latin typeface="verdana" panose="020B0604030504040204" pitchFamily="34" charset="0"/>
              </a:rPr>
              <a:t>Supervised learning model helps us to solve various real-world problems such as </a:t>
            </a:r>
            <a:r>
              <a:rPr lang="en-US" sz="2600" b="1" dirty="0">
                <a:solidFill>
                  <a:srgbClr val="000000"/>
                </a:solidFill>
                <a:effectLst/>
                <a:latin typeface="verdana" panose="020B0604030504040204" pitchFamily="34" charset="0"/>
              </a:rPr>
              <a:t>fraud detection, spam filtering</a:t>
            </a:r>
            <a:r>
              <a:rPr lang="en-US" sz="2600" b="0" dirty="0">
                <a:solidFill>
                  <a:srgbClr val="000000"/>
                </a:solidFill>
                <a:effectLst/>
                <a:latin typeface="verdana" panose="020B0604030504040204" pitchFamily="34" charset="0"/>
              </a:rPr>
              <a:t>, etc.</a:t>
            </a:r>
          </a:p>
        </p:txBody>
      </p:sp>
    </p:spTree>
    <p:extLst>
      <p:ext uri="{BB962C8B-B14F-4D97-AF65-F5344CB8AC3E}">
        <p14:creationId xmlns:p14="http://schemas.microsoft.com/office/powerpoint/2010/main" val="332076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7152" y="1042645"/>
            <a:ext cx="10865223" cy="4893647"/>
          </a:xfrm>
          <a:prstGeom prst="rect">
            <a:avLst/>
          </a:prstGeom>
        </p:spPr>
        <p:txBody>
          <a:bodyPr wrap="square">
            <a:spAutoFit/>
          </a:bodyPr>
          <a:lstStyle/>
          <a:p>
            <a:pPr algn="just">
              <a:lnSpc>
                <a:spcPct val="150000"/>
              </a:lnSpc>
            </a:pPr>
            <a:r>
              <a:rPr lang="en-US" sz="2600" b="1" i="0" dirty="0">
                <a:solidFill>
                  <a:srgbClr val="C00000"/>
                </a:solidFill>
                <a:effectLst/>
                <a:latin typeface="erdana"/>
              </a:rPr>
              <a:t>Disadvantages of supervised learning:</a:t>
            </a:r>
          </a:p>
          <a:p>
            <a:pPr algn="just">
              <a:lnSpc>
                <a:spcPct val="150000"/>
              </a:lnSpc>
              <a:buFont typeface="Arial" panose="020B0604020202020204" pitchFamily="34" charset="0"/>
              <a:buChar char="•"/>
            </a:pPr>
            <a:r>
              <a:rPr lang="en-US" sz="2600" b="0" dirty="0">
                <a:solidFill>
                  <a:srgbClr val="000000"/>
                </a:solidFill>
                <a:effectLst/>
                <a:latin typeface="verdana" panose="020B0604030504040204" pitchFamily="34" charset="0"/>
              </a:rPr>
              <a:t>Supervised learning models are not suitable for handling the complex tasks.</a:t>
            </a:r>
          </a:p>
          <a:p>
            <a:pPr algn="just">
              <a:lnSpc>
                <a:spcPct val="150000"/>
              </a:lnSpc>
              <a:buFont typeface="Arial" panose="020B0604020202020204" pitchFamily="34" charset="0"/>
              <a:buChar char="•"/>
            </a:pPr>
            <a:r>
              <a:rPr lang="en-US" sz="2600" b="0" dirty="0">
                <a:solidFill>
                  <a:srgbClr val="000000"/>
                </a:solidFill>
                <a:effectLst/>
                <a:latin typeface="verdana" panose="020B0604030504040204" pitchFamily="34" charset="0"/>
              </a:rPr>
              <a:t>Supervised learning cannot predict the correct output if the test data is different from the training dataset.</a:t>
            </a:r>
          </a:p>
          <a:p>
            <a:pPr algn="just">
              <a:lnSpc>
                <a:spcPct val="150000"/>
              </a:lnSpc>
              <a:buFont typeface="Arial" panose="020B0604020202020204" pitchFamily="34" charset="0"/>
              <a:buChar char="•"/>
            </a:pPr>
            <a:r>
              <a:rPr lang="en-US" sz="2600" b="0" dirty="0">
                <a:solidFill>
                  <a:srgbClr val="000000"/>
                </a:solidFill>
                <a:effectLst/>
                <a:latin typeface="verdana" panose="020B0604030504040204" pitchFamily="34" charset="0"/>
              </a:rPr>
              <a:t>Training required lots of computation times.</a:t>
            </a:r>
          </a:p>
          <a:p>
            <a:pPr algn="just">
              <a:lnSpc>
                <a:spcPct val="150000"/>
              </a:lnSpc>
              <a:buFont typeface="Arial" panose="020B0604020202020204" pitchFamily="34" charset="0"/>
              <a:buChar char="•"/>
            </a:pPr>
            <a:r>
              <a:rPr lang="en-US" sz="2600" b="0" dirty="0">
                <a:solidFill>
                  <a:srgbClr val="000000"/>
                </a:solidFill>
                <a:effectLst/>
                <a:latin typeface="verdana" panose="020B0604030504040204" pitchFamily="34" charset="0"/>
              </a:rPr>
              <a:t>In supervised learning, we need enough knowledge about the classes of object.</a:t>
            </a:r>
          </a:p>
        </p:txBody>
      </p:sp>
    </p:spTree>
    <p:extLst>
      <p:ext uri="{BB962C8B-B14F-4D97-AF65-F5344CB8AC3E}">
        <p14:creationId xmlns:p14="http://schemas.microsoft.com/office/powerpoint/2010/main" val="3774249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6362" y="752146"/>
            <a:ext cx="4919937" cy="461665"/>
          </a:xfrm>
          <a:prstGeom prst="rect">
            <a:avLst/>
          </a:prstGeom>
        </p:spPr>
        <p:txBody>
          <a:bodyPr wrap="none">
            <a:spAutoFit/>
          </a:bodyPr>
          <a:lstStyle/>
          <a:p>
            <a:pPr algn="ctr"/>
            <a:r>
              <a:rPr lang="en-IN" sz="2400" b="1" i="0" dirty="0">
                <a:effectLst/>
                <a:latin typeface="erdana"/>
              </a:rPr>
              <a:t>Unsupervised Machine Learning</a:t>
            </a:r>
          </a:p>
        </p:txBody>
      </p:sp>
      <p:sp>
        <p:nvSpPr>
          <p:cNvPr id="3" name="Rectangle 2"/>
          <p:cNvSpPr/>
          <p:nvPr/>
        </p:nvSpPr>
        <p:spPr>
          <a:xfrm>
            <a:off x="1225791" y="1213811"/>
            <a:ext cx="4969630" cy="461665"/>
          </a:xfrm>
          <a:prstGeom prst="rect">
            <a:avLst/>
          </a:prstGeom>
        </p:spPr>
        <p:txBody>
          <a:bodyPr wrap="none">
            <a:spAutoFit/>
          </a:bodyPr>
          <a:lstStyle/>
          <a:p>
            <a:r>
              <a:rPr lang="en-IN" sz="2400" b="1" i="0" dirty="0">
                <a:solidFill>
                  <a:srgbClr val="C00000"/>
                </a:solidFill>
                <a:effectLst/>
                <a:latin typeface="erdana"/>
              </a:rPr>
              <a:t>What is Unsupervised Learning?</a:t>
            </a:r>
          </a:p>
        </p:txBody>
      </p:sp>
      <p:sp>
        <p:nvSpPr>
          <p:cNvPr id="4" name="Rectangle 3"/>
          <p:cNvSpPr/>
          <p:nvPr/>
        </p:nvSpPr>
        <p:spPr>
          <a:xfrm>
            <a:off x="1136144" y="1532074"/>
            <a:ext cx="10526938" cy="397031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As the name suggests, unsupervised learning is a machine learning technique in which models are not supervised using training dataset. </a:t>
            </a: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Instead, models itself find the hidden patterns and insights from the given data. </a:t>
            </a: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It can be compared to learning which takes place in the human brain while learning new things. It can be defined as:</a:t>
            </a:r>
            <a:endParaRPr lang="en-IN" sz="2400" dirty="0"/>
          </a:p>
        </p:txBody>
      </p:sp>
      <p:sp>
        <p:nvSpPr>
          <p:cNvPr id="5" name="Rectangle 4"/>
          <p:cNvSpPr/>
          <p:nvPr/>
        </p:nvSpPr>
        <p:spPr>
          <a:xfrm>
            <a:off x="1225791" y="5414699"/>
            <a:ext cx="10526938" cy="1246495"/>
          </a:xfrm>
          <a:prstGeom prst="rect">
            <a:avLst/>
          </a:prstGeom>
        </p:spPr>
        <p:txBody>
          <a:bodyPr wrap="square">
            <a:spAutoFit/>
          </a:bodyPr>
          <a:lstStyle/>
          <a:p>
            <a:pPr algn="just"/>
            <a:r>
              <a:rPr lang="en-US" sz="2500" b="0" dirty="0">
                <a:solidFill>
                  <a:srgbClr val="C00000"/>
                </a:solidFill>
                <a:effectLst/>
                <a:latin typeface="Cambria" panose="02040503050406030204" pitchFamily="18" charset="0"/>
              </a:rPr>
              <a:t>Unsupervised learning is a type of machine learning in which models are trained using unlabeled dataset and are allowed to act on that data without any supervision.</a:t>
            </a:r>
            <a:endParaRPr lang="en-IN" sz="2500" dirty="0">
              <a:solidFill>
                <a:srgbClr val="C00000"/>
              </a:solidFill>
            </a:endParaRPr>
          </a:p>
        </p:txBody>
      </p:sp>
    </p:spTree>
    <p:extLst>
      <p:ext uri="{BB962C8B-B14F-4D97-AF65-F5344CB8AC3E}">
        <p14:creationId xmlns:p14="http://schemas.microsoft.com/office/powerpoint/2010/main" val="3262388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1294" y="831520"/>
            <a:ext cx="10721788" cy="390940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Unsupervised learning cannot be directly applied to a regression or classification problem because unlike supervised learning, we have the input data but no corresponding output data. </a:t>
            </a: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The goal of unsupervised learning is to </a:t>
            </a:r>
            <a:r>
              <a:rPr lang="en-US" sz="2400" b="1" i="0" dirty="0">
                <a:effectLst/>
                <a:latin typeface="verdana" panose="020B0604030504040204" pitchFamily="34" charset="0"/>
              </a:rPr>
              <a:t>find the underlying structure of dataset, group that data according to similarities, and represent that dataset in a compressed format</a:t>
            </a:r>
            <a:r>
              <a:rPr lang="en-US" sz="2400" b="0" i="0" dirty="0">
                <a:solidFill>
                  <a:srgbClr val="000000"/>
                </a:solidFill>
                <a:effectLst/>
                <a:latin typeface="verdana" panose="020B0604030504040204" pitchFamily="34" charset="0"/>
              </a:rPr>
              <a:t>.</a:t>
            </a:r>
            <a:endParaRPr lang="en-IN" sz="2400" dirty="0"/>
          </a:p>
        </p:txBody>
      </p:sp>
      <p:sp>
        <p:nvSpPr>
          <p:cNvPr id="3" name="Rectangle 2"/>
          <p:cNvSpPr/>
          <p:nvPr/>
        </p:nvSpPr>
        <p:spPr>
          <a:xfrm>
            <a:off x="941294" y="4740924"/>
            <a:ext cx="10721788" cy="1139414"/>
          </a:xfrm>
          <a:prstGeom prst="rect">
            <a:avLst/>
          </a:prstGeom>
        </p:spPr>
        <p:txBody>
          <a:bodyPr wrap="square">
            <a:spAutoFit/>
          </a:bodyPr>
          <a:lstStyle/>
          <a:p>
            <a:pPr algn="just">
              <a:lnSpc>
                <a:spcPct val="150000"/>
              </a:lnSpc>
            </a:pPr>
            <a:r>
              <a:rPr lang="en-US" sz="2400" b="1" i="0" dirty="0">
                <a:effectLst/>
                <a:latin typeface="verdana" panose="020B0604030504040204" pitchFamily="34" charset="0"/>
              </a:rPr>
              <a:t>Example:</a:t>
            </a:r>
            <a:r>
              <a:rPr lang="en-US" sz="2400" b="0" i="0" dirty="0">
                <a:solidFill>
                  <a:srgbClr val="000000"/>
                </a:solidFill>
                <a:effectLst/>
                <a:latin typeface="verdana" panose="020B0604030504040204" pitchFamily="34" charset="0"/>
              </a:rPr>
              <a:t> Suppose the unsupervised learning algorithm is given an input dataset containing images of different types of cats and dogs. </a:t>
            </a:r>
            <a:endParaRPr lang="en-IN" sz="2400" dirty="0"/>
          </a:p>
        </p:txBody>
      </p:sp>
      <p:sp>
        <p:nvSpPr>
          <p:cNvPr id="4" name="Rectangle 3"/>
          <p:cNvSpPr/>
          <p:nvPr/>
        </p:nvSpPr>
        <p:spPr>
          <a:xfrm>
            <a:off x="941294" y="5880338"/>
            <a:ext cx="10721788" cy="830997"/>
          </a:xfrm>
          <a:prstGeom prst="rect">
            <a:avLst/>
          </a:prstGeom>
        </p:spPr>
        <p:txBody>
          <a:bodyPr wrap="square">
            <a:spAutoFit/>
          </a:bodyPr>
          <a:lstStyle/>
          <a:p>
            <a:pPr algn="just"/>
            <a:r>
              <a:rPr lang="en-US" sz="2400" b="0" i="0" dirty="0">
                <a:solidFill>
                  <a:srgbClr val="000000"/>
                </a:solidFill>
                <a:effectLst/>
                <a:latin typeface="verdana" panose="020B0604030504040204" pitchFamily="34" charset="0"/>
              </a:rPr>
              <a:t>The algorithm is never trained upon the given dataset, which means it does not have any idea about the features of the dataset.</a:t>
            </a:r>
            <a:endParaRPr lang="en-IN" sz="2400" dirty="0"/>
          </a:p>
        </p:txBody>
      </p:sp>
    </p:spTree>
    <p:extLst>
      <p:ext uri="{BB962C8B-B14F-4D97-AF65-F5344CB8AC3E}">
        <p14:creationId xmlns:p14="http://schemas.microsoft.com/office/powerpoint/2010/main" val="107773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8517" y="863351"/>
            <a:ext cx="10614212" cy="507831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b="0" i="0" dirty="0">
                <a:solidFill>
                  <a:srgbClr val="000000"/>
                </a:solidFill>
                <a:effectLst/>
                <a:latin typeface="Arial" panose="020B0604020202020204" pitchFamily="34" charset="0"/>
              </a:rPr>
              <a:t>The </a:t>
            </a:r>
            <a:r>
              <a:rPr lang="en-US" sz="2400" b="1" i="0" dirty="0">
                <a:solidFill>
                  <a:srgbClr val="000000"/>
                </a:solidFill>
                <a:effectLst/>
                <a:latin typeface="Arial" panose="020B0604020202020204" pitchFamily="34" charset="0"/>
              </a:rPr>
              <a:t>input</a:t>
            </a:r>
            <a:r>
              <a:rPr lang="en-US" sz="2400" b="0" i="0" dirty="0">
                <a:solidFill>
                  <a:srgbClr val="000000"/>
                </a:solidFill>
                <a:effectLst/>
                <a:latin typeface="Arial" panose="020B0604020202020204" pitchFamily="34" charset="0"/>
              </a:rPr>
              <a:t> to a learning algorithm is training data, representing experience, and the </a:t>
            </a:r>
            <a:r>
              <a:rPr lang="en-US" sz="2400" b="1" i="0" dirty="0">
                <a:solidFill>
                  <a:srgbClr val="000000"/>
                </a:solidFill>
                <a:effectLst/>
                <a:latin typeface="Arial" panose="020B0604020202020204" pitchFamily="34" charset="0"/>
              </a:rPr>
              <a:t>output</a:t>
            </a:r>
            <a:r>
              <a:rPr lang="en-US" sz="2400" b="0" i="0" dirty="0">
                <a:solidFill>
                  <a:srgbClr val="000000"/>
                </a:solidFill>
                <a:effectLst/>
                <a:latin typeface="Arial" panose="020B0604020202020204" pitchFamily="34" charset="0"/>
              </a:rPr>
              <a:t> is any expertise, which usually takes the form of another algorithm that can perform a task. </a:t>
            </a:r>
          </a:p>
          <a:p>
            <a:pPr marL="342900" indent="-342900" algn="just">
              <a:lnSpc>
                <a:spcPct val="150000"/>
              </a:lnSpc>
              <a:buFont typeface="Arial" panose="020B0604020202020204" pitchFamily="34" charset="0"/>
              <a:buChar char="•"/>
            </a:pPr>
            <a:r>
              <a:rPr lang="en-US" sz="2400" b="0" i="0" dirty="0">
                <a:solidFill>
                  <a:srgbClr val="000000"/>
                </a:solidFill>
                <a:effectLst/>
                <a:latin typeface="Arial" panose="020B0604020202020204" pitchFamily="34" charset="0"/>
              </a:rPr>
              <a:t>The input data to a machine learning system can be numerical, textual, audio, visual, or multimedia. </a:t>
            </a:r>
          </a:p>
          <a:p>
            <a:pPr marL="342900" indent="-342900" algn="just">
              <a:lnSpc>
                <a:spcPct val="150000"/>
              </a:lnSpc>
              <a:buFont typeface="Arial" panose="020B0604020202020204" pitchFamily="34" charset="0"/>
              <a:buChar char="•"/>
            </a:pPr>
            <a:r>
              <a:rPr lang="en-US" sz="2400" b="0" i="0" dirty="0">
                <a:solidFill>
                  <a:srgbClr val="000000"/>
                </a:solidFill>
                <a:effectLst/>
                <a:latin typeface="Arial" panose="020B0604020202020204" pitchFamily="34" charset="0"/>
              </a:rPr>
              <a:t>The corresponding output data of the system can be a floating-point number, for instance, the velocity of a rocket, an integer representing a category or a class, for example, a pigeon or a sunflower from image recognition.</a:t>
            </a:r>
            <a:endParaRPr lang="en-IN" sz="2400" dirty="0"/>
          </a:p>
        </p:txBody>
      </p:sp>
    </p:spTree>
    <p:extLst>
      <p:ext uri="{BB962C8B-B14F-4D97-AF65-F5344CB8AC3E}">
        <p14:creationId xmlns:p14="http://schemas.microsoft.com/office/powerpoint/2010/main" val="247961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6118" y="843606"/>
            <a:ext cx="10829364" cy="1569660"/>
          </a:xfrm>
          <a:prstGeom prst="rect">
            <a:avLst/>
          </a:prstGeom>
        </p:spPr>
        <p:txBody>
          <a:bodyPr wrap="square">
            <a:spAutoFit/>
          </a:bodyPr>
          <a:lstStyle/>
          <a:p>
            <a:pPr algn="just"/>
            <a:r>
              <a:rPr lang="en-US" sz="2400" b="0" i="0" dirty="0">
                <a:solidFill>
                  <a:srgbClr val="000000"/>
                </a:solidFill>
                <a:effectLst/>
                <a:latin typeface="verdana" panose="020B0604030504040204" pitchFamily="34" charset="0"/>
              </a:rPr>
              <a:t>The task of the unsupervised learning algorithm is to identify the image features on their own. Unsupervised learning algorithm will perform this task by clustering the image dataset into the groups according to similarities between images.</a:t>
            </a:r>
            <a:endParaRPr lang="en-IN" sz="2400" dirty="0"/>
          </a:p>
        </p:txBody>
      </p:sp>
      <p:pic>
        <p:nvPicPr>
          <p:cNvPr id="4098" name="Picture 2" descr="Supervised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635" y="2506849"/>
            <a:ext cx="8148918" cy="4109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55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2377" y="743181"/>
            <a:ext cx="5141151" cy="461665"/>
          </a:xfrm>
          <a:prstGeom prst="rect">
            <a:avLst/>
          </a:prstGeom>
        </p:spPr>
        <p:txBody>
          <a:bodyPr wrap="none">
            <a:spAutoFit/>
          </a:bodyPr>
          <a:lstStyle/>
          <a:p>
            <a:r>
              <a:rPr lang="en-IN" sz="2400" b="1" i="0" dirty="0">
                <a:solidFill>
                  <a:srgbClr val="C00000"/>
                </a:solidFill>
                <a:effectLst/>
                <a:latin typeface="erdana"/>
              </a:rPr>
              <a:t>Why use Unsupervised Learning?</a:t>
            </a:r>
          </a:p>
        </p:txBody>
      </p:sp>
      <p:sp>
        <p:nvSpPr>
          <p:cNvPr id="3" name="Rectangle 2"/>
          <p:cNvSpPr/>
          <p:nvPr/>
        </p:nvSpPr>
        <p:spPr>
          <a:xfrm>
            <a:off x="982377" y="1357317"/>
            <a:ext cx="10815176" cy="5003614"/>
          </a:xfrm>
          <a:prstGeom prst="rect">
            <a:avLst/>
          </a:prstGeom>
        </p:spPr>
        <p:txBody>
          <a:bodyPr wrap="square">
            <a:spAutoFit/>
          </a:bodyPr>
          <a:lstStyle/>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Unsupervised learning is helpful for finding useful insights from the data.</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Unsupervised learning is much similar as a human learns to think by their own experiences, which makes it closer to the real AI.</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Unsupervised learning works on unlabeled and uncategorized data which make unsupervised learning more important.</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In real-world, we do not always have input data with the corresponding output so to solve such cases, we need unsupervised learning.</a:t>
            </a:r>
          </a:p>
        </p:txBody>
      </p:sp>
    </p:spTree>
    <p:extLst>
      <p:ext uri="{BB962C8B-B14F-4D97-AF65-F5344CB8AC3E}">
        <p14:creationId xmlns:p14="http://schemas.microsoft.com/office/powerpoint/2010/main" val="696046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4753" y="627547"/>
            <a:ext cx="11053482" cy="1200329"/>
          </a:xfrm>
          <a:prstGeom prst="rect">
            <a:avLst/>
          </a:prstGeom>
        </p:spPr>
        <p:txBody>
          <a:bodyPr wrap="square">
            <a:spAutoFit/>
          </a:bodyPr>
          <a:lstStyle/>
          <a:p>
            <a:pPr algn="just"/>
            <a:r>
              <a:rPr lang="en-US" sz="2400" b="1" i="0" dirty="0">
                <a:solidFill>
                  <a:srgbClr val="C00000"/>
                </a:solidFill>
                <a:effectLst/>
                <a:latin typeface="erdana"/>
              </a:rPr>
              <a:t>Working of Unsupervised Learning</a:t>
            </a:r>
          </a:p>
          <a:p>
            <a:pPr algn="just"/>
            <a:r>
              <a:rPr lang="en-US" sz="2400" b="0" i="0" dirty="0">
                <a:solidFill>
                  <a:srgbClr val="000000"/>
                </a:solidFill>
                <a:effectLst/>
                <a:latin typeface="verdana" panose="020B0604030504040204" pitchFamily="34" charset="0"/>
              </a:rPr>
              <a:t>Working of unsupervised learning can be understood by the below diagram:</a:t>
            </a:r>
          </a:p>
        </p:txBody>
      </p:sp>
      <p:pic>
        <p:nvPicPr>
          <p:cNvPr id="5122" name="Picture 2" descr="Supervised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118" y="1827875"/>
            <a:ext cx="9493623" cy="4537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056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5081" y="838271"/>
            <a:ext cx="10650071" cy="563231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Here, we have taken an unlabeled input data, which means it is not categorized and corresponding outputs are also not given.</a:t>
            </a: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Now, this unlabeled input data is fed to the machine learning model in order to train it. </a:t>
            </a: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Firstly, it will interpret the raw data to find the hidden patterns from the data and then will apply suitable algorithms such as k-means clustering, Decision tree, etc.</a:t>
            </a: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Once it applies the suitable algorithm, the algorithm divides the data objects into groups according to the similarities and difference between the objects.</a:t>
            </a:r>
          </a:p>
        </p:txBody>
      </p:sp>
    </p:spTree>
    <p:extLst>
      <p:ext uri="{BB962C8B-B14F-4D97-AF65-F5344CB8AC3E}">
        <p14:creationId xmlns:p14="http://schemas.microsoft.com/office/powerpoint/2010/main" val="1835849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5081" y="744088"/>
            <a:ext cx="10605247" cy="1200329"/>
          </a:xfrm>
          <a:prstGeom prst="rect">
            <a:avLst/>
          </a:prstGeom>
        </p:spPr>
        <p:txBody>
          <a:bodyPr wrap="square">
            <a:spAutoFit/>
          </a:bodyPr>
          <a:lstStyle/>
          <a:p>
            <a:pPr algn="just"/>
            <a:r>
              <a:rPr lang="en-US" sz="2400" b="1" i="0" dirty="0">
                <a:solidFill>
                  <a:srgbClr val="C00000"/>
                </a:solidFill>
                <a:effectLst/>
                <a:latin typeface="erdana"/>
              </a:rPr>
              <a:t>Types of Unsupervised Learning Algorithm:</a:t>
            </a:r>
          </a:p>
          <a:p>
            <a:pPr algn="just"/>
            <a:r>
              <a:rPr lang="en-US" sz="2400" b="0" i="0" dirty="0">
                <a:solidFill>
                  <a:srgbClr val="000000"/>
                </a:solidFill>
                <a:effectLst/>
                <a:latin typeface="verdana" panose="020B0604030504040204" pitchFamily="34" charset="0"/>
              </a:rPr>
              <a:t>The unsupervised learning algorithm can be further categorized into two types of problems:</a:t>
            </a:r>
          </a:p>
        </p:txBody>
      </p:sp>
      <p:pic>
        <p:nvPicPr>
          <p:cNvPr id="6146" name="Picture 2" descr="Supervised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4988" y="2097742"/>
            <a:ext cx="8776447" cy="4356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43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905" y="1055639"/>
            <a:ext cx="10757647" cy="4893647"/>
          </a:xfrm>
          <a:prstGeom prst="rect">
            <a:avLst/>
          </a:prstGeom>
        </p:spPr>
        <p:txBody>
          <a:bodyPr wrap="square">
            <a:spAutoFit/>
          </a:bodyPr>
          <a:lstStyle/>
          <a:p>
            <a:pPr algn="just">
              <a:lnSpc>
                <a:spcPct val="150000"/>
              </a:lnSpc>
            </a:pPr>
            <a:r>
              <a:rPr lang="en-US" sz="2600" b="1" dirty="0">
                <a:solidFill>
                  <a:srgbClr val="000000"/>
                </a:solidFill>
                <a:effectLst/>
                <a:latin typeface="verdana" panose="020B0604030504040204" pitchFamily="34" charset="0"/>
              </a:rPr>
              <a:t>Clustering</a:t>
            </a:r>
            <a:r>
              <a:rPr lang="en-US" sz="2600" b="0" dirty="0">
                <a:solidFill>
                  <a:srgbClr val="000000"/>
                </a:solidFill>
                <a:effectLst/>
                <a:latin typeface="verdana" panose="020B0604030504040204" pitchFamily="34" charset="0"/>
              </a:rPr>
              <a:t>: </a:t>
            </a:r>
          </a:p>
          <a:p>
            <a:pPr marL="457200" indent="-457200" algn="just">
              <a:lnSpc>
                <a:spcPct val="150000"/>
              </a:lnSpc>
              <a:buFont typeface="Arial" panose="020B0604020202020204" pitchFamily="34" charset="0"/>
              <a:buChar char="•"/>
            </a:pPr>
            <a:r>
              <a:rPr lang="en-US" sz="2600" b="0" dirty="0">
                <a:solidFill>
                  <a:srgbClr val="000000"/>
                </a:solidFill>
                <a:effectLst/>
                <a:latin typeface="verdana" panose="020B0604030504040204" pitchFamily="34" charset="0"/>
              </a:rPr>
              <a:t>Clustering is a method of grouping the objects into clusters such that objects with most similarities remains into a group and has less or no similarities with the objects of another group. </a:t>
            </a:r>
          </a:p>
          <a:p>
            <a:pPr marL="457200" indent="-457200" algn="just">
              <a:lnSpc>
                <a:spcPct val="150000"/>
              </a:lnSpc>
              <a:buFont typeface="Arial" panose="020B0604020202020204" pitchFamily="34" charset="0"/>
              <a:buChar char="•"/>
            </a:pPr>
            <a:r>
              <a:rPr lang="en-US" sz="2600" b="0" dirty="0">
                <a:solidFill>
                  <a:srgbClr val="000000"/>
                </a:solidFill>
                <a:effectLst/>
                <a:latin typeface="verdana" panose="020B0604030504040204" pitchFamily="34" charset="0"/>
              </a:rPr>
              <a:t>Cluster analysis finds the commonalities between the data objects and categorizes them as per the presence and absence of those commonalities.</a:t>
            </a:r>
          </a:p>
        </p:txBody>
      </p:sp>
    </p:spTree>
    <p:extLst>
      <p:ext uri="{BB962C8B-B14F-4D97-AF65-F5344CB8AC3E}">
        <p14:creationId xmlns:p14="http://schemas.microsoft.com/office/powerpoint/2010/main" val="565948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1976" y="778638"/>
            <a:ext cx="10632141" cy="5678478"/>
          </a:xfrm>
          <a:prstGeom prst="rect">
            <a:avLst/>
          </a:prstGeom>
        </p:spPr>
        <p:txBody>
          <a:bodyPr wrap="square">
            <a:spAutoFit/>
          </a:bodyPr>
          <a:lstStyle/>
          <a:p>
            <a:pPr algn="just">
              <a:lnSpc>
                <a:spcPct val="150000"/>
              </a:lnSpc>
            </a:pPr>
            <a:r>
              <a:rPr lang="en-US" sz="2600" b="1" dirty="0">
                <a:solidFill>
                  <a:srgbClr val="000000"/>
                </a:solidFill>
                <a:effectLst/>
                <a:latin typeface="verdana" panose="020B0604030504040204" pitchFamily="34" charset="0"/>
              </a:rPr>
              <a:t>Association</a:t>
            </a:r>
            <a:r>
              <a:rPr lang="en-US" sz="2600" b="0" dirty="0">
                <a:solidFill>
                  <a:srgbClr val="000000"/>
                </a:solidFill>
                <a:effectLst/>
                <a:latin typeface="verdana" panose="020B0604030504040204" pitchFamily="34" charset="0"/>
              </a:rPr>
              <a:t>: </a:t>
            </a:r>
          </a:p>
          <a:p>
            <a:pPr marL="457200" indent="-457200"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An association rule is an unsupervised learning method which is used for finding the relationships between variables in the large database. </a:t>
            </a:r>
          </a:p>
          <a:p>
            <a:pPr marL="457200" indent="-457200"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It determines the set of items that occurs together in the dataset. </a:t>
            </a:r>
          </a:p>
          <a:p>
            <a:pPr marL="457200" indent="-457200"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Association rule makes marketing strategy more effective. Such as people who buy X item (suppose a bread) are also tend to purchase Y (Butter/Jam) item. </a:t>
            </a:r>
          </a:p>
          <a:p>
            <a:pPr marL="457200" indent="-457200"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A typical example of Association rule is Market Basket Analysis.</a:t>
            </a:r>
          </a:p>
        </p:txBody>
      </p:sp>
    </p:spTree>
    <p:extLst>
      <p:ext uri="{BB962C8B-B14F-4D97-AF65-F5344CB8AC3E}">
        <p14:creationId xmlns:p14="http://schemas.microsoft.com/office/powerpoint/2010/main" val="2931658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0612" y="654441"/>
            <a:ext cx="10748682" cy="830997"/>
          </a:xfrm>
          <a:prstGeom prst="rect">
            <a:avLst/>
          </a:prstGeom>
        </p:spPr>
        <p:txBody>
          <a:bodyPr wrap="square">
            <a:spAutoFit/>
          </a:bodyPr>
          <a:lstStyle/>
          <a:p>
            <a:pPr algn="just"/>
            <a:r>
              <a:rPr lang="en-US" sz="2400" b="1" i="0" dirty="0">
                <a:solidFill>
                  <a:srgbClr val="C00000"/>
                </a:solidFill>
                <a:effectLst/>
                <a:latin typeface="erdana"/>
              </a:rPr>
              <a:t>Unsupervised Learning algorithms:</a:t>
            </a:r>
          </a:p>
          <a:p>
            <a:pPr algn="just"/>
            <a:r>
              <a:rPr lang="en-US" sz="2400" b="0" i="0" dirty="0">
                <a:solidFill>
                  <a:srgbClr val="000000"/>
                </a:solidFill>
                <a:effectLst/>
                <a:latin typeface="verdana" panose="020B0604030504040204" pitchFamily="34" charset="0"/>
              </a:rPr>
              <a:t>Below is the list of some popular unsupervised learning algorithms:</a:t>
            </a:r>
          </a:p>
        </p:txBody>
      </p:sp>
      <p:sp>
        <p:nvSpPr>
          <p:cNvPr id="3" name="Rectangle 2"/>
          <p:cNvSpPr/>
          <p:nvPr/>
        </p:nvSpPr>
        <p:spPr>
          <a:xfrm>
            <a:off x="1057835" y="1670174"/>
            <a:ext cx="6777318" cy="5003614"/>
          </a:xfrm>
          <a:prstGeom prst="rect">
            <a:avLst/>
          </a:prstGeom>
        </p:spPr>
        <p:txBody>
          <a:bodyPr wrap="square">
            <a:spAutoFit/>
          </a:bodyPr>
          <a:lstStyle/>
          <a:p>
            <a:pPr>
              <a:lnSpc>
                <a:spcPct val="150000"/>
              </a:lnSpc>
              <a:buFont typeface="Arial" panose="020B0604020202020204" pitchFamily="34" charset="0"/>
              <a:buChar char="•"/>
            </a:pPr>
            <a:r>
              <a:rPr lang="en-IN" sz="2400" dirty="0">
                <a:solidFill>
                  <a:srgbClr val="000000"/>
                </a:solidFill>
                <a:effectLst/>
                <a:latin typeface="verdana" panose="020B0604030504040204" pitchFamily="34" charset="0"/>
              </a:rPr>
              <a:t>K-means clustering</a:t>
            </a:r>
          </a:p>
          <a:p>
            <a:pPr>
              <a:lnSpc>
                <a:spcPct val="150000"/>
              </a:lnSpc>
              <a:buFont typeface="Arial" panose="020B0604020202020204" pitchFamily="34" charset="0"/>
              <a:buChar char="•"/>
            </a:pPr>
            <a:r>
              <a:rPr lang="en-IN" sz="2400" dirty="0">
                <a:solidFill>
                  <a:srgbClr val="000000"/>
                </a:solidFill>
                <a:effectLst/>
                <a:latin typeface="verdana" panose="020B0604030504040204" pitchFamily="34" charset="0"/>
              </a:rPr>
              <a:t>KNN (k-nearest </a:t>
            </a:r>
            <a:r>
              <a:rPr lang="en-IN" sz="2400" dirty="0" err="1">
                <a:solidFill>
                  <a:srgbClr val="000000"/>
                </a:solidFill>
                <a:effectLst/>
                <a:latin typeface="verdana" panose="020B0604030504040204" pitchFamily="34" charset="0"/>
              </a:rPr>
              <a:t>neighbors</a:t>
            </a:r>
            <a:r>
              <a:rPr lang="en-IN" sz="2400" dirty="0">
                <a:solidFill>
                  <a:srgbClr val="000000"/>
                </a:solidFill>
                <a:effectLst/>
                <a:latin typeface="verdana" panose="020B0604030504040204" pitchFamily="34" charset="0"/>
              </a:rPr>
              <a:t>)</a:t>
            </a:r>
          </a:p>
          <a:p>
            <a:pPr>
              <a:lnSpc>
                <a:spcPct val="150000"/>
              </a:lnSpc>
              <a:buFont typeface="Arial" panose="020B0604020202020204" pitchFamily="34" charset="0"/>
              <a:buChar char="•"/>
            </a:pPr>
            <a:r>
              <a:rPr lang="en-IN" sz="2400" dirty="0">
                <a:solidFill>
                  <a:srgbClr val="000000"/>
                </a:solidFill>
                <a:effectLst/>
                <a:latin typeface="verdana" panose="020B0604030504040204" pitchFamily="34" charset="0"/>
              </a:rPr>
              <a:t>Hierarchal clustering</a:t>
            </a:r>
          </a:p>
          <a:p>
            <a:pPr>
              <a:lnSpc>
                <a:spcPct val="150000"/>
              </a:lnSpc>
              <a:buFont typeface="Arial" panose="020B0604020202020204" pitchFamily="34" charset="0"/>
              <a:buChar char="•"/>
            </a:pPr>
            <a:r>
              <a:rPr lang="en-IN" sz="2400" dirty="0">
                <a:solidFill>
                  <a:srgbClr val="000000"/>
                </a:solidFill>
                <a:effectLst/>
                <a:latin typeface="verdana" panose="020B0604030504040204" pitchFamily="34" charset="0"/>
              </a:rPr>
              <a:t>Anomaly detection</a:t>
            </a:r>
          </a:p>
          <a:p>
            <a:pPr>
              <a:lnSpc>
                <a:spcPct val="150000"/>
              </a:lnSpc>
              <a:buFont typeface="Arial" panose="020B0604020202020204" pitchFamily="34" charset="0"/>
              <a:buChar char="•"/>
            </a:pPr>
            <a:r>
              <a:rPr lang="en-IN" sz="2400" dirty="0">
                <a:solidFill>
                  <a:srgbClr val="000000"/>
                </a:solidFill>
                <a:effectLst/>
                <a:latin typeface="verdana" panose="020B0604030504040204" pitchFamily="34" charset="0"/>
              </a:rPr>
              <a:t>Neural Networks</a:t>
            </a:r>
          </a:p>
          <a:p>
            <a:pPr>
              <a:lnSpc>
                <a:spcPct val="150000"/>
              </a:lnSpc>
              <a:buFont typeface="Arial" panose="020B0604020202020204" pitchFamily="34" charset="0"/>
              <a:buChar char="•"/>
            </a:pPr>
            <a:r>
              <a:rPr lang="en-IN" sz="2400" dirty="0">
                <a:solidFill>
                  <a:srgbClr val="000000"/>
                </a:solidFill>
                <a:effectLst/>
                <a:latin typeface="verdana" panose="020B0604030504040204" pitchFamily="34" charset="0"/>
              </a:rPr>
              <a:t>Principle Component Analysis</a:t>
            </a:r>
          </a:p>
          <a:p>
            <a:pPr>
              <a:lnSpc>
                <a:spcPct val="150000"/>
              </a:lnSpc>
              <a:buFont typeface="Arial" panose="020B0604020202020204" pitchFamily="34" charset="0"/>
              <a:buChar char="•"/>
            </a:pPr>
            <a:r>
              <a:rPr lang="en-IN" sz="2400" dirty="0">
                <a:solidFill>
                  <a:srgbClr val="000000"/>
                </a:solidFill>
                <a:effectLst/>
                <a:latin typeface="verdana" panose="020B0604030504040204" pitchFamily="34" charset="0"/>
              </a:rPr>
              <a:t>Independent Component Analysis</a:t>
            </a:r>
          </a:p>
          <a:p>
            <a:pPr>
              <a:lnSpc>
                <a:spcPct val="150000"/>
              </a:lnSpc>
              <a:buFont typeface="Arial" panose="020B0604020202020204" pitchFamily="34" charset="0"/>
              <a:buChar char="•"/>
            </a:pPr>
            <a:r>
              <a:rPr lang="en-IN" sz="2400" dirty="0" err="1">
                <a:solidFill>
                  <a:srgbClr val="000000"/>
                </a:solidFill>
                <a:effectLst/>
                <a:latin typeface="verdana" panose="020B0604030504040204" pitchFamily="34" charset="0"/>
              </a:rPr>
              <a:t>Apriori</a:t>
            </a:r>
            <a:r>
              <a:rPr lang="en-IN" sz="2400" dirty="0">
                <a:solidFill>
                  <a:srgbClr val="000000"/>
                </a:solidFill>
                <a:effectLst/>
                <a:latin typeface="verdana" panose="020B0604030504040204" pitchFamily="34" charset="0"/>
              </a:rPr>
              <a:t> algorithm</a:t>
            </a:r>
          </a:p>
          <a:p>
            <a:pPr>
              <a:lnSpc>
                <a:spcPct val="150000"/>
              </a:lnSpc>
              <a:buFont typeface="Arial" panose="020B0604020202020204" pitchFamily="34" charset="0"/>
              <a:buChar char="•"/>
            </a:pPr>
            <a:r>
              <a:rPr lang="en-IN" sz="2400" dirty="0">
                <a:solidFill>
                  <a:srgbClr val="000000"/>
                </a:solidFill>
                <a:effectLst/>
                <a:latin typeface="verdana" panose="020B0604030504040204" pitchFamily="34" charset="0"/>
              </a:rPr>
              <a:t>Singular value decomposition</a:t>
            </a:r>
          </a:p>
        </p:txBody>
      </p:sp>
    </p:spTree>
    <p:extLst>
      <p:ext uri="{BB962C8B-B14F-4D97-AF65-F5344CB8AC3E}">
        <p14:creationId xmlns:p14="http://schemas.microsoft.com/office/powerpoint/2010/main" val="2427010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764" y="1149314"/>
            <a:ext cx="10452848" cy="3693319"/>
          </a:xfrm>
          <a:prstGeom prst="rect">
            <a:avLst/>
          </a:prstGeom>
        </p:spPr>
        <p:txBody>
          <a:bodyPr wrap="square">
            <a:spAutoFit/>
          </a:bodyPr>
          <a:lstStyle/>
          <a:p>
            <a:pPr algn="just">
              <a:lnSpc>
                <a:spcPct val="150000"/>
              </a:lnSpc>
            </a:pPr>
            <a:r>
              <a:rPr lang="en-US" sz="2600" b="1" i="0" dirty="0">
                <a:solidFill>
                  <a:srgbClr val="C00000"/>
                </a:solidFill>
                <a:effectLst/>
                <a:latin typeface="erdana"/>
              </a:rPr>
              <a:t>Advantages of Unsupervised Learning</a:t>
            </a:r>
          </a:p>
          <a:p>
            <a:pPr algn="just">
              <a:lnSpc>
                <a:spcPct val="150000"/>
              </a:lnSpc>
              <a:buFont typeface="Arial" panose="020B0604020202020204" pitchFamily="34" charset="0"/>
              <a:buChar char="•"/>
            </a:pPr>
            <a:r>
              <a:rPr lang="en-US" sz="2600" b="0" dirty="0">
                <a:solidFill>
                  <a:srgbClr val="000000"/>
                </a:solidFill>
                <a:effectLst/>
                <a:latin typeface="verdana" panose="020B0604030504040204" pitchFamily="34" charset="0"/>
              </a:rPr>
              <a:t>Unsupervised learning is used for more complex tasks as compared to supervised learning because, in unsupervised learning, we don't have labeled input data.</a:t>
            </a:r>
          </a:p>
          <a:p>
            <a:pPr algn="just">
              <a:lnSpc>
                <a:spcPct val="150000"/>
              </a:lnSpc>
              <a:buFont typeface="Arial" panose="020B0604020202020204" pitchFamily="34" charset="0"/>
              <a:buChar char="•"/>
            </a:pPr>
            <a:r>
              <a:rPr lang="en-US" sz="2600" b="0" dirty="0">
                <a:solidFill>
                  <a:srgbClr val="000000"/>
                </a:solidFill>
                <a:effectLst/>
                <a:latin typeface="verdana" panose="020B0604030504040204" pitchFamily="34" charset="0"/>
              </a:rPr>
              <a:t>Unsupervised learning is preferable as it is easy to get unlabeled data in comparison to labeled data.</a:t>
            </a:r>
          </a:p>
        </p:txBody>
      </p:sp>
    </p:spTree>
    <p:extLst>
      <p:ext uri="{BB962C8B-B14F-4D97-AF65-F5344CB8AC3E}">
        <p14:creationId xmlns:p14="http://schemas.microsoft.com/office/powerpoint/2010/main" val="8452607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7152" y="1217003"/>
            <a:ext cx="10936941" cy="3693319"/>
          </a:xfrm>
          <a:prstGeom prst="rect">
            <a:avLst/>
          </a:prstGeom>
        </p:spPr>
        <p:txBody>
          <a:bodyPr wrap="square">
            <a:spAutoFit/>
          </a:bodyPr>
          <a:lstStyle/>
          <a:p>
            <a:pPr algn="just">
              <a:lnSpc>
                <a:spcPct val="150000"/>
              </a:lnSpc>
            </a:pPr>
            <a:r>
              <a:rPr lang="en-US" sz="2600" b="1" i="0" dirty="0">
                <a:solidFill>
                  <a:srgbClr val="C00000"/>
                </a:solidFill>
                <a:effectLst/>
                <a:latin typeface="erdana"/>
              </a:rPr>
              <a:t>Disadvantages of Unsupervised Learning</a:t>
            </a:r>
          </a:p>
          <a:p>
            <a:pPr algn="just">
              <a:lnSpc>
                <a:spcPct val="150000"/>
              </a:lnSpc>
              <a:buFont typeface="Arial" panose="020B0604020202020204" pitchFamily="34" charset="0"/>
              <a:buChar char="•"/>
            </a:pPr>
            <a:r>
              <a:rPr lang="en-US" sz="2600" b="0" dirty="0">
                <a:solidFill>
                  <a:srgbClr val="000000"/>
                </a:solidFill>
                <a:effectLst/>
                <a:latin typeface="verdana" panose="020B0604030504040204" pitchFamily="34" charset="0"/>
              </a:rPr>
              <a:t>Unsupervised learning is intrinsically more difficult than supervised learning as it does not have corresponding output.</a:t>
            </a:r>
          </a:p>
          <a:p>
            <a:pPr algn="just">
              <a:lnSpc>
                <a:spcPct val="150000"/>
              </a:lnSpc>
              <a:buFont typeface="Arial" panose="020B0604020202020204" pitchFamily="34" charset="0"/>
              <a:buChar char="•"/>
            </a:pPr>
            <a:r>
              <a:rPr lang="en-US" sz="2600" b="0" dirty="0">
                <a:solidFill>
                  <a:srgbClr val="000000"/>
                </a:solidFill>
                <a:effectLst/>
                <a:latin typeface="verdana" panose="020B0604030504040204" pitchFamily="34" charset="0"/>
              </a:rPr>
              <a:t>The result of the unsupervised learning algorithm might be less accurate as input data is not labeled, and algorithms do not know the exact output in advance.</a:t>
            </a:r>
          </a:p>
        </p:txBody>
      </p:sp>
    </p:spTree>
    <p:extLst>
      <p:ext uri="{BB962C8B-B14F-4D97-AF65-F5344CB8AC3E}">
        <p14:creationId xmlns:p14="http://schemas.microsoft.com/office/powerpoint/2010/main" val="1861305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9905" y="922075"/>
            <a:ext cx="10730753" cy="5078313"/>
          </a:xfrm>
          <a:prstGeom prst="rect">
            <a:avLst/>
          </a:prstGeom>
        </p:spPr>
        <p:txBody>
          <a:bodyPr wrap="square">
            <a:spAutoFit/>
          </a:bodyPr>
          <a:lstStyle/>
          <a:p>
            <a:pPr algn="just">
              <a:lnSpc>
                <a:spcPct val="150000"/>
              </a:lnSpc>
            </a:pPr>
            <a:r>
              <a:rPr lang="en-US" sz="2400" b="1" i="0" dirty="0">
                <a:solidFill>
                  <a:srgbClr val="C00000"/>
                </a:solidFill>
                <a:effectLst/>
                <a:latin typeface="Arial" panose="020B0604020202020204" pitchFamily="34" charset="0"/>
              </a:rPr>
              <a:t>Concepts of Learning</a:t>
            </a:r>
          </a:p>
          <a:p>
            <a:pPr marL="342900" indent="-342900" algn="just">
              <a:lnSpc>
                <a:spcPct val="150000"/>
              </a:lnSpc>
              <a:buFont typeface="Arial" panose="020B0604020202020204" pitchFamily="34" charset="0"/>
              <a:buChar char="•"/>
            </a:pPr>
            <a:r>
              <a:rPr lang="en-US" sz="2400" b="0" i="0" dirty="0">
                <a:solidFill>
                  <a:srgbClr val="000000"/>
                </a:solidFill>
                <a:effectLst/>
                <a:latin typeface="Arial" panose="020B0604020202020204" pitchFamily="34" charset="0"/>
              </a:rPr>
              <a:t>Learning is the process of converting experience into expertise or knowledge. </a:t>
            </a:r>
          </a:p>
          <a:p>
            <a:pPr marL="342900" indent="-342900" algn="just">
              <a:lnSpc>
                <a:spcPct val="150000"/>
              </a:lnSpc>
              <a:buFont typeface="Arial" panose="020B0604020202020204" pitchFamily="34" charset="0"/>
              <a:buChar char="•"/>
            </a:pPr>
            <a:r>
              <a:rPr lang="en-US" sz="2400" b="0" i="0" dirty="0">
                <a:solidFill>
                  <a:srgbClr val="C00000"/>
                </a:solidFill>
                <a:effectLst/>
                <a:latin typeface="Arial" panose="020B0604020202020204" pitchFamily="34" charset="0"/>
              </a:rPr>
              <a:t>Learning can be broadly classified into three categories</a:t>
            </a:r>
            <a:r>
              <a:rPr lang="en-US" sz="2400" b="0" i="0" dirty="0">
                <a:solidFill>
                  <a:srgbClr val="000000"/>
                </a:solidFill>
                <a:effectLst/>
                <a:latin typeface="Arial" panose="020B0604020202020204" pitchFamily="34" charset="0"/>
              </a:rPr>
              <a:t>, based on the nature of the learning data and interaction between the learner and the environment.</a:t>
            </a:r>
          </a:p>
          <a:p>
            <a:pPr algn="just">
              <a:lnSpc>
                <a:spcPct val="150000"/>
              </a:lnSpc>
              <a:buFont typeface="Arial" panose="020B0604020202020204" pitchFamily="34" charset="0"/>
              <a:buChar char="•"/>
            </a:pPr>
            <a:r>
              <a:rPr lang="en-US" sz="2400" b="1" i="0" dirty="0">
                <a:solidFill>
                  <a:srgbClr val="C00000"/>
                </a:solidFill>
                <a:effectLst/>
                <a:latin typeface="Arial" panose="020B0604020202020204" pitchFamily="34" charset="0"/>
              </a:rPr>
              <a:t>Supervised Learning</a:t>
            </a:r>
          </a:p>
          <a:p>
            <a:pPr algn="just">
              <a:lnSpc>
                <a:spcPct val="150000"/>
              </a:lnSpc>
              <a:buFont typeface="Arial" panose="020B0604020202020204" pitchFamily="34" charset="0"/>
              <a:buChar char="•"/>
            </a:pPr>
            <a:r>
              <a:rPr lang="en-US" sz="2400" b="1" i="0" dirty="0">
                <a:solidFill>
                  <a:srgbClr val="C00000"/>
                </a:solidFill>
                <a:effectLst/>
                <a:latin typeface="Arial" panose="020B0604020202020204" pitchFamily="34" charset="0"/>
              </a:rPr>
              <a:t>Unsupervised Learning</a:t>
            </a:r>
          </a:p>
          <a:p>
            <a:pPr algn="just">
              <a:lnSpc>
                <a:spcPct val="150000"/>
              </a:lnSpc>
              <a:buFont typeface="Arial" panose="020B0604020202020204" pitchFamily="34" charset="0"/>
              <a:buChar char="•"/>
            </a:pPr>
            <a:r>
              <a:rPr lang="en-US" sz="2400" b="1" i="0" dirty="0">
                <a:solidFill>
                  <a:srgbClr val="C00000"/>
                </a:solidFill>
                <a:effectLst/>
                <a:latin typeface="Arial" panose="020B0604020202020204" pitchFamily="34" charset="0"/>
              </a:rPr>
              <a:t>Semi-supervised Learning</a:t>
            </a:r>
          </a:p>
        </p:txBody>
      </p:sp>
    </p:spTree>
    <p:extLst>
      <p:ext uri="{BB962C8B-B14F-4D97-AF65-F5344CB8AC3E}">
        <p14:creationId xmlns:p14="http://schemas.microsoft.com/office/powerpoint/2010/main" val="346718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764" y="792941"/>
            <a:ext cx="9565341" cy="461665"/>
          </a:xfrm>
          <a:prstGeom prst="rect">
            <a:avLst/>
          </a:prstGeom>
        </p:spPr>
        <p:txBody>
          <a:bodyPr wrap="square">
            <a:spAutoFit/>
          </a:bodyPr>
          <a:lstStyle/>
          <a:p>
            <a:r>
              <a:rPr lang="en-US" sz="2400" b="1" i="0" dirty="0">
                <a:solidFill>
                  <a:srgbClr val="C00000"/>
                </a:solidFill>
                <a:effectLst/>
                <a:latin typeface="erdana"/>
              </a:rPr>
              <a:t>Difference between Supervised and Unsupervised Learning</a:t>
            </a:r>
          </a:p>
        </p:txBody>
      </p:sp>
      <p:pic>
        <p:nvPicPr>
          <p:cNvPr id="7170" name="Picture 2" descr="Supervised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012" y="1416423"/>
            <a:ext cx="9242611" cy="5118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12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0106769"/>
              </p:ext>
            </p:extLst>
          </p:nvPr>
        </p:nvGraphicFramePr>
        <p:xfrm>
          <a:off x="1321800" y="859163"/>
          <a:ext cx="10413000" cy="5723413"/>
        </p:xfrm>
        <a:graphic>
          <a:graphicData uri="http://schemas.openxmlformats.org/drawingml/2006/table">
            <a:tbl>
              <a:tblPr/>
              <a:tblGrid>
                <a:gridCol w="5206500">
                  <a:extLst>
                    <a:ext uri="{9D8B030D-6E8A-4147-A177-3AD203B41FA5}">
                      <a16:colId xmlns:a16="http://schemas.microsoft.com/office/drawing/2014/main" val="20000"/>
                    </a:ext>
                  </a:extLst>
                </a:gridCol>
                <a:gridCol w="5206500">
                  <a:extLst>
                    <a:ext uri="{9D8B030D-6E8A-4147-A177-3AD203B41FA5}">
                      <a16:colId xmlns:a16="http://schemas.microsoft.com/office/drawing/2014/main" val="20001"/>
                    </a:ext>
                  </a:extLst>
                </a:gridCol>
              </a:tblGrid>
              <a:tr h="399300">
                <a:tc>
                  <a:txBody>
                    <a:bodyPr/>
                    <a:lstStyle/>
                    <a:p>
                      <a:pPr algn="ctr" fontAlgn="t"/>
                      <a:r>
                        <a:rPr lang="en-IN" sz="2000" b="1" dirty="0">
                          <a:solidFill>
                            <a:srgbClr val="C00000"/>
                          </a:solidFill>
                          <a:effectLst/>
                          <a:latin typeface="times new roman" panose="02020603050405020304" pitchFamily="18" charset="0"/>
                        </a:rPr>
                        <a:t>Supervised Learning</a:t>
                      </a:r>
                    </a:p>
                  </a:txBody>
                  <a:tcPr marL="57456" marR="57456" marT="57456" marB="57456">
                    <a:lnL w="6350" cap="flat" cmpd="sng" algn="ctr">
                      <a:solidFill>
                        <a:srgbClr val="B0AA3F"/>
                      </a:solidFill>
                      <a:prstDash val="solid"/>
                      <a:round/>
                      <a:headEnd type="none" w="med" len="med"/>
                      <a:tailEnd type="none" w="med" len="med"/>
                    </a:lnL>
                    <a:lnR w="6350" cap="flat" cmpd="sng" algn="ctr">
                      <a:solidFill>
                        <a:srgbClr val="B0AA3F"/>
                      </a:solidFill>
                      <a:prstDash val="solid"/>
                      <a:round/>
                      <a:headEnd type="none" w="med" len="med"/>
                      <a:tailEnd type="none" w="med" len="med"/>
                    </a:lnR>
                    <a:lnT w="6350" cap="flat" cmpd="sng" algn="ctr">
                      <a:solidFill>
                        <a:srgbClr val="B0AA3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2000" b="1" dirty="0">
                          <a:solidFill>
                            <a:srgbClr val="C00000"/>
                          </a:solidFill>
                          <a:effectLst/>
                          <a:latin typeface="times new roman" panose="02020603050405020304" pitchFamily="18" charset="0"/>
                        </a:rPr>
                        <a:t>Unsupervised Learning</a:t>
                      </a:r>
                    </a:p>
                  </a:txBody>
                  <a:tcPr marL="57456" marR="57456" marT="57456" marB="57456">
                    <a:lnL w="6350" cap="flat" cmpd="sng" algn="ctr">
                      <a:solidFill>
                        <a:srgbClr val="B0AA3F"/>
                      </a:solidFill>
                      <a:prstDash val="solid"/>
                      <a:round/>
                      <a:headEnd type="none" w="med" len="med"/>
                      <a:tailEnd type="none" w="med" len="med"/>
                    </a:lnL>
                    <a:lnR w="6350" cap="flat" cmpd="sng" algn="ctr">
                      <a:solidFill>
                        <a:srgbClr val="B0AA3F"/>
                      </a:solidFill>
                      <a:prstDash val="solid"/>
                      <a:round/>
                      <a:headEnd type="none" w="med" len="med"/>
                      <a:tailEnd type="none" w="med" len="med"/>
                    </a:lnR>
                    <a:lnT w="6350" cap="flat" cmpd="sng" algn="ctr">
                      <a:solidFill>
                        <a:srgbClr val="B0AA3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131282">
                <a:tc>
                  <a:txBody>
                    <a:bodyPr/>
                    <a:lstStyle/>
                    <a:p>
                      <a:pPr algn="l" fontAlgn="t"/>
                      <a:r>
                        <a:rPr lang="en-US" sz="2000" dirty="0">
                          <a:solidFill>
                            <a:srgbClr val="000000"/>
                          </a:solidFill>
                          <a:effectLst/>
                          <a:latin typeface="verdana" panose="020B0604030504040204" pitchFamily="34" charset="0"/>
                        </a:rPr>
                        <a:t>Supervised learning algorithms are trained using labeled data.</a:t>
                      </a:r>
                    </a:p>
                  </a:txBody>
                  <a:tcPr marL="38304" marR="38304" marT="38304" marB="383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Unsupervised learning algorithms are trained using unlabeled data.</a:t>
                      </a:r>
                    </a:p>
                  </a:txBody>
                  <a:tcPr marL="38304" marR="38304" marT="38304" marB="383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650331">
                <a:tc>
                  <a:txBody>
                    <a:bodyPr/>
                    <a:lstStyle/>
                    <a:p>
                      <a:pPr algn="l" fontAlgn="t"/>
                      <a:r>
                        <a:rPr lang="en-US" sz="2000" dirty="0">
                          <a:solidFill>
                            <a:srgbClr val="000000"/>
                          </a:solidFill>
                          <a:effectLst/>
                          <a:latin typeface="verdana" panose="020B0604030504040204" pitchFamily="34" charset="0"/>
                        </a:rPr>
                        <a:t>Supervised learning model takes direct feedback to check if it is predicting correct output or not.</a:t>
                      </a:r>
                    </a:p>
                  </a:txBody>
                  <a:tcPr marL="38304" marR="38304" marT="38304" marB="383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Unsupervised learning model does not take any feedback.</a:t>
                      </a:r>
                    </a:p>
                  </a:txBody>
                  <a:tcPr marL="38304" marR="38304" marT="38304" marB="383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1131282">
                <a:tc>
                  <a:txBody>
                    <a:bodyPr/>
                    <a:lstStyle/>
                    <a:p>
                      <a:pPr algn="l" fontAlgn="t"/>
                      <a:r>
                        <a:rPr lang="en-US" sz="2000">
                          <a:solidFill>
                            <a:srgbClr val="000000"/>
                          </a:solidFill>
                          <a:effectLst/>
                          <a:latin typeface="verdana" panose="020B0604030504040204" pitchFamily="34" charset="0"/>
                        </a:rPr>
                        <a:t>Supervised learning model predicts the output.</a:t>
                      </a:r>
                    </a:p>
                  </a:txBody>
                  <a:tcPr marL="38304" marR="38304" marT="38304" marB="383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Unsupervised learning model finds the hidden patterns in data.</a:t>
                      </a:r>
                    </a:p>
                  </a:txBody>
                  <a:tcPr marL="38304" marR="38304" marT="38304" marB="383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390806">
                <a:tc>
                  <a:txBody>
                    <a:bodyPr/>
                    <a:lstStyle/>
                    <a:p>
                      <a:pPr algn="l" fontAlgn="t"/>
                      <a:r>
                        <a:rPr lang="en-US" sz="2000">
                          <a:solidFill>
                            <a:srgbClr val="000000"/>
                          </a:solidFill>
                          <a:effectLst/>
                          <a:latin typeface="verdana" panose="020B0604030504040204" pitchFamily="34" charset="0"/>
                        </a:rPr>
                        <a:t>In supervised learning, input data is provided to the model along with the output.</a:t>
                      </a:r>
                    </a:p>
                  </a:txBody>
                  <a:tcPr marL="38304" marR="38304" marT="38304" marB="383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In unsupervised learning, only input data is provided to the model.</a:t>
                      </a:r>
                    </a:p>
                  </a:txBody>
                  <a:tcPr marL="38304" marR="38304" marT="38304" marB="383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479389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51195670"/>
              </p:ext>
            </p:extLst>
          </p:nvPr>
        </p:nvGraphicFramePr>
        <p:xfrm>
          <a:off x="1563361" y="1171201"/>
          <a:ext cx="10135580" cy="5283386"/>
        </p:xfrm>
        <a:graphic>
          <a:graphicData uri="http://schemas.openxmlformats.org/drawingml/2006/table">
            <a:tbl>
              <a:tblPr/>
              <a:tblGrid>
                <a:gridCol w="5067790">
                  <a:extLst>
                    <a:ext uri="{9D8B030D-6E8A-4147-A177-3AD203B41FA5}">
                      <a16:colId xmlns:a16="http://schemas.microsoft.com/office/drawing/2014/main" val="20000"/>
                    </a:ext>
                  </a:extLst>
                </a:gridCol>
                <a:gridCol w="5067790">
                  <a:extLst>
                    <a:ext uri="{9D8B030D-6E8A-4147-A177-3AD203B41FA5}">
                      <a16:colId xmlns:a16="http://schemas.microsoft.com/office/drawing/2014/main" val="20001"/>
                    </a:ext>
                  </a:extLst>
                </a:gridCol>
              </a:tblGrid>
              <a:tr h="1528189">
                <a:tc>
                  <a:txBody>
                    <a:bodyPr/>
                    <a:lstStyle/>
                    <a:p>
                      <a:pPr algn="l" fontAlgn="t"/>
                      <a:r>
                        <a:rPr lang="en-US" sz="2000" dirty="0">
                          <a:solidFill>
                            <a:srgbClr val="000000"/>
                          </a:solidFill>
                          <a:effectLst/>
                          <a:latin typeface="verdana" panose="020B0604030504040204" pitchFamily="34" charset="0"/>
                        </a:rPr>
                        <a:t>The goal of supervised learning is to train the model so that it can predict the output when it is given new data.</a:t>
                      </a:r>
                    </a:p>
                  </a:txBody>
                  <a:tcPr marL="31623" marR="31623" marT="31623" marB="3162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The goal of unsupervised learning is to find the hidden patterns and useful insights from the unknown dataset.</a:t>
                      </a:r>
                    </a:p>
                  </a:txBody>
                  <a:tcPr marL="31623" marR="31623" marT="31623" marB="3162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906162">
                <a:tc>
                  <a:txBody>
                    <a:bodyPr/>
                    <a:lstStyle/>
                    <a:p>
                      <a:pPr algn="l" fontAlgn="t"/>
                      <a:r>
                        <a:rPr lang="en-US" sz="2000" dirty="0">
                          <a:solidFill>
                            <a:srgbClr val="000000"/>
                          </a:solidFill>
                          <a:effectLst/>
                          <a:latin typeface="verdana" panose="020B0604030504040204" pitchFamily="34" charset="0"/>
                        </a:rPr>
                        <a:t>Supervised learning needs supervision to train the model.</a:t>
                      </a:r>
                    </a:p>
                  </a:txBody>
                  <a:tcPr marL="31623" marR="31623" marT="31623" marB="3162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panose="020B0604030504040204" pitchFamily="34" charset="0"/>
                        </a:rPr>
                        <a:t>Unsupervised learning does not need any supervision to train the model.</a:t>
                      </a:r>
                    </a:p>
                  </a:txBody>
                  <a:tcPr marL="31623" marR="31623" marT="31623" marB="3162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1320846">
                <a:tc>
                  <a:txBody>
                    <a:bodyPr/>
                    <a:lstStyle/>
                    <a:p>
                      <a:pPr algn="l" fontAlgn="t"/>
                      <a:r>
                        <a:rPr lang="en-US" sz="2000" dirty="0">
                          <a:solidFill>
                            <a:srgbClr val="000000"/>
                          </a:solidFill>
                          <a:effectLst/>
                          <a:latin typeface="verdana" panose="020B0604030504040204" pitchFamily="34" charset="0"/>
                        </a:rPr>
                        <a:t>Supervised learning can be categorized in </a:t>
                      </a:r>
                      <a:r>
                        <a:rPr lang="en-US" sz="2000" b="1" dirty="0">
                          <a:solidFill>
                            <a:srgbClr val="000000"/>
                          </a:solidFill>
                          <a:effectLst/>
                          <a:latin typeface="verdana" panose="020B0604030504040204" pitchFamily="34" charset="0"/>
                        </a:rPr>
                        <a:t>Classification</a:t>
                      </a:r>
                      <a:r>
                        <a:rPr lang="en-US" sz="2000" dirty="0">
                          <a:solidFill>
                            <a:srgbClr val="000000"/>
                          </a:solidFill>
                          <a:effectLst/>
                          <a:latin typeface="verdana" panose="020B0604030504040204" pitchFamily="34" charset="0"/>
                        </a:rPr>
                        <a:t> and </a:t>
                      </a:r>
                      <a:r>
                        <a:rPr lang="en-US" sz="2000" b="1" dirty="0">
                          <a:solidFill>
                            <a:srgbClr val="000000"/>
                          </a:solidFill>
                          <a:effectLst/>
                          <a:latin typeface="verdana" panose="020B0604030504040204" pitchFamily="34" charset="0"/>
                        </a:rPr>
                        <a:t>Regression</a:t>
                      </a:r>
                      <a:r>
                        <a:rPr lang="en-US" sz="2000" dirty="0">
                          <a:solidFill>
                            <a:srgbClr val="000000"/>
                          </a:solidFill>
                          <a:effectLst/>
                          <a:latin typeface="verdana" panose="020B0604030504040204" pitchFamily="34" charset="0"/>
                        </a:rPr>
                        <a:t> problems.</a:t>
                      </a:r>
                    </a:p>
                  </a:txBody>
                  <a:tcPr marL="31623" marR="31623" marT="31623" marB="3162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Unsupervised Learning can be classified in </a:t>
                      </a:r>
                      <a:r>
                        <a:rPr lang="en-US" sz="2000" b="1">
                          <a:solidFill>
                            <a:srgbClr val="000000"/>
                          </a:solidFill>
                          <a:effectLst/>
                          <a:latin typeface="verdana" panose="020B0604030504040204" pitchFamily="34" charset="0"/>
                        </a:rPr>
                        <a:t>Clustering</a:t>
                      </a:r>
                      <a:r>
                        <a:rPr lang="en-US" sz="2000">
                          <a:solidFill>
                            <a:srgbClr val="000000"/>
                          </a:solidFill>
                          <a:effectLst/>
                          <a:latin typeface="verdana" panose="020B0604030504040204" pitchFamily="34" charset="0"/>
                        </a:rPr>
                        <a:t> and </a:t>
                      </a:r>
                      <a:r>
                        <a:rPr lang="en-US" sz="2000" b="1">
                          <a:solidFill>
                            <a:srgbClr val="000000"/>
                          </a:solidFill>
                          <a:effectLst/>
                          <a:latin typeface="verdana" panose="020B0604030504040204" pitchFamily="34" charset="0"/>
                        </a:rPr>
                        <a:t>Associations</a:t>
                      </a:r>
                      <a:r>
                        <a:rPr lang="en-US" sz="2000">
                          <a:solidFill>
                            <a:srgbClr val="000000"/>
                          </a:solidFill>
                          <a:effectLst/>
                          <a:latin typeface="verdana" panose="020B0604030504040204" pitchFamily="34" charset="0"/>
                        </a:rPr>
                        <a:t> problems.</a:t>
                      </a:r>
                    </a:p>
                  </a:txBody>
                  <a:tcPr marL="31623" marR="31623" marT="31623" marB="3162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528189">
                <a:tc>
                  <a:txBody>
                    <a:bodyPr/>
                    <a:lstStyle/>
                    <a:p>
                      <a:pPr algn="l" fontAlgn="t"/>
                      <a:r>
                        <a:rPr lang="en-US" sz="2000" dirty="0">
                          <a:solidFill>
                            <a:srgbClr val="000000"/>
                          </a:solidFill>
                          <a:effectLst/>
                          <a:latin typeface="verdana" panose="020B0604030504040204" pitchFamily="34" charset="0"/>
                        </a:rPr>
                        <a:t>Supervised learning can be used for those cases where we know the input as well as corresponding outputs.</a:t>
                      </a:r>
                    </a:p>
                  </a:txBody>
                  <a:tcPr marL="31623" marR="31623" marT="31623" marB="3162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Unsupervised learning can be used for those cases where we have only input data and no corresponding output data.</a:t>
                      </a:r>
                    </a:p>
                  </a:txBody>
                  <a:tcPr marL="31623" marR="31623" marT="31623" marB="3162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906826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17030377"/>
              </p:ext>
            </p:extLst>
          </p:nvPr>
        </p:nvGraphicFramePr>
        <p:xfrm>
          <a:off x="1140154" y="1044878"/>
          <a:ext cx="10487070" cy="5311097"/>
        </p:xfrm>
        <a:graphic>
          <a:graphicData uri="http://schemas.openxmlformats.org/drawingml/2006/table">
            <a:tbl>
              <a:tblPr/>
              <a:tblGrid>
                <a:gridCol w="5243535">
                  <a:extLst>
                    <a:ext uri="{9D8B030D-6E8A-4147-A177-3AD203B41FA5}">
                      <a16:colId xmlns:a16="http://schemas.microsoft.com/office/drawing/2014/main" val="20000"/>
                    </a:ext>
                  </a:extLst>
                </a:gridCol>
                <a:gridCol w="5243535">
                  <a:extLst>
                    <a:ext uri="{9D8B030D-6E8A-4147-A177-3AD203B41FA5}">
                      <a16:colId xmlns:a16="http://schemas.microsoft.com/office/drawing/2014/main" val="20001"/>
                    </a:ext>
                  </a:extLst>
                </a:gridCol>
              </a:tblGrid>
              <a:tr h="1403016">
                <a:tc>
                  <a:txBody>
                    <a:bodyPr/>
                    <a:lstStyle/>
                    <a:p>
                      <a:pPr algn="l" fontAlgn="t"/>
                      <a:r>
                        <a:rPr lang="en-US" sz="2000">
                          <a:solidFill>
                            <a:srgbClr val="000000"/>
                          </a:solidFill>
                          <a:effectLst/>
                          <a:latin typeface="verdana" panose="020B0604030504040204" pitchFamily="34" charset="0"/>
                        </a:rPr>
                        <a:t>Supervised learning model produces an accurate result.</a:t>
                      </a:r>
                    </a:p>
                  </a:txBody>
                  <a:tcPr marL="33420" marR="33420" marT="33420" marB="3342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Unsupervised learning model may give less accurate result as compared to supervised learning.</a:t>
                      </a:r>
                    </a:p>
                  </a:txBody>
                  <a:tcPr marL="33420" marR="33420" marT="33420" marB="3342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843836">
                <a:tc>
                  <a:txBody>
                    <a:bodyPr/>
                    <a:lstStyle/>
                    <a:p>
                      <a:pPr algn="l" fontAlgn="t"/>
                      <a:r>
                        <a:rPr lang="en-US" sz="2000">
                          <a:solidFill>
                            <a:srgbClr val="000000"/>
                          </a:solidFill>
                          <a:effectLst/>
                          <a:latin typeface="verdana" panose="020B0604030504040204" pitchFamily="34" charset="0"/>
                        </a:rPr>
                        <a:t>Supervised learning is not close to true Artificial intelligence as in this, we first train the model for each data, and then only it can predict the correct output.</a:t>
                      </a:r>
                    </a:p>
                  </a:txBody>
                  <a:tcPr marL="33420" marR="33420" marT="33420" marB="3342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panose="020B0604030504040204" pitchFamily="34" charset="0"/>
                        </a:rPr>
                        <a:t>Unsupervised learning is more close to the true Artificial Intelligence as it learns similarly as a child learns daily routine things by his experiences.</a:t>
                      </a:r>
                    </a:p>
                  </a:txBody>
                  <a:tcPr marL="33420" marR="33420" marT="33420" marB="3342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2064245">
                <a:tc>
                  <a:txBody>
                    <a:bodyPr/>
                    <a:lstStyle/>
                    <a:p>
                      <a:pPr algn="l" fontAlgn="t"/>
                      <a:r>
                        <a:rPr lang="en-US" sz="2000">
                          <a:solidFill>
                            <a:srgbClr val="000000"/>
                          </a:solidFill>
                          <a:effectLst/>
                          <a:latin typeface="verdana" panose="020B0604030504040204" pitchFamily="34" charset="0"/>
                        </a:rPr>
                        <a:t>It includes various algorithms such as Linear Regression, Logistic Regression, Support Vector Machine, Multi-class Classification, Decision tree, Bayesian Logic, etc.</a:t>
                      </a:r>
                    </a:p>
                  </a:txBody>
                  <a:tcPr marL="33420" marR="33420" marT="33420" marB="3342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It includes various algorithms such as Clustering, KNN, and </a:t>
                      </a:r>
                      <a:r>
                        <a:rPr lang="en-US" sz="2000" dirty="0" err="1">
                          <a:solidFill>
                            <a:srgbClr val="000000"/>
                          </a:solidFill>
                          <a:effectLst/>
                          <a:latin typeface="verdana" panose="020B0604030504040204" pitchFamily="34" charset="0"/>
                        </a:rPr>
                        <a:t>Apriori</a:t>
                      </a:r>
                      <a:r>
                        <a:rPr lang="en-US" sz="2000" dirty="0">
                          <a:solidFill>
                            <a:srgbClr val="000000"/>
                          </a:solidFill>
                          <a:effectLst/>
                          <a:latin typeface="verdana" panose="020B0604030504040204" pitchFamily="34" charset="0"/>
                        </a:rPr>
                        <a:t> algorithm.</a:t>
                      </a:r>
                    </a:p>
                  </a:txBody>
                  <a:tcPr marL="33420" marR="33420" marT="33420" marB="3342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57751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7417" y="572852"/>
            <a:ext cx="5231369" cy="461665"/>
          </a:xfrm>
          <a:prstGeom prst="rect">
            <a:avLst/>
          </a:prstGeom>
        </p:spPr>
        <p:txBody>
          <a:bodyPr wrap="none">
            <a:spAutoFit/>
          </a:bodyPr>
          <a:lstStyle/>
          <a:p>
            <a:r>
              <a:rPr lang="en-IN" sz="2400" b="1" i="0" dirty="0">
                <a:solidFill>
                  <a:srgbClr val="C00000"/>
                </a:solidFill>
                <a:effectLst/>
                <a:latin typeface="erdana"/>
              </a:rPr>
              <a:t>Support Vector Machine Algorithm</a:t>
            </a:r>
          </a:p>
        </p:txBody>
      </p:sp>
      <p:sp>
        <p:nvSpPr>
          <p:cNvPr id="3" name="Rectangle 2"/>
          <p:cNvSpPr/>
          <p:nvPr/>
        </p:nvSpPr>
        <p:spPr>
          <a:xfrm>
            <a:off x="987416" y="1034517"/>
            <a:ext cx="10747383" cy="280140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Support Vector Machine or SVM is one of the most popular Supervised Learning algorithms, which is used for Classification as well as Regression problems. </a:t>
            </a: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However, primarily, it is used for Classification problems in Machine Learning.</a:t>
            </a:r>
            <a:endParaRPr lang="en-IN" sz="2400" dirty="0"/>
          </a:p>
        </p:txBody>
      </p:sp>
      <p:sp>
        <p:nvSpPr>
          <p:cNvPr id="4" name="Rectangle 3"/>
          <p:cNvSpPr/>
          <p:nvPr/>
        </p:nvSpPr>
        <p:spPr>
          <a:xfrm>
            <a:off x="987415" y="3719384"/>
            <a:ext cx="10747383" cy="280140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The goal of the SVM algorithm is to create the best line or decision boundary that can segregate n-dimensional space into classes so that we can easily put the new data point in the correct category in the future. </a:t>
            </a: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This best decision boundary is called a hyperplane.</a:t>
            </a:r>
            <a:endParaRPr lang="en-IN" sz="2400" dirty="0"/>
          </a:p>
        </p:txBody>
      </p:sp>
    </p:spTree>
    <p:extLst>
      <p:ext uri="{BB962C8B-B14F-4D97-AF65-F5344CB8AC3E}">
        <p14:creationId xmlns:p14="http://schemas.microsoft.com/office/powerpoint/2010/main" val="1109892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7152" y="1337574"/>
            <a:ext cx="10856259" cy="4227439"/>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600" b="0" i="0" dirty="0">
                <a:solidFill>
                  <a:srgbClr val="000000"/>
                </a:solidFill>
                <a:effectLst/>
                <a:latin typeface="verdana" panose="020B0604030504040204" pitchFamily="34" charset="0"/>
              </a:rPr>
              <a:t>SVM chooses the extreme points/vectors that help in creating the hyperplane. </a:t>
            </a:r>
          </a:p>
          <a:p>
            <a:pPr marL="342900" indent="-342900" algn="just">
              <a:lnSpc>
                <a:spcPct val="150000"/>
              </a:lnSpc>
              <a:buFont typeface="Arial" panose="020B0604020202020204" pitchFamily="34" charset="0"/>
              <a:buChar char="•"/>
            </a:pPr>
            <a:r>
              <a:rPr lang="en-US" sz="2600" b="0" i="0" dirty="0">
                <a:solidFill>
                  <a:srgbClr val="000000"/>
                </a:solidFill>
                <a:effectLst/>
                <a:latin typeface="verdana" panose="020B0604030504040204" pitchFamily="34" charset="0"/>
              </a:rPr>
              <a:t>These extreme cases are called as support vectors, and hence algorithm is termed as Support Vector Machine. </a:t>
            </a:r>
          </a:p>
          <a:p>
            <a:pPr marL="342900" indent="-342900" algn="just">
              <a:lnSpc>
                <a:spcPct val="150000"/>
              </a:lnSpc>
              <a:buFont typeface="Arial" panose="020B0604020202020204" pitchFamily="34" charset="0"/>
              <a:buChar char="•"/>
            </a:pPr>
            <a:r>
              <a:rPr lang="en-US" sz="2600" b="0" i="0" dirty="0">
                <a:solidFill>
                  <a:srgbClr val="000000"/>
                </a:solidFill>
                <a:effectLst/>
                <a:latin typeface="verdana" panose="020B0604030504040204" pitchFamily="34" charset="0"/>
              </a:rPr>
              <a:t>Consider the below diagram in which there are two different categories that are classified using a decision boundary or hyperplane:</a:t>
            </a:r>
            <a:endParaRPr lang="en-IN" sz="2600" dirty="0"/>
          </a:p>
        </p:txBody>
      </p:sp>
    </p:spTree>
    <p:extLst>
      <p:ext uri="{BB962C8B-B14F-4D97-AF65-F5344CB8AC3E}">
        <p14:creationId xmlns:p14="http://schemas.microsoft.com/office/powerpoint/2010/main" val="30391044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Support Vector Machine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060" y="1577787"/>
            <a:ext cx="9771528" cy="4885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0635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2493" y="832829"/>
            <a:ext cx="1462260" cy="369332"/>
          </a:xfrm>
          <a:prstGeom prst="rect">
            <a:avLst/>
          </a:prstGeom>
        </p:spPr>
        <p:txBody>
          <a:bodyPr wrap="none">
            <a:spAutoFit/>
          </a:bodyPr>
          <a:lstStyle/>
          <a:p>
            <a:r>
              <a:rPr lang="en-IN" b="1" i="0">
                <a:effectLst/>
                <a:latin typeface="verdana" panose="020B0604030504040204" pitchFamily="34" charset="0"/>
              </a:rPr>
              <a:t>Example:</a:t>
            </a:r>
            <a:r>
              <a:rPr lang="en-IN" b="0" i="0">
                <a:solidFill>
                  <a:srgbClr val="000000"/>
                </a:solidFill>
                <a:effectLst/>
                <a:latin typeface="verdana" panose="020B0604030504040204" pitchFamily="34" charset="0"/>
              </a:rPr>
              <a:t> </a:t>
            </a:r>
            <a:endParaRPr lang="en-IN" dirty="0"/>
          </a:p>
        </p:txBody>
      </p:sp>
      <p:sp>
        <p:nvSpPr>
          <p:cNvPr id="3" name="Rectangle 2"/>
          <p:cNvSpPr/>
          <p:nvPr/>
        </p:nvSpPr>
        <p:spPr>
          <a:xfrm>
            <a:off x="1142493" y="1089282"/>
            <a:ext cx="10547483" cy="5155899"/>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b="0" i="0" dirty="0">
                <a:solidFill>
                  <a:srgbClr val="000000"/>
                </a:solidFill>
                <a:effectLst/>
                <a:latin typeface="verdana" panose="020B0604030504040204" pitchFamily="34" charset="0"/>
              </a:rPr>
              <a:t>Suppose we see a strange cat that also has some features of dogs, so if we want a model that can accurately identify whether it is a cat or dog, so such a model can be created by using the SVM algorithm. </a:t>
            </a:r>
          </a:p>
          <a:p>
            <a:pPr marL="342900" indent="-342900" algn="just">
              <a:lnSpc>
                <a:spcPct val="150000"/>
              </a:lnSpc>
              <a:buFont typeface="Arial" panose="020B0604020202020204" pitchFamily="34" charset="0"/>
              <a:buChar char="•"/>
            </a:pPr>
            <a:r>
              <a:rPr lang="en-US" sz="2200" b="0" i="0" dirty="0">
                <a:solidFill>
                  <a:srgbClr val="000000"/>
                </a:solidFill>
                <a:effectLst/>
                <a:latin typeface="verdana" panose="020B0604030504040204" pitchFamily="34" charset="0"/>
              </a:rPr>
              <a:t>We will first train our model with lots of images of cats and dogs so that it can learn about different features of cats and dogs, and then we test it with this strange creature. </a:t>
            </a:r>
          </a:p>
          <a:p>
            <a:pPr marL="342900" indent="-342900" algn="just">
              <a:lnSpc>
                <a:spcPct val="150000"/>
              </a:lnSpc>
              <a:buFont typeface="Arial" panose="020B0604020202020204" pitchFamily="34" charset="0"/>
              <a:buChar char="•"/>
            </a:pPr>
            <a:r>
              <a:rPr lang="en-US" sz="2200" b="0" i="0" dirty="0">
                <a:solidFill>
                  <a:srgbClr val="000000"/>
                </a:solidFill>
                <a:effectLst/>
                <a:latin typeface="verdana" panose="020B0604030504040204" pitchFamily="34" charset="0"/>
              </a:rPr>
              <a:t>So as support vector creates a decision boundary between these two data (cat and dog) and choose extreme cases (support vectors), it will see the extreme case of cat and dog. On the basis of the support vectors, it will classify it as a cat</a:t>
            </a:r>
            <a:r>
              <a:rPr lang="en-US" sz="2400" b="0" i="0" dirty="0">
                <a:solidFill>
                  <a:srgbClr val="000000"/>
                </a:solidFill>
                <a:effectLst/>
                <a:latin typeface="verdana" panose="020B0604030504040204" pitchFamily="34" charset="0"/>
              </a:rPr>
              <a:t>.</a:t>
            </a:r>
            <a:endParaRPr lang="en-IN" sz="2400" dirty="0"/>
          </a:p>
        </p:txBody>
      </p:sp>
    </p:spTree>
    <p:extLst>
      <p:ext uri="{BB962C8B-B14F-4D97-AF65-F5344CB8AC3E}">
        <p14:creationId xmlns:p14="http://schemas.microsoft.com/office/powerpoint/2010/main" val="214044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Support Vector Machine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494" y="1111623"/>
            <a:ext cx="9968753" cy="478715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81634" y="5996517"/>
            <a:ext cx="10802471" cy="646331"/>
          </a:xfrm>
          <a:prstGeom prst="rect">
            <a:avLst/>
          </a:prstGeom>
        </p:spPr>
        <p:txBody>
          <a:bodyPr wrap="square">
            <a:spAutoFit/>
          </a:bodyPr>
          <a:lstStyle/>
          <a:p>
            <a:r>
              <a:rPr lang="en-US" b="0" i="0" dirty="0">
                <a:solidFill>
                  <a:srgbClr val="000000"/>
                </a:solidFill>
                <a:effectLst/>
                <a:latin typeface="verdana" panose="020B0604030504040204" pitchFamily="34" charset="0"/>
              </a:rPr>
              <a:t>SVM algorithm can be used for </a:t>
            </a:r>
            <a:r>
              <a:rPr lang="en-US" b="1" i="0" dirty="0">
                <a:effectLst/>
                <a:latin typeface="verdana" panose="020B0604030504040204" pitchFamily="34" charset="0"/>
              </a:rPr>
              <a:t>Face detection, image classification, text categorization,</a:t>
            </a:r>
            <a:r>
              <a:rPr lang="en-US" b="0" i="0" dirty="0">
                <a:solidFill>
                  <a:srgbClr val="000000"/>
                </a:solidFill>
                <a:effectLst/>
                <a:latin typeface="verdana" panose="020B0604030504040204" pitchFamily="34" charset="0"/>
              </a:rPr>
              <a:t> etc.</a:t>
            </a:r>
            <a:endParaRPr lang="en-IN" dirty="0"/>
          </a:p>
        </p:txBody>
      </p:sp>
    </p:spTree>
    <p:extLst>
      <p:ext uri="{BB962C8B-B14F-4D97-AF65-F5344CB8AC3E}">
        <p14:creationId xmlns:p14="http://schemas.microsoft.com/office/powerpoint/2010/main" val="16919964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3695" y="861135"/>
            <a:ext cx="10632140" cy="5632311"/>
          </a:xfrm>
          <a:prstGeom prst="rect">
            <a:avLst/>
          </a:prstGeom>
        </p:spPr>
        <p:txBody>
          <a:bodyPr wrap="square">
            <a:spAutoFit/>
          </a:bodyPr>
          <a:lstStyle/>
          <a:p>
            <a:pPr algn="just">
              <a:lnSpc>
                <a:spcPct val="150000"/>
              </a:lnSpc>
            </a:pPr>
            <a:r>
              <a:rPr lang="en-US" sz="2400" b="1" i="0" dirty="0">
                <a:solidFill>
                  <a:srgbClr val="C00000"/>
                </a:solidFill>
                <a:effectLst/>
                <a:latin typeface="erdana"/>
              </a:rPr>
              <a:t>Types of SVM</a:t>
            </a:r>
          </a:p>
          <a:p>
            <a:pPr algn="just">
              <a:lnSpc>
                <a:spcPct val="150000"/>
              </a:lnSpc>
            </a:pPr>
            <a:r>
              <a:rPr lang="en-US" sz="2400" b="1" i="0" dirty="0">
                <a:solidFill>
                  <a:srgbClr val="000000"/>
                </a:solidFill>
                <a:effectLst/>
                <a:latin typeface="verdana" panose="020B0604030504040204" pitchFamily="34" charset="0"/>
              </a:rPr>
              <a:t>SVM can be of two types:</a:t>
            </a:r>
            <a:endParaRPr lang="en-US" sz="2400" b="0" i="0" dirty="0">
              <a:solidFill>
                <a:srgbClr val="000000"/>
              </a:solidFill>
              <a:effectLst/>
              <a:latin typeface="verdana" panose="020B0604030504040204" pitchFamily="34" charset="0"/>
            </a:endParaRPr>
          </a:p>
          <a:p>
            <a:pPr algn="just">
              <a:lnSpc>
                <a:spcPct val="150000"/>
              </a:lnSpc>
              <a:buFont typeface="Arial" panose="020B0604020202020204" pitchFamily="34" charset="0"/>
              <a:buChar char="•"/>
            </a:pPr>
            <a:r>
              <a:rPr lang="en-US" sz="2400" b="1" dirty="0">
                <a:solidFill>
                  <a:srgbClr val="C00000"/>
                </a:solidFill>
                <a:effectLst/>
                <a:latin typeface="verdana" panose="020B0604030504040204" pitchFamily="34" charset="0"/>
              </a:rPr>
              <a:t>Linear SVM:</a:t>
            </a:r>
            <a:r>
              <a:rPr lang="en-US" sz="2400" b="0" dirty="0">
                <a:solidFill>
                  <a:srgbClr val="000000"/>
                </a:solidFill>
                <a:effectLst/>
                <a:latin typeface="verdana" panose="020B0604030504040204" pitchFamily="34" charset="0"/>
              </a:rPr>
              <a:t> Linear SVM is used for linearly separable data, which means if a dataset can be classified into two classes by using a single straight line, then such data is termed as linearly separable data, and classifier is used called as Linear SVM classifier.</a:t>
            </a:r>
          </a:p>
          <a:p>
            <a:pPr algn="just">
              <a:lnSpc>
                <a:spcPct val="150000"/>
              </a:lnSpc>
              <a:buFont typeface="Arial" panose="020B0604020202020204" pitchFamily="34" charset="0"/>
              <a:buChar char="•"/>
            </a:pPr>
            <a:r>
              <a:rPr lang="en-US" sz="2400" b="1" dirty="0">
                <a:solidFill>
                  <a:srgbClr val="C00000"/>
                </a:solidFill>
                <a:effectLst/>
                <a:latin typeface="verdana" panose="020B0604030504040204" pitchFamily="34" charset="0"/>
              </a:rPr>
              <a:t>Non-linear SVM:</a:t>
            </a:r>
            <a:r>
              <a:rPr lang="en-US" sz="2400" b="0" dirty="0">
                <a:solidFill>
                  <a:srgbClr val="000000"/>
                </a:solidFill>
                <a:effectLst/>
                <a:latin typeface="verdana" panose="020B0604030504040204" pitchFamily="34" charset="0"/>
              </a:rPr>
              <a:t> Non-Linear SVM is used for non-linearly separated data, which means if a dataset cannot be classified by using a straight line, then such data is termed as non-linear data and classifier used is called as Non-linear SVM classifier.</a:t>
            </a:r>
          </a:p>
        </p:txBody>
      </p:sp>
    </p:spTree>
    <p:extLst>
      <p:ext uri="{BB962C8B-B14F-4D97-AF65-F5344CB8AC3E}">
        <p14:creationId xmlns:p14="http://schemas.microsoft.com/office/powerpoint/2010/main" val="382359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0941" y="804626"/>
            <a:ext cx="10712823" cy="507831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b="0" i="0" dirty="0">
                <a:solidFill>
                  <a:srgbClr val="000000"/>
                </a:solidFill>
                <a:effectLst/>
                <a:latin typeface="Arial" panose="020B0604020202020204" pitchFamily="34" charset="0"/>
              </a:rPr>
              <a:t>Similarly, </a:t>
            </a:r>
            <a:r>
              <a:rPr lang="en-US" sz="2400" b="0" i="0" dirty="0">
                <a:solidFill>
                  <a:srgbClr val="C00000"/>
                </a:solidFill>
                <a:effectLst/>
                <a:latin typeface="Arial" panose="020B0604020202020204" pitchFamily="34" charset="0"/>
              </a:rPr>
              <a:t>there are four categories of machine learning algorithms </a:t>
            </a:r>
            <a:r>
              <a:rPr lang="en-US" sz="2400" b="0" i="0" dirty="0">
                <a:solidFill>
                  <a:srgbClr val="000000"/>
                </a:solidFill>
                <a:effectLst/>
                <a:latin typeface="Arial" panose="020B0604020202020204" pitchFamily="34" charset="0"/>
              </a:rPr>
              <a:t>as shown below −</a:t>
            </a:r>
          </a:p>
          <a:p>
            <a:pPr algn="just">
              <a:lnSpc>
                <a:spcPct val="150000"/>
              </a:lnSpc>
              <a:buFont typeface="Arial" panose="020B0604020202020204" pitchFamily="34" charset="0"/>
              <a:buChar char="•"/>
            </a:pPr>
            <a:r>
              <a:rPr lang="en-US" sz="2400" b="1" i="0" dirty="0">
                <a:solidFill>
                  <a:srgbClr val="C00000"/>
                </a:solidFill>
                <a:effectLst/>
                <a:latin typeface="Arial" panose="020B0604020202020204" pitchFamily="34" charset="0"/>
              </a:rPr>
              <a:t>Supervised learning algorithm</a:t>
            </a:r>
          </a:p>
          <a:p>
            <a:pPr algn="just">
              <a:lnSpc>
                <a:spcPct val="150000"/>
              </a:lnSpc>
              <a:buFont typeface="Arial" panose="020B0604020202020204" pitchFamily="34" charset="0"/>
              <a:buChar char="•"/>
            </a:pPr>
            <a:r>
              <a:rPr lang="en-US" sz="2400" b="1" i="0" dirty="0">
                <a:solidFill>
                  <a:srgbClr val="C00000"/>
                </a:solidFill>
                <a:effectLst/>
                <a:latin typeface="Arial" panose="020B0604020202020204" pitchFamily="34" charset="0"/>
              </a:rPr>
              <a:t>Unsupervised learning algorithm</a:t>
            </a:r>
          </a:p>
          <a:p>
            <a:pPr algn="just">
              <a:lnSpc>
                <a:spcPct val="150000"/>
              </a:lnSpc>
              <a:buFont typeface="Arial" panose="020B0604020202020204" pitchFamily="34" charset="0"/>
              <a:buChar char="•"/>
            </a:pPr>
            <a:r>
              <a:rPr lang="en-US" sz="2400" b="1" i="0" dirty="0">
                <a:solidFill>
                  <a:srgbClr val="C00000"/>
                </a:solidFill>
                <a:effectLst/>
                <a:latin typeface="Arial" panose="020B0604020202020204" pitchFamily="34" charset="0"/>
              </a:rPr>
              <a:t>Semi-supervised learning algorithm</a:t>
            </a:r>
          </a:p>
          <a:p>
            <a:pPr algn="just">
              <a:lnSpc>
                <a:spcPct val="150000"/>
              </a:lnSpc>
              <a:buFont typeface="Arial" panose="020B0604020202020204" pitchFamily="34" charset="0"/>
              <a:buChar char="•"/>
            </a:pPr>
            <a:r>
              <a:rPr lang="en-US" sz="2400" b="1" i="0" dirty="0">
                <a:solidFill>
                  <a:srgbClr val="C00000"/>
                </a:solidFill>
                <a:effectLst/>
                <a:latin typeface="Arial" panose="020B0604020202020204" pitchFamily="34" charset="0"/>
              </a:rPr>
              <a:t>Reinforcement learning algorithm</a:t>
            </a:r>
          </a:p>
          <a:p>
            <a:pPr algn="just">
              <a:lnSpc>
                <a:spcPct val="150000"/>
              </a:lnSpc>
            </a:pPr>
            <a:endParaRPr lang="en-US" sz="2400" b="0" i="0" dirty="0">
              <a:effectLst/>
              <a:latin typeface="Arial" panose="020B0604020202020204" pitchFamily="34" charset="0"/>
            </a:endParaRPr>
          </a:p>
          <a:p>
            <a:pPr algn="just">
              <a:lnSpc>
                <a:spcPct val="150000"/>
              </a:lnSpc>
            </a:pPr>
            <a:r>
              <a:rPr lang="en-US" sz="2400" b="0" i="0" dirty="0">
                <a:solidFill>
                  <a:srgbClr val="000000"/>
                </a:solidFill>
                <a:effectLst/>
                <a:latin typeface="Arial" panose="020B0604020202020204" pitchFamily="34" charset="0"/>
              </a:rPr>
              <a:t>However, the most commonly used ones are </a:t>
            </a:r>
            <a:r>
              <a:rPr lang="en-US" sz="2400" b="1" i="0" dirty="0">
                <a:solidFill>
                  <a:srgbClr val="000000"/>
                </a:solidFill>
                <a:effectLst/>
                <a:latin typeface="Arial" panose="020B0604020202020204" pitchFamily="34" charset="0"/>
              </a:rPr>
              <a:t>supervised</a:t>
            </a:r>
            <a:r>
              <a:rPr lang="en-US" sz="2400" b="0" i="0" dirty="0">
                <a:solidFill>
                  <a:srgbClr val="000000"/>
                </a:solidFill>
                <a:effectLst/>
                <a:latin typeface="Arial" panose="020B0604020202020204" pitchFamily="34" charset="0"/>
              </a:rPr>
              <a:t> and </a:t>
            </a:r>
            <a:r>
              <a:rPr lang="en-US" sz="2400" b="1" i="0" dirty="0">
                <a:solidFill>
                  <a:srgbClr val="000000"/>
                </a:solidFill>
                <a:effectLst/>
                <a:latin typeface="Arial" panose="020B0604020202020204" pitchFamily="34" charset="0"/>
              </a:rPr>
              <a:t>unsupervised learning</a:t>
            </a:r>
            <a:r>
              <a:rPr lang="en-US" sz="2400" b="0" i="0" dirty="0">
                <a:solidFill>
                  <a:srgbClr val="000000"/>
                </a:solidFill>
                <a:effectLst/>
                <a:latin typeface="Arial" panose="020B0604020202020204" pitchFamily="34" charset="0"/>
              </a:rPr>
              <a:t>.</a:t>
            </a:r>
          </a:p>
        </p:txBody>
      </p:sp>
    </p:spTree>
    <p:extLst>
      <p:ext uri="{BB962C8B-B14F-4D97-AF65-F5344CB8AC3E}">
        <p14:creationId xmlns:p14="http://schemas.microsoft.com/office/powerpoint/2010/main" val="25803896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905" y="848142"/>
            <a:ext cx="10685929" cy="6186309"/>
          </a:xfrm>
          <a:prstGeom prst="rect">
            <a:avLst/>
          </a:prstGeom>
        </p:spPr>
        <p:txBody>
          <a:bodyPr wrap="square">
            <a:spAutoFit/>
          </a:bodyPr>
          <a:lstStyle/>
          <a:p>
            <a:pPr algn="just">
              <a:lnSpc>
                <a:spcPct val="150000"/>
              </a:lnSpc>
            </a:pPr>
            <a:r>
              <a:rPr lang="en-US" sz="2400" b="1" i="0" dirty="0">
                <a:solidFill>
                  <a:srgbClr val="C00000"/>
                </a:solidFill>
                <a:effectLst/>
                <a:latin typeface="erdana"/>
              </a:rPr>
              <a:t>Hyperplane and Support Vectors in the SVM algorithm:</a:t>
            </a:r>
          </a:p>
          <a:p>
            <a:pPr algn="just">
              <a:lnSpc>
                <a:spcPct val="150000"/>
              </a:lnSpc>
            </a:pPr>
            <a:r>
              <a:rPr lang="en-US" sz="2400" b="1" i="0" dirty="0">
                <a:solidFill>
                  <a:srgbClr val="C00000"/>
                </a:solidFill>
                <a:effectLst/>
                <a:latin typeface="verdana" panose="020B0604030504040204" pitchFamily="34" charset="0"/>
              </a:rPr>
              <a:t>Hyperplane:</a:t>
            </a:r>
            <a:r>
              <a:rPr lang="en-US" sz="2400" b="0" i="0" dirty="0">
                <a:solidFill>
                  <a:srgbClr val="000000"/>
                </a:solidFill>
                <a:effectLst/>
                <a:latin typeface="verdana" panose="020B0604030504040204" pitchFamily="34" charset="0"/>
              </a:rPr>
              <a:t> </a:t>
            </a: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There can be multiple lines/decision boundaries to segregate the classes in n-dimensional space, but we need to find out the best decision boundary that helps to classify the data points. This best boundary is known as the hyperplane of SVM. </a:t>
            </a: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The dimensions of the hyperplane depend on the features present in the dataset, which means if there are 2 features then hyperplane will be a straight line. And if there are 3 features, then hyperplane will be a 2-dimension plane.</a:t>
            </a:r>
          </a:p>
          <a:p>
            <a:br>
              <a:rPr lang="en-US" b="0" i="0" dirty="0">
                <a:solidFill>
                  <a:srgbClr val="000000"/>
                </a:solidFill>
                <a:effectLst/>
                <a:latin typeface="verdana" panose="020B0604030504040204" pitchFamily="34" charset="0"/>
              </a:rPr>
            </a:br>
            <a:endParaRPr lang="en-IN" dirty="0"/>
          </a:p>
        </p:txBody>
      </p:sp>
    </p:spTree>
    <p:extLst>
      <p:ext uri="{BB962C8B-B14F-4D97-AF65-F5344CB8AC3E}">
        <p14:creationId xmlns:p14="http://schemas.microsoft.com/office/powerpoint/2010/main" val="15654087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9223" y="1192324"/>
            <a:ext cx="10739718" cy="1139414"/>
          </a:xfrm>
          <a:prstGeom prst="rect">
            <a:avLst/>
          </a:prstGeom>
        </p:spPr>
        <p:txBody>
          <a:bodyPr wrap="square">
            <a:spAutoFit/>
          </a:bodyPr>
          <a:lstStyle/>
          <a:p>
            <a:pPr algn="just">
              <a:lnSpc>
                <a:spcPct val="150000"/>
              </a:lnSpc>
            </a:pPr>
            <a:r>
              <a:rPr lang="en-US" sz="2400" b="0" i="0" dirty="0">
                <a:solidFill>
                  <a:srgbClr val="000000"/>
                </a:solidFill>
                <a:effectLst/>
                <a:latin typeface="verdana" panose="020B0604030504040204" pitchFamily="34" charset="0"/>
              </a:rPr>
              <a:t>We always create a hyperplane that has a maximum margin, which means the maximum distance between the data points.</a:t>
            </a:r>
            <a:endParaRPr lang="en-IN" sz="2400" dirty="0"/>
          </a:p>
        </p:txBody>
      </p:sp>
      <p:sp>
        <p:nvSpPr>
          <p:cNvPr id="3" name="Rectangle 2"/>
          <p:cNvSpPr/>
          <p:nvPr/>
        </p:nvSpPr>
        <p:spPr>
          <a:xfrm>
            <a:off x="1084729" y="2605626"/>
            <a:ext cx="10739718" cy="3416320"/>
          </a:xfrm>
          <a:prstGeom prst="rect">
            <a:avLst/>
          </a:prstGeom>
        </p:spPr>
        <p:txBody>
          <a:bodyPr wrap="square">
            <a:spAutoFit/>
          </a:bodyPr>
          <a:lstStyle/>
          <a:p>
            <a:pPr algn="just">
              <a:lnSpc>
                <a:spcPct val="150000"/>
              </a:lnSpc>
            </a:pPr>
            <a:r>
              <a:rPr lang="en-US" sz="2400" b="1" i="0" dirty="0">
                <a:solidFill>
                  <a:srgbClr val="C00000"/>
                </a:solidFill>
                <a:effectLst/>
                <a:latin typeface="verdana" panose="020B0604030504040204" pitchFamily="34" charset="0"/>
              </a:rPr>
              <a:t>Support Vectors:</a:t>
            </a:r>
            <a:endParaRPr lang="en-US" sz="2400" b="0" i="0" dirty="0">
              <a:solidFill>
                <a:srgbClr val="C00000"/>
              </a:solidFill>
              <a:effectLst/>
              <a:latin typeface="verdana" panose="020B0604030504040204" pitchFamily="34" charset="0"/>
            </a:endParaRP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The data points or vectors that are the closest to the hyperplane and which affect the position of the hyperplane are termed as Support Vector. </a:t>
            </a: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Since these vectors support the hyperplane, hence called a Support vector.</a:t>
            </a:r>
          </a:p>
        </p:txBody>
      </p:sp>
    </p:spTree>
    <p:extLst>
      <p:ext uri="{BB962C8B-B14F-4D97-AF65-F5344CB8AC3E}">
        <p14:creationId xmlns:p14="http://schemas.microsoft.com/office/powerpoint/2010/main" val="597766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3012" y="1212975"/>
            <a:ext cx="10784541" cy="4154984"/>
          </a:xfrm>
          <a:prstGeom prst="rect">
            <a:avLst/>
          </a:prstGeom>
        </p:spPr>
        <p:txBody>
          <a:bodyPr wrap="square">
            <a:spAutoFit/>
          </a:bodyPr>
          <a:lstStyle/>
          <a:p>
            <a:pPr algn="just"/>
            <a:r>
              <a:rPr lang="en-US" sz="2400" b="1" i="0" dirty="0">
                <a:solidFill>
                  <a:srgbClr val="C00000"/>
                </a:solidFill>
                <a:effectLst/>
                <a:latin typeface="erdana"/>
              </a:rPr>
              <a:t>How does SVM works?</a:t>
            </a:r>
          </a:p>
          <a:p>
            <a:pPr algn="just"/>
            <a:r>
              <a:rPr lang="en-US" sz="2400" b="1" i="0" dirty="0">
                <a:solidFill>
                  <a:srgbClr val="000000"/>
                </a:solidFill>
                <a:effectLst/>
                <a:latin typeface="verdana" panose="020B0604030504040204" pitchFamily="34" charset="0"/>
              </a:rPr>
              <a:t>Linear SVM:</a:t>
            </a:r>
            <a:endParaRPr lang="en-US" sz="2400" b="0" i="0" dirty="0">
              <a:solidFill>
                <a:srgbClr val="000000"/>
              </a:solidFill>
              <a:effectLst/>
              <a:latin typeface="verdana" panose="020B0604030504040204" pitchFamily="34" charset="0"/>
            </a:endParaRP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The working of the SVM algorithm can be understood by using an example. </a:t>
            </a: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Suppose we have a dataset that has two tags (green and blue), and the dataset has two features x1 and x2. </a:t>
            </a: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We want a classifier that can classify the pair(x1, x2) of coordinates in either green or blue. Consider the below image:</a:t>
            </a:r>
          </a:p>
        </p:txBody>
      </p:sp>
    </p:spTree>
    <p:extLst>
      <p:ext uri="{BB962C8B-B14F-4D97-AF65-F5344CB8AC3E}">
        <p14:creationId xmlns:p14="http://schemas.microsoft.com/office/powerpoint/2010/main" val="2036609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Support Vector Machine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2565" y="1443318"/>
            <a:ext cx="8382000" cy="4751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7858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187" y="1278870"/>
            <a:ext cx="5952565" cy="3416320"/>
          </a:xfrm>
          <a:prstGeom prst="rect">
            <a:avLst/>
          </a:prstGeom>
        </p:spPr>
        <p:txBody>
          <a:bodyPr wrap="square">
            <a:spAutoFit/>
          </a:bodyPr>
          <a:lstStyle/>
          <a:p>
            <a:pPr algn="just">
              <a:lnSpc>
                <a:spcPct val="150000"/>
              </a:lnSpc>
            </a:pPr>
            <a:r>
              <a:rPr lang="en-US" sz="2400" b="0" i="0" dirty="0">
                <a:solidFill>
                  <a:srgbClr val="000000"/>
                </a:solidFill>
                <a:effectLst/>
                <a:latin typeface="verdana" panose="020B0604030504040204" pitchFamily="34" charset="0"/>
              </a:rPr>
              <a:t>So as it is 2-d space so by just using a straight line, we can easily separate these two classes. But there can be multiple lines that can separate these classes. Consider the  image:</a:t>
            </a:r>
            <a:endParaRPr lang="en-IN" sz="2400" dirty="0"/>
          </a:p>
        </p:txBody>
      </p:sp>
      <p:pic>
        <p:nvPicPr>
          <p:cNvPr id="14338" name="Picture 2" descr="Support Vector Machine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1436" y="1278870"/>
            <a:ext cx="4733364" cy="5193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2138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765" y="966898"/>
            <a:ext cx="10650070" cy="563231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Hence, the SVM algorithm helps to find the best line or decision boundary; this best boundary or region is called as a </a:t>
            </a:r>
            <a:r>
              <a:rPr lang="en-US" sz="2400" b="1" dirty="0">
                <a:latin typeface="verdana" panose="020B0604030504040204" pitchFamily="34" charset="0"/>
              </a:rPr>
              <a:t>hyperplane</a:t>
            </a:r>
            <a:r>
              <a:rPr lang="en-US" sz="2400" dirty="0">
                <a:solidFill>
                  <a:srgbClr val="000000"/>
                </a:solidFill>
                <a:latin typeface="verdana" panose="020B0604030504040204" pitchFamily="34" charset="0"/>
              </a:rPr>
              <a:t>.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SVM algorithm finds the closest point of the lines from both the classes.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These points are called support vectors.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The distance between the vectors and the hyperplane is called as </a:t>
            </a:r>
            <a:r>
              <a:rPr lang="en-US" sz="2400" b="1" dirty="0">
                <a:latin typeface="verdana" panose="020B0604030504040204" pitchFamily="34" charset="0"/>
              </a:rPr>
              <a:t>margin</a:t>
            </a:r>
            <a:r>
              <a:rPr lang="en-US" sz="2400" dirty="0">
                <a:solidFill>
                  <a:srgbClr val="000000"/>
                </a:solidFill>
                <a:latin typeface="verdana" panose="020B0604030504040204" pitchFamily="34" charset="0"/>
              </a:rPr>
              <a:t>. And the goal of SVM is to maximize this margin.</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 The </a:t>
            </a:r>
            <a:r>
              <a:rPr lang="en-US" sz="2400" b="1" dirty="0">
                <a:latin typeface="verdana" panose="020B0604030504040204" pitchFamily="34" charset="0"/>
              </a:rPr>
              <a:t>hyperplane</a:t>
            </a:r>
            <a:r>
              <a:rPr lang="en-US" sz="2400" dirty="0">
                <a:solidFill>
                  <a:srgbClr val="000000"/>
                </a:solidFill>
                <a:latin typeface="verdana" panose="020B0604030504040204" pitchFamily="34" charset="0"/>
              </a:rPr>
              <a:t> with maximum margin is called the </a:t>
            </a:r>
            <a:r>
              <a:rPr lang="en-US" sz="2400" b="1" dirty="0">
                <a:latin typeface="verdana" panose="020B0604030504040204" pitchFamily="34" charset="0"/>
              </a:rPr>
              <a:t>optimal hyperplane</a:t>
            </a:r>
            <a:r>
              <a:rPr lang="en-US" sz="2400" dirty="0">
                <a:solidFill>
                  <a:srgbClr val="000000"/>
                </a:solidFill>
                <a:latin typeface="verdana" panose="020B0604030504040204" pitchFamily="34" charset="0"/>
              </a:rPr>
              <a:t>.</a:t>
            </a:r>
            <a:endParaRPr lang="en-IN" sz="2400" dirty="0"/>
          </a:p>
        </p:txBody>
      </p:sp>
    </p:spTree>
    <p:extLst>
      <p:ext uri="{BB962C8B-B14F-4D97-AF65-F5344CB8AC3E}">
        <p14:creationId xmlns:p14="http://schemas.microsoft.com/office/powerpoint/2010/main" val="13307295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upport Vector Machine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671" y="987331"/>
            <a:ext cx="9825317" cy="5278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333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8901" y="904546"/>
            <a:ext cx="3082895" cy="461665"/>
          </a:xfrm>
          <a:prstGeom prst="rect">
            <a:avLst/>
          </a:prstGeom>
        </p:spPr>
        <p:txBody>
          <a:bodyPr wrap="none">
            <a:spAutoFit/>
          </a:bodyPr>
          <a:lstStyle/>
          <a:p>
            <a:r>
              <a:rPr lang="en-IN" sz="2400" b="1" dirty="0">
                <a:latin typeface="verdana" panose="020B0604030504040204" pitchFamily="34" charset="0"/>
              </a:rPr>
              <a:t>Non-Linear SVM:</a:t>
            </a:r>
            <a:endParaRPr lang="en-IN" sz="2400" dirty="0"/>
          </a:p>
        </p:txBody>
      </p:sp>
      <p:sp>
        <p:nvSpPr>
          <p:cNvPr id="3" name="Rectangle 2"/>
          <p:cNvSpPr/>
          <p:nvPr/>
        </p:nvSpPr>
        <p:spPr>
          <a:xfrm>
            <a:off x="1123796" y="1431248"/>
            <a:ext cx="10655828" cy="1754326"/>
          </a:xfrm>
          <a:prstGeom prst="rect">
            <a:avLst/>
          </a:prstGeom>
        </p:spPr>
        <p:txBody>
          <a:bodyPr wrap="square">
            <a:spAutoFit/>
          </a:bodyPr>
          <a:lstStyle/>
          <a:p>
            <a:pPr algn="just"/>
            <a:r>
              <a:rPr lang="en-US" sz="2400" dirty="0">
                <a:solidFill>
                  <a:srgbClr val="000000"/>
                </a:solidFill>
                <a:latin typeface="verdana" panose="020B0604030504040204" pitchFamily="34" charset="0"/>
              </a:rPr>
              <a:t>If data is linearly arranged, then we can separate it by using a straight line, but for non-linear data, we cannot draw a single straight line. Consider the below image:</a:t>
            </a:r>
          </a:p>
          <a:p>
            <a:br>
              <a:rPr lang="en-US" dirty="0"/>
            </a:br>
            <a:endParaRPr lang="en-IN" dirty="0"/>
          </a:p>
        </p:txBody>
      </p:sp>
      <p:pic>
        <p:nvPicPr>
          <p:cNvPr id="2050" name="Picture 2" descr="Support Vector Machine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6330" y="2799229"/>
            <a:ext cx="778136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152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9565" y="1010504"/>
            <a:ext cx="10766612" cy="2247410"/>
          </a:xfrm>
          <a:prstGeom prst="rect">
            <a:avLst/>
          </a:prstGeom>
        </p:spPr>
        <p:txBody>
          <a:bodyPr wrap="square">
            <a:spAutoFit/>
          </a:bodyPr>
          <a:lstStyle/>
          <a:p>
            <a:pPr algn="just">
              <a:lnSpc>
                <a:spcPct val="150000"/>
              </a:lnSpc>
            </a:pPr>
            <a:r>
              <a:rPr lang="en-US" sz="2400" dirty="0">
                <a:solidFill>
                  <a:srgbClr val="000000"/>
                </a:solidFill>
                <a:latin typeface="verdana" panose="020B0604030504040204" pitchFamily="34" charset="0"/>
              </a:rPr>
              <a:t>So to separate these data points, we need to add one more dimension. For linear data, we have used two dimensions x and y, so for non-linear data, we will add a third dimension z. It can be calculated as:</a:t>
            </a:r>
            <a:endParaRPr lang="en-IN" sz="2400" dirty="0"/>
          </a:p>
        </p:txBody>
      </p:sp>
      <p:sp>
        <p:nvSpPr>
          <p:cNvPr id="3" name="Rectangle 1"/>
          <p:cNvSpPr>
            <a:spLocks noChangeArrowheads="1"/>
          </p:cNvSpPr>
          <p:nvPr/>
        </p:nvSpPr>
        <p:spPr bwMode="auto">
          <a:xfrm>
            <a:off x="4356845" y="3415786"/>
            <a:ext cx="2026026" cy="61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31740" rIns="914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C00000"/>
                </a:solidFill>
                <a:effectLst/>
                <a:latin typeface="Arial Unicode MS" panose="020B0604020202020204" pitchFamily="34" charset="-128"/>
              </a:rPr>
              <a:t>z=x</a:t>
            </a:r>
            <a:r>
              <a:rPr kumimoji="0" lang="en-US" altLang="en-US" sz="3600" b="1" i="0" u="none" strike="noStrike" cap="none" normalizeH="0" baseline="30000" dirty="0">
                <a:ln>
                  <a:noFill/>
                </a:ln>
                <a:solidFill>
                  <a:srgbClr val="C00000"/>
                </a:solidFill>
                <a:effectLst/>
                <a:latin typeface="Arial Unicode MS" panose="020B0604020202020204" pitchFamily="34" charset="-128"/>
              </a:rPr>
              <a:t>2</a:t>
            </a:r>
            <a:r>
              <a:rPr kumimoji="0" lang="en-US" altLang="en-US" sz="3600" b="1" i="0" u="none" strike="noStrike" cap="none" normalizeH="0" baseline="0" dirty="0">
                <a:ln>
                  <a:noFill/>
                </a:ln>
                <a:solidFill>
                  <a:srgbClr val="C00000"/>
                </a:solidFill>
                <a:effectLst/>
                <a:latin typeface="Arial Unicode MS" panose="020B0604020202020204" pitchFamily="34" charset="-128"/>
              </a:rPr>
              <a:t> +y</a:t>
            </a:r>
            <a:r>
              <a:rPr kumimoji="0" lang="en-US" altLang="en-US" sz="3600" b="1" i="0" u="none" strike="noStrike" cap="none" normalizeH="0" baseline="30000" dirty="0">
                <a:ln>
                  <a:noFill/>
                </a:ln>
                <a:solidFill>
                  <a:srgbClr val="C00000"/>
                </a:solidFill>
                <a:effectLst/>
                <a:latin typeface="Arial Unicode MS" panose="020B0604020202020204" pitchFamily="34" charset="-128"/>
              </a:rPr>
              <a:t>2</a:t>
            </a:r>
            <a:r>
              <a:rPr kumimoji="0" lang="en-US" altLang="en-US" sz="3600" b="1" i="0" u="none" strike="noStrike" cap="none" normalizeH="0" baseline="0" dirty="0">
                <a:ln>
                  <a:noFill/>
                </a:ln>
                <a:solidFill>
                  <a:srgbClr val="C00000"/>
                </a:solidFill>
                <a:effectLst/>
              </a:rPr>
              <a:t> </a:t>
            </a:r>
            <a:endParaRPr kumimoji="0" lang="en-US" altLang="en-US" sz="3600" b="1" i="0" u="none" strike="noStrike" cap="none" normalizeH="0" baseline="0" dirty="0">
              <a:ln>
                <a:noFill/>
              </a:ln>
              <a:solidFill>
                <a:srgbClr val="C00000"/>
              </a:solidFill>
              <a:effectLst/>
              <a:latin typeface="Arial" panose="020B0604020202020204" pitchFamily="34" charset="0"/>
            </a:endParaRPr>
          </a:p>
        </p:txBody>
      </p:sp>
      <p:sp>
        <p:nvSpPr>
          <p:cNvPr id="4" name="Rectangle 3"/>
          <p:cNvSpPr/>
          <p:nvPr/>
        </p:nvSpPr>
        <p:spPr>
          <a:xfrm>
            <a:off x="1246094" y="4729353"/>
            <a:ext cx="10668000" cy="1384995"/>
          </a:xfrm>
          <a:prstGeom prst="rect">
            <a:avLst/>
          </a:prstGeom>
        </p:spPr>
        <p:txBody>
          <a:bodyPr wrap="square">
            <a:spAutoFit/>
          </a:bodyPr>
          <a:lstStyle/>
          <a:p>
            <a:r>
              <a:rPr lang="en-US" sz="2400" dirty="0">
                <a:solidFill>
                  <a:srgbClr val="000000"/>
                </a:solidFill>
                <a:latin typeface="verdana" panose="020B0604030504040204" pitchFamily="34" charset="0"/>
              </a:rPr>
              <a:t>By adding the third dimension, the sample space will become as below image:</a:t>
            </a:r>
          </a:p>
          <a:p>
            <a:br>
              <a:rPr lang="en-US" dirty="0"/>
            </a:br>
            <a:endParaRPr lang="en-IN" dirty="0"/>
          </a:p>
        </p:txBody>
      </p:sp>
    </p:spTree>
    <p:extLst>
      <p:ext uri="{BB962C8B-B14F-4D97-AF65-F5344CB8AC3E}">
        <p14:creationId xmlns:p14="http://schemas.microsoft.com/office/powerpoint/2010/main" val="32179015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Support Vector Machine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541" y="1201271"/>
            <a:ext cx="8928847" cy="5316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785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6118" y="858414"/>
            <a:ext cx="10721788" cy="4819524"/>
          </a:xfrm>
          <a:prstGeom prst="rect">
            <a:avLst/>
          </a:prstGeom>
        </p:spPr>
        <p:txBody>
          <a:bodyPr wrap="square">
            <a:spAutoFit/>
          </a:bodyPr>
          <a:lstStyle/>
          <a:p>
            <a:pPr algn="just">
              <a:lnSpc>
                <a:spcPct val="150000"/>
              </a:lnSpc>
            </a:pPr>
            <a:r>
              <a:rPr lang="en-US" sz="2600" b="1" i="0" dirty="0">
                <a:solidFill>
                  <a:srgbClr val="C00000"/>
                </a:solidFill>
                <a:effectLst/>
                <a:latin typeface="Arial" panose="020B0604020202020204" pitchFamily="34" charset="0"/>
              </a:rPr>
              <a:t>Supervised Learning</a:t>
            </a:r>
          </a:p>
          <a:p>
            <a:pPr marL="342900" indent="-342900" algn="just">
              <a:lnSpc>
                <a:spcPct val="150000"/>
              </a:lnSpc>
              <a:buFont typeface="Arial" panose="020B0604020202020204" pitchFamily="34" charset="0"/>
              <a:buChar char="•"/>
            </a:pPr>
            <a:r>
              <a:rPr lang="en-US" sz="2600" b="0" i="0" dirty="0">
                <a:solidFill>
                  <a:srgbClr val="000000"/>
                </a:solidFill>
                <a:effectLst/>
                <a:latin typeface="Arial" panose="020B0604020202020204" pitchFamily="34" charset="0"/>
              </a:rPr>
              <a:t>Supervised learning is commonly used in real world applications, such as face and speech recognition, products or movie recommendations, and sales forecasting. </a:t>
            </a:r>
          </a:p>
          <a:p>
            <a:pPr marL="342900" indent="-342900" algn="just">
              <a:lnSpc>
                <a:spcPct val="150000"/>
              </a:lnSpc>
              <a:buFont typeface="Arial" panose="020B0604020202020204" pitchFamily="34" charset="0"/>
              <a:buChar char="•"/>
            </a:pPr>
            <a:r>
              <a:rPr lang="en-US" sz="2600" b="0" i="0" dirty="0">
                <a:solidFill>
                  <a:srgbClr val="C00000"/>
                </a:solidFill>
                <a:effectLst/>
                <a:latin typeface="Arial" panose="020B0604020202020204" pitchFamily="34" charset="0"/>
              </a:rPr>
              <a:t>Supervised learning can be further classified into two types </a:t>
            </a:r>
            <a:r>
              <a:rPr lang="en-US" sz="2600" b="0" i="0" dirty="0">
                <a:solidFill>
                  <a:srgbClr val="000000"/>
                </a:solidFill>
                <a:effectLst/>
                <a:latin typeface="Arial" panose="020B0604020202020204" pitchFamily="34" charset="0"/>
              </a:rPr>
              <a:t>- </a:t>
            </a:r>
            <a:r>
              <a:rPr lang="en-US" sz="2600" b="1" i="0" dirty="0">
                <a:solidFill>
                  <a:srgbClr val="000000"/>
                </a:solidFill>
                <a:effectLst/>
                <a:latin typeface="Arial" panose="020B0604020202020204" pitchFamily="34" charset="0"/>
              </a:rPr>
              <a:t>Regression</a:t>
            </a:r>
            <a:r>
              <a:rPr lang="en-US" sz="2600" b="0" i="0" dirty="0">
                <a:solidFill>
                  <a:srgbClr val="000000"/>
                </a:solidFill>
                <a:effectLst/>
                <a:latin typeface="Arial" panose="020B0604020202020204" pitchFamily="34" charset="0"/>
              </a:rPr>
              <a:t> and </a:t>
            </a:r>
            <a:r>
              <a:rPr lang="en-US" sz="2600" b="1" i="0" dirty="0">
                <a:solidFill>
                  <a:srgbClr val="000000"/>
                </a:solidFill>
                <a:effectLst/>
                <a:latin typeface="Arial" panose="020B0604020202020204" pitchFamily="34" charset="0"/>
              </a:rPr>
              <a:t>Classification</a:t>
            </a:r>
            <a:r>
              <a:rPr lang="en-US" sz="2600" b="0" i="0" dirty="0">
                <a:solidFill>
                  <a:srgbClr val="000000"/>
                </a:solidFill>
                <a:effectLst/>
                <a:latin typeface="Arial" panose="020B0604020202020204" pitchFamily="34" charset="0"/>
              </a:rPr>
              <a:t>.</a:t>
            </a:r>
          </a:p>
          <a:p>
            <a:pPr marL="342900" indent="-342900" algn="just">
              <a:lnSpc>
                <a:spcPct val="150000"/>
              </a:lnSpc>
              <a:buFont typeface="Arial" panose="020B0604020202020204" pitchFamily="34" charset="0"/>
              <a:buChar char="•"/>
            </a:pPr>
            <a:r>
              <a:rPr lang="en-US" sz="2600" b="1" i="0" dirty="0">
                <a:solidFill>
                  <a:srgbClr val="C00000"/>
                </a:solidFill>
                <a:effectLst/>
                <a:latin typeface="Arial" panose="020B0604020202020204" pitchFamily="34" charset="0"/>
              </a:rPr>
              <a:t>Regression</a:t>
            </a:r>
            <a:r>
              <a:rPr lang="en-US" sz="2600" b="0" i="0" dirty="0">
                <a:solidFill>
                  <a:srgbClr val="000000"/>
                </a:solidFill>
                <a:effectLst/>
                <a:latin typeface="Arial" panose="020B0604020202020204" pitchFamily="34" charset="0"/>
              </a:rPr>
              <a:t> trains on and predicts a continuous-valued response, for example predicting real estate prices.</a:t>
            </a:r>
          </a:p>
        </p:txBody>
      </p:sp>
    </p:spTree>
    <p:extLst>
      <p:ext uri="{BB962C8B-B14F-4D97-AF65-F5344CB8AC3E}">
        <p14:creationId xmlns:p14="http://schemas.microsoft.com/office/powerpoint/2010/main" val="10699591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2659" y="820322"/>
            <a:ext cx="10766612" cy="1384995"/>
          </a:xfrm>
          <a:prstGeom prst="rect">
            <a:avLst/>
          </a:prstGeom>
        </p:spPr>
        <p:txBody>
          <a:bodyPr wrap="square">
            <a:spAutoFit/>
          </a:bodyPr>
          <a:lstStyle/>
          <a:p>
            <a:pPr algn="just"/>
            <a:r>
              <a:rPr lang="en-US" sz="2400" dirty="0">
                <a:solidFill>
                  <a:srgbClr val="000000"/>
                </a:solidFill>
                <a:latin typeface="verdana" panose="020B0604030504040204" pitchFamily="34" charset="0"/>
              </a:rPr>
              <a:t>So now, SVM will divide the datasets into classes in the following way. Consider the below image:</a:t>
            </a:r>
          </a:p>
          <a:p>
            <a:br>
              <a:rPr lang="en-US" dirty="0"/>
            </a:br>
            <a:endParaRPr lang="en-IN" dirty="0"/>
          </a:p>
        </p:txBody>
      </p:sp>
      <p:pic>
        <p:nvPicPr>
          <p:cNvPr id="5122" name="Picture 2" descr="Support Vector Machine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777" y="1721224"/>
            <a:ext cx="7019364" cy="40789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02659" y="5871883"/>
            <a:ext cx="10766612" cy="830997"/>
          </a:xfrm>
          <a:prstGeom prst="rect">
            <a:avLst/>
          </a:prstGeom>
        </p:spPr>
        <p:txBody>
          <a:bodyPr wrap="square">
            <a:spAutoFit/>
          </a:bodyPr>
          <a:lstStyle/>
          <a:p>
            <a:r>
              <a:rPr lang="en-US" sz="2400" dirty="0">
                <a:solidFill>
                  <a:srgbClr val="000000"/>
                </a:solidFill>
                <a:latin typeface="verdana" panose="020B0604030504040204" pitchFamily="34" charset="0"/>
              </a:rPr>
              <a:t>Since we are in 3-d Space, hence it is looking like a plane parallel to the x-axis. </a:t>
            </a:r>
            <a:endParaRPr lang="en-IN" sz="2400" dirty="0"/>
          </a:p>
        </p:txBody>
      </p:sp>
    </p:spTree>
    <p:extLst>
      <p:ext uri="{BB962C8B-B14F-4D97-AF65-F5344CB8AC3E}">
        <p14:creationId xmlns:p14="http://schemas.microsoft.com/office/powerpoint/2010/main" val="41590275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4728" y="1005843"/>
            <a:ext cx="10874189" cy="461665"/>
          </a:xfrm>
          <a:prstGeom prst="rect">
            <a:avLst/>
          </a:prstGeom>
        </p:spPr>
        <p:txBody>
          <a:bodyPr wrap="square">
            <a:spAutoFit/>
          </a:bodyPr>
          <a:lstStyle/>
          <a:p>
            <a:pPr algn="just"/>
            <a:r>
              <a:rPr lang="en-US" sz="2400" dirty="0">
                <a:solidFill>
                  <a:srgbClr val="000000"/>
                </a:solidFill>
                <a:latin typeface="verdana" panose="020B0604030504040204" pitchFamily="34" charset="0"/>
              </a:rPr>
              <a:t>If we convert it in 2d space with z=1, then it will become as:</a:t>
            </a:r>
            <a:endParaRPr lang="en-IN" sz="2400" dirty="0"/>
          </a:p>
        </p:txBody>
      </p:sp>
      <p:pic>
        <p:nvPicPr>
          <p:cNvPr id="6146" name="Picture 2" descr="Support Vector Machine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4247" y="1836840"/>
            <a:ext cx="6983506" cy="41426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84728" y="5979460"/>
            <a:ext cx="10668001" cy="830997"/>
          </a:xfrm>
          <a:prstGeom prst="rect">
            <a:avLst/>
          </a:prstGeom>
        </p:spPr>
        <p:txBody>
          <a:bodyPr wrap="square">
            <a:spAutoFit/>
          </a:bodyPr>
          <a:lstStyle/>
          <a:p>
            <a:pPr algn="just"/>
            <a:r>
              <a:rPr lang="en-US" sz="2400" dirty="0">
                <a:solidFill>
                  <a:srgbClr val="000000"/>
                </a:solidFill>
                <a:latin typeface="verdana" panose="020B0604030504040204" pitchFamily="34" charset="0"/>
              </a:rPr>
              <a:t>Hence we get a circumference of radius 1 in case of non-linear data.</a:t>
            </a:r>
            <a:endParaRPr lang="en-IN" sz="2400" dirty="0"/>
          </a:p>
        </p:txBody>
      </p:sp>
    </p:spTree>
    <p:extLst>
      <p:ext uri="{BB962C8B-B14F-4D97-AF65-F5344CB8AC3E}">
        <p14:creationId xmlns:p14="http://schemas.microsoft.com/office/powerpoint/2010/main" val="40838229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8340" y="805934"/>
            <a:ext cx="5797228" cy="461665"/>
          </a:xfrm>
          <a:prstGeom prst="rect">
            <a:avLst/>
          </a:prstGeom>
        </p:spPr>
        <p:txBody>
          <a:bodyPr wrap="none">
            <a:spAutoFit/>
          </a:bodyPr>
          <a:lstStyle/>
          <a:p>
            <a:r>
              <a:rPr lang="en-IN" sz="2400" b="1" dirty="0">
                <a:solidFill>
                  <a:srgbClr val="C00000"/>
                </a:solidFill>
                <a:latin typeface="erdana"/>
              </a:rPr>
              <a:t>Decision Tree Classification Algorithm</a:t>
            </a:r>
            <a:endParaRPr lang="en-IN" sz="2400" b="1" i="0" dirty="0">
              <a:solidFill>
                <a:srgbClr val="C00000"/>
              </a:solidFill>
              <a:effectLst/>
              <a:latin typeface="erdana"/>
            </a:endParaRPr>
          </a:p>
        </p:txBody>
      </p:sp>
      <p:sp>
        <p:nvSpPr>
          <p:cNvPr id="3" name="Rectangle 2"/>
          <p:cNvSpPr/>
          <p:nvPr/>
        </p:nvSpPr>
        <p:spPr>
          <a:xfrm>
            <a:off x="1088340" y="1373032"/>
            <a:ext cx="10655425" cy="4524315"/>
          </a:xfrm>
          <a:prstGeom prst="rect">
            <a:avLst/>
          </a:prstGeom>
        </p:spPr>
        <p:txBody>
          <a:bodyPr wrap="square">
            <a:spAutoFit/>
          </a:bodyPr>
          <a:lstStyle/>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Decision Tree is a </a:t>
            </a:r>
            <a:r>
              <a:rPr lang="en-US" sz="2400" b="1" dirty="0">
                <a:solidFill>
                  <a:srgbClr val="000000"/>
                </a:solidFill>
                <a:latin typeface="verdana" panose="020B0604030504040204" pitchFamily="34" charset="0"/>
              </a:rPr>
              <a:t>Supervised learning technique </a:t>
            </a:r>
            <a:r>
              <a:rPr lang="en-US" sz="2400" dirty="0">
                <a:solidFill>
                  <a:srgbClr val="000000"/>
                </a:solidFill>
                <a:latin typeface="verdana" panose="020B0604030504040204" pitchFamily="34" charset="0"/>
              </a:rPr>
              <a:t>that can be used for both classification and Regression problems, but mostly it is preferred for solving Classification problems. </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It is a tree-structured classifier, where</a:t>
            </a:r>
            <a:r>
              <a:rPr lang="en-US" sz="2400" b="1" dirty="0">
                <a:solidFill>
                  <a:srgbClr val="000000"/>
                </a:solidFill>
                <a:latin typeface="verdana" panose="020B0604030504040204" pitchFamily="34" charset="0"/>
              </a:rPr>
              <a:t> internal nodes represent the features of a dataset, branches represent the decision rules</a:t>
            </a:r>
            <a:r>
              <a:rPr lang="en-US" sz="2400" dirty="0">
                <a:solidFill>
                  <a:srgbClr val="000000"/>
                </a:solidFill>
                <a:latin typeface="verdana" panose="020B0604030504040204" pitchFamily="34" charset="0"/>
              </a:rPr>
              <a:t> and </a:t>
            </a:r>
            <a:r>
              <a:rPr lang="en-US" sz="2400" b="1" dirty="0">
                <a:solidFill>
                  <a:srgbClr val="000000"/>
                </a:solidFill>
                <a:latin typeface="verdana" panose="020B0604030504040204" pitchFamily="34" charset="0"/>
              </a:rPr>
              <a:t>each leaf node represents the outcome.</a:t>
            </a:r>
            <a:endParaRPr lang="en-US" sz="2400" dirty="0">
              <a:solidFill>
                <a:srgbClr val="000000"/>
              </a:solidFill>
              <a:latin typeface="verdana" panose="020B0604030504040204" pitchFamily="34" charset="0"/>
            </a:endParaRP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In a Decision tree, there are two nodes, which are the </a:t>
            </a:r>
            <a:r>
              <a:rPr lang="en-US" sz="2400" b="1" dirty="0">
                <a:solidFill>
                  <a:srgbClr val="000000"/>
                </a:solidFill>
                <a:latin typeface="verdana" panose="020B0604030504040204" pitchFamily="34" charset="0"/>
              </a:rPr>
              <a:t>Decision Node</a:t>
            </a:r>
            <a:r>
              <a:rPr lang="en-US" sz="2400" dirty="0">
                <a:solidFill>
                  <a:srgbClr val="000000"/>
                </a:solidFill>
                <a:latin typeface="verdana" panose="020B0604030504040204" pitchFamily="34" charset="0"/>
              </a:rPr>
              <a:t> and</a:t>
            </a:r>
            <a:r>
              <a:rPr lang="en-US" sz="2400" b="1" dirty="0">
                <a:solidFill>
                  <a:srgbClr val="000000"/>
                </a:solidFill>
                <a:latin typeface="verdana" panose="020B0604030504040204" pitchFamily="34" charset="0"/>
              </a:rPr>
              <a:t> Leaf Node.</a:t>
            </a:r>
            <a:r>
              <a:rPr lang="en-US" sz="2400" dirty="0">
                <a:solidFill>
                  <a:srgbClr val="000000"/>
                </a:solidFill>
                <a:latin typeface="verdana" panose="020B0604030504040204" pitchFamily="34" charset="0"/>
              </a:rPr>
              <a:t> </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8179206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2304" y="755775"/>
            <a:ext cx="10578353" cy="2787623"/>
          </a:xfrm>
          <a:prstGeom prst="rect">
            <a:avLst/>
          </a:prstGeom>
        </p:spPr>
        <p:txBody>
          <a:bodyPr wrap="square">
            <a:spAutoFit/>
          </a:bodyPr>
          <a:lstStyle/>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Decision nodes are used to make any decision and have multiple branches, whereas Leaf nodes are the output of those decisions and do not contain any further branches.</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The decisions or the test are performed on the basis of features of the given dataset.</a:t>
            </a:r>
          </a:p>
        </p:txBody>
      </p:sp>
      <p:sp>
        <p:nvSpPr>
          <p:cNvPr id="3" name="Rectangle 2"/>
          <p:cNvSpPr/>
          <p:nvPr/>
        </p:nvSpPr>
        <p:spPr>
          <a:xfrm>
            <a:off x="1192303" y="3543398"/>
            <a:ext cx="10578353" cy="2787623"/>
          </a:xfrm>
          <a:prstGeom prst="rect">
            <a:avLst/>
          </a:prstGeom>
        </p:spPr>
        <p:txBody>
          <a:bodyPr wrap="square">
            <a:spAutoFit/>
          </a:bodyPr>
          <a:lstStyle/>
          <a:p>
            <a:pPr algn="just">
              <a:lnSpc>
                <a:spcPct val="150000"/>
              </a:lnSpc>
              <a:buFont typeface="Arial" panose="020B0604020202020204" pitchFamily="34" charset="0"/>
              <a:buChar char="•"/>
            </a:pPr>
            <a:r>
              <a:rPr lang="en-US" sz="2400" b="1" dirty="0">
                <a:solidFill>
                  <a:srgbClr val="000000"/>
                </a:solidFill>
                <a:latin typeface="verdana" panose="020B0604030504040204" pitchFamily="34" charset="0"/>
              </a:rPr>
              <a:t>It is a graphical representation for getting all the possible solutions to a problem/decision based on given conditions.</a:t>
            </a:r>
            <a:endParaRPr lang="en-US" sz="2400" dirty="0">
              <a:solidFill>
                <a:srgbClr val="000000"/>
              </a:solidFill>
              <a:latin typeface="verdana" panose="020B0604030504040204" pitchFamily="34" charset="0"/>
            </a:endParaRP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It is called a decision tree because, similar to a tree, it starts with the root node, which expands on further branches and constructs a tree-like structure.</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3073469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0589" y="1154250"/>
            <a:ext cx="10712824" cy="4524315"/>
          </a:xfrm>
          <a:prstGeom prst="rect">
            <a:avLst/>
          </a:prstGeom>
        </p:spPr>
        <p:txBody>
          <a:bodyPr wrap="square">
            <a:spAutoFit/>
          </a:bodyPr>
          <a:lstStyle/>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In order to build a tree, we use the </a:t>
            </a:r>
            <a:r>
              <a:rPr lang="en-US" sz="2400" b="1" dirty="0">
                <a:solidFill>
                  <a:srgbClr val="000000"/>
                </a:solidFill>
                <a:latin typeface="verdana" panose="020B0604030504040204" pitchFamily="34" charset="0"/>
              </a:rPr>
              <a:t>CART algorithm,</a:t>
            </a:r>
            <a:r>
              <a:rPr lang="en-US" sz="2400" dirty="0">
                <a:solidFill>
                  <a:srgbClr val="000000"/>
                </a:solidFill>
                <a:latin typeface="verdana" panose="020B0604030504040204" pitchFamily="34" charset="0"/>
              </a:rPr>
              <a:t> which stands for </a:t>
            </a:r>
            <a:r>
              <a:rPr lang="en-US" sz="2400" b="1" dirty="0">
                <a:solidFill>
                  <a:srgbClr val="000000"/>
                </a:solidFill>
                <a:latin typeface="verdana" panose="020B0604030504040204" pitchFamily="34" charset="0"/>
              </a:rPr>
              <a:t>Classification and Regression Tree algorithm.</a:t>
            </a:r>
            <a:endParaRPr lang="en-US" sz="2400" dirty="0">
              <a:solidFill>
                <a:srgbClr val="000000"/>
              </a:solidFill>
              <a:latin typeface="verdana" panose="020B0604030504040204" pitchFamily="34" charset="0"/>
            </a:endParaRP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A decision tree simply asks a question, and based on the answer (Yes/No), it further split the tree into subtrees.</a:t>
            </a:r>
          </a:p>
          <a:p>
            <a:pPr algn="just">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rPr>
              <a:t>A decision tree can contain categorical data (YES/NO) as well as numeric data.</a:t>
            </a:r>
          </a:p>
          <a:p>
            <a:pPr algn="just">
              <a:lnSpc>
                <a:spcPct val="150000"/>
              </a:lnSpc>
              <a:buFont typeface="Arial" panose="020B0604020202020204" pitchFamily="34" charset="0"/>
              <a:buChar char="•"/>
            </a:pPr>
            <a:r>
              <a:rPr lang="en-US" sz="2400" b="1" dirty="0">
                <a:solidFill>
                  <a:srgbClr val="C00000"/>
                </a:solidFill>
                <a:latin typeface="verdana" panose="020B0604030504040204" pitchFamily="34" charset="0"/>
              </a:rPr>
              <a:t>Below diagram explains the general structure of a decision tree:</a:t>
            </a:r>
            <a:endParaRPr lang="en-US" sz="2400" b="1" dirty="0">
              <a:solidFill>
                <a:srgbClr val="C00000"/>
              </a:solidFill>
              <a:effectLst/>
              <a:latin typeface="verdana" panose="020B0604030504040204" pitchFamily="34" charset="0"/>
            </a:endParaRPr>
          </a:p>
        </p:txBody>
      </p:sp>
    </p:spTree>
    <p:extLst>
      <p:ext uri="{BB962C8B-B14F-4D97-AF65-F5344CB8AC3E}">
        <p14:creationId xmlns:p14="http://schemas.microsoft.com/office/powerpoint/2010/main" val="34224660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cision Tree Classification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494" y="1066800"/>
            <a:ext cx="9511553" cy="5441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7789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7278" y="877651"/>
            <a:ext cx="3894656" cy="461665"/>
          </a:xfrm>
          <a:prstGeom prst="rect">
            <a:avLst/>
          </a:prstGeom>
        </p:spPr>
        <p:txBody>
          <a:bodyPr wrap="none">
            <a:spAutoFit/>
          </a:bodyPr>
          <a:lstStyle/>
          <a:p>
            <a:r>
              <a:rPr lang="en-IN" sz="2400" b="1" dirty="0">
                <a:solidFill>
                  <a:srgbClr val="C00000"/>
                </a:solidFill>
                <a:latin typeface="erdana"/>
              </a:rPr>
              <a:t>Why use Decision Trees?</a:t>
            </a:r>
            <a:endParaRPr lang="en-IN" sz="2400" b="1" i="0" dirty="0">
              <a:solidFill>
                <a:srgbClr val="C00000"/>
              </a:solidFill>
              <a:effectLst/>
              <a:latin typeface="erdana"/>
            </a:endParaRPr>
          </a:p>
        </p:txBody>
      </p:sp>
      <p:sp>
        <p:nvSpPr>
          <p:cNvPr id="4" name="Rectangle 3"/>
          <p:cNvSpPr/>
          <p:nvPr/>
        </p:nvSpPr>
        <p:spPr>
          <a:xfrm>
            <a:off x="1217278" y="1473858"/>
            <a:ext cx="10517522" cy="4524315"/>
          </a:xfrm>
          <a:prstGeom prst="rect">
            <a:avLst/>
          </a:prstGeom>
        </p:spPr>
        <p:txBody>
          <a:bodyPr wrap="square">
            <a:spAutoFit/>
          </a:bodyPr>
          <a:lstStyle/>
          <a:p>
            <a:pPr algn="just">
              <a:lnSpc>
                <a:spcPct val="150000"/>
              </a:lnSpc>
            </a:pPr>
            <a:r>
              <a:rPr lang="en-US" sz="2400" dirty="0">
                <a:solidFill>
                  <a:srgbClr val="000000"/>
                </a:solidFill>
                <a:latin typeface="verdana" panose="020B0604030504040204" pitchFamily="34" charset="0"/>
              </a:rPr>
              <a:t>There are various algorithms in Machine learning, so choosing the best algorithm for the given dataset and problem is the main point to remember while creating a machine learning model. </a:t>
            </a:r>
            <a:r>
              <a:rPr lang="en-US" sz="2400" b="1" dirty="0">
                <a:solidFill>
                  <a:srgbClr val="C00000"/>
                </a:solidFill>
                <a:latin typeface="verdana" panose="020B0604030504040204" pitchFamily="34" charset="0"/>
              </a:rPr>
              <a:t>Below are the two reasons for using the Decision tree:</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Decision Trees usually mimic human thinking ability while making a decision, so it is easy to understand.</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The logic behind the decision tree can be easily understood because it shows a tree-like structure.</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3105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7913" y="770076"/>
            <a:ext cx="4349524" cy="461665"/>
          </a:xfrm>
          <a:prstGeom prst="rect">
            <a:avLst/>
          </a:prstGeom>
        </p:spPr>
        <p:txBody>
          <a:bodyPr wrap="none">
            <a:spAutoFit/>
          </a:bodyPr>
          <a:lstStyle/>
          <a:p>
            <a:r>
              <a:rPr lang="en-IN" sz="2400" b="1" dirty="0">
                <a:solidFill>
                  <a:srgbClr val="C00000"/>
                </a:solidFill>
                <a:latin typeface="erdana"/>
              </a:rPr>
              <a:t>Decision Tree Terminologies</a:t>
            </a:r>
            <a:endParaRPr lang="en-IN" sz="2400" b="1" i="0" dirty="0">
              <a:solidFill>
                <a:srgbClr val="C00000"/>
              </a:solidFill>
              <a:effectLst/>
              <a:latin typeface="erdana"/>
            </a:endParaRPr>
          </a:p>
        </p:txBody>
      </p:sp>
      <p:sp>
        <p:nvSpPr>
          <p:cNvPr id="5" name="Rectangle 4"/>
          <p:cNvSpPr/>
          <p:nvPr/>
        </p:nvSpPr>
        <p:spPr>
          <a:xfrm>
            <a:off x="1246093" y="1358624"/>
            <a:ext cx="10632141" cy="1200329"/>
          </a:xfrm>
          <a:prstGeom prst="rect">
            <a:avLst/>
          </a:prstGeom>
        </p:spPr>
        <p:txBody>
          <a:bodyPr wrap="square">
            <a:spAutoFit/>
          </a:bodyPr>
          <a:lstStyle/>
          <a:p>
            <a:pPr algn="just"/>
            <a:r>
              <a:rPr lang="en-US" sz="2400" b="1" dirty="0">
                <a:latin typeface="verdana" panose="020B0604030504040204" pitchFamily="34" charset="0"/>
              </a:rPr>
              <a:t>Root Node:</a:t>
            </a:r>
            <a:r>
              <a:rPr lang="en-US" sz="2400" dirty="0">
                <a:solidFill>
                  <a:srgbClr val="000000"/>
                </a:solidFill>
                <a:latin typeface="verdana" panose="020B0604030504040204" pitchFamily="34" charset="0"/>
              </a:rPr>
              <a:t> Root node is from where the decision tree starts. It represents the entire dataset, which further gets divided into two or more homogeneous sets.</a:t>
            </a:r>
            <a:endParaRPr lang="en-IN" sz="2400" dirty="0"/>
          </a:p>
        </p:txBody>
      </p:sp>
      <p:sp>
        <p:nvSpPr>
          <p:cNvPr id="6" name="Rectangle 5"/>
          <p:cNvSpPr/>
          <p:nvPr/>
        </p:nvSpPr>
        <p:spPr>
          <a:xfrm>
            <a:off x="1246093" y="2574180"/>
            <a:ext cx="10551458" cy="830997"/>
          </a:xfrm>
          <a:prstGeom prst="rect">
            <a:avLst/>
          </a:prstGeom>
        </p:spPr>
        <p:txBody>
          <a:bodyPr wrap="square">
            <a:spAutoFit/>
          </a:bodyPr>
          <a:lstStyle/>
          <a:p>
            <a:pPr algn="just"/>
            <a:r>
              <a:rPr lang="en-US" sz="2400" b="1" dirty="0">
                <a:latin typeface="verdana" panose="020B0604030504040204" pitchFamily="34" charset="0"/>
              </a:rPr>
              <a:t>Leaf Node:</a:t>
            </a:r>
            <a:r>
              <a:rPr lang="en-US" sz="2400" dirty="0">
                <a:solidFill>
                  <a:srgbClr val="000000"/>
                </a:solidFill>
                <a:latin typeface="verdana" panose="020B0604030504040204" pitchFamily="34" charset="0"/>
              </a:rPr>
              <a:t> Leaf nodes are the final output node, and the tree cannot be segregated further after getting a leaf node.</a:t>
            </a:r>
            <a:endParaRPr lang="en-IN" sz="2400" dirty="0"/>
          </a:p>
        </p:txBody>
      </p:sp>
      <p:sp>
        <p:nvSpPr>
          <p:cNvPr id="7" name="Rectangle 6"/>
          <p:cNvSpPr/>
          <p:nvPr/>
        </p:nvSpPr>
        <p:spPr>
          <a:xfrm>
            <a:off x="1286434" y="4054361"/>
            <a:ext cx="10551458" cy="830997"/>
          </a:xfrm>
          <a:prstGeom prst="rect">
            <a:avLst/>
          </a:prstGeom>
        </p:spPr>
        <p:txBody>
          <a:bodyPr wrap="square">
            <a:spAutoFit/>
          </a:bodyPr>
          <a:lstStyle/>
          <a:p>
            <a:pPr algn="just"/>
            <a:r>
              <a:rPr lang="en-US" sz="2400" b="1" dirty="0">
                <a:latin typeface="verdana" panose="020B0604030504040204" pitchFamily="34" charset="0"/>
              </a:rPr>
              <a:t>Splitting:</a:t>
            </a:r>
            <a:r>
              <a:rPr lang="en-US" sz="2400" dirty="0">
                <a:solidFill>
                  <a:srgbClr val="000000"/>
                </a:solidFill>
                <a:latin typeface="verdana" panose="020B0604030504040204" pitchFamily="34" charset="0"/>
              </a:rPr>
              <a:t> Splitting is the process of dividing the decision node/root node into sub-nodes according to the given conditions.</a:t>
            </a:r>
            <a:endParaRPr lang="en-IN" sz="2400" dirty="0"/>
          </a:p>
        </p:txBody>
      </p:sp>
      <p:sp>
        <p:nvSpPr>
          <p:cNvPr id="9" name="Rectangle 8"/>
          <p:cNvSpPr/>
          <p:nvPr/>
        </p:nvSpPr>
        <p:spPr>
          <a:xfrm>
            <a:off x="1286434" y="3514785"/>
            <a:ext cx="10551458" cy="461665"/>
          </a:xfrm>
          <a:prstGeom prst="rect">
            <a:avLst/>
          </a:prstGeom>
        </p:spPr>
        <p:txBody>
          <a:bodyPr wrap="square">
            <a:spAutoFit/>
          </a:bodyPr>
          <a:lstStyle/>
          <a:p>
            <a:pPr algn="just"/>
            <a:r>
              <a:rPr lang="en-US" sz="2400" b="1" dirty="0">
                <a:latin typeface="verdana" panose="020B0604030504040204" pitchFamily="34" charset="0"/>
              </a:rPr>
              <a:t>Branch/Sub Tree:</a:t>
            </a:r>
            <a:r>
              <a:rPr lang="en-US" sz="2400" dirty="0">
                <a:solidFill>
                  <a:srgbClr val="000000"/>
                </a:solidFill>
                <a:latin typeface="verdana" panose="020B0604030504040204" pitchFamily="34" charset="0"/>
              </a:rPr>
              <a:t> A tree formed by splitting the tree.</a:t>
            </a:r>
            <a:endParaRPr lang="en-IN" sz="2400" dirty="0"/>
          </a:p>
        </p:txBody>
      </p:sp>
      <p:sp>
        <p:nvSpPr>
          <p:cNvPr id="10" name="Rectangle 9"/>
          <p:cNvSpPr/>
          <p:nvPr/>
        </p:nvSpPr>
        <p:spPr>
          <a:xfrm>
            <a:off x="1326776" y="4963269"/>
            <a:ext cx="10551458" cy="830997"/>
          </a:xfrm>
          <a:prstGeom prst="rect">
            <a:avLst/>
          </a:prstGeom>
        </p:spPr>
        <p:txBody>
          <a:bodyPr wrap="square">
            <a:spAutoFit/>
          </a:bodyPr>
          <a:lstStyle/>
          <a:p>
            <a:pPr algn="just"/>
            <a:r>
              <a:rPr lang="en-US" sz="2400" b="1" dirty="0">
                <a:latin typeface="verdana" panose="020B0604030504040204" pitchFamily="34" charset="0"/>
              </a:rPr>
              <a:t>Pruning:</a:t>
            </a:r>
            <a:r>
              <a:rPr lang="en-US" sz="2400" dirty="0">
                <a:solidFill>
                  <a:srgbClr val="000000"/>
                </a:solidFill>
                <a:latin typeface="verdana" panose="020B0604030504040204" pitchFamily="34" charset="0"/>
              </a:rPr>
              <a:t> Pruning is the process of removing the unwanted branches from the tree.</a:t>
            </a:r>
            <a:endParaRPr lang="en-IN" sz="2400" dirty="0"/>
          </a:p>
        </p:txBody>
      </p:sp>
      <p:sp>
        <p:nvSpPr>
          <p:cNvPr id="11" name="Rectangle 10"/>
          <p:cNvSpPr/>
          <p:nvPr/>
        </p:nvSpPr>
        <p:spPr>
          <a:xfrm>
            <a:off x="1326776" y="5830488"/>
            <a:ext cx="10551458" cy="830997"/>
          </a:xfrm>
          <a:prstGeom prst="rect">
            <a:avLst/>
          </a:prstGeom>
        </p:spPr>
        <p:txBody>
          <a:bodyPr wrap="square">
            <a:spAutoFit/>
          </a:bodyPr>
          <a:lstStyle/>
          <a:p>
            <a:pPr algn="just"/>
            <a:r>
              <a:rPr lang="en-US" sz="2400" b="1" dirty="0">
                <a:latin typeface="verdana" panose="020B0604030504040204" pitchFamily="34" charset="0"/>
              </a:rPr>
              <a:t>Parent/Child node:</a:t>
            </a:r>
            <a:r>
              <a:rPr lang="en-US" sz="2400" dirty="0">
                <a:solidFill>
                  <a:srgbClr val="000000"/>
                </a:solidFill>
                <a:latin typeface="verdana" panose="020B0604030504040204" pitchFamily="34" charset="0"/>
              </a:rPr>
              <a:t> The root node of the tree is called the parent node, and other nodes are called the child nodes.</a:t>
            </a:r>
            <a:endParaRPr lang="en-IN" sz="2400" dirty="0"/>
          </a:p>
        </p:txBody>
      </p:sp>
    </p:spTree>
    <p:extLst>
      <p:ext uri="{BB962C8B-B14F-4D97-AF65-F5344CB8AC3E}">
        <p14:creationId xmlns:p14="http://schemas.microsoft.com/office/powerpoint/2010/main" val="6607795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1261" y="868687"/>
            <a:ext cx="7996100" cy="461665"/>
          </a:xfrm>
          <a:prstGeom prst="rect">
            <a:avLst/>
          </a:prstGeom>
        </p:spPr>
        <p:txBody>
          <a:bodyPr wrap="none">
            <a:spAutoFit/>
          </a:bodyPr>
          <a:lstStyle/>
          <a:p>
            <a:r>
              <a:rPr lang="en-US" sz="2400" b="1" dirty="0">
                <a:latin typeface="verdana" panose="020B0604030504040204" pitchFamily="34" charset="0"/>
              </a:rPr>
              <a:t>How does the Decision Tree algorithm Work?</a:t>
            </a:r>
            <a:endParaRPr lang="en-IN" sz="2400" dirty="0"/>
          </a:p>
        </p:txBody>
      </p:sp>
      <p:sp>
        <p:nvSpPr>
          <p:cNvPr id="3" name="Rectangle 2"/>
          <p:cNvSpPr/>
          <p:nvPr/>
        </p:nvSpPr>
        <p:spPr>
          <a:xfrm>
            <a:off x="1101942" y="1609234"/>
            <a:ext cx="10605963" cy="4524315"/>
          </a:xfrm>
          <a:prstGeom prst="rect">
            <a:avLst/>
          </a:prstGeom>
        </p:spPr>
        <p:txBody>
          <a:bodyPr wrap="square">
            <a:spAutoFit/>
          </a:bodyPr>
          <a:lstStyle/>
          <a:p>
            <a:pPr algn="just">
              <a:buFont typeface="Arial" panose="020B0604020202020204" pitchFamily="34" charset="0"/>
              <a:buChar char="•"/>
            </a:pPr>
            <a:r>
              <a:rPr lang="en-US" sz="2400" b="1" dirty="0">
                <a:solidFill>
                  <a:srgbClr val="C00000"/>
                </a:solidFill>
                <a:latin typeface="verdana" panose="020B0604030504040204" pitchFamily="34" charset="0"/>
              </a:rPr>
              <a:t>Step-1:</a:t>
            </a:r>
            <a:r>
              <a:rPr lang="en-US" sz="2400" dirty="0">
                <a:solidFill>
                  <a:srgbClr val="000000"/>
                </a:solidFill>
                <a:latin typeface="verdana" panose="020B0604030504040204" pitchFamily="34" charset="0"/>
              </a:rPr>
              <a:t> Begin the tree with the root node, says S, which contains the complete dataset.</a:t>
            </a:r>
          </a:p>
          <a:p>
            <a:pPr algn="just">
              <a:buFont typeface="Arial" panose="020B0604020202020204" pitchFamily="34" charset="0"/>
              <a:buChar char="•"/>
            </a:pPr>
            <a:r>
              <a:rPr lang="en-US" sz="2400" b="1" dirty="0">
                <a:solidFill>
                  <a:srgbClr val="C00000"/>
                </a:solidFill>
                <a:latin typeface="verdana" panose="020B0604030504040204" pitchFamily="34" charset="0"/>
              </a:rPr>
              <a:t>Step-2:</a:t>
            </a:r>
            <a:r>
              <a:rPr lang="en-US" sz="2400" dirty="0">
                <a:solidFill>
                  <a:srgbClr val="000000"/>
                </a:solidFill>
                <a:latin typeface="verdana" panose="020B0604030504040204" pitchFamily="34" charset="0"/>
              </a:rPr>
              <a:t> Find the best attribute in the dataset using </a:t>
            </a:r>
            <a:r>
              <a:rPr lang="en-US" sz="2400" b="1" dirty="0">
                <a:solidFill>
                  <a:srgbClr val="000000"/>
                </a:solidFill>
                <a:latin typeface="verdana" panose="020B0604030504040204" pitchFamily="34" charset="0"/>
              </a:rPr>
              <a:t>Attribute Selection Measure (ASM).</a:t>
            </a:r>
            <a:endParaRPr lang="en-US" sz="2400" dirty="0">
              <a:solidFill>
                <a:srgbClr val="000000"/>
              </a:solidFill>
              <a:latin typeface="verdana" panose="020B0604030504040204" pitchFamily="34" charset="0"/>
            </a:endParaRPr>
          </a:p>
          <a:p>
            <a:pPr algn="just">
              <a:buFont typeface="Arial" panose="020B0604020202020204" pitchFamily="34" charset="0"/>
              <a:buChar char="•"/>
            </a:pPr>
            <a:r>
              <a:rPr lang="en-US" sz="2400" b="1" dirty="0">
                <a:solidFill>
                  <a:srgbClr val="C00000"/>
                </a:solidFill>
                <a:latin typeface="verdana" panose="020B0604030504040204" pitchFamily="34" charset="0"/>
              </a:rPr>
              <a:t>Step-3:</a:t>
            </a:r>
            <a:r>
              <a:rPr lang="en-US" sz="2400" dirty="0">
                <a:solidFill>
                  <a:srgbClr val="C00000"/>
                </a:solidFill>
                <a:latin typeface="verdana" panose="020B0604030504040204" pitchFamily="34" charset="0"/>
              </a:rPr>
              <a:t> </a:t>
            </a:r>
            <a:r>
              <a:rPr lang="en-US" sz="2400" dirty="0">
                <a:solidFill>
                  <a:srgbClr val="000000"/>
                </a:solidFill>
                <a:latin typeface="verdana" panose="020B0604030504040204" pitchFamily="34" charset="0"/>
              </a:rPr>
              <a:t>Divide the S into subsets that contains possible values for the best attributes.</a:t>
            </a:r>
          </a:p>
          <a:p>
            <a:pPr algn="just">
              <a:buFont typeface="Arial" panose="020B0604020202020204" pitchFamily="34" charset="0"/>
              <a:buChar char="•"/>
            </a:pPr>
            <a:r>
              <a:rPr lang="en-US" sz="2400" b="1" dirty="0">
                <a:solidFill>
                  <a:srgbClr val="C00000"/>
                </a:solidFill>
                <a:latin typeface="verdana" panose="020B0604030504040204" pitchFamily="34" charset="0"/>
              </a:rPr>
              <a:t>Step-4:</a:t>
            </a:r>
            <a:r>
              <a:rPr lang="en-US" sz="2400" dirty="0">
                <a:solidFill>
                  <a:srgbClr val="000000"/>
                </a:solidFill>
                <a:latin typeface="verdana" panose="020B0604030504040204" pitchFamily="34" charset="0"/>
              </a:rPr>
              <a:t> Generate the decision tree node, which contains the best attribute.</a:t>
            </a:r>
          </a:p>
          <a:p>
            <a:pPr algn="just">
              <a:buFont typeface="Arial" panose="020B0604020202020204" pitchFamily="34" charset="0"/>
              <a:buChar char="•"/>
            </a:pPr>
            <a:r>
              <a:rPr lang="en-US" sz="2400" b="1" dirty="0">
                <a:solidFill>
                  <a:srgbClr val="C00000"/>
                </a:solidFill>
                <a:latin typeface="verdana" panose="020B0604030504040204" pitchFamily="34" charset="0"/>
              </a:rPr>
              <a:t>Step-5:</a:t>
            </a:r>
            <a:r>
              <a:rPr lang="en-US" sz="2400" dirty="0">
                <a:solidFill>
                  <a:srgbClr val="000000"/>
                </a:solidFill>
                <a:latin typeface="verdana" panose="020B0604030504040204" pitchFamily="34" charset="0"/>
              </a:rPr>
              <a:t> Recursively make new decision trees using the subsets of the dataset created in step -3. Continue this process until a stage is reached where you cannot further classify the nodes and called the final node as a leaf node.</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5609348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6446" y="958840"/>
            <a:ext cx="10560423" cy="5017399"/>
          </a:xfrm>
          <a:prstGeom prst="rect">
            <a:avLst/>
          </a:prstGeom>
        </p:spPr>
        <p:txBody>
          <a:bodyPr wrap="square">
            <a:spAutoFit/>
          </a:bodyPr>
          <a:lstStyle/>
          <a:p>
            <a:pPr algn="just">
              <a:lnSpc>
                <a:spcPct val="150000"/>
              </a:lnSpc>
            </a:pPr>
            <a:r>
              <a:rPr lang="en-US" sz="2400" b="1" dirty="0">
                <a:latin typeface="verdana" panose="020B0604030504040204" pitchFamily="34" charset="0"/>
              </a:rPr>
              <a:t>Example:</a:t>
            </a:r>
            <a:r>
              <a:rPr lang="en-US" sz="2400" dirty="0">
                <a:solidFill>
                  <a:srgbClr val="000000"/>
                </a:solidFill>
                <a:latin typeface="verdana" panose="020B0604030504040204" pitchFamily="34" charset="0"/>
              </a:rPr>
              <a:t> Suppose there is a candidate who has a job offer and wants to decide whether he should accept the offer or Not. So, to solve this problem, the decision tree starts with the root node (Salary attribute by ASM). The root node splits further into the next decision node (distance from the office) and one leaf node based on the corresponding labels. The next decision node further gets split into one decision node (Cab facility) and one leaf node. Finally, the decision node splits into two leaf nodes (Accepted offers and Declined offer). </a:t>
            </a:r>
            <a:r>
              <a:rPr lang="en-US" sz="2400" b="1" dirty="0">
                <a:solidFill>
                  <a:srgbClr val="C00000"/>
                </a:solidFill>
                <a:latin typeface="verdana" panose="020B0604030504040204" pitchFamily="34" charset="0"/>
              </a:rPr>
              <a:t>Consider the below diagram:</a:t>
            </a:r>
            <a:endParaRPr lang="en-IN" sz="2400" b="1" dirty="0">
              <a:solidFill>
                <a:srgbClr val="C00000"/>
              </a:solidFill>
            </a:endParaRPr>
          </a:p>
        </p:txBody>
      </p:sp>
    </p:spTree>
    <p:extLst>
      <p:ext uri="{BB962C8B-B14F-4D97-AF65-F5344CB8AC3E}">
        <p14:creationId xmlns:p14="http://schemas.microsoft.com/office/powerpoint/2010/main" val="684387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7482" y="922075"/>
            <a:ext cx="10667999" cy="549381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600" b="1" i="0" dirty="0">
                <a:solidFill>
                  <a:srgbClr val="C00000"/>
                </a:solidFill>
                <a:effectLst/>
                <a:latin typeface="Arial" panose="020B0604020202020204" pitchFamily="34" charset="0"/>
              </a:rPr>
              <a:t>Classification</a:t>
            </a:r>
            <a:r>
              <a:rPr lang="en-US" sz="2600" b="0" i="0" dirty="0">
                <a:solidFill>
                  <a:srgbClr val="000000"/>
                </a:solidFill>
                <a:effectLst/>
                <a:latin typeface="Arial" panose="020B0604020202020204" pitchFamily="34" charset="0"/>
              </a:rPr>
              <a:t> attempts to find the appropriate class label, such as analyzing positive/negative sentiment, male and female persons, benign and malignant tumors, secure and unsecure loans etc.</a:t>
            </a:r>
          </a:p>
          <a:p>
            <a:pPr marL="342900" indent="-342900" algn="just">
              <a:lnSpc>
                <a:spcPct val="150000"/>
              </a:lnSpc>
              <a:buFont typeface="Arial" panose="020B0604020202020204" pitchFamily="34" charset="0"/>
              <a:buChar char="•"/>
            </a:pPr>
            <a:r>
              <a:rPr lang="en-US" sz="2600" b="0" i="0" dirty="0">
                <a:solidFill>
                  <a:srgbClr val="000000"/>
                </a:solidFill>
                <a:effectLst/>
                <a:latin typeface="Arial" panose="020B0604020202020204" pitchFamily="34" charset="0"/>
              </a:rPr>
              <a:t>In supervised learning, learning data comes with description, labels, targets or desired outputs and the objective is to find a general rule that maps inputs to outputs. This kind of learning data is called </a:t>
            </a:r>
            <a:r>
              <a:rPr lang="en-US" sz="2600" b="1" i="0" dirty="0">
                <a:solidFill>
                  <a:srgbClr val="C00000"/>
                </a:solidFill>
                <a:effectLst/>
                <a:latin typeface="Arial" panose="020B0604020202020204" pitchFamily="34" charset="0"/>
              </a:rPr>
              <a:t>labeled data</a:t>
            </a:r>
            <a:r>
              <a:rPr lang="en-US" sz="2600" b="0" i="0" dirty="0">
                <a:solidFill>
                  <a:srgbClr val="C00000"/>
                </a:solidFill>
                <a:effectLst/>
                <a:latin typeface="Arial" panose="020B0604020202020204" pitchFamily="34" charset="0"/>
              </a:rPr>
              <a:t>. </a:t>
            </a:r>
          </a:p>
          <a:p>
            <a:pPr marL="342900" indent="-342900" algn="just">
              <a:lnSpc>
                <a:spcPct val="150000"/>
              </a:lnSpc>
              <a:buFont typeface="Arial" panose="020B0604020202020204" pitchFamily="34" charset="0"/>
              <a:buChar char="•"/>
            </a:pPr>
            <a:r>
              <a:rPr lang="en-US" sz="2600" b="0" i="0" dirty="0">
                <a:solidFill>
                  <a:srgbClr val="000000"/>
                </a:solidFill>
                <a:effectLst/>
                <a:latin typeface="Arial" panose="020B0604020202020204" pitchFamily="34" charset="0"/>
              </a:rPr>
              <a:t>The learned rule is then used to label new data with unknown outputs.</a:t>
            </a:r>
          </a:p>
        </p:txBody>
      </p:sp>
    </p:spTree>
    <p:extLst>
      <p:ext uri="{BB962C8B-B14F-4D97-AF65-F5344CB8AC3E}">
        <p14:creationId xmlns:p14="http://schemas.microsoft.com/office/powerpoint/2010/main" val="35624934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ecision Tree Classification Algorith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220" name="Picture 4" descr="Decision Tree Classification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413" y="1147482"/>
            <a:ext cx="8265458" cy="5127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6995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0587" y="671691"/>
            <a:ext cx="10605247" cy="6186309"/>
          </a:xfrm>
          <a:prstGeom prst="rect">
            <a:avLst/>
          </a:prstGeom>
        </p:spPr>
        <p:txBody>
          <a:bodyPr wrap="square">
            <a:spAutoFit/>
          </a:bodyPr>
          <a:lstStyle/>
          <a:p>
            <a:pPr algn="just">
              <a:lnSpc>
                <a:spcPct val="150000"/>
              </a:lnSpc>
            </a:pPr>
            <a:r>
              <a:rPr lang="en-US" sz="2400" b="1" dirty="0">
                <a:solidFill>
                  <a:srgbClr val="C00000"/>
                </a:solidFill>
                <a:latin typeface="erdana"/>
              </a:rPr>
              <a:t>Attribute Selection Measures</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While implementing a Decision tree, the main issue arises that how to select the best attribute for the root node and for sub-nodes.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So, to solve such problems there is a technique which is called as </a:t>
            </a:r>
            <a:r>
              <a:rPr lang="en-US" sz="2400" b="1" dirty="0">
                <a:solidFill>
                  <a:srgbClr val="000000"/>
                </a:solidFill>
                <a:latin typeface="verdana" panose="020B0604030504040204" pitchFamily="34" charset="0"/>
              </a:rPr>
              <a:t>Attribute selection measure or ASM.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By this measurement, we can easily select the best attribute for the nodes of the tree. </a:t>
            </a:r>
            <a:r>
              <a:rPr lang="en-US" sz="2400" b="1" dirty="0">
                <a:solidFill>
                  <a:srgbClr val="C00000"/>
                </a:solidFill>
                <a:latin typeface="verdana" panose="020B0604030504040204" pitchFamily="34" charset="0"/>
              </a:rPr>
              <a:t>There are two popular techniques for ASM, which are:</a:t>
            </a:r>
          </a:p>
          <a:p>
            <a:pPr algn="just">
              <a:lnSpc>
                <a:spcPct val="150000"/>
              </a:lnSpc>
              <a:buFont typeface="Arial" panose="020B0604020202020204" pitchFamily="34" charset="0"/>
              <a:buChar char="•"/>
            </a:pPr>
            <a:r>
              <a:rPr lang="en-US" sz="2400" b="1" dirty="0">
                <a:solidFill>
                  <a:srgbClr val="000000"/>
                </a:solidFill>
                <a:latin typeface="verdana" panose="020B0604030504040204" pitchFamily="34" charset="0"/>
              </a:rPr>
              <a:t>Information Gain</a:t>
            </a:r>
            <a:endParaRPr lang="en-US" sz="2400" dirty="0">
              <a:solidFill>
                <a:srgbClr val="000000"/>
              </a:solidFill>
              <a:latin typeface="verdana" panose="020B0604030504040204" pitchFamily="34" charset="0"/>
            </a:endParaRPr>
          </a:p>
          <a:p>
            <a:pPr algn="just">
              <a:lnSpc>
                <a:spcPct val="150000"/>
              </a:lnSpc>
              <a:buFont typeface="Arial" panose="020B0604020202020204" pitchFamily="34" charset="0"/>
              <a:buChar char="•"/>
            </a:pPr>
            <a:r>
              <a:rPr lang="en-US" sz="2400" b="1" dirty="0">
                <a:solidFill>
                  <a:srgbClr val="000000"/>
                </a:solidFill>
                <a:latin typeface="verdana" panose="020B0604030504040204" pitchFamily="34" charset="0"/>
              </a:rPr>
              <a:t>Gini Index</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3952912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1293" y="746391"/>
            <a:ext cx="10596283" cy="5632311"/>
          </a:xfrm>
          <a:prstGeom prst="rect">
            <a:avLst/>
          </a:prstGeom>
        </p:spPr>
        <p:txBody>
          <a:bodyPr wrap="square">
            <a:spAutoFit/>
          </a:bodyPr>
          <a:lstStyle/>
          <a:p>
            <a:pPr algn="just">
              <a:lnSpc>
                <a:spcPct val="150000"/>
              </a:lnSpc>
            </a:pPr>
            <a:r>
              <a:rPr lang="en-US" sz="2400" b="1" dirty="0">
                <a:solidFill>
                  <a:srgbClr val="C00000"/>
                </a:solidFill>
                <a:latin typeface="erdana"/>
              </a:rPr>
              <a:t>1. Information Gain:</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Information gain is the measurement of changes in entropy after the segmentation of a dataset based on an attribute.</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It calculates how much information a feature provides us about a class.</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According to the value of information gain, we split the node and build the decision tree.</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A decision tree algorithm always tries to maximize the value of information gain, and a node/attribute having the highest information gain is split first. </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9558062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4982" y="1519082"/>
            <a:ext cx="10709465" cy="400110"/>
          </a:xfrm>
          <a:prstGeom prst="rect">
            <a:avLst/>
          </a:prstGeom>
        </p:spPr>
        <p:txBody>
          <a:bodyPr wrap="square">
            <a:spAutoFit/>
          </a:bodyPr>
          <a:lstStyle/>
          <a:p>
            <a:r>
              <a:rPr lang="en-US" sz="2000" b="1" dirty="0">
                <a:solidFill>
                  <a:srgbClr val="C00000"/>
                </a:solidFill>
                <a:latin typeface="verdana" panose="020B0604030504040204" pitchFamily="34" charset="0"/>
              </a:rPr>
              <a:t>Information Gain= Entropy(S)- [(Weighted </a:t>
            </a:r>
            <a:r>
              <a:rPr lang="en-US" sz="2000" b="1" dirty="0" err="1">
                <a:solidFill>
                  <a:srgbClr val="C00000"/>
                </a:solidFill>
                <a:latin typeface="verdana" panose="020B0604030504040204" pitchFamily="34" charset="0"/>
              </a:rPr>
              <a:t>Avg</a:t>
            </a:r>
            <a:r>
              <a:rPr lang="en-US" sz="2000" b="1" dirty="0">
                <a:solidFill>
                  <a:srgbClr val="C00000"/>
                </a:solidFill>
                <a:latin typeface="verdana" panose="020B0604030504040204" pitchFamily="34" charset="0"/>
              </a:rPr>
              <a:t>) *Entropy(each feature)</a:t>
            </a:r>
            <a:endParaRPr lang="en-IN" sz="2000" b="1" dirty="0">
              <a:solidFill>
                <a:srgbClr val="C00000"/>
              </a:solidFill>
            </a:endParaRPr>
          </a:p>
        </p:txBody>
      </p:sp>
      <p:sp>
        <p:nvSpPr>
          <p:cNvPr id="3" name="Rectangle 2"/>
          <p:cNvSpPr/>
          <p:nvPr/>
        </p:nvSpPr>
        <p:spPr>
          <a:xfrm>
            <a:off x="1114982" y="832828"/>
            <a:ext cx="8029018" cy="461665"/>
          </a:xfrm>
          <a:prstGeom prst="rect">
            <a:avLst/>
          </a:prstGeom>
        </p:spPr>
        <p:txBody>
          <a:bodyPr wrap="square">
            <a:spAutoFit/>
          </a:bodyPr>
          <a:lstStyle/>
          <a:p>
            <a:r>
              <a:rPr lang="en-US" sz="2400" b="1" dirty="0">
                <a:solidFill>
                  <a:srgbClr val="000000"/>
                </a:solidFill>
                <a:latin typeface="verdana" panose="020B0604030504040204" pitchFamily="34" charset="0"/>
              </a:rPr>
              <a:t>It can be calculated using the below formula:</a:t>
            </a:r>
            <a:endParaRPr lang="en-IN" sz="2400" b="1" dirty="0"/>
          </a:p>
        </p:txBody>
      </p:sp>
      <p:sp>
        <p:nvSpPr>
          <p:cNvPr id="4" name="Rectangle 3"/>
          <p:cNvSpPr/>
          <p:nvPr/>
        </p:nvSpPr>
        <p:spPr>
          <a:xfrm>
            <a:off x="1114981" y="2026041"/>
            <a:ext cx="10709465" cy="1200329"/>
          </a:xfrm>
          <a:prstGeom prst="rect">
            <a:avLst/>
          </a:prstGeom>
        </p:spPr>
        <p:txBody>
          <a:bodyPr wrap="square">
            <a:spAutoFit/>
          </a:bodyPr>
          <a:lstStyle/>
          <a:p>
            <a:pPr algn="just"/>
            <a:r>
              <a:rPr lang="en-US" sz="2400" b="1" dirty="0">
                <a:latin typeface="verdana" panose="020B0604030504040204" pitchFamily="34" charset="0"/>
              </a:rPr>
              <a:t>Entropy:</a:t>
            </a:r>
            <a:r>
              <a:rPr lang="en-US" sz="2400" dirty="0">
                <a:solidFill>
                  <a:srgbClr val="000000"/>
                </a:solidFill>
                <a:latin typeface="verdana" panose="020B0604030504040204" pitchFamily="34" charset="0"/>
              </a:rPr>
              <a:t> Entropy is a metric to measure the impurity in a given attribute. It specifies randomness in data. </a:t>
            </a:r>
            <a:r>
              <a:rPr lang="en-US" sz="2400" b="1" dirty="0">
                <a:solidFill>
                  <a:srgbClr val="C00000"/>
                </a:solidFill>
                <a:latin typeface="verdana" panose="020B0604030504040204" pitchFamily="34" charset="0"/>
              </a:rPr>
              <a:t>Entropy can be calculated as:</a:t>
            </a:r>
            <a:endParaRPr lang="en-IN" sz="2400" b="1" dirty="0">
              <a:solidFill>
                <a:srgbClr val="C00000"/>
              </a:solidFill>
            </a:endParaRPr>
          </a:p>
        </p:txBody>
      </p:sp>
      <p:sp>
        <p:nvSpPr>
          <p:cNvPr id="6" name="Rectangle 2"/>
          <p:cNvSpPr>
            <a:spLocks noChangeArrowheads="1"/>
          </p:cNvSpPr>
          <p:nvPr/>
        </p:nvSpPr>
        <p:spPr bwMode="auto">
          <a:xfrm>
            <a:off x="3116913" y="3333219"/>
            <a:ext cx="715664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panose="020B0604020202020204" pitchFamily="34" charset="-128"/>
              </a:rPr>
              <a:t>Entropy(s)= -P(yes)log2 P(yes)- P(no) log2 P(no)</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1114980" y="4281118"/>
            <a:ext cx="7652501" cy="1569660"/>
          </a:xfrm>
          <a:prstGeom prst="rect">
            <a:avLst/>
          </a:prstGeom>
        </p:spPr>
        <p:txBody>
          <a:bodyPr wrap="square">
            <a:spAutoFit/>
          </a:bodyPr>
          <a:lstStyle/>
          <a:p>
            <a:r>
              <a:rPr lang="en-US" sz="2400" dirty="0">
                <a:solidFill>
                  <a:srgbClr val="000000"/>
                </a:solidFill>
                <a:latin typeface="verdana" panose="020B0604030504040204" pitchFamily="34" charset="0"/>
              </a:rPr>
              <a:t>Where,</a:t>
            </a:r>
          </a:p>
          <a:p>
            <a:pPr>
              <a:buFont typeface="Arial" panose="020B0604020202020204" pitchFamily="34" charset="0"/>
              <a:buChar char="•"/>
            </a:pPr>
            <a:r>
              <a:rPr lang="en-US" sz="2400" b="1" dirty="0">
                <a:solidFill>
                  <a:srgbClr val="C00000"/>
                </a:solidFill>
                <a:latin typeface="verdana" panose="020B0604030504040204" pitchFamily="34" charset="0"/>
              </a:rPr>
              <a:t>S=</a:t>
            </a:r>
            <a:r>
              <a:rPr lang="en-US" sz="2400" dirty="0">
                <a:solidFill>
                  <a:srgbClr val="000000"/>
                </a:solidFill>
                <a:latin typeface="verdana" panose="020B0604030504040204" pitchFamily="34" charset="0"/>
              </a:rPr>
              <a:t> Total number of samples</a:t>
            </a:r>
          </a:p>
          <a:p>
            <a:pPr>
              <a:buFont typeface="Arial" panose="020B0604020202020204" pitchFamily="34" charset="0"/>
              <a:buChar char="•"/>
            </a:pPr>
            <a:r>
              <a:rPr lang="en-US" sz="2400" b="1" dirty="0">
                <a:solidFill>
                  <a:srgbClr val="C00000"/>
                </a:solidFill>
                <a:latin typeface="verdana" panose="020B0604030504040204" pitchFamily="34" charset="0"/>
              </a:rPr>
              <a:t>P(yes)= </a:t>
            </a:r>
            <a:r>
              <a:rPr lang="en-US" sz="2400" dirty="0">
                <a:solidFill>
                  <a:srgbClr val="000000"/>
                </a:solidFill>
                <a:latin typeface="verdana" panose="020B0604030504040204" pitchFamily="34" charset="0"/>
              </a:rPr>
              <a:t>probability of yes</a:t>
            </a:r>
          </a:p>
          <a:p>
            <a:pPr>
              <a:buFont typeface="Arial" panose="020B0604020202020204" pitchFamily="34" charset="0"/>
              <a:buChar char="•"/>
            </a:pPr>
            <a:r>
              <a:rPr lang="en-US" sz="2400" b="1" dirty="0">
                <a:solidFill>
                  <a:srgbClr val="C00000"/>
                </a:solidFill>
                <a:latin typeface="verdana" panose="020B0604030504040204" pitchFamily="34" charset="0"/>
              </a:rPr>
              <a:t>P(no)= </a:t>
            </a:r>
            <a:r>
              <a:rPr lang="en-US" sz="2400" dirty="0">
                <a:solidFill>
                  <a:srgbClr val="000000"/>
                </a:solidFill>
                <a:latin typeface="verdana" panose="020B0604030504040204" pitchFamily="34" charset="0"/>
              </a:rPr>
              <a:t>probability of no</a:t>
            </a:r>
            <a:endParaRPr lang="en-US" sz="240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9967678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0589" y="860228"/>
            <a:ext cx="10650070" cy="5078313"/>
          </a:xfrm>
          <a:prstGeom prst="rect">
            <a:avLst/>
          </a:prstGeom>
        </p:spPr>
        <p:txBody>
          <a:bodyPr wrap="square">
            <a:spAutoFit/>
          </a:bodyPr>
          <a:lstStyle/>
          <a:p>
            <a:pPr algn="just">
              <a:lnSpc>
                <a:spcPct val="150000"/>
              </a:lnSpc>
            </a:pPr>
            <a:r>
              <a:rPr lang="en-US" sz="2400" b="1" dirty="0">
                <a:solidFill>
                  <a:srgbClr val="C00000"/>
                </a:solidFill>
                <a:latin typeface="erdana"/>
              </a:rPr>
              <a:t>2. Gini Index:</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Gini index is a measure of impurity or purity used while creating a decision tree in the CART(Classification and Regression Tree) algorithm.</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An attribute with the low Gini index should be preferred as compared to the high Gini index.</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It only creates binary splits, and the CART algorithm uses the Gini index to create binary splits.</a:t>
            </a:r>
          </a:p>
          <a:p>
            <a:pPr algn="just">
              <a:lnSpc>
                <a:spcPct val="150000"/>
              </a:lnSpc>
              <a:buFont typeface="Arial" panose="020B0604020202020204" pitchFamily="34" charset="0"/>
              <a:buChar char="•"/>
            </a:pPr>
            <a:r>
              <a:rPr lang="en-US" sz="2400" dirty="0">
                <a:solidFill>
                  <a:srgbClr val="C00000"/>
                </a:solidFill>
                <a:latin typeface="verdana" panose="020B0604030504040204" pitchFamily="34" charset="0"/>
              </a:rPr>
              <a:t>Gini index can be calculated using the below formula:</a:t>
            </a:r>
            <a:endParaRPr lang="en-US" sz="2400" b="0" dirty="0">
              <a:solidFill>
                <a:srgbClr val="C00000"/>
              </a:solidFill>
              <a:effectLst/>
              <a:latin typeface="verdana" panose="020B0604030504040204" pitchFamily="34" charset="0"/>
            </a:endParaRPr>
          </a:p>
        </p:txBody>
      </p:sp>
      <p:sp>
        <p:nvSpPr>
          <p:cNvPr id="3" name="Rectangle 1"/>
          <p:cNvSpPr>
            <a:spLocks noChangeArrowheads="1"/>
          </p:cNvSpPr>
          <p:nvPr/>
        </p:nvSpPr>
        <p:spPr bwMode="auto">
          <a:xfrm>
            <a:off x="3415553" y="5910660"/>
            <a:ext cx="3128682" cy="4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31740" rIns="914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Arial Unicode MS" panose="020B0604020202020204" pitchFamily="34" charset="-128"/>
              </a:rPr>
              <a:t>Gini Index= 1- ∑</a:t>
            </a:r>
            <a:r>
              <a:rPr kumimoji="0" lang="en-US" altLang="en-US" sz="2400" b="1" i="0" u="none" strike="noStrike" cap="none" normalizeH="0" baseline="-30000" dirty="0">
                <a:ln>
                  <a:noFill/>
                </a:ln>
                <a:solidFill>
                  <a:srgbClr val="000000"/>
                </a:solidFill>
                <a:effectLst/>
                <a:latin typeface="Arial Unicode MS" panose="020B0604020202020204" pitchFamily="34" charset="-128"/>
              </a:rPr>
              <a:t>j</a:t>
            </a:r>
            <a:r>
              <a:rPr kumimoji="0" lang="en-US" altLang="en-US" sz="2400" b="1" i="0" u="none" strike="noStrike" cap="none" normalizeH="0" baseline="0" dirty="0">
                <a:ln>
                  <a:noFill/>
                </a:ln>
                <a:solidFill>
                  <a:srgbClr val="000000"/>
                </a:solidFill>
                <a:effectLst/>
                <a:latin typeface="Arial Unicode MS" panose="020B0604020202020204" pitchFamily="34" charset="-128"/>
              </a:rPr>
              <a:t>P</a:t>
            </a:r>
            <a:r>
              <a:rPr kumimoji="0" lang="en-US" altLang="en-US" sz="2400" b="1" i="0" u="none" strike="noStrike" cap="none" normalizeH="0" baseline="-30000" dirty="0">
                <a:ln>
                  <a:noFill/>
                </a:ln>
                <a:solidFill>
                  <a:srgbClr val="000000"/>
                </a:solidFill>
                <a:effectLst/>
                <a:latin typeface="Arial Unicode MS" panose="020B0604020202020204" pitchFamily="34" charset="-128"/>
              </a:rPr>
              <a:t>j</a:t>
            </a:r>
            <a:r>
              <a:rPr kumimoji="0" lang="en-US" altLang="en-US" sz="2400" b="1" i="0" u="none" strike="noStrike" cap="none" normalizeH="0" baseline="30000" dirty="0">
                <a:ln>
                  <a:noFill/>
                </a:ln>
                <a:solidFill>
                  <a:srgbClr val="000000"/>
                </a:solidFill>
                <a:effectLst/>
                <a:latin typeface="Arial Unicode MS" panose="020B0604020202020204" pitchFamily="34" charset="-128"/>
              </a:rPr>
              <a:t>2</a:t>
            </a:r>
            <a:r>
              <a:rPr kumimoji="0" lang="en-US" altLang="en-US" sz="2400" b="1" i="0" u="none" strike="noStrike" cap="none" normalizeH="0" baseline="0" dirty="0">
                <a:ln>
                  <a:noFill/>
                </a:ln>
                <a:solidFill>
                  <a:schemeClr val="tx1"/>
                </a:solidFill>
                <a:effectLst/>
              </a:rPr>
              <a:t> </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65975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0588" y="865165"/>
            <a:ext cx="10668000" cy="5632311"/>
          </a:xfrm>
          <a:prstGeom prst="rect">
            <a:avLst/>
          </a:prstGeom>
        </p:spPr>
        <p:txBody>
          <a:bodyPr wrap="square">
            <a:spAutoFit/>
          </a:bodyPr>
          <a:lstStyle/>
          <a:p>
            <a:pPr algn="just">
              <a:lnSpc>
                <a:spcPct val="150000"/>
              </a:lnSpc>
            </a:pPr>
            <a:r>
              <a:rPr lang="en-US" sz="2400" b="1" dirty="0">
                <a:solidFill>
                  <a:srgbClr val="C00000"/>
                </a:solidFill>
                <a:latin typeface="erdana"/>
              </a:rPr>
              <a:t>Pruning: Getting an Optimal Decision tree</a:t>
            </a:r>
          </a:p>
          <a:p>
            <a:pPr marL="342900" indent="-342900" algn="just">
              <a:lnSpc>
                <a:spcPct val="150000"/>
              </a:lnSpc>
              <a:buFont typeface="Arial" panose="020B0604020202020204" pitchFamily="34" charset="0"/>
              <a:buChar char="•"/>
            </a:pPr>
            <a:r>
              <a:rPr lang="en-US" sz="2400" i="1" dirty="0">
                <a:solidFill>
                  <a:srgbClr val="000000"/>
                </a:solidFill>
                <a:latin typeface="verdana" panose="020B0604030504040204" pitchFamily="34" charset="0"/>
              </a:rPr>
              <a:t>Pruning is a process of deleting the unnecessary nodes from a tree in order to get the optimal decision tree.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A too-large tree increases the risk of overfitting, and a small tree may not capture all the important features of the dataset.</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Therefore, a technique that decreases the size of the learning tree without reducing accuracy is known as Pruning.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There are mainly two types of tree </a:t>
            </a:r>
            <a:r>
              <a:rPr lang="en-US" sz="2400" b="1" dirty="0">
                <a:solidFill>
                  <a:srgbClr val="000000"/>
                </a:solidFill>
                <a:latin typeface="verdana" panose="020B0604030504040204" pitchFamily="34" charset="0"/>
              </a:rPr>
              <a:t>pruning </a:t>
            </a:r>
            <a:r>
              <a:rPr lang="en-US" sz="2400" dirty="0">
                <a:solidFill>
                  <a:srgbClr val="000000"/>
                </a:solidFill>
                <a:latin typeface="verdana" panose="020B0604030504040204" pitchFamily="34" charset="0"/>
              </a:rPr>
              <a:t>technology used:</a:t>
            </a:r>
          </a:p>
          <a:p>
            <a:pPr algn="just">
              <a:lnSpc>
                <a:spcPct val="150000"/>
              </a:lnSpc>
              <a:buFont typeface="Arial" panose="020B0604020202020204" pitchFamily="34" charset="0"/>
              <a:buChar char="•"/>
            </a:pPr>
            <a:r>
              <a:rPr lang="en-US" sz="2400" b="1" dirty="0">
                <a:solidFill>
                  <a:srgbClr val="000000"/>
                </a:solidFill>
                <a:latin typeface="verdana" panose="020B0604030504040204" pitchFamily="34" charset="0"/>
              </a:rPr>
              <a:t>Cost Complexity Pruning</a:t>
            </a:r>
            <a:endParaRPr lang="en-US" sz="2400" dirty="0">
              <a:solidFill>
                <a:srgbClr val="000000"/>
              </a:solidFill>
              <a:latin typeface="verdana" panose="020B0604030504040204" pitchFamily="34" charset="0"/>
            </a:endParaRPr>
          </a:p>
          <a:p>
            <a:pPr algn="just">
              <a:lnSpc>
                <a:spcPct val="150000"/>
              </a:lnSpc>
              <a:buFont typeface="Arial" panose="020B0604020202020204" pitchFamily="34" charset="0"/>
              <a:buChar char="•"/>
            </a:pPr>
            <a:r>
              <a:rPr lang="en-US" sz="2400" b="1" dirty="0">
                <a:solidFill>
                  <a:srgbClr val="000000"/>
                </a:solidFill>
                <a:latin typeface="verdana" panose="020B0604030504040204" pitchFamily="34" charset="0"/>
              </a:rPr>
              <a:t>Reduced Error Pruning.</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0612623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4729" y="1047580"/>
            <a:ext cx="10730753" cy="3970318"/>
          </a:xfrm>
          <a:prstGeom prst="rect">
            <a:avLst/>
          </a:prstGeom>
        </p:spPr>
        <p:txBody>
          <a:bodyPr wrap="square">
            <a:spAutoFit/>
          </a:bodyPr>
          <a:lstStyle/>
          <a:p>
            <a:pPr algn="just">
              <a:lnSpc>
                <a:spcPct val="150000"/>
              </a:lnSpc>
            </a:pPr>
            <a:r>
              <a:rPr lang="en-US" sz="2400" b="1" dirty="0">
                <a:solidFill>
                  <a:srgbClr val="C00000"/>
                </a:solidFill>
                <a:latin typeface="erdana"/>
              </a:rPr>
              <a:t>Advantages of the Decision Tree</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It is simple to understand as it follows the same process which a human follow while making any decision in real-life.</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It can be very useful for solving decision-related problems.</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It helps to think about all the possible outcomes for a problem.</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There is less requirement of data cleaning compared to other algorithms.</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5979318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3694" y="1131385"/>
            <a:ext cx="10614211" cy="3416320"/>
          </a:xfrm>
          <a:prstGeom prst="rect">
            <a:avLst/>
          </a:prstGeom>
        </p:spPr>
        <p:txBody>
          <a:bodyPr wrap="square">
            <a:spAutoFit/>
          </a:bodyPr>
          <a:lstStyle/>
          <a:p>
            <a:pPr algn="just">
              <a:lnSpc>
                <a:spcPct val="150000"/>
              </a:lnSpc>
            </a:pPr>
            <a:r>
              <a:rPr lang="en-US" sz="2400" b="1" dirty="0">
                <a:solidFill>
                  <a:srgbClr val="C00000"/>
                </a:solidFill>
                <a:latin typeface="erdana"/>
              </a:rPr>
              <a:t>Disadvantages of the Decision Tree</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The decision tree contains lots of layers, which makes it complex.</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It may have an overfitting issue, which can be resolved using the </a:t>
            </a:r>
            <a:r>
              <a:rPr lang="en-US" sz="2400" b="1" dirty="0">
                <a:solidFill>
                  <a:srgbClr val="000000"/>
                </a:solidFill>
                <a:latin typeface="verdana" panose="020B0604030504040204" pitchFamily="34" charset="0"/>
              </a:rPr>
              <a:t>Random Forest algorithm.</a:t>
            </a:r>
            <a:endParaRPr lang="en-US" sz="2400" dirty="0">
              <a:solidFill>
                <a:srgbClr val="000000"/>
              </a:solidFill>
              <a:latin typeface="verdana" panose="020B0604030504040204" pitchFamily="34" charset="0"/>
            </a:endParaRP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For more class labels, the computational complexity of the decision tree may increase.</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472663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8067" y="841792"/>
            <a:ext cx="3759362" cy="461665"/>
          </a:xfrm>
          <a:prstGeom prst="rect">
            <a:avLst/>
          </a:prstGeom>
        </p:spPr>
        <p:txBody>
          <a:bodyPr wrap="none">
            <a:spAutoFit/>
          </a:bodyPr>
          <a:lstStyle/>
          <a:p>
            <a:r>
              <a:rPr lang="en-IN" sz="2400" b="1" dirty="0">
                <a:solidFill>
                  <a:srgbClr val="C00000"/>
                </a:solidFill>
                <a:latin typeface="erdana"/>
              </a:rPr>
              <a:t>Artificial Neural Network</a:t>
            </a:r>
            <a:endParaRPr lang="en-IN" sz="2400" b="1" i="0" dirty="0">
              <a:solidFill>
                <a:srgbClr val="C00000"/>
              </a:solidFill>
              <a:effectLst/>
              <a:latin typeface="erdana"/>
            </a:endParaRPr>
          </a:p>
        </p:txBody>
      </p:sp>
      <p:sp>
        <p:nvSpPr>
          <p:cNvPr id="3" name="Rectangle 2"/>
          <p:cNvSpPr/>
          <p:nvPr/>
        </p:nvSpPr>
        <p:spPr>
          <a:xfrm>
            <a:off x="1088067" y="1534307"/>
            <a:ext cx="5113708" cy="461665"/>
          </a:xfrm>
          <a:prstGeom prst="rect">
            <a:avLst/>
          </a:prstGeom>
        </p:spPr>
        <p:txBody>
          <a:bodyPr wrap="none">
            <a:spAutoFit/>
          </a:bodyPr>
          <a:lstStyle/>
          <a:p>
            <a:r>
              <a:rPr lang="en-US" sz="2400" b="1" dirty="0">
                <a:solidFill>
                  <a:srgbClr val="610B38"/>
                </a:solidFill>
                <a:latin typeface="erdana"/>
              </a:rPr>
              <a:t>What is Artificial Neural Network?</a:t>
            </a:r>
            <a:endParaRPr lang="en-US" sz="2400" b="1" i="0" dirty="0">
              <a:solidFill>
                <a:srgbClr val="610B38"/>
              </a:solidFill>
              <a:effectLst/>
              <a:latin typeface="erdana"/>
            </a:endParaRPr>
          </a:p>
        </p:txBody>
      </p:sp>
      <p:sp>
        <p:nvSpPr>
          <p:cNvPr id="4" name="Rectangle 3"/>
          <p:cNvSpPr/>
          <p:nvPr/>
        </p:nvSpPr>
        <p:spPr>
          <a:xfrm>
            <a:off x="1088067" y="2226823"/>
            <a:ext cx="10637768" cy="335540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The term "</a:t>
            </a:r>
            <a:r>
              <a:rPr lang="en-US" sz="2400" b="1" dirty="0">
                <a:latin typeface="verdana" panose="020B0604030504040204" pitchFamily="34" charset="0"/>
              </a:rPr>
              <a:t>Artificial Neural Network</a:t>
            </a:r>
            <a:r>
              <a:rPr lang="en-US" sz="2400" dirty="0">
                <a:solidFill>
                  <a:srgbClr val="000000"/>
                </a:solidFill>
                <a:latin typeface="verdana" panose="020B0604030504040204" pitchFamily="34" charset="0"/>
              </a:rPr>
              <a:t>" is derived from Biological neural networks that develop the structure of a human brain.</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 Similar to the human brain that has neurons interconnected to one another, artificial neural networks also have neurons that are interconnected to one another in various layers of the networks. These neurons are known as nodes.</a:t>
            </a:r>
            <a:endParaRPr lang="en-IN" sz="2400" dirty="0"/>
          </a:p>
        </p:txBody>
      </p:sp>
    </p:spTree>
    <p:extLst>
      <p:ext uri="{BB962C8B-B14F-4D97-AF65-F5344CB8AC3E}">
        <p14:creationId xmlns:p14="http://schemas.microsoft.com/office/powerpoint/2010/main" val="26397312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Artificial Neur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129551"/>
            <a:ext cx="9170894" cy="501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353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8516" y="872316"/>
            <a:ext cx="10650071" cy="5429179"/>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600" b="0" i="0" dirty="0">
                <a:solidFill>
                  <a:srgbClr val="000000"/>
                </a:solidFill>
                <a:effectLst/>
                <a:latin typeface="Arial" panose="020B0604020202020204" pitchFamily="34" charset="0"/>
              </a:rPr>
              <a:t>Supervised learning involves building a machine learning model that is based on </a:t>
            </a:r>
            <a:r>
              <a:rPr lang="en-US" sz="2600" b="1" i="0" dirty="0">
                <a:solidFill>
                  <a:srgbClr val="000000"/>
                </a:solidFill>
                <a:effectLst/>
                <a:latin typeface="Arial" panose="020B0604020202020204" pitchFamily="34" charset="0"/>
              </a:rPr>
              <a:t>labeled samples</a:t>
            </a:r>
            <a:r>
              <a:rPr lang="en-US" sz="2600" b="0" i="0" dirty="0">
                <a:solidFill>
                  <a:srgbClr val="000000"/>
                </a:solidFill>
                <a:effectLst/>
                <a:latin typeface="Arial" panose="020B0604020202020204" pitchFamily="34" charset="0"/>
              </a:rPr>
              <a:t>. </a:t>
            </a:r>
          </a:p>
          <a:p>
            <a:pPr marL="457200" indent="-457200" algn="just">
              <a:lnSpc>
                <a:spcPct val="150000"/>
              </a:lnSpc>
              <a:buFont typeface="Arial" panose="020B0604020202020204" pitchFamily="34" charset="0"/>
              <a:buChar char="•"/>
            </a:pPr>
            <a:r>
              <a:rPr lang="en-US" sz="2600" b="0" i="0" dirty="0">
                <a:solidFill>
                  <a:srgbClr val="000000"/>
                </a:solidFill>
                <a:effectLst/>
                <a:latin typeface="Arial" panose="020B0604020202020204" pitchFamily="34" charset="0"/>
              </a:rPr>
              <a:t>For example, if we build a system to estimate the price of a plot of land or a house based on various features, such as size, location, and so on, we first need to create a database and label it. </a:t>
            </a:r>
          </a:p>
          <a:p>
            <a:pPr marL="457200" indent="-457200" algn="just">
              <a:lnSpc>
                <a:spcPct val="150000"/>
              </a:lnSpc>
              <a:buFont typeface="Arial" panose="020B0604020202020204" pitchFamily="34" charset="0"/>
              <a:buChar char="•"/>
            </a:pPr>
            <a:r>
              <a:rPr lang="en-US" sz="2600" b="0" i="0" dirty="0">
                <a:solidFill>
                  <a:srgbClr val="000000"/>
                </a:solidFill>
                <a:effectLst/>
                <a:latin typeface="Arial" panose="020B0604020202020204" pitchFamily="34" charset="0"/>
              </a:rPr>
              <a:t>We need to teach the algorithm what features correspond to what prices. </a:t>
            </a:r>
          </a:p>
          <a:p>
            <a:pPr marL="457200" indent="-457200" algn="just">
              <a:lnSpc>
                <a:spcPct val="150000"/>
              </a:lnSpc>
              <a:buFont typeface="Arial" panose="020B0604020202020204" pitchFamily="34" charset="0"/>
              <a:buChar char="•"/>
            </a:pPr>
            <a:r>
              <a:rPr lang="en-US" sz="2600" b="0" i="0" dirty="0">
                <a:solidFill>
                  <a:srgbClr val="000000"/>
                </a:solidFill>
                <a:effectLst/>
                <a:latin typeface="Arial" panose="020B0604020202020204" pitchFamily="34" charset="0"/>
              </a:rPr>
              <a:t>Based on this data, the algorithm will learn how to calculate the price of real estate using the values of the input features.</a:t>
            </a:r>
            <a:endParaRPr lang="en-IN" sz="2600" dirty="0"/>
          </a:p>
        </p:txBody>
      </p:sp>
    </p:spTree>
    <p:extLst>
      <p:ext uri="{BB962C8B-B14F-4D97-AF65-F5344CB8AC3E}">
        <p14:creationId xmlns:p14="http://schemas.microsoft.com/office/powerpoint/2010/main" val="38904667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3693" y="922981"/>
            <a:ext cx="10775577" cy="563231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The idea of ANNs is based on the belief that working of human brain by making the right connections, can be imitated using silicon and wires as living </a:t>
            </a:r>
            <a:r>
              <a:rPr lang="en-US" sz="2400" b="1" dirty="0">
                <a:solidFill>
                  <a:srgbClr val="000000"/>
                </a:solidFill>
                <a:latin typeface="Arial" panose="020B0604020202020204" pitchFamily="34" charset="0"/>
              </a:rPr>
              <a:t>neurons</a:t>
            </a:r>
            <a:r>
              <a:rPr lang="en-US" sz="2400" dirty="0">
                <a:solidFill>
                  <a:srgbClr val="000000"/>
                </a:solidFill>
                <a:latin typeface="Arial" panose="020B0604020202020204" pitchFamily="34" charset="0"/>
              </a:rPr>
              <a:t> and </a:t>
            </a:r>
            <a:r>
              <a:rPr lang="en-US" sz="2400" b="1" dirty="0">
                <a:solidFill>
                  <a:srgbClr val="000000"/>
                </a:solidFill>
                <a:latin typeface="Arial" panose="020B0604020202020204" pitchFamily="34" charset="0"/>
              </a:rPr>
              <a:t>dendrites</a:t>
            </a:r>
            <a:r>
              <a:rPr lang="en-US" sz="2400" dirty="0">
                <a:solidFill>
                  <a:srgbClr val="000000"/>
                </a:solidFill>
                <a:latin typeface="Arial" panose="020B0604020202020204" pitchFamily="34" charset="0"/>
              </a:rPr>
              <a:t>. </a:t>
            </a:r>
          </a:p>
          <a:p>
            <a:pPr marL="342900" indent="-342900"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The human brain is composed of 86 billion nerve cells called </a:t>
            </a:r>
            <a:r>
              <a:rPr lang="en-US" sz="2400" b="1" dirty="0">
                <a:solidFill>
                  <a:srgbClr val="000000"/>
                </a:solidFill>
                <a:latin typeface="Arial" panose="020B0604020202020204" pitchFamily="34" charset="0"/>
              </a:rPr>
              <a:t>neurons.</a:t>
            </a:r>
            <a:r>
              <a:rPr lang="en-US" sz="2400" dirty="0">
                <a:solidFill>
                  <a:srgbClr val="000000"/>
                </a:solidFill>
                <a:latin typeface="Arial" panose="020B0604020202020204" pitchFamily="34" charset="0"/>
              </a:rPr>
              <a:t> </a:t>
            </a:r>
          </a:p>
          <a:p>
            <a:pPr marL="342900" indent="-342900"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They are connected to other thousand cells by </a:t>
            </a:r>
            <a:r>
              <a:rPr lang="en-US" sz="2400" b="1" dirty="0">
                <a:solidFill>
                  <a:srgbClr val="000000"/>
                </a:solidFill>
                <a:latin typeface="Arial" panose="020B0604020202020204" pitchFamily="34" charset="0"/>
              </a:rPr>
              <a:t>Axons.</a:t>
            </a:r>
            <a:r>
              <a:rPr lang="en-US" sz="2400" dirty="0">
                <a:solidFill>
                  <a:srgbClr val="000000"/>
                </a:solidFill>
                <a:latin typeface="Arial" panose="020B0604020202020204" pitchFamily="34" charset="0"/>
              </a:rPr>
              <a:t> </a:t>
            </a:r>
          </a:p>
          <a:p>
            <a:pPr marL="342900" indent="-342900"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Stimuli from external environment or inputs from sensory organs are accepted by dendrites. </a:t>
            </a:r>
          </a:p>
          <a:p>
            <a:pPr marL="342900" indent="-342900"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These inputs create electric impulses, which quickly travel through the neural network. A neuron can then send the message to other neuron to handle the issue or does not send it forward.</a:t>
            </a:r>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3762832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0258" y="913110"/>
            <a:ext cx="10865223" cy="507831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ANNs are composed of multiple </a:t>
            </a:r>
            <a:r>
              <a:rPr lang="en-US" sz="2400" b="1" dirty="0">
                <a:solidFill>
                  <a:srgbClr val="000000"/>
                </a:solidFill>
                <a:latin typeface="Arial" panose="020B0604020202020204" pitchFamily="34" charset="0"/>
              </a:rPr>
              <a:t>nodes</a:t>
            </a:r>
            <a:r>
              <a:rPr lang="en-US" sz="2400" dirty="0">
                <a:solidFill>
                  <a:srgbClr val="000000"/>
                </a:solidFill>
                <a:latin typeface="Arial" panose="020B0604020202020204" pitchFamily="34" charset="0"/>
              </a:rPr>
              <a:t>, which imitate biological </a:t>
            </a:r>
            <a:r>
              <a:rPr lang="en-US" sz="2400" b="1" dirty="0">
                <a:solidFill>
                  <a:srgbClr val="000000"/>
                </a:solidFill>
                <a:latin typeface="Arial" panose="020B0604020202020204" pitchFamily="34" charset="0"/>
              </a:rPr>
              <a:t>neurons</a:t>
            </a:r>
            <a:r>
              <a:rPr lang="en-US" sz="2400" dirty="0">
                <a:solidFill>
                  <a:srgbClr val="000000"/>
                </a:solidFill>
                <a:latin typeface="Arial" panose="020B0604020202020204" pitchFamily="34" charset="0"/>
              </a:rPr>
              <a:t> of human brain. </a:t>
            </a:r>
          </a:p>
          <a:p>
            <a:pPr marL="342900" indent="-342900"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The neurons are connected by links and they interact with each other. </a:t>
            </a:r>
          </a:p>
          <a:p>
            <a:pPr marL="342900" indent="-342900"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The nodes can take input data and perform simple operations on the data.</a:t>
            </a:r>
          </a:p>
          <a:p>
            <a:pPr marL="342900" indent="-342900"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 The result of these operations is passed to other neurons. </a:t>
            </a:r>
          </a:p>
          <a:p>
            <a:pPr marL="342900" indent="-342900"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The output at each node is called its </a:t>
            </a:r>
            <a:r>
              <a:rPr lang="en-US" sz="2400" b="1" dirty="0">
                <a:solidFill>
                  <a:srgbClr val="000000"/>
                </a:solidFill>
                <a:latin typeface="Arial" panose="020B0604020202020204" pitchFamily="34" charset="0"/>
              </a:rPr>
              <a:t>activation</a:t>
            </a:r>
            <a:r>
              <a:rPr lang="en-US" sz="2400" dirty="0">
                <a:solidFill>
                  <a:srgbClr val="000000"/>
                </a:solidFill>
                <a:latin typeface="Arial" panose="020B0604020202020204" pitchFamily="34" charset="0"/>
              </a:rPr>
              <a:t> or </a:t>
            </a:r>
            <a:r>
              <a:rPr lang="en-US" sz="2400" b="1" dirty="0">
                <a:solidFill>
                  <a:srgbClr val="000000"/>
                </a:solidFill>
                <a:latin typeface="Arial" panose="020B0604020202020204" pitchFamily="34" charset="0"/>
              </a:rPr>
              <a:t>node value.</a:t>
            </a:r>
          </a:p>
          <a:p>
            <a:pPr marL="342900" indent="-342900"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Each link is associated with </a:t>
            </a:r>
            <a:r>
              <a:rPr lang="en-US" sz="2400" b="1" dirty="0">
                <a:solidFill>
                  <a:srgbClr val="000000"/>
                </a:solidFill>
                <a:latin typeface="Arial" panose="020B0604020202020204" pitchFamily="34" charset="0"/>
              </a:rPr>
              <a:t>weight.</a:t>
            </a:r>
            <a:r>
              <a:rPr lang="en-US" sz="2400" dirty="0">
                <a:solidFill>
                  <a:srgbClr val="000000"/>
                </a:solidFill>
                <a:latin typeface="Arial" panose="020B0604020202020204" pitchFamily="34" charset="0"/>
              </a:rPr>
              <a:t> ANNs are capable of learning, which takes place by altering weight values. </a:t>
            </a:r>
          </a:p>
          <a:p>
            <a:pPr marL="342900" indent="-342900" algn="just">
              <a:lnSpc>
                <a:spcPct val="150000"/>
              </a:lnSpc>
              <a:buFont typeface="Arial" panose="020B0604020202020204" pitchFamily="34" charset="0"/>
              <a:buChar char="•"/>
            </a:pPr>
            <a:r>
              <a:rPr lang="en-US" sz="2400" b="1" dirty="0">
                <a:solidFill>
                  <a:srgbClr val="C00000"/>
                </a:solidFill>
                <a:latin typeface="Arial" panose="020B0604020202020204" pitchFamily="34" charset="0"/>
              </a:rPr>
              <a:t>The following illustration shows a simple ANN −</a:t>
            </a:r>
            <a:endParaRPr lang="en-US" sz="2400" b="1" i="0" dirty="0">
              <a:solidFill>
                <a:srgbClr val="C00000"/>
              </a:solidFill>
              <a:effectLst/>
              <a:latin typeface="Arial" panose="020B0604020202020204" pitchFamily="34" charset="0"/>
            </a:endParaRPr>
          </a:p>
        </p:txBody>
      </p:sp>
    </p:spTree>
    <p:extLst>
      <p:ext uri="{BB962C8B-B14F-4D97-AF65-F5344CB8AC3E}">
        <p14:creationId xmlns:p14="http://schemas.microsoft.com/office/powerpoint/2010/main" val="36915853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Typical 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965" y="1119560"/>
            <a:ext cx="9412941" cy="5290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5959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1622" y="864658"/>
            <a:ext cx="10578353" cy="707886"/>
          </a:xfrm>
          <a:prstGeom prst="rect">
            <a:avLst/>
          </a:prstGeom>
        </p:spPr>
        <p:txBody>
          <a:bodyPr wrap="square">
            <a:spAutoFit/>
          </a:bodyPr>
          <a:lstStyle/>
          <a:p>
            <a:pPr algn="just"/>
            <a:r>
              <a:rPr lang="en-US" sz="2000" b="1" dirty="0">
                <a:solidFill>
                  <a:srgbClr val="C00000"/>
                </a:solidFill>
                <a:latin typeface="verdana" panose="020B0604030504040204" pitchFamily="34" charset="0"/>
              </a:rPr>
              <a:t>The typical Artificial Neural Network looks something like the given figure.</a:t>
            </a:r>
            <a:endParaRPr lang="en-IN" sz="2000" dirty="0">
              <a:solidFill>
                <a:srgbClr val="C00000"/>
              </a:solidFill>
            </a:endParaRPr>
          </a:p>
        </p:txBody>
      </p:sp>
      <p:pic>
        <p:nvPicPr>
          <p:cNvPr id="3074" name="Picture 2" descr="What is Artificial Neur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213" y="1685366"/>
            <a:ext cx="8955740" cy="4536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9605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6117" y="821649"/>
            <a:ext cx="10883154" cy="286232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IN" sz="2400" dirty="0">
                <a:solidFill>
                  <a:srgbClr val="000000"/>
                </a:solidFill>
                <a:latin typeface="verdana" panose="020B0604030504040204" pitchFamily="34" charset="0"/>
              </a:rPr>
              <a:t>Dendrites from Biological Neural Network represent inputs in Artificial Neural Networks, cell nucleus represents Nodes, synapse represents Weights, and Axon represents Output.</a:t>
            </a:r>
          </a:p>
          <a:p>
            <a:pPr marL="342900" indent="-342900" algn="just">
              <a:lnSpc>
                <a:spcPct val="150000"/>
              </a:lnSpc>
              <a:buFont typeface="Arial" panose="020B0604020202020204" pitchFamily="34" charset="0"/>
              <a:buChar char="•"/>
            </a:pPr>
            <a:r>
              <a:rPr lang="en-IN" sz="2400" dirty="0">
                <a:solidFill>
                  <a:srgbClr val="C00000"/>
                </a:solidFill>
                <a:latin typeface="verdana" panose="020B0604030504040204" pitchFamily="34" charset="0"/>
              </a:rPr>
              <a:t>Relationship between Biological neural network and artificial neural network:</a:t>
            </a:r>
            <a:endParaRPr lang="en-IN" sz="2400" b="0" i="0" dirty="0">
              <a:solidFill>
                <a:srgbClr val="C00000"/>
              </a:solidFill>
              <a:effectLst/>
              <a:latin typeface="verdana" panose="020B060403050404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64016088"/>
              </p:ext>
            </p:extLst>
          </p:nvPr>
        </p:nvGraphicFramePr>
        <p:xfrm>
          <a:off x="3352800" y="3352803"/>
          <a:ext cx="7512424" cy="3263152"/>
        </p:xfrm>
        <a:graphic>
          <a:graphicData uri="http://schemas.openxmlformats.org/drawingml/2006/table">
            <a:tbl>
              <a:tblPr/>
              <a:tblGrid>
                <a:gridCol w="3756212">
                  <a:extLst>
                    <a:ext uri="{9D8B030D-6E8A-4147-A177-3AD203B41FA5}">
                      <a16:colId xmlns:a16="http://schemas.microsoft.com/office/drawing/2014/main" val="20000"/>
                    </a:ext>
                  </a:extLst>
                </a:gridCol>
                <a:gridCol w="3756212">
                  <a:extLst>
                    <a:ext uri="{9D8B030D-6E8A-4147-A177-3AD203B41FA5}">
                      <a16:colId xmlns:a16="http://schemas.microsoft.com/office/drawing/2014/main" val="20001"/>
                    </a:ext>
                  </a:extLst>
                </a:gridCol>
              </a:tblGrid>
              <a:tr h="1037592">
                <a:tc>
                  <a:txBody>
                    <a:bodyPr/>
                    <a:lstStyle/>
                    <a:p>
                      <a:pPr algn="l" fontAlgn="t"/>
                      <a:r>
                        <a:rPr lang="en-IN" dirty="0">
                          <a:solidFill>
                            <a:srgbClr val="000000"/>
                          </a:solidFill>
                          <a:effectLst/>
                          <a:latin typeface="times new roman" panose="02020603050405020304" pitchFamily="18" charset="0"/>
                        </a:rPr>
                        <a:t>Biological Neural Network</a:t>
                      </a:r>
                    </a:p>
                  </a:txBody>
                  <a:tcPr marL="76200" marR="76200" marT="76200" marB="76200">
                    <a:lnL w="6350" cap="flat" cmpd="sng" algn="ctr">
                      <a:solidFill>
                        <a:srgbClr val="A0B55D"/>
                      </a:solidFill>
                      <a:prstDash val="solid"/>
                      <a:round/>
                      <a:headEnd type="none" w="med" len="med"/>
                      <a:tailEnd type="none" w="med" len="med"/>
                    </a:lnL>
                    <a:lnR w="6350" cap="flat" cmpd="sng" algn="ctr">
                      <a:solidFill>
                        <a:srgbClr val="A0B55D"/>
                      </a:solidFill>
                      <a:prstDash val="solid"/>
                      <a:round/>
                      <a:headEnd type="none" w="med" len="med"/>
                      <a:tailEnd type="none" w="med" len="med"/>
                    </a:lnR>
                    <a:lnT w="6350" cap="flat" cmpd="sng" algn="ctr">
                      <a:solidFill>
                        <a:srgbClr val="A0B55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Artificial Neural Network</a:t>
                      </a:r>
                    </a:p>
                  </a:txBody>
                  <a:tcPr marL="76200" marR="76200" marT="76200" marB="76200">
                    <a:lnL w="6350" cap="flat" cmpd="sng" algn="ctr">
                      <a:solidFill>
                        <a:srgbClr val="A0B55D"/>
                      </a:solidFill>
                      <a:prstDash val="solid"/>
                      <a:round/>
                      <a:headEnd type="none" w="med" len="med"/>
                      <a:tailEnd type="none" w="med" len="med"/>
                    </a:lnL>
                    <a:lnR w="6350" cap="flat" cmpd="sng" algn="ctr">
                      <a:solidFill>
                        <a:srgbClr val="A0B55D"/>
                      </a:solidFill>
                      <a:prstDash val="solid"/>
                      <a:round/>
                      <a:headEnd type="none" w="med" len="med"/>
                      <a:tailEnd type="none" w="med" len="med"/>
                    </a:lnR>
                    <a:lnT w="6350" cap="flat" cmpd="sng" algn="ctr">
                      <a:solidFill>
                        <a:srgbClr val="A0B55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56390">
                <a:tc>
                  <a:txBody>
                    <a:bodyPr/>
                    <a:lstStyle/>
                    <a:p>
                      <a:pPr algn="l" fontAlgn="t"/>
                      <a:r>
                        <a:rPr lang="en-IN">
                          <a:solidFill>
                            <a:srgbClr val="000000"/>
                          </a:solidFill>
                          <a:effectLst/>
                          <a:latin typeface="verdana" panose="020B0604030504040204" pitchFamily="34" charset="0"/>
                        </a:rPr>
                        <a:t>Dendrites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Inputs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56390">
                <a:tc>
                  <a:txBody>
                    <a:bodyPr/>
                    <a:lstStyle/>
                    <a:p>
                      <a:pPr algn="l" fontAlgn="t"/>
                      <a:r>
                        <a:rPr lang="en-IN">
                          <a:solidFill>
                            <a:srgbClr val="000000"/>
                          </a:solidFill>
                          <a:effectLst/>
                          <a:latin typeface="verdana" panose="020B0604030504040204" pitchFamily="34" charset="0"/>
                        </a:rPr>
                        <a:t>Cell nucleus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Nodes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56390">
                <a:tc>
                  <a:txBody>
                    <a:bodyPr/>
                    <a:lstStyle/>
                    <a:p>
                      <a:pPr algn="l" fontAlgn="t"/>
                      <a:r>
                        <a:rPr lang="en-IN">
                          <a:solidFill>
                            <a:srgbClr val="000000"/>
                          </a:solidFill>
                          <a:effectLst/>
                          <a:latin typeface="verdana" panose="020B0604030504040204" pitchFamily="34" charset="0"/>
                        </a:rPr>
                        <a:t>Synapse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Weights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56390">
                <a:tc>
                  <a:txBody>
                    <a:bodyPr/>
                    <a:lstStyle/>
                    <a:p>
                      <a:pPr algn="l" fontAlgn="t"/>
                      <a:r>
                        <a:rPr lang="en-IN">
                          <a:solidFill>
                            <a:srgbClr val="000000"/>
                          </a:solidFill>
                          <a:effectLst/>
                          <a:latin typeface="verdana" panose="020B0604030504040204" pitchFamily="34" charset="0"/>
                        </a:rPr>
                        <a:t>Axon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Output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107814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765" y="1037709"/>
            <a:ext cx="10676964" cy="4227439"/>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600" dirty="0">
                <a:solidFill>
                  <a:srgbClr val="000000"/>
                </a:solidFill>
                <a:latin typeface="verdana" panose="020B0604030504040204" pitchFamily="34" charset="0"/>
              </a:rPr>
              <a:t>An </a:t>
            </a:r>
            <a:r>
              <a:rPr lang="en-US" sz="2600" b="1" dirty="0">
                <a:latin typeface="verdana" panose="020B0604030504040204" pitchFamily="34" charset="0"/>
              </a:rPr>
              <a:t>Artificial Neural Network</a:t>
            </a:r>
            <a:r>
              <a:rPr lang="en-US" sz="2600" dirty="0">
                <a:solidFill>
                  <a:srgbClr val="000000"/>
                </a:solidFill>
                <a:latin typeface="verdana" panose="020B0604030504040204" pitchFamily="34" charset="0"/>
              </a:rPr>
              <a:t> in the field of </a:t>
            </a:r>
            <a:r>
              <a:rPr lang="en-US" sz="2600" b="1" dirty="0">
                <a:latin typeface="verdana" panose="020B0604030504040204" pitchFamily="34" charset="0"/>
              </a:rPr>
              <a:t>Artificial intelligence</a:t>
            </a:r>
            <a:r>
              <a:rPr lang="en-US" sz="2600" dirty="0">
                <a:solidFill>
                  <a:srgbClr val="000000"/>
                </a:solidFill>
                <a:latin typeface="verdana" panose="020B0604030504040204" pitchFamily="34" charset="0"/>
              </a:rPr>
              <a:t> where it attempts to mimic the network of neurons makes up a human brain so that computers will have an option to understand things and make decisions in a human-like manner. </a:t>
            </a:r>
          </a:p>
          <a:p>
            <a:pPr marL="342900" indent="-342900" algn="just">
              <a:lnSpc>
                <a:spcPct val="150000"/>
              </a:lnSpc>
              <a:buFont typeface="Arial" panose="020B0604020202020204" pitchFamily="34" charset="0"/>
              <a:buChar char="•"/>
            </a:pPr>
            <a:r>
              <a:rPr lang="en-US" sz="2600" dirty="0">
                <a:solidFill>
                  <a:srgbClr val="000000"/>
                </a:solidFill>
                <a:latin typeface="verdana" panose="020B0604030504040204" pitchFamily="34" charset="0"/>
              </a:rPr>
              <a:t>The artificial neural network is designed by programming computers to behave simply like interconnected brain cells.</a:t>
            </a:r>
            <a:endParaRPr lang="en-IN" sz="2600" dirty="0"/>
          </a:p>
        </p:txBody>
      </p:sp>
    </p:spTree>
    <p:extLst>
      <p:ext uri="{BB962C8B-B14F-4D97-AF65-F5344CB8AC3E}">
        <p14:creationId xmlns:p14="http://schemas.microsoft.com/office/powerpoint/2010/main" val="37779190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906" y="814498"/>
            <a:ext cx="10650070" cy="557139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We can understand the artificial neural network with an example, consider an example of a digital logic gate that takes an input and gives an output.</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 "OR" gate, which takes two inputs.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If one or both the inputs are "On," then we get "On" in output.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If both the inputs are "Off," then we get "Off" in output.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Here the output depends upon input.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Our brain does not perform the same task. The outputs to inputs relationship keep changing because of the neurons in our brain, which are "learning."</a:t>
            </a:r>
            <a:endParaRPr lang="en-IN" sz="2400" dirty="0"/>
          </a:p>
        </p:txBody>
      </p:sp>
    </p:spTree>
    <p:extLst>
      <p:ext uri="{BB962C8B-B14F-4D97-AF65-F5344CB8AC3E}">
        <p14:creationId xmlns:p14="http://schemas.microsoft.com/office/powerpoint/2010/main" val="14393794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9269" y="725251"/>
            <a:ext cx="7039106" cy="461665"/>
          </a:xfrm>
          <a:prstGeom prst="rect">
            <a:avLst/>
          </a:prstGeom>
        </p:spPr>
        <p:txBody>
          <a:bodyPr wrap="none">
            <a:spAutoFit/>
          </a:bodyPr>
          <a:lstStyle/>
          <a:p>
            <a:r>
              <a:rPr lang="en-US" sz="2400" b="1" dirty="0">
                <a:solidFill>
                  <a:srgbClr val="610B38"/>
                </a:solidFill>
                <a:latin typeface="erdana"/>
              </a:rPr>
              <a:t>The architecture of an artificial neural network:</a:t>
            </a:r>
            <a:endParaRPr lang="en-US" sz="2400" b="1" i="0" dirty="0">
              <a:solidFill>
                <a:srgbClr val="610B38"/>
              </a:solidFill>
              <a:effectLst/>
              <a:latin typeface="erdana"/>
            </a:endParaRPr>
          </a:p>
        </p:txBody>
      </p:sp>
      <p:sp>
        <p:nvSpPr>
          <p:cNvPr id="3" name="Rectangle 2"/>
          <p:cNvSpPr/>
          <p:nvPr/>
        </p:nvSpPr>
        <p:spPr>
          <a:xfrm>
            <a:off x="1179268" y="1261826"/>
            <a:ext cx="10609319" cy="4827604"/>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600" dirty="0">
                <a:solidFill>
                  <a:srgbClr val="000000"/>
                </a:solidFill>
                <a:latin typeface="verdana" panose="020B0604030504040204" pitchFamily="34" charset="0"/>
              </a:rPr>
              <a:t>To understand the concept of the architecture of an artificial neural network, we have to understand what a neural network consists of. </a:t>
            </a:r>
          </a:p>
          <a:p>
            <a:pPr marL="457200" indent="-457200" algn="just">
              <a:lnSpc>
                <a:spcPct val="150000"/>
              </a:lnSpc>
              <a:buFont typeface="Arial" panose="020B0604020202020204" pitchFamily="34" charset="0"/>
              <a:buChar char="•"/>
            </a:pPr>
            <a:r>
              <a:rPr lang="en-US" sz="2600" dirty="0">
                <a:solidFill>
                  <a:srgbClr val="000000"/>
                </a:solidFill>
                <a:latin typeface="verdana" panose="020B0604030504040204" pitchFamily="34" charset="0"/>
              </a:rPr>
              <a:t>In order to define a neural network that consists of a large number of artificial neurons, which are termed units arranged in a sequence of layers. </a:t>
            </a:r>
          </a:p>
          <a:p>
            <a:pPr marL="457200" indent="-457200" algn="just">
              <a:lnSpc>
                <a:spcPct val="150000"/>
              </a:lnSpc>
              <a:buFont typeface="Arial" panose="020B0604020202020204" pitchFamily="34" charset="0"/>
              <a:buChar char="•"/>
            </a:pPr>
            <a:r>
              <a:rPr lang="en-US" sz="2600" dirty="0">
                <a:solidFill>
                  <a:srgbClr val="000000"/>
                </a:solidFill>
                <a:latin typeface="verdana" panose="020B0604030504040204" pitchFamily="34" charset="0"/>
              </a:rPr>
              <a:t>Lets us look at various types of layers available in an artificial neural network.</a:t>
            </a:r>
            <a:endParaRPr lang="en-IN" sz="2600" dirty="0"/>
          </a:p>
        </p:txBody>
      </p:sp>
    </p:spTree>
    <p:extLst>
      <p:ext uri="{BB962C8B-B14F-4D97-AF65-F5344CB8AC3E}">
        <p14:creationId xmlns:p14="http://schemas.microsoft.com/office/powerpoint/2010/main" val="34724371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1976" y="801906"/>
            <a:ext cx="8857129" cy="400110"/>
          </a:xfrm>
          <a:prstGeom prst="rect">
            <a:avLst/>
          </a:prstGeom>
        </p:spPr>
        <p:txBody>
          <a:bodyPr wrap="square">
            <a:spAutoFit/>
          </a:bodyPr>
          <a:lstStyle/>
          <a:p>
            <a:r>
              <a:rPr lang="en-US" sz="2000" b="1" dirty="0">
                <a:solidFill>
                  <a:srgbClr val="C00000"/>
                </a:solidFill>
                <a:latin typeface="verdana" panose="020B0604030504040204" pitchFamily="34" charset="0"/>
              </a:rPr>
              <a:t>Artificial Neural Network primarily consists of three layers:</a:t>
            </a:r>
            <a:endParaRPr lang="en-IN" sz="2000" b="1" dirty="0">
              <a:solidFill>
                <a:srgbClr val="C00000"/>
              </a:solidFill>
            </a:endParaRPr>
          </a:p>
        </p:txBody>
      </p:sp>
      <p:pic>
        <p:nvPicPr>
          <p:cNvPr id="5122" name="Picture 2" descr="What is Artificial Neur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518" y="1416424"/>
            <a:ext cx="10345269" cy="5011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1058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783575"/>
            <a:ext cx="10694894" cy="5632311"/>
          </a:xfrm>
          <a:prstGeom prst="rect">
            <a:avLst/>
          </a:prstGeom>
        </p:spPr>
        <p:txBody>
          <a:bodyPr wrap="square">
            <a:spAutoFit/>
          </a:bodyPr>
          <a:lstStyle/>
          <a:p>
            <a:pPr algn="just">
              <a:lnSpc>
                <a:spcPct val="150000"/>
              </a:lnSpc>
            </a:pPr>
            <a:r>
              <a:rPr lang="en-US" sz="2400" b="1" dirty="0">
                <a:solidFill>
                  <a:srgbClr val="C00000"/>
                </a:solidFill>
                <a:latin typeface="verdana" panose="020B0604030504040204" pitchFamily="34" charset="0"/>
              </a:rPr>
              <a:t>Input Layer:</a:t>
            </a:r>
            <a:endParaRPr lang="en-US" sz="2400" dirty="0">
              <a:solidFill>
                <a:srgbClr val="C00000"/>
              </a:solidFill>
              <a:latin typeface="verdana" panose="020B0604030504040204" pitchFamily="34" charset="0"/>
            </a:endParaRPr>
          </a:p>
          <a:p>
            <a:pPr algn="just">
              <a:lnSpc>
                <a:spcPct val="150000"/>
              </a:lnSpc>
            </a:pPr>
            <a:r>
              <a:rPr lang="en-US" sz="2400" dirty="0">
                <a:solidFill>
                  <a:srgbClr val="000000"/>
                </a:solidFill>
                <a:latin typeface="verdana" panose="020B0604030504040204" pitchFamily="34" charset="0"/>
              </a:rPr>
              <a:t>As the name suggests, it accepts inputs in several different formats provided by the programmer.</a:t>
            </a:r>
          </a:p>
          <a:p>
            <a:pPr algn="just">
              <a:lnSpc>
                <a:spcPct val="150000"/>
              </a:lnSpc>
            </a:pPr>
            <a:r>
              <a:rPr lang="en-US" sz="2400" b="1" dirty="0">
                <a:solidFill>
                  <a:srgbClr val="C00000"/>
                </a:solidFill>
                <a:latin typeface="verdana" panose="020B0604030504040204" pitchFamily="34" charset="0"/>
              </a:rPr>
              <a:t>Hidden Layer:</a:t>
            </a:r>
            <a:endParaRPr lang="en-US" sz="2400" dirty="0">
              <a:solidFill>
                <a:srgbClr val="C00000"/>
              </a:solidFill>
              <a:latin typeface="verdana" panose="020B0604030504040204" pitchFamily="34" charset="0"/>
            </a:endParaRPr>
          </a:p>
          <a:p>
            <a:pPr algn="just">
              <a:lnSpc>
                <a:spcPct val="150000"/>
              </a:lnSpc>
            </a:pPr>
            <a:r>
              <a:rPr lang="en-US" sz="2400" dirty="0">
                <a:solidFill>
                  <a:srgbClr val="000000"/>
                </a:solidFill>
                <a:latin typeface="verdana" panose="020B0604030504040204" pitchFamily="34" charset="0"/>
              </a:rPr>
              <a:t>The hidden layer presents in-between input and output layers. It performs all the calculations to find hidden features and patterns.</a:t>
            </a:r>
          </a:p>
          <a:p>
            <a:pPr algn="just">
              <a:lnSpc>
                <a:spcPct val="150000"/>
              </a:lnSpc>
            </a:pPr>
            <a:r>
              <a:rPr lang="en-US" sz="2400" b="1" dirty="0">
                <a:solidFill>
                  <a:srgbClr val="C00000"/>
                </a:solidFill>
                <a:latin typeface="verdana" panose="020B0604030504040204" pitchFamily="34" charset="0"/>
              </a:rPr>
              <a:t>Output Layer:</a:t>
            </a:r>
            <a:endParaRPr lang="en-US" sz="2400" dirty="0">
              <a:solidFill>
                <a:srgbClr val="C00000"/>
              </a:solidFill>
              <a:latin typeface="verdana" panose="020B0604030504040204" pitchFamily="34" charset="0"/>
            </a:endParaRPr>
          </a:p>
          <a:p>
            <a:pPr algn="just">
              <a:lnSpc>
                <a:spcPct val="150000"/>
              </a:lnSpc>
            </a:pPr>
            <a:r>
              <a:rPr lang="en-US" sz="2400" dirty="0">
                <a:solidFill>
                  <a:srgbClr val="000000"/>
                </a:solidFill>
                <a:latin typeface="verdana" panose="020B0604030504040204" pitchFamily="34" charset="0"/>
              </a:rPr>
              <a:t>The input goes through a series of transformations using the hidden layer, which finally results in output that is conveyed using this layer.</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337716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1975" y="667034"/>
            <a:ext cx="10784541" cy="6093976"/>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600" b="0" i="0" dirty="0">
                <a:solidFill>
                  <a:srgbClr val="000000"/>
                </a:solidFill>
                <a:effectLst/>
                <a:latin typeface="Arial" panose="020B0604020202020204" pitchFamily="34" charset="0"/>
              </a:rPr>
              <a:t>Supervised learning deals with learning a function from available training data. </a:t>
            </a:r>
          </a:p>
          <a:p>
            <a:pPr marL="457200" indent="-457200" algn="just">
              <a:lnSpc>
                <a:spcPct val="150000"/>
              </a:lnSpc>
              <a:buFont typeface="Arial" panose="020B0604020202020204" pitchFamily="34" charset="0"/>
              <a:buChar char="•"/>
            </a:pPr>
            <a:r>
              <a:rPr lang="en-US" sz="2600" b="0" i="0" dirty="0">
                <a:solidFill>
                  <a:srgbClr val="000000"/>
                </a:solidFill>
                <a:effectLst/>
                <a:latin typeface="Arial" panose="020B0604020202020204" pitchFamily="34" charset="0"/>
              </a:rPr>
              <a:t>Here, a learning algorithm analyzes the training data and produces a derived function that can be used for mapping new examples. </a:t>
            </a:r>
          </a:p>
          <a:p>
            <a:pPr marL="457200" indent="-457200" algn="just">
              <a:lnSpc>
                <a:spcPct val="150000"/>
              </a:lnSpc>
              <a:buFont typeface="Arial" panose="020B0604020202020204" pitchFamily="34" charset="0"/>
              <a:buChar char="•"/>
            </a:pPr>
            <a:r>
              <a:rPr lang="en-US" sz="2600" b="0" i="0" dirty="0">
                <a:solidFill>
                  <a:srgbClr val="000000"/>
                </a:solidFill>
                <a:effectLst/>
                <a:latin typeface="Arial" panose="020B0604020202020204" pitchFamily="34" charset="0"/>
              </a:rPr>
              <a:t>There are many </a:t>
            </a:r>
            <a:r>
              <a:rPr lang="en-US" sz="2600" b="1" i="0" dirty="0">
                <a:solidFill>
                  <a:srgbClr val="C00000"/>
                </a:solidFill>
                <a:effectLst/>
                <a:latin typeface="Arial" panose="020B0604020202020204" pitchFamily="34" charset="0"/>
              </a:rPr>
              <a:t>supervised learning algorithms</a:t>
            </a:r>
            <a:r>
              <a:rPr lang="en-US" sz="2600" b="0" i="0" dirty="0">
                <a:solidFill>
                  <a:srgbClr val="000000"/>
                </a:solidFill>
                <a:effectLst/>
                <a:latin typeface="Arial" panose="020B0604020202020204" pitchFamily="34" charset="0"/>
              </a:rPr>
              <a:t> such as Logistic Regression, Neural networks, Support Vector Machines (SVMs), and Naive Bayes classifiers. </a:t>
            </a:r>
          </a:p>
          <a:p>
            <a:pPr marL="457200" indent="-457200" algn="just">
              <a:lnSpc>
                <a:spcPct val="150000"/>
              </a:lnSpc>
              <a:buFont typeface="Arial" panose="020B0604020202020204" pitchFamily="34" charset="0"/>
              <a:buChar char="•"/>
            </a:pPr>
            <a:r>
              <a:rPr lang="en-US" sz="2600" b="0" i="0" dirty="0">
                <a:solidFill>
                  <a:srgbClr val="000000"/>
                </a:solidFill>
                <a:effectLst/>
                <a:latin typeface="Arial" panose="020B0604020202020204" pitchFamily="34" charset="0"/>
              </a:rPr>
              <a:t>Common </a:t>
            </a:r>
            <a:r>
              <a:rPr lang="en-US" sz="2600" b="1" i="0" dirty="0">
                <a:solidFill>
                  <a:srgbClr val="C00000"/>
                </a:solidFill>
                <a:effectLst/>
                <a:latin typeface="Arial" panose="020B0604020202020204" pitchFamily="34" charset="0"/>
              </a:rPr>
              <a:t>examples</a:t>
            </a:r>
            <a:r>
              <a:rPr lang="en-US" sz="2600" b="0" i="0" dirty="0">
                <a:solidFill>
                  <a:srgbClr val="C00000"/>
                </a:solidFill>
                <a:effectLst/>
                <a:latin typeface="Arial" panose="020B0604020202020204" pitchFamily="34" charset="0"/>
              </a:rPr>
              <a:t> of supervised learning </a:t>
            </a:r>
            <a:r>
              <a:rPr lang="en-US" sz="2600" b="0" i="0" dirty="0">
                <a:solidFill>
                  <a:srgbClr val="000000"/>
                </a:solidFill>
                <a:effectLst/>
                <a:latin typeface="Arial" panose="020B0604020202020204" pitchFamily="34" charset="0"/>
              </a:rPr>
              <a:t>include classifying e-mails into spam and not-spam categories, labeling webpages based on their content, and voice recognition.</a:t>
            </a:r>
          </a:p>
        </p:txBody>
      </p:sp>
    </p:spTree>
    <p:extLst>
      <p:ext uri="{BB962C8B-B14F-4D97-AF65-F5344CB8AC3E}">
        <p14:creationId xmlns:p14="http://schemas.microsoft.com/office/powerpoint/2010/main" val="18177467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1294" y="775918"/>
            <a:ext cx="10820400" cy="1200329"/>
          </a:xfrm>
          <a:prstGeom prst="rect">
            <a:avLst/>
          </a:prstGeom>
        </p:spPr>
        <p:txBody>
          <a:bodyPr wrap="square">
            <a:spAutoFit/>
          </a:bodyPr>
          <a:lstStyle/>
          <a:p>
            <a:pPr algn="just"/>
            <a:r>
              <a:rPr lang="en-US" sz="2400" dirty="0">
                <a:solidFill>
                  <a:srgbClr val="000000"/>
                </a:solidFill>
                <a:latin typeface="verdana" panose="020B0604030504040204" pitchFamily="34" charset="0"/>
              </a:rPr>
              <a:t>The artificial neural network takes input and computes the weighted sum of the inputs and includes a bias. </a:t>
            </a:r>
            <a:r>
              <a:rPr lang="en-US" sz="2400" dirty="0">
                <a:solidFill>
                  <a:srgbClr val="C00000"/>
                </a:solidFill>
                <a:latin typeface="verdana" panose="020B0604030504040204" pitchFamily="34" charset="0"/>
              </a:rPr>
              <a:t>This computation is represented in the form of a transfer function.</a:t>
            </a:r>
            <a:endParaRPr lang="en-IN" sz="2400" dirty="0">
              <a:solidFill>
                <a:srgbClr val="C00000"/>
              </a:solidFill>
            </a:endParaRPr>
          </a:p>
        </p:txBody>
      </p:sp>
      <p:pic>
        <p:nvPicPr>
          <p:cNvPr id="6146" name="Picture 2" descr="What is Artificial Neur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6188" y="2076729"/>
            <a:ext cx="4258236" cy="11057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41294" y="3282952"/>
            <a:ext cx="10793506" cy="335540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It determines weighted total is passed as an input to an activation function to produce the output.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Activation functions choose whether a node should fire or not. Only those who are fired make it to the output layer.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There are distinctive activation functions available that can be applied upon the sort of task we are performing.</a:t>
            </a:r>
            <a:endParaRPr lang="en-IN" sz="2400" dirty="0"/>
          </a:p>
        </p:txBody>
      </p:sp>
    </p:spTree>
    <p:extLst>
      <p:ext uri="{BB962C8B-B14F-4D97-AF65-F5344CB8AC3E}">
        <p14:creationId xmlns:p14="http://schemas.microsoft.com/office/powerpoint/2010/main" val="15249194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799" y="859320"/>
            <a:ext cx="10632141" cy="5632311"/>
          </a:xfrm>
          <a:prstGeom prst="rect">
            <a:avLst/>
          </a:prstGeom>
        </p:spPr>
        <p:txBody>
          <a:bodyPr wrap="square">
            <a:spAutoFit/>
          </a:bodyPr>
          <a:lstStyle/>
          <a:p>
            <a:pPr algn="just"/>
            <a:r>
              <a:rPr lang="en-US" sz="2400" b="1" dirty="0">
                <a:solidFill>
                  <a:srgbClr val="C00000"/>
                </a:solidFill>
                <a:latin typeface="Arial" panose="020B0604020202020204" pitchFamily="34" charset="0"/>
              </a:rPr>
              <a:t>Types of Artificial Neural Networks</a:t>
            </a:r>
          </a:p>
          <a:p>
            <a:pPr algn="just"/>
            <a:endParaRPr lang="en-US" sz="2400" dirty="0">
              <a:latin typeface="Arial" panose="020B0604020202020204" pitchFamily="34" charset="0"/>
            </a:endParaRPr>
          </a:p>
          <a:p>
            <a:pPr algn="just"/>
            <a:r>
              <a:rPr lang="en-US" sz="2400" dirty="0">
                <a:solidFill>
                  <a:srgbClr val="000000"/>
                </a:solidFill>
                <a:latin typeface="Arial" panose="020B0604020202020204" pitchFamily="34" charset="0"/>
              </a:rPr>
              <a:t>There are two Artificial Neural Network topologies</a:t>
            </a:r>
          </a:p>
          <a:p>
            <a:pPr algn="just"/>
            <a:endParaRPr lang="en-US" sz="2400" dirty="0">
              <a:solidFill>
                <a:srgbClr val="000000"/>
              </a:solidFill>
              <a:latin typeface="Arial" panose="020B0604020202020204" pitchFamily="34" charset="0"/>
            </a:endParaRPr>
          </a:p>
          <a:p>
            <a:pPr algn="just"/>
            <a:r>
              <a:rPr lang="en-US" sz="2400" dirty="0">
                <a:solidFill>
                  <a:srgbClr val="000000"/>
                </a:solidFill>
                <a:latin typeface="Arial" panose="020B0604020202020204" pitchFamily="34" charset="0"/>
              </a:rPr>
              <a:t> - </a:t>
            </a:r>
            <a:r>
              <a:rPr lang="en-US" sz="2400" b="1" dirty="0">
                <a:solidFill>
                  <a:srgbClr val="000000"/>
                </a:solidFill>
                <a:latin typeface="Arial" panose="020B0604020202020204" pitchFamily="34" charset="0"/>
              </a:rPr>
              <a:t>Feed Forward</a:t>
            </a:r>
            <a:r>
              <a:rPr lang="en-US" sz="2400" dirty="0">
                <a:solidFill>
                  <a:srgbClr val="000000"/>
                </a:solidFill>
                <a:latin typeface="Arial" panose="020B0604020202020204" pitchFamily="34" charset="0"/>
              </a:rPr>
              <a:t> and </a:t>
            </a:r>
          </a:p>
          <a:p>
            <a:pPr algn="just"/>
            <a:r>
              <a:rPr lang="en-US" sz="2400" b="1" dirty="0">
                <a:solidFill>
                  <a:srgbClr val="000000"/>
                </a:solidFill>
                <a:latin typeface="Arial" panose="020B0604020202020204" pitchFamily="34" charset="0"/>
              </a:rPr>
              <a:t> - Feedback.</a:t>
            </a:r>
          </a:p>
          <a:p>
            <a:pPr algn="just"/>
            <a:endParaRPr lang="en-US" sz="2400" dirty="0">
              <a:solidFill>
                <a:srgbClr val="000000"/>
              </a:solidFill>
              <a:latin typeface="Arial" panose="020B0604020202020204" pitchFamily="34" charset="0"/>
            </a:endParaRPr>
          </a:p>
          <a:p>
            <a:pPr algn="just"/>
            <a:r>
              <a:rPr lang="en-US" sz="2400" b="1" dirty="0">
                <a:solidFill>
                  <a:srgbClr val="C00000"/>
                </a:solidFill>
                <a:latin typeface="Arial" panose="020B0604020202020204" pitchFamily="34" charset="0"/>
              </a:rPr>
              <a:t>Feed Forward ANN</a:t>
            </a:r>
          </a:p>
          <a:p>
            <a:pPr algn="just"/>
            <a:endParaRPr lang="en-US" sz="2400" dirty="0">
              <a:latin typeface="Arial" panose="020B0604020202020204" pitchFamily="34" charset="0"/>
            </a:endParaRPr>
          </a:p>
          <a:p>
            <a:pPr marL="342900" indent="-342900" algn="just">
              <a:buFont typeface="Arial" panose="020B0604020202020204" pitchFamily="34" charset="0"/>
              <a:buChar char="•"/>
            </a:pPr>
            <a:r>
              <a:rPr lang="en-US" sz="2400" dirty="0">
                <a:solidFill>
                  <a:srgbClr val="000000"/>
                </a:solidFill>
                <a:latin typeface="Arial" panose="020B0604020202020204" pitchFamily="34" charset="0"/>
              </a:rPr>
              <a:t>In this ANN, the information flow is unidirectional. </a:t>
            </a:r>
          </a:p>
          <a:p>
            <a:pPr marL="342900" indent="-342900" algn="just">
              <a:buFont typeface="Arial" panose="020B0604020202020204" pitchFamily="34" charset="0"/>
              <a:buChar char="•"/>
            </a:pPr>
            <a:r>
              <a:rPr lang="en-US" sz="2400" dirty="0">
                <a:solidFill>
                  <a:srgbClr val="000000"/>
                </a:solidFill>
                <a:latin typeface="Arial" panose="020B0604020202020204" pitchFamily="34" charset="0"/>
              </a:rPr>
              <a:t>A unit sends information to other unit from which it does not receive any information. </a:t>
            </a:r>
          </a:p>
          <a:p>
            <a:pPr marL="342900" indent="-342900" algn="just">
              <a:buFont typeface="Arial" panose="020B0604020202020204" pitchFamily="34" charset="0"/>
              <a:buChar char="•"/>
            </a:pPr>
            <a:r>
              <a:rPr lang="en-US" sz="2400" dirty="0">
                <a:solidFill>
                  <a:srgbClr val="000000"/>
                </a:solidFill>
                <a:latin typeface="Arial" panose="020B0604020202020204" pitchFamily="34" charset="0"/>
              </a:rPr>
              <a:t>There are no feedback loops. They are used in pattern generation/recognition/classification. </a:t>
            </a:r>
          </a:p>
          <a:p>
            <a:pPr marL="342900" indent="-342900" algn="just">
              <a:buFont typeface="Arial" panose="020B0604020202020204" pitchFamily="34" charset="0"/>
              <a:buChar char="•"/>
            </a:pPr>
            <a:r>
              <a:rPr lang="en-US" sz="2400" dirty="0">
                <a:solidFill>
                  <a:srgbClr val="000000"/>
                </a:solidFill>
                <a:latin typeface="Arial" panose="020B0604020202020204" pitchFamily="34" charset="0"/>
              </a:rPr>
              <a:t>They have fixed inputs and outputs.</a:t>
            </a:r>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6231822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541" y="865654"/>
            <a:ext cx="7593106" cy="5669616"/>
          </a:xfrm>
          <a:prstGeom prst="rect">
            <a:avLst/>
          </a:prstGeom>
        </p:spPr>
      </p:pic>
    </p:spTree>
    <p:extLst>
      <p:ext uri="{BB962C8B-B14F-4D97-AF65-F5344CB8AC3E}">
        <p14:creationId xmlns:p14="http://schemas.microsoft.com/office/powerpoint/2010/main" val="23916475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694347"/>
            <a:ext cx="3872753" cy="2677656"/>
          </a:xfrm>
          <a:prstGeom prst="rect">
            <a:avLst/>
          </a:prstGeom>
        </p:spPr>
        <p:txBody>
          <a:bodyPr wrap="square">
            <a:spAutoFit/>
          </a:bodyPr>
          <a:lstStyle/>
          <a:p>
            <a:pPr algn="just"/>
            <a:r>
              <a:rPr lang="en-US" sz="2400" b="1" dirty="0">
                <a:solidFill>
                  <a:srgbClr val="C00000"/>
                </a:solidFill>
                <a:latin typeface="Arial" panose="020B0604020202020204" pitchFamily="34" charset="0"/>
              </a:rPr>
              <a:t>Feed Back ANN</a:t>
            </a:r>
          </a:p>
          <a:p>
            <a:pPr algn="just"/>
            <a:endParaRPr lang="en-US" sz="2400" b="1" dirty="0">
              <a:solidFill>
                <a:srgbClr val="C00000"/>
              </a:solidFill>
              <a:latin typeface="Arial" panose="020B0604020202020204" pitchFamily="34" charset="0"/>
            </a:endParaRPr>
          </a:p>
          <a:p>
            <a:pPr marL="342900" indent="-342900" algn="just">
              <a:buFont typeface="Arial" panose="020B0604020202020204" pitchFamily="34" charset="0"/>
              <a:buChar char="•"/>
            </a:pPr>
            <a:r>
              <a:rPr lang="en-US" sz="2400" dirty="0">
                <a:solidFill>
                  <a:srgbClr val="000000"/>
                </a:solidFill>
                <a:latin typeface="Arial" panose="020B0604020202020204" pitchFamily="34" charset="0"/>
              </a:rPr>
              <a:t>Here, feedback loops are allowed. </a:t>
            </a:r>
          </a:p>
          <a:p>
            <a:pPr marL="342900" indent="-342900" algn="just">
              <a:buFont typeface="Arial" panose="020B0604020202020204" pitchFamily="34" charset="0"/>
              <a:buChar char="•"/>
            </a:pPr>
            <a:r>
              <a:rPr lang="en-US" sz="2400" dirty="0">
                <a:solidFill>
                  <a:srgbClr val="000000"/>
                </a:solidFill>
                <a:latin typeface="Arial" panose="020B0604020202020204" pitchFamily="34" charset="0"/>
              </a:rPr>
              <a:t>They are used in content addressable memories.</a:t>
            </a:r>
            <a:endParaRPr lang="en-US" sz="2400" b="0" i="0" dirty="0">
              <a:solidFill>
                <a:srgbClr val="000000"/>
              </a:solidFill>
              <a:effectLst/>
              <a:latin typeface="Arial" panose="020B0604020202020204" pitchFamily="34" charset="0"/>
            </a:endParaRPr>
          </a:p>
        </p:txBody>
      </p:sp>
      <p:pic>
        <p:nvPicPr>
          <p:cNvPr id="8194" name="Picture 2" descr="FeedBack 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0212" y="869576"/>
            <a:ext cx="6508376" cy="5710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3579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1623" y="965591"/>
            <a:ext cx="10784541" cy="5078313"/>
          </a:xfrm>
          <a:prstGeom prst="rect">
            <a:avLst/>
          </a:prstGeom>
        </p:spPr>
        <p:txBody>
          <a:bodyPr wrap="square">
            <a:spAutoFit/>
          </a:bodyPr>
          <a:lstStyle/>
          <a:p>
            <a:pPr algn="just">
              <a:lnSpc>
                <a:spcPct val="150000"/>
              </a:lnSpc>
            </a:pPr>
            <a:r>
              <a:rPr lang="en-US" sz="2400" b="1" dirty="0">
                <a:solidFill>
                  <a:srgbClr val="610B38"/>
                </a:solidFill>
                <a:latin typeface="erdana"/>
              </a:rPr>
              <a:t>Advantages of Artificial Neural Network (ANN)</a:t>
            </a:r>
          </a:p>
          <a:p>
            <a:pPr algn="just">
              <a:lnSpc>
                <a:spcPct val="150000"/>
              </a:lnSpc>
            </a:pPr>
            <a:r>
              <a:rPr lang="en-US" sz="2400" b="1" dirty="0">
                <a:solidFill>
                  <a:srgbClr val="C00000"/>
                </a:solidFill>
                <a:latin typeface="verdana" panose="020B0604030504040204" pitchFamily="34" charset="0"/>
              </a:rPr>
              <a:t>Parallel processing capability:</a:t>
            </a:r>
            <a:endParaRPr lang="en-US" sz="2400" dirty="0">
              <a:solidFill>
                <a:srgbClr val="C00000"/>
              </a:solidFill>
              <a:latin typeface="verdana" panose="020B0604030504040204" pitchFamily="34" charset="0"/>
            </a:endParaRPr>
          </a:p>
          <a:p>
            <a:pPr algn="just">
              <a:lnSpc>
                <a:spcPct val="150000"/>
              </a:lnSpc>
            </a:pPr>
            <a:r>
              <a:rPr lang="en-US" sz="2400" dirty="0">
                <a:solidFill>
                  <a:srgbClr val="000000"/>
                </a:solidFill>
                <a:latin typeface="verdana" panose="020B0604030504040204" pitchFamily="34" charset="0"/>
              </a:rPr>
              <a:t>Artificial neural networks have a numerical value that can perform more than one task simultaneously.</a:t>
            </a:r>
          </a:p>
          <a:p>
            <a:pPr algn="just">
              <a:lnSpc>
                <a:spcPct val="150000"/>
              </a:lnSpc>
            </a:pPr>
            <a:r>
              <a:rPr lang="en-US" sz="2400" b="1" dirty="0">
                <a:solidFill>
                  <a:srgbClr val="C00000"/>
                </a:solidFill>
                <a:latin typeface="verdana" panose="020B0604030504040204" pitchFamily="34" charset="0"/>
              </a:rPr>
              <a:t>Storing data on the entire network:</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Data that is used in traditional programming is stored on the whole network, not on a database.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The disappearance of a couple of pieces of data in one place doesn't prevent the network from working.</a:t>
            </a:r>
          </a:p>
        </p:txBody>
      </p:sp>
    </p:spTree>
    <p:extLst>
      <p:ext uri="{BB962C8B-B14F-4D97-AF65-F5344CB8AC3E}">
        <p14:creationId xmlns:p14="http://schemas.microsoft.com/office/powerpoint/2010/main" val="16480246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7834" y="1195045"/>
            <a:ext cx="10775577" cy="2233625"/>
          </a:xfrm>
          <a:prstGeom prst="rect">
            <a:avLst/>
          </a:prstGeom>
        </p:spPr>
        <p:txBody>
          <a:bodyPr wrap="square">
            <a:spAutoFit/>
          </a:bodyPr>
          <a:lstStyle/>
          <a:p>
            <a:pPr algn="just">
              <a:lnSpc>
                <a:spcPct val="150000"/>
              </a:lnSpc>
            </a:pPr>
            <a:r>
              <a:rPr lang="en-US" sz="2400" b="1" dirty="0">
                <a:solidFill>
                  <a:srgbClr val="C00000"/>
                </a:solidFill>
                <a:latin typeface="verdana" panose="020B0604030504040204" pitchFamily="34" charset="0"/>
              </a:rPr>
              <a:t>Capability to work with incomplete knowledge:</a:t>
            </a:r>
          </a:p>
          <a:p>
            <a:pPr algn="just">
              <a:lnSpc>
                <a:spcPct val="150000"/>
              </a:lnSpc>
            </a:pPr>
            <a:r>
              <a:rPr lang="en-US" sz="2400" dirty="0">
                <a:solidFill>
                  <a:srgbClr val="000000"/>
                </a:solidFill>
                <a:latin typeface="verdana" panose="020B0604030504040204" pitchFamily="34" charset="0"/>
              </a:rPr>
              <a:t>After ANN training, the information may produce output even with inadequate data. The loss of performance here relies upon the significance of missing data.</a:t>
            </a:r>
          </a:p>
        </p:txBody>
      </p:sp>
      <p:sp>
        <p:nvSpPr>
          <p:cNvPr id="4" name="Rectangle 3"/>
          <p:cNvSpPr/>
          <p:nvPr/>
        </p:nvSpPr>
        <p:spPr>
          <a:xfrm>
            <a:off x="1156445" y="3572907"/>
            <a:ext cx="10775577" cy="2308324"/>
          </a:xfrm>
          <a:prstGeom prst="rect">
            <a:avLst/>
          </a:prstGeom>
        </p:spPr>
        <p:txBody>
          <a:bodyPr wrap="square">
            <a:spAutoFit/>
          </a:bodyPr>
          <a:lstStyle/>
          <a:p>
            <a:pPr algn="just">
              <a:lnSpc>
                <a:spcPct val="150000"/>
              </a:lnSpc>
            </a:pPr>
            <a:r>
              <a:rPr lang="en-US" sz="2400" b="1" dirty="0">
                <a:solidFill>
                  <a:srgbClr val="C00000"/>
                </a:solidFill>
                <a:latin typeface="verdana" panose="020B0604030504040204" pitchFamily="34" charset="0"/>
              </a:rPr>
              <a:t>Having fault tolerance:</a:t>
            </a:r>
            <a:endParaRPr lang="en-US" sz="2400" dirty="0">
              <a:solidFill>
                <a:srgbClr val="C00000"/>
              </a:solidFill>
              <a:latin typeface="verdana" panose="020B0604030504040204" pitchFamily="34" charset="0"/>
            </a:endParaRPr>
          </a:p>
          <a:p>
            <a:pPr algn="just">
              <a:lnSpc>
                <a:spcPct val="150000"/>
              </a:lnSpc>
            </a:pPr>
            <a:r>
              <a:rPr lang="en-US" sz="2400" dirty="0">
                <a:solidFill>
                  <a:srgbClr val="000000"/>
                </a:solidFill>
                <a:latin typeface="verdana" panose="020B0604030504040204" pitchFamily="34" charset="0"/>
              </a:rPr>
              <a:t>Extortion of one or more cells of ANN does not prohibit it from generating output, and this feature makes the network fault-tolerance.</a:t>
            </a:r>
          </a:p>
        </p:txBody>
      </p:sp>
    </p:spTree>
    <p:extLst>
      <p:ext uri="{BB962C8B-B14F-4D97-AF65-F5344CB8AC3E}">
        <p14:creationId xmlns:p14="http://schemas.microsoft.com/office/powerpoint/2010/main" val="32830549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798" y="1420575"/>
            <a:ext cx="10569389" cy="3970318"/>
          </a:xfrm>
          <a:prstGeom prst="rect">
            <a:avLst/>
          </a:prstGeom>
        </p:spPr>
        <p:txBody>
          <a:bodyPr wrap="square">
            <a:spAutoFit/>
          </a:bodyPr>
          <a:lstStyle/>
          <a:p>
            <a:pPr algn="just">
              <a:lnSpc>
                <a:spcPct val="150000"/>
              </a:lnSpc>
            </a:pPr>
            <a:r>
              <a:rPr lang="en-US" sz="2400" b="1" dirty="0">
                <a:solidFill>
                  <a:srgbClr val="C00000"/>
                </a:solidFill>
                <a:latin typeface="verdana" panose="020B0604030504040204" pitchFamily="34" charset="0"/>
              </a:rPr>
              <a:t>Having a memory distribution:</a:t>
            </a:r>
            <a:endParaRPr lang="en-US" sz="2400" dirty="0">
              <a:solidFill>
                <a:srgbClr val="C00000"/>
              </a:solidFill>
              <a:latin typeface="verdana" panose="020B0604030504040204" pitchFamily="34" charset="0"/>
            </a:endParaRP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For ANN is to be able to adapt, it is important to determine the examples and to encourage the network according to the desired output by demonstrating these examples to the network.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The succession of the network is directly proportional to the chosen instances, and if the event can't appear to the network in all its aspects, it can produce false output.</a:t>
            </a:r>
          </a:p>
        </p:txBody>
      </p:sp>
    </p:spTree>
    <p:extLst>
      <p:ext uri="{BB962C8B-B14F-4D97-AF65-F5344CB8AC3E}">
        <p14:creationId xmlns:p14="http://schemas.microsoft.com/office/powerpoint/2010/main" val="32915598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763" y="906866"/>
            <a:ext cx="10694895" cy="5078313"/>
          </a:xfrm>
          <a:prstGeom prst="rect">
            <a:avLst/>
          </a:prstGeom>
        </p:spPr>
        <p:txBody>
          <a:bodyPr wrap="square">
            <a:spAutoFit/>
          </a:bodyPr>
          <a:lstStyle/>
          <a:p>
            <a:pPr algn="just">
              <a:lnSpc>
                <a:spcPct val="150000"/>
              </a:lnSpc>
            </a:pPr>
            <a:r>
              <a:rPr lang="en-US" sz="2400" b="1" dirty="0">
                <a:solidFill>
                  <a:srgbClr val="610B38"/>
                </a:solidFill>
                <a:latin typeface="erdana"/>
              </a:rPr>
              <a:t>Disadvantages of Artificial Neural Network:</a:t>
            </a:r>
          </a:p>
          <a:p>
            <a:pPr algn="just">
              <a:lnSpc>
                <a:spcPct val="150000"/>
              </a:lnSpc>
            </a:pPr>
            <a:r>
              <a:rPr lang="en-US" sz="2400" b="1" dirty="0">
                <a:solidFill>
                  <a:srgbClr val="C00000"/>
                </a:solidFill>
                <a:latin typeface="verdana" panose="020B0604030504040204" pitchFamily="34" charset="0"/>
              </a:rPr>
              <a:t>Assurance of proper network structure:</a:t>
            </a:r>
            <a:endParaRPr lang="en-US" sz="2400" dirty="0">
              <a:solidFill>
                <a:srgbClr val="C00000"/>
              </a:solidFill>
              <a:latin typeface="verdana" panose="020B0604030504040204" pitchFamily="34" charset="0"/>
            </a:endParaRPr>
          </a:p>
          <a:p>
            <a:pPr algn="just">
              <a:lnSpc>
                <a:spcPct val="150000"/>
              </a:lnSpc>
            </a:pPr>
            <a:r>
              <a:rPr lang="en-US" sz="2400" dirty="0">
                <a:solidFill>
                  <a:srgbClr val="000000"/>
                </a:solidFill>
                <a:latin typeface="verdana" panose="020B0604030504040204" pitchFamily="34" charset="0"/>
              </a:rPr>
              <a:t>There is no particular guideline for determining the structure of artificial neural networks. The appropriate network structure is accomplished through experience, trial, and error.</a:t>
            </a:r>
          </a:p>
          <a:p>
            <a:pPr algn="just">
              <a:lnSpc>
                <a:spcPct val="150000"/>
              </a:lnSpc>
            </a:pPr>
            <a:r>
              <a:rPr lang="en-US" sz="2400" b="1" dirty="0">
                <a:solidFill>
                  <a:srgbClr val="C00000"/>
                </a:solidFill>
                <a:latin typeface="verdana" panose="020B0604030504040204" pitchFamily="34" charset="0"/>
              </a:rPr>
              <a:t>Unrecognized behavior of the network:</a:t>
            </a:r>
            <a:endParaRPr lang="en-US" sz="2400" dirty="0">
              <a:solidFill>
                <a:srgbClr val="C00000"/>
              </a:solidFill>
              <a:latin typeface="verdana" panose="020B0604030504040204" pitchFamily="34" charset="0"/>
            </a:endParaRPr>
          </a:p>
          <a:p>
            <a:pPr algn="just">
              <a:lnSpc>
                <a:spcPct val="150000"/>
              </a:lnSpc>
            </a:pPr>
            <a:r>
              <a:rPr lang="en-US" sz="2400" dirty="0">
                <a:solidFill>
                  <a:srgbClr val="000000"/>
                </a:solidFill>
                <a:latin typeface="verdana" panose="020B0604030504040204" pitchFamily="34" charset="0"/>
              </a:rPr>
              <a:t>It is the most significant issue of ANN. When ANN produces a testing solution, it does not provide insight concerning why and how. It decreases trust in the network.</a:t>
            </a:r>
          </a:p>
        </p:txBody>
      </p:sp>
    </p:spTree>
    <p:extLst>
      <p:ext uri="{BB962C8B-B14F-4D97-AF65-F5344CB8AC3E}">
        <p14:creationId xmlns:p14="http://schemas.microsoft.com/office/powerpoint/2010/main" val="41341971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7479" y="1357970"/>
            <a:ext cx="10623177" cy="2308324"/>
          </a:xfrm>
          <a:prstGeom prst="rect">
            <a:avLst/>
          </a:prstGeom>
        </p:spPr>
        <p:txBody>
          <a:bodyPr wrap="square">
            <a:spAutoFit/>
          </a:bodyPr>
          <a:lstStyle/>
          <a:p>
            <a:pPr algn="just">
              <a:lnSpc>
                <a:spcPct val="150000"/>
              </a:lnSpc>
            </a:pPr>
            <a:r>
              <a:rPr lang="en-US" sz="2400" b="1" dirty="0">
                <a:solidFill>
                  <a:srgbClr val="C00000"/>
                </a:solidFill>
                <a:latin typeface="verdana" panose="020B0604030504040204" pitchFamily="34" charset="0"/>
              </a:rPr>
              <a:t>Hardware dependence:</a:t>
            </a:r>
            <a:endParaRPr lang="en-US" sz="2400" dirty="0">
              <a:solidFill>
                <a:srgbClr val="C00000"/>
              </a:solidFill>
              <a:latin typeface="verdana" panose="020B0604030504040204" pitchFamily="34" charset="0"/>
            </a:endParaRPr>
          </a:p>
          <a:p>
            <a:pPr algn="just">
              <a:lnSpc>
                <a:spcPct val="150000"/>
              </a:lnSpc>
            </a:pPr>
            <a:r>
              <a:rPr lang="en-US" sz="2400" dirty="0">
                <a:solidFill>
                  <a:srgbClr val="000000"/>
                </a:solidFill>
                <a:latin typeface="verdana" panose="020B0604030504040204" pitchFamily="34" charset="0"/>
              </a:rPr>
              <a:t>Artificial neural networks need processors with parallel processing power, as per their structure. Therefore, the realization of the equipment is dependent.</a:t>
            </a:r>
          </a:p>
        </p:txBody>
      </p:sp>
      <p:sp>
        <p:nvSpPr>
          <p:cNvPr id="4" name="Rectangle 3"/>
          <p:cNvSpPr/>
          <p:nvPr/>
        </p:nvSpPr>
        <p:spPr>
          <a:xfrm>
            <a:off x="1147480" y="4003213"/>
            <a:ext cx="10623177" cy="1754326"/>
          </a:xfrm>
          <a:prstGeom prst="rect">
            <a:avLst/>
          </a:prstGeom>
        </p:spPr>
        <p:txBody>
          <a:bodyPr wrap="square">
            <a:spAutoFit/>
          </a:bodyPr>
          <a:lstStyle/>
          <a:p>
            <a:pPr algn="just">
              <a:lnSpc>
                <a:spcPct val="150000"/>
              </a:lnSpc>
            </a:pPr>
            <a:r>
              <a:rPr lang="en-US" sz="2400" b="1" dirty="0">
                <a:solidFill>
                  <a:srgbClr val="C00000"/>
                </a:solidFill>
                <a:latin typeface="verdana" panose="020B0604030504040204" pitchFamily="34" charset="0"/>
              </a:rPr>
              <a:t>The duration of the network is unknown:</a:t>
            </a:r>
            <a:endParaRPr lang="en-US" sz="2400" dirty="0">
              <a:solidFill>
                <a:srgbClr val="C00000"/>
              </a:solidFill>
              <a:latin typeface="verdana" panose="020B0604030504040204" pitchFamily="34" charset="0"/>
            </a:endParaRPr>
          </a:p>
          <a:p>
            <a:pPr algn="just">
              <a:lnSpc>
                <a:spcPct val="150000"/>
              </a:lnSpc>
            </a:pPr>
            <a:r>
              <a:rPr lang="en-US" sz="2400" dirty="0">
                <a:solidFill>
                  <a:srgbClr val="000000"/>
                </a:solidFill>
                <a:latin typeface="verdana" panose="020B0604030504040204" pitchFamily="34" charset="0"/>
              </a:rPr>
              <a:t>The network is reduced to a specific value of the error, and this value does not give us optimum results.</a:t>
            </a:r>
          </a:p>
        </p:txBody>
      </p:sp>
    </p:spTree>
    <p:extLst>
      <p:ext uri="{BB962C8B-B14F-4D97-AF65-F5344CB8AC3E}">
        <p14:creationId xmlns:p14="http://schemas.microsoft.com/office/powerpoint/2010/main" val="7989535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2305" y="1092927"/>
            <a:ext cx="10479741" cy="4293483"/>
          </a:xfrm>
          <a:prstGeom prst="rect">
            <a:avLst/>
          </a:prstGeom>
        </p:spPr>
        <p:txBody>
          <a:bodyPr wrap="square">
            <a:spAutoFit/>
          </a:bodyPr>
          <a:lstStyle/>
          <a:p>
            <a:pPr algn="just">
              <a:lnSpc>
                <a:spcPct val="150000"/>
              </a:lnSpc>
            </a:pPr>
            <a:r>
              <a:rPr lang="en-US" sz="2600" b="1" dirty="0">
                <a:solidFill>
                  <a:srgbClr val="C00000"/>
                </a:solidFill>
                <a:latin typeface="verdana" panose="020B0604030504040204" pitchFamily="34" charset="0"/>
              </a:rPr>
              <a:t>Difficulty of showing the issue to the network:</a:t>
            </a:r>
            <a:endParaRPr lang="en-US" sz="2600" dirty="0">
              <a:solidFill>
                <a:srgbClr val="C00000"/>
              </a:solidFill>
              <a:latin typeface="verdana" panose="020B0604030504040204" pitchFamily="34" charset="0"/>
            </a:endParaRPr>
          </a:p>
          <a:p>
            <a:pPr marL="457200" indent="-457200" algn="just">
              <a:lnSpc>
                <a:spcPct val="150000"/>
              </a:lnSpc>
              <a:buFont typeface="Arial" panose="020B0604020202020204" pitchFamily="34" charset="0"/>
              <a:buChar char="•"/>
            </a:pPr>
            <a:r>
              <a:rPr lang="en-US" sz="2600" dirty="0">
                <a:solidFill>
                  <a:srgbClr val="000000"/>
                </a:solidFill>
                <a:latin typeface="verdana" panose="020B0604030504040204" pitchFamily="34" charset="0"/>
              </a:rPr>
              <a:t>ANNs can work with numerical data. Problems must be converted into numerical values before being introduced to ANN. </a:t>
            </a:r>
          </a:p>
          <a:p>
            <a:pPr marL="457200" indent="-457200" algn="just">
              <a:lnSpc>
                <a:spcPct val="150000"/>
              </a:lnSpc>
              <a:buFont typeface="Arial" panose="020B0604020202020204" pitchFamily="34" charset="0"/>
              <a:buChar char="•"/>
            </a:pPr>
            <a:r>
              <a:rPr lang="en-US" sz="2600" dirty="0">
                <a:solidFill>
                  <a:srgbClr val="000000"/>
                </a:solidFill>
                <a:latin typeface="verdana" panose="020B0604030504040204" pitchFamily="34" charset="0"/>
              </a:rPr>
              <a:t>The presentation mechanism to be resolved here will directly impact the performance of the network. </a:t>
            </a:r>
          </a:p>
          <a:p>
            <a:pPr marL="457200" indent="-457200" algn="just">
              <a:lnSpc>
                <a:spcPct val="150000"/>
              </a:lnSpc>
              <a:buFont typeface="Arial" panose="020B0604020202020204" pitchFamily="34" charset="0"/>
              <a:buChar char="•"/>
            </a:pPr>
            <a:r>
              <a:rPr lang="en-US" sz="2600" dirty="0">
                <a:solidFill>
                  <a:srgbClr val="000000"/>
                </a:solidFill>
                <a:latin typeface="verdana" panose="020B0604030504040204" pitchFamily="34" charset="0"/>
              </a:rPr>
              <a:t>It relies on the user's abilities.</a:t>
            </a:r>
          </a:p>
        </p:txBody>
      </p:sp>
    </p:spTree>
    <p:extLst>
      <p:ext uri="{BB962C8B-B14F-4D97-AF65-F5344CB8AC3E}">
        <p14:creationId xmlns:p14="http://schemas.microsoft.com/office/powerpoint/2010/main" val="3078334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5354</TotalTime>
  <Words>10158</Words>
  <Application>Microsoft Office PowerPoint</Application>
  <PresentationFormat>Widescreen</PresentationFormat>
  <Paragraphs>628</Paragraphs>
  <Slides>149</Slides>
  <Notes>1</Notes>
  <HiddenSlides>0</HiddenSlides>
  <MMClips>0</MMClips>
  <ScaleCrop>false</ScaleCrop>
  <HeadingPairs>
    <vt:vector size="4" baseType="variant">
      <vt:variant>
        <vt:lpstr>Theme</vt:lpstr>
      </vt:variant>
      <vt:variant>
        <vt:i4>1</vt:i4>
      </vt:variant>
      <vt:variant>
        <vt:lpstr>Slide Titles</vt:lpstr>
      </vt:variant>
      <vt:variant>
        <vt:i4>149</vt:i4>
      </vt:variant>
    </vt:vector>
  </HeadingPairs>
  <TitlesOfParts>
    <vt:vector size="150" baseType="lpstr">
      <vt:lpstr>Office Theme</vt:lpstr>
      <vt:lpstr>Unit-4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 Learning</dc:title>
  <dc:creator>Reena</dc:creator>
  <cp:lastModifiedBy>Rahul gehlot</cp:lastModifiedBy>
  <cp:revision>71</cp:revision>
  <dcterms:created xsi:type="dcterms:W3CDTF">2021-05-27T11:09:34Z</dcterms:created>
  <dcterms:modified xsi:type="dcterms:W3CDTF">2022-11-02T12:47:54Z</dcterms:modified>
</cp:coreProperties>
</file>