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46" r:id="rId38"/>
    <p:sldId id="292" r:id="rId39"/>
    <p:sldId id="293" r:id="rId40"/>
    <p:sldId id="294" r:id="rId41"/>
    <p:sldId id="295" r:id="rId42"/>
    <p:sldId id="317" r:id="rId43"/>
    <p:sldId id="296" r:id="rId44"/>
    <p:sldId id="297" r:id="rId45"/>
    <p:sldId id="298" r:id="rId46"/>
    <p:sldId id="299" r:id="rId47"/>
    <p:sldId id="318" r:id="rId48"/>
    <p:sldId id="300" r:id="rId49"/>
    <p:sldId id="301" r:id="rId50"/>
    <p:sldId id="302" r:id="rId51"/>
    <p:sldId id="303" r:id="rId52"/>
    <p:sldId id="319" r:id="rId53"/>
    <p:sldId id="304" r:id="rId54"/>
    <p:sldId id="305" r:id="rId55"/>
    <p:sldId id="306" r:id="rId56"/>
    <p:sldId id="320" r:id="rId57"/>
    <p:sldId id="307" r:id="rId58"/>
    <p:sldId id="308" r:id="rId59"/>
    <p:sldId id="309" r:id="rId60"/>
    <p:sldId id="310" r:id="rId61"/>
    <p:sldId id="311" r:id="rId62"/>
    <p:sldId id="312" r:id="rId63"/>
    <p:sldId id="313" r:id="rId64"/>
    <p:sldId id="347" r:id="rId65"/>
    <p:sldId id="327" r:id="rId66"/>
    <p:sldId id="328" r:id="rId67"/>
    <p:sldId id="329" r:id="rId68"/>
    <p:sldId id="330" r:id="rId69"/>
    <p:sldId id="345"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F9FD-BE50-43C8-901C-09D837354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E96BCB-6C7D-4BC4-B066-66D51C9C2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F07EC-9C1E-4DCA-9689-C9285BC9328A}"/>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CC2D3A02-21E4-40C5-841C-2D4BE9770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20480-5018-4392-9B18-2D827E88CCF0}"/>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334659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9CC2-0A17-46F4-AB4D-8DB495522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5403A-4153-4E2E-861A-46091CAE6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84F1A-36C5-4EEB-A093-71EF163CE0F3}"/>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08300EEF-895C-4401-A54E-78B9D3FBF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BCDA9-62AD-4D5C-935D-5DE830CD9C86}"/>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275092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C423EB-24F3-48E3-BADE-0BFF3CA3F9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DD8A9-AC80-40D8-B845-702240F09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D9783-55F1-485A-99D6-5C87C9261A8F}"/>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ECBE5B0D-8F23-4BA4-B9DD-AFB3BF391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F0160-8354-4CE6-87CD-FDCB8E742853}"/>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161874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5B29-8D82-4624-B450-C4116EF8F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3E3B9-ACAA-4866-A4B6-BF04608AF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309F-CF12-4C90-8CAA-DFD84F1BA05B}"/>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6F2BF2D6-555C-486C-9D69-F5419EA39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9BEB6-321E-4441-BE96-0783EF57ADCD}"/>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414690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DF4-5B7E-4A99-95F2-9CE482CE6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364F4-7779-4BBC-BC0E-273C62D3C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78C01-9D41-4010-9F24-C61225BD31C1}"/>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89266444-495B-4A2B-A6ED-DCE78964D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6CCB6-2E89-42F9-8349-FE9DFFB21FC7}"/>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366155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59F2-9EEB-4BAC-97ED-0B9F60297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D236A-6B5C-4461-9A2C-72949AC50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8325F-6CDF-419F-85B0-D5F25BAEA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D434B-92D1-4B95-91A7-362C3E627332}"/>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6" name="Footer Placeholder 5">
            <a:extLst>
              <a:ext uri="{FF2B5EF4-FFF2-40B4-BE49-F238E27FC236}">
                <a16:creationId xmlns:a16="http://schemas.microsoft.com/office/drawing/2014/main" id="{E1E053A2-382F-4835-B819-5FA129E75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6A023-5142-47D9-A979-F3A4619A834A}"/>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359377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BC3D-0406-427C-86C4-003CA31D29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E4EF2-2FA8-4FE6-BE5E-D60059DC0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6AFA6-0AED-45D7-A622-3C6D66513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0F5495-4596-42FA-A86D-A8710F71B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16410-6270-442D-8C34-425ED46BDD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35E366-C600-424D-99BF-2A58E7B74FB4}"/>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8" name="Footer Placeholder 7">
            <a:extLst>
              <a:ext uri="{FF2B5EF4-FFF2-40B4-BE49-F238E27FC236}">
                <a16:creationId xmlns:a16="http://schemas.microsoft.com/office/drawing/2014/main" id="{A32B0DC9-005C-4698-B23B-445BEEA3B0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C2DB45-8EE6-4D86-9C50-D222C3BF90F4}"/>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282101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77C0-4F2D-412E-80DD-ADEF327C05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CB3C1-BB1B-48DC-A719-5FC277AE1FDD}"/>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4" name="Footer Placeholder 3">
            <a:extLst>
              <a:ext uri="{FF2B5EF4-FFF2-40B4-BE49-F238E27FC236}">
                <a16:creationId xmlns:a16="http://schemas.microsoft.com/office/drawing/2014/main" id="{F1AAEC84-AEFA-408B-8B8C-5416FC1D3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E52469-6DB9-4D2D-BA3A-8D6E949E0CE7}"/>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19508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8B24F-CAB0-479A-8AA5-CD068481D402}"/>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3" name="Footer Placeholder 2">
            <a:extLst>
              <a:ext uri="{FF2B5EF4-FFF2-40B4-BE49-F238E27FC236}">
                <a16:creationId xmlns:a16="http://schemas.microsoft.com/office/drawing/2014/main" id="{0F5D1F7A-F409-4639-8EE8-5DBE92B4C3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BD3C44-D18D-4036-B25B-FB1AC58E0016}"/>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42151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FCBD-4B8C-41BA-98E4-CF9C19DCE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D470D-BD81-4873-BB0D-7BC83E900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DA7A7A-B297-4C9F-A1F0-A14E8B15A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A4856-40A3-45D3-A5C2-FA589B27EB20}"/>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6" name="Footer Placeholder 5">
            <a:extLst>
              <a:ext uri="{FF2B5EF4-FFF2-40B4-BE49-F238E27FC236}">
                <a16:creationId xmlns:a16="http://schemas.microsoft.com/office/drawing/2014/main" id="{0B217953-432B-4B4A-8097-0BEAFA11F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47E4D-0484-493E-BD71-BD86EED58BFD}"/>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219468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F53C-7B61-444D-B36B-7EDC3030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46C344-6F44-4534-811F-7F61B7309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20A23D-59DD-42BC-A617-9E54C5D2D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08156-6EBC-43FE-A6A5-F60AC100756C}"/>
              </a:ext>
            </a:extLst>
          </p:cNvPr>
          <p:cNvSpPr>
            <a:spLocks noGrp="1"/>
          </p:cNvSpPr>
          <p:nvPr>
            <p:ph type="dt" sz="half" idx="10"/>
          </p:nvPr>
        </p:nvSpPr>
        <p:spPr/>
        <p:txBody>
          <a:bodyPr/>
          <a:lstStyle/>
          <a:p>
            <a:fld id="{5B2A74E5-1023-4CDC-B4F6-B7921837E173}" type="datetimeFigureOut">
              <a:rPr lang="en-IN" smtClean="0"/>
              <a:t>02-11-2022</a:t>
            </a:fld>
            <a:endParaRPr lang="en-IN"/>
          </a:p>
        </p:txBody>
      </p:sp>
      <p:sp>
        <p:nvSpPr>
          <p:cNvPr id="6" name="Footer Placeholder 5">
            <a:extLst>
              <a:ext uri="{FF2B5EF4-FFF2-40B4-BE49-F238E27FC236}">
                <a16:creationId xmlns:a16="http://schemas.microsoft.com/office/drawing/2014/main" id="{D6C40E66-EC79-4373-B862-1C07D81C5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31368-B090-4B6D-AAF4-684DD85188EF}"/>
              </a:ext>
            </a:extLst>
          </p:cNvPr>
          <p:cNvSpPr>
            <a:spLocks noGrp="1"/>
          </p:cNvSpPr>
          <p:nvPr>
            <p:ph type="sldNum" sz="quarter" idx="12"/>
          </p:nvPr>
        </p:nvSpPr>
        <p:spPr/>
        <p:txBody>
          <a:bodyPr/>
          <a:lstStyle/>
          <a:p>
            <a:fld id="{D02CD8D2-C5B6-4648-8D4D-6BFCCD716CB4}" type="slidenum">
              <a:rPr lang="en-IN" smtClean="0"/>
              <a:t>‹#›</a:t>
            </a:fld>
            <a:endParaRPr lang="en-IN"/>
          </a:p>
        </p:txBody>
      </p:sp>
    </p:spTree>
    <p:extLst>
      <p:ext uri="{BB962C8B-B14F-4D97-AF65-F5344CB8AC3E}">
        <p14:creationId xmlns:p14="http://schemas.microsoft.com/office/powerpoint/2010/main" val="243965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86E9D-35C5-47F0-A38A-1F1BB2DFC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F0A8F7-F6C8-4C64-8180-4EA15614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1BA37-D792-4446-BB89-3794BBCB2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A74E5-1023-4CDC-B4F6-B7921837E173}" type="datetimeFigureOut">
              <a:rPr lang="en-IN" smtClean="0"/>
              <a:t>02-11-2022</a:t>
            </a:fld>
            <a:endParaRPr lang="en-IN"/>
          </a:p>
        </p:txBody>
      </p:sp>
      <p:sp>
        <p:nvSpPr>
          <p:cNvPr id="5" name="Footer Placeholder 4">
            <a:extLst>
              <a:ext uri="{FF2B5EF4-FFF2-40B4-BE49-F238E27FC236}">
                <a16:creationId xmlns:a16="http://schemas.microsoft.com/office/drawing/2014/main" id="{11D6550D-D21D-4595-9288-DEA4F722B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70ADA-4100-457F-8212-D905D35B7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CD8D2-C5B6-4648-8D4D-6BFCCD716CB4}" type="slidenum">
              <a:rPr lang="en-IN" smtClean="0"/>
              <a:t>‹#›</a:t>
            </a:fld>
            <a:endParaRPr lang="en-IN"/>
          </a:p>
        </p:txBody>
      </p:sp>
    </p:spTree>
    <p:extLst>
      <p:ext uri="{BB962C8B-B14F-4D97-AF65-F5344CB8AC3E}">
        <p14:creationId xmlns:p14="http://schemas.microsoft.com/office/powerpoint/2010/main" val="2274987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UNIT-5</a:t>
            </a:r>
            <a:br>
              <a:rPr lang="en-IN" dirty="0"/>
            </a:br>
            <a:r>
              <a:rPr lang="en-IN" dirty="0"/>
              <a:t>NLP</a:t>
            </a:r>
          </a:p>
        </p:txBody>
      </p:sp>
      <p:sp>
        <p:nvSpPr>
          <p:cNvPr id="3" name="Subtitle 2"/>
          <p:cNvSpPr>
            <a:spLocks noGrp="1"/>
          </p:cNvSpPr>
          <p:nvPr>
            <p:ph type="subTitle" idx="1"/>
          </p:nvPr>
        </p:nvSpPr>
        <p:spPr/>
        <p:txBody>
          <a:bodyPr>
            <a:normAutofit/>
          </a:bodyPr>
          <a:lstStyle/>
          <a:p>
            <a:r>
              <a:rPr lang="en-US" sz="2800" dirty="0"/>
              <a:t>Dr. SONAM MITTAL</a:t>
            </a:r>
          </a:p>
          <a:p>
            <a:r>
              <a:rPr lang="en-US" sz="2800" dirty="0"/>
              <a:t>Associate Professor</a:t>
            </a:r>
          </a:p>
          <a:p>
            <a:r>
              <a:rPr lang="en-US" sz="2800" dirty="0"/>
              <a:t>IT Dept. BKBIET- </a:t>
            </a:r>
            <a:r>
              <a:rPr lang="en-US" sz="2800" dirty="0" err="1"/>
              <a:t>Pilani</a:t>
            </a:r>
            <a:endParaRPr lang="en-IN" sz="2800" dirty="0"/>
          </a:p>
        </p:txBody>
      </p:sp>
    </p:spTree>
    <p:extLst>
      <p:ext uri="{BB962C8B-B14F-4D97-AF65-F5344CB8AC3E}">
        <p14:creationId xmlns:p14="http://schemas.microsoft.com/office/powerpoint/2010/main" val="322672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365" y="660284"/>
            <a:ext cx="10945906" cy="1446550"/>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2. Natural Language Generation (NLG)</a:t>
            </a:r>
            <a:endParaRPr lang="en-US" sz="22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Natural Language Generation (NLG) acts as a translator that converts the computerized data into natural language representation.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mainly involves Text planning, Sentence planning, and Text Realization.</a:t>
            </a:r>
          </a:p>
        </p:txBody>
      </p:sp>
      <p:sp>
        <p:nvSpPr>
          <p:cNvPr id="3" name="Rectangle 2"/>
          <p:cNvSpPr/>
          <p:nvPr/>
        </p:nvSpPr>
        <p:spPr>
          <a:xfrm>
            <a:off x="923365" y="2240287"/>
            <a:ext cx="5452134" cy="430887"/>
          </a:xfrm>
          <a:prstGeom prst="rect">
            <a:avLst/>
          </a:prstGeom>
        </p:spPr>
        <p:txBody>
          <a:bodyPr wrap="none">
            <a:spAutoFit/>
          </a:bodyPr>
          <a:lstStyle/>
          <a:p>
            <a:r>
              <a:rPr lang="en-US" sz="2200" b="1" i="0" dirty="0">
                <a:solidFill>
                  <a:srgbClr val="C00000"/>
                </a:solidFill>
                <a:effectLst/>
                <a:latin typeface="verdana" panose="020B0604030504040204" pitchFamily="34" charset="0"/>
              </a:rPr>
              <a:t>Difference between NLU and NLG</a:t>
            </a:r>
            <a:endParaRPr lang="en-IN" sz="22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85573137"/>
              </p:ext>
            </p:extLst>
          </p:nvPr>
        </p:nvGraphicFramePr>
        <p:xfrm>
          <a:off x="1357901" y="2743072"/>
          <a:ext cx="10000380" cy="3154717"/>
        </p:xfrm>
        <a:graphic>
          <a:graphicData uri="http://schemas.openxmlformats.org/drawingml/2006/table">
            <a:tbl>
              <a:tblPr/>
              <a:tblGrid>
                <a:gridCol w="5000190">
                  <a:extLst>
                    <a:ext uri="{9D8B030D-6E8A-4147-A177-3AD203B41FA5}">
                      <a16:colId xmlns:a16="http://schemas.microsoft.com/office/drawing/2014/main" val="20000"/>
                    </a:ext>
                  </a:extLst>
                </a:gridCol>
                <a:gridCol w="5000190">
                  <a:extLst>
                    <a:ext uri="{9D8B030D-6E8A-4147-A177-3AD203B41FA5}">
                      <a16:colId xmlns:a16="http://schemas.microsoft.com/office/drawing/2014/main" val="20001"/>
                    </a:ext>
                  </a:extLst>
                </a:gridCol>
              </a:tblGrid>
              <a:tr h="425915">
                <a:tc>
                  <a:txBody>
                    <a:bodyPr/>
                    <a:lstStyle/>
                    <a:p>
                      <a:pPr algn="ctr" fontAlgn="t"/>
                      <a:r>
                        <a:rPr lang="en-IN" sz="2200" b="1" dirty="0">
                          <a:solidFill>
                            <a:srgbClr val="C00000"/>
                          </a:solidFill>
                          <a:effectLst/>
                          <a:latin typeface="times new roman" panose="02020603050405020304" pitchFamily="18" charset="0"/>
                        </a:rPr>
                        <a:t>NLU</a:t>
                      </a:r>
                    </a:p>
                  </a:txBody>
                  <a:tcPr marL="76200" marR="76200" marT="76200" marB="76200">
                    <a:lnL w="6350" cap="flat" cmpd="sng" algn="ctr">
                      <a:solidFill>
                        <a:srgbClr val="40020D"/>
                      </a:solidFill>
                      <a:prstDash val="solid"/>
                      <a:round/>
                      <a:headEnd type="none" w="med" len="med"/>
                      <a:tailEnd type="none" w="med" len="med"/>
                    </a:lnL>
                    <a:lnR w="6350" cap="flat" cmpd="sng" algn="ctr">
                      <a:solidFill>
                        <a:srgbClr val="40020D"/>
                      </a:solidFill>
                      <a:prstDash val="solid"/>
                      <a:round/>
                      <a:headEnd type="none" w="med" len="med"/>
                      <a:tailEnd type="none" w="med" len="med"/>
                    </a:lnR>
                    <a:lnT w="6350" cap="flat" cmpd="sng" algn="ctr">
                      <a:solidFill>
                        <a:srgbClr val="40020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200" b="1" dirty="0">
                          <a:solidFill>
                            <a:srgbClr val="C00000"/>
                          </a:solidFill>
                          <a:effectLst/>
                          <a:latin typeface="times new roman" panose="02020603050405020304" pitchFamily="18" charset="0"/>
                        </a:rPr>
                        <a:t>NLG</a:t>
                      </a:r>
                    </a:p>
                  </a:txBody>
                  <a:tcPr marL="76200" marR="76200" marT="76200" marB="76200">
                    <a:lnL w="6350" cap="flat" cmpd="sng" algn="ctr">
                      <a:solidFill>
                        <a:srgbClr val="40020D"/>
                      </a:solidFill>
                      <a:prstDash val="solid"/>
                      <a:round/>
                      <a:headEnd type="none" w="med" len="med"/>
                      <a:tailEnd type="none" w="med" len="med"/>
                    </a:lnL>
                    <a:lnR w="6350" cap="flat" cmpd="sng" algn="ctr">
                      <a:solidFill>
                        <a:srgbClr val="40020D"/>
                      </a:solidFill>
                      <a:prstDash val="solid"/>
                      <a:round/>
                      <a:headEnd type="none" w="med" len="med"/>
                      <a:tailEnd type="none" w="med" len="med"/>
                    </a:lnR>
                    <a:lnT w="6350" cap="flat" cmpd="sng" algn="ctr">
                      <a:solidFill>
                        <a:srgbClr val="40020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96617">
                <a:tc>
                  <a:txBody>
                    <a:bodyPr/>
                    <a:lstStyle/>
                    <a:p>
                      <a:pPr algn="l" fontAlgn="t"/>
                      <a:r>
                        <a:rPr lang="en-US" dirty="0">
                          <a:solidFill>
                            <a:srgbClr val="000000"/>
                          </a:solidFill>
                          <a:effectLst/>
                          <a:latin typeface="verdana" panose="020B0604030504040204" pitchFamily="34" charset="0"/>
                        </a:rPr>
                        <a:t>NLU is the process of reading and interpreting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NLG is the process of writing or generating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70420">
                <a:tc>
                  <a:txBody>
                    <a:bodyPr/>
                    <a:lstStyle/>
                    <a:p>
                      <a:pPr algn="l" fontAlgn="t"/>
                      <a:r>
                        <a:rPr lang="en-US" dirty="0">
                          <a:solidFill>
                            <a:srgbClr val="000000"/>
                          </a:solidFill>
                          <a:effectLst/>
                          <a:latin typeface="verdana" panose="020B0604030504040204" pitchFamily="34" charset="0"/>
                        </a:rPr>
                        <a:t>It produces non-linguistic outputs from natural language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It produces constructing natural language outputs from non-linguistic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5" name="Rectangle 4"/>
          <p:cNvSpPr/>
          <p:nvPr/>
        </p:nvSpPr>
        <p:spPr>
          <a:xfrm>
            <a:off x="923365" y="6164695"/>
            <a:ext cx="3914598" cy="430887"/>
          </a:xfrm>
          <a:prstGeom prst="rect">
            <a:avLst/>
          </a:prstGeom>
        </p:spPr>
        <p:txBody>
          <a:bodyPr wrap="none">
            <a:spAutoFit/>
          </a:bodyPr>
          <a:lstStyle/>
          <a:p>
            <a:r>
              <a:rPr lang="en-US" sz="2200" b="0" i="0" dirty="0">
                <a:solidFill>
                  <a:srgbClr val="000000"/>
                </a:solidFill>
                <a:effectLst/>
                <a:latin typeface="Arial" panose="020B0604020202020204" pitchFamily="34" charset="0"/>
              </a:rPr>
              <a:t>The NLU is difficult than NLG.</a:t>
            </a:r>
          </a:p>
        </p:txBody>
      </p:sp>
    </p:spTree>
    <p:extLst>
      <p:ext uri="{BB962C8B-B14F-4D97-AF65-F5344CB8AC3E}">
        <p14:creationId xmlns:p14="http://schemas.microsoft.com/office/powerpoint/2010/main" val="321123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835" y="929225"/>
            <a:ext cx="10712824" cy="2308324"/>
          </a:xfrm>
          <a:prstGeom prst="rect">
            <a:avLst/>
          </a:prstGeom>
        </p:spPr>
        <p:txBody>
          <a:bodyPr wrap="square">
            <a:spAutoFit/>
          </a:bodyPr>
          <a:lstStyle/>
          <a:p>
            <a:pPr algn="just"/>
            <a:r>
              <a:rPr lang="en-US" sz="2400" b="1" i="0" dirty="0">
                <a:solidFill>
                  <a:srgbClr val="C00000"/>
                </a:solidFill>
                <a:effectLst/>
                <a:latin typeface="erdana"/>
              </a:rPr>
              <a:t>Applications of NLP</a:t>
            </a:r>
          </a:p>
          <a:p>
            <a:pPr algn="just"/>
            <a:r>
              <a:rPr lang="en-US" sz="2400" b="0" i="0" dirty="0">
                <a:solidFill>
                  <a:srgbClr val="000000"/>
                </a:solidFill>
                <a:effectLst/>
                <a:latin typeface="verdana" panose="020B0604030504040204" pitchFamily="34" charset="0"/>
              </a:rPr>
              <a:t>There are the following applications of NLP –</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1. Question Answering</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Question Answering focuses on building systems that automatically answer the questions asked by humans in a natural language.</a:t>
            </a:r>
          </a:p>
        </p:txBody>
      </p:sp>
      <p:pic>
        <p:nvPicPr>
          <p:cNvPr id="3076" name="Picture 4" descr="Applications of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293" y="3324691"/>
            <a:ext cx="5124636"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08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4" y="1102676"/>
            <a:ext cx="10605248" cy="1200329"/>
          </a:xfrm>
          <a:prstGeom prst="rect">
            <a:avLst/>
          </a:prstGeom>
        </p:spPr>
        <p:txBody>
          <a:bodyPr wrap="square">
            <a:spAutoFit/>
          </a:bodyPr>
          <a:lstStyle/>
          <a:p>
            <a:r>
              <a:rPr lang="en-US" sz="2400" b="1" i="0" dirty="0">
                <a:solidFill>
                  <a:srgbClr val="C00000"/>
                </a:solidFill>
                <a:effectLst/>
                <a:latin typeface="verdana" panose="020B0604030504040204" pitchFamily="34" charset="0"/>
              </a:rPr>
              <a:t>2. Spam Detection</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Spam detection is used to detect unwanted e-mails getting to a user's inbox.</a:t>
            </a:r>
          </a:p>
        </p:txBody>
      </p:sp>
      <p:pic>
        <p:nvPicPr>
          <p:cNvPr id="4098" name="Picture 2" descr="Applications of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259" y="2384612"/>
            <a:ext cx="7826188" cy="398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89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70" y="881280"/>
            <a:ext cx="10685929" cy="2800767"/>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3. Sentiment Analysis</a:t>
            </a:r>
            <a:endParaRPr lang="en-US" sz="22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Sentiment Analysis is also known as </a:t>
            </a:r>
            <a:r>
              <a:rPr lang="en-US" sz="2200" b="1" i="0" dirty="0">
                <a:solidFill>
                  <a:srgbClr val="000000"/>
                </a:solidFill>
                <a:effectLst/>
                <a:latin typeface="verdana" panose="020B0604030504040204" pitchFamily="34" charset="0"/>
              </a:rPr>
              <a:t>opinion mining</a:t>
            </a:r>
            <a:r>
              <a:rPr lang="en-US" sz="2200" b="0" i="0" dirty="0">
                <a:solidFill>
                  <a:srgbClr val="000000"/>
                </a:solidFill>
                <a:effectLst/>
                <a:latin typeface="verdana" panose="020B0604030504040204" pitchFamily="34" charset="0"/>
              </a:rPr>
              <a:t>.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is used on the web to </a:t>
            </a:r>
            <a:r>
              <a:rPr lang="en-US" sz="2200" b="0" i="0" dirty="0" err="1">
                <a:solidFill>
                  <a:srgbClr val="000000"/>
                </a:solidFill>
                <a:effectLst/>
                <a:latin typeface="verdana" panose="020B0604030504040204" pitchFamily="34" charset="0"/>
              </a:rPr>
              <a:t>analyse</a:t>
            </a:r>
            <a:r>
              <a:rPr lang="en-US" sz="2200" b="0" i="0" dirty="0">
                <a:solidFill>
                  <a:srgbClr val="000000"/>
                </a:solidFill>
                <a:effectLst/>
                <a:latin typeface="verdana" panose="020B0604030504040204" pitchFamily="34" charset="0"/>
              </a:rPr>
              <a:t> the attitude, </a:t>
            </a:r>
            <a:r>
              <a:rPr lang="en-US" sz="2200" b="0" i="0" dirty="0" err="1">
                <a:solidFill>
                  <a:srgbClr val="000000"/>
                </a:solidFill>
                <a:effectLst/>
                <a:latin typeface="verdana" panose="020B0604030504040204" pitchFamily="34" charset="0"/>
              </a:rPr>
              <a:t>behaviour</a:t>
            </a:r>
            <a:r>
              <a:rPr lang="en-US" sz="2200" b="0" i="0" dirty="0">
                <a:solidFill>
                  <a:srgbClr val="000000"/>
                </a:solidFill>
                <a:effectLst/>
                <a:latin typeface="verdana" panose="020B0604030504040204" pitchFamily="34" charset="0"/>
              </a:rPr>
              <a:t>, and emotional state of the sender.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This application is implemented through a combination of NLP (Natural Language Processing) and statistics by assigning the values to the text (positive, negative, or natural), identify the mood of the context (happy, sad, angry, etc.)</a:t>
            </a:r>
          </a:p>
        </p:txBody>
      </p:sp>
      <p:pic>
        <p:nvPicPr>
          <p:cNvPr id="5122" name="Picture 2" descr="Applications of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364" y="3761908"/>
            <a:ext cx="7975412" cy="287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45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70" y="856601"/>
            <a:ext cx="10883153" cy="1477328"/>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4. Machine Translation</a:t>
            </a:r>
            <a:endParaRPr lang="en-US" sz="2200" b="0" i="0" dirty="0">
              <a:solidFill>
                <a:srgbClr val="C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Machine translation is used to translate text or speech from one natural language to another natural language.</a:t>
            </a:r>
          </a:p>
          <a:p>
            <a:pPr algn="just"/>
            <a:r>
              <a:rPr lang="en-IN" sz="2400" b="1" dirty="0">
                <a:solidFill>
                  <a:srgbClr val="C00000"/>
                </a:solidFill>
              </a:rPr>
              <a:t>Example:</a:t>
            </a:r>
            <a:r>
              <a:rPr lang="en-IN" sz="2400" dirty="0"/>
              <a:t> Google Translator</a:t>
            </a:r>
            <a:endParaRPr lang="en-US" sz="2200" b="0" i="0" dirty="0">
              <a:solidFill>
                <a:srgbClr val="000000"/>
              </a:solidFill>
              <a:effectLst/>
              <a:latin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142" y="2411506"/>
            <a:ext cx="8274424" cy="4067734"/>
          </a:xfrm>
          <a:prstGeom prst="rect">
            <a:avLst/>
          </a:prstGeom>
        </p:spPr>
      </p:pic>
    </p:spTree>
    <p:extLst>
      <p:ext uri="{BB962C8B-B14F-4D97-AF65-F5344CB8AC3E}">
        <p14:creationId xmlns:p14="http://schemas.microsoft.com/office/powerpoint/2010/main" val="66140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6" y="865565"/>
            <a:ext cx="10775577" cy="1107996"/>
          </a:xfrm>
          <a:prstGeom prst="rect">
            <a:avLst/>
          </a:prstGeom>
        </p:spPr>
        <p:txBody>
          <a:bodyPr wrap="square">
            <a:spAutoFit/>
          </a:bodyPr>
          <a:lstStyle/>
          <a:p>
            <a:r>
              <a:rPr lang="en-US" sz="2200" b="1" i="0" dirty="0">
                <a:solidFill>
                  <a:srgbClr val="C00000"/>
                </a:solidFill>
                <a:effectLst/>
                <a:latin typeface="verdana" panose="020B0604030504040204" pitchFamily="34" charset="0"/>
              </a:rPr>
              <a:t>5. Spelling correction</a:t>
            </a:r>
            <a:endParaRPr lang="en-US" sz="2200" b="0" i="0" dirty="0">
              <a:solidFill>
                <a:srgbClr val="C00000"/>
              </a:solidFill>
              <a:effectLst/>
              <a:latin typeface="verdana" panose="020B0604030504040204" pitchFamily="34" charset="0"/>
            </a:endParaRPr>
          </a:p>
          <a:p>
            <a:r>
              <a:rPr lang="en-US" sz="2200" b="0" i="0" dirty="0">
                <a:solidFill>
                  <a:srgbClr val="000000"/>
                </a:solidFill>
                <a:effectLst/>
                <a:latin typeface="verdana" panose="020B0604030504040204" pitchFamily="34" charset="0"/>
              </a:rPr>
              <a:t>Microsoft Corporation provides word processor software like MS-word, PowerPoint for the spelling correction.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39" y="2214282"/>
            <a:ext cx="10228730" cy="4294094"/>
          </a:xfrm>
          <a:prstGeom prst="rect">
            <a:avLst/>
          </a:prstGeom>
        </p:spPr>
      </p:pic>
    </p:spTree>
    <p:extLst>
      <p:ext uri="{BB962C8B-B14F-4D97-AF65-F5344CB8AC3E}">
        <p14:creationId xmlns:p14="http://schemas.microsoft.com/office/powerpoint/2010/main" val="179245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7" y="758896"/>
            <a:ext cx="10784541" cy="1785104"/>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6. Speech Recognition</a:t>
            </a:r>
            <a:endParaRPr lang="en-US" sz="2200" b="0" i="0" dirty="0">
              <a:solidFill>
                <a:srgbClr val="C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Speech recognition is used for converting spoken words into text. It is used in applications, such as mobile, home automation, video recovery, dictating to Microsoft Word, voice biometrics, voice user interface, and so on.</a:t>
            </a:r>
          </a:p>
        </p:txBody>
      </p:sp>
      <p:sp>
        <p:nvSpPr>
          <p:cNvPr id="3" name="Rectangle 2"/>
          <p:cNvSpPr/>
          <p:nvPr/>
        </p:nvSpPr>
        <p:spPr>
          <a:xfrm>
            <a:off x="968186" y="2544000"/>
            <a:ext cx="10784541" cy="1107996"/>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7. </a:t>
            </a:r>
            <a:r>
              <a:rPr lang="en-US" sz="2200" b="1" i="0" dirty="0" err="1">
                <a:solidFill>
                  <a:srgbClr val="C00000"/>
                </a:solidFill>
                <a:effectLst/>
                <a:latin typeface="verdana" panose="020B0604030504040204" pitchFamily="34" charset="0"/>
              </a:rPr>
              <a:t>Chatbot</a:t>
            </a:r>
            <a:endParaRPr lang="en-US" sz="2200" b="0" i="0" dirty="0">
              <a:solidFill>
                <a:srgbClr val="C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Implementing the </a:t>
            </a:r>
            <a:r>
              <a:rPr lang="en-US" sz="2200" b="0" i="0" dirty="0" err="1">
                <a:solidFill>
                  <a:srgbClr val="000000"/>
                </a:solidFill>
                <a:effectLst/>
                <a:latin typeface="verdana" panose="020B0604030504040204" pitchFamily="34" charset="0"/>
              </a:rPr>
              <a:t>Chatbot</a:t>
            </a:r>
            <a:r>
              <a:rPr lang="en-US" sz="2200" b="0" i="0" dirty="0">
                <a:solidFill>
                  <a:srgbClr val="000000"/>
                </a:solidFill>
                <a:effectLst/>
                <a:latin typeface="verdana" panose="020B0604030504040204" pitchFamily="34" charset="0"/>
              </a:rPr>
              <a:t> is one of the important applications of NLP. It is used by many companies to provide the customer's chat services.</a:t>
            </a:r>
          </a:p>
        </p:txBody>
      </p:sp>
      <p:pic>
        <p:nvPicPr>
          <p:cNvPr id="6146" name="Picture 2" descr="Applications of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05" y="3822325"/>
            <a:ext cx="7018247" cy="274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2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8" y="1326394"/>
            <a:ext cx="10470776" cy="3785652"/>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8. Information extraction</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Information extraction is one of the most important applications of NLP. It is used for extracting structured information from unstructured or semi-structured machine-readable documents.</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9. Natural Language Understanding (NLU)</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It converts a large set of text into more formal representations such as first-order logic structures that are easier for the computer programs to manipulate notations of the natural language processing.</a:t>
            </a:r>
          </a:p>
        </p:txBody>
      </p:sp>
    </p:spTree>
    <p:extLst>
      <p:ext uri="{BB962C8B-B14F-4D97-AF65-F5344CB8AC3E}">
        <p14:creationId xmlns:p14="http://schemas.microsoft.com/office/powerpoint/2010/main" val="13791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482" y="806946"/>
            <a:ext cx="10694893" cy="5509200"/>
          </a:xfrm>
          <a:prstGeom prst="rect">
            <a:avLst/>
          </a:prstGeom>
        </p:spPr>
        <p:txBody>
          <a:bodyPr wrap="square">
            <a:spAutoFit/>
          </a:bodyPr>
          <a:lstStyle/>
          <a:p>
            <a:pPr algn="just"/>
            <a:r>
              <a:rPr lang="en-US" sz="2200" b="1" i="0" dirty="0">
                <a:solidFill>
                  <a:srgbClr val="C00000"/>
                </a:solidFill>
                <a:effectLst/>
                <a:latin typeface="erdana"/>
              </a:rPr>
              <a:t>How to build an NLP pipeline</a:t>
            </a:r>
          </a:p>
          <a:p>
            <a:pPr algn="just"/>
            <a:r>
              <a:rPr lang="en-US" sz="2200" b="0" i="0" dirty="0">
                <a:solidFill>
                  <a:srgbClr val="000000"/>
                </a:solidFill>
                <a:effectLst/>
                <a:latin typeface="verdana" panose="020B0604030504040204" pitchFamily="34" charset="0"/>
              </a:rPr>
              <a:t>There are the following steps to build an NLP pipeline -</a:t>
            </a:r>
          </a:p>
          <a:p>
            <a:pPr algn="just"/>
            <a:r>
              <a:rPr lang="en-US" sz="2200" b="1" i="0" dirty="0">
                <a:solidFill>
                  <a:srgbClr val="C00000"/>
                </a:solidFill>
                <a:effectLst/>
                <a:latin typeface="verdana" panose="020B0604030504040204" pitchFamily="34" charset="0"/>
              </a:rPr>
              <a:t>Step1: Sentence Segmentation</a:t>
            </a:r>
            <a:endParaRPr lang="en-US" sz="2200" b="0" i="0" dirty="0">
              <a:solidFill>
                <a:srgbClr val="C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Sentence Segment is the first step for building the NLP pipeline. It breaks the paragraph into separate sentences.</a:t>
            </a:r>
          </a:p>
          <a:p>
            <a:pPr algn="just"/>
            <a:r>
              <a:rPr lang="en-US" sz="2200" b="1" i="0" dirty="0">
                <a:solidFill>
                  <a:srgbClr val="C00000"/>
                </a:solidFill>
                <a:effectLst/>
                <a:latin typeface="verdana" panose="020B0604030504040204" pitchFamily="34" charset="0"/>
              </a:rPr>
              <a:t>Example:</a:t>
            </a:r>
            <a:r>
              <a:rPr lang="en-US" sz="2200" b="0" i="0" dirty="0">
                <a:solidFill>
                  <a:srgbClr val="000000"/>
                </a:solidFill>
                <a:effectLst/>
                <a:latin typeface="verdana" panose="020B0604030504040204" pitchFamily="34" charset="0"/>
              </a:rPr>
              <a:t> Consider the following paragraph -</a:t>
            </a:r>
          </a:p>
          <a:p>
            <a:pPr algn="just"/>
            <a:r>
              <a:rPr lang="en-US" sz="2200" b="1" i="0" dirty="0">
                <a:solidFill>
                  <a:srgbClr val="000000"/>
                </a:solidFill>
                <a:effectLst/>
                <a:latin typeface="verdana" panose="020B0604030504040204" pitchFamily="34" charset="0"/>
              </a:rPr>
              <a:t>Independence Day is one of the important festivals for every Indian citizen. It is celebrated on the 15th of August each year ever since India got independence from the British rule. This day celebrates independence in the true sense.</a:t>
            </a:r>
            <a:endParaRPr lang="en-US" sz="2200" b="0" i="0" dirty="0">
              <a:solidFill>
                <a:srgbClr val="000000"/>
              </a:solidFill>
              <a:effectLst/>
              <a:latin typeface="verdana" panose="020B0604030504040204" pitchFamily="34" charset="0"/>
            </a:endParaRPr>
          </a:p>
          <a:p>
            <a:pPr algn="just"/>
            <a:r>
              <a:rPr lang="en-US" sz="2200" b="1" i="0" dirty="0">
                <a:solidFill>
                  <a:srgbClr val="000000"/>
                </a:solidFill>
                <a:effectLst/>
                <a:latin typeface="verdana" panose="020B0604030504040204" pitchFamily="34" charset="0"/>
              </a:rPr>
              <a:t>Sentence Segment produces the following result:</a:t>
            </a:r>
            <a:endParaRPr lang="en-US" sz="2200" b="0" i="0" dirty="0">
              <a:solidFill>
                <a:srgbClr val="000000"/>
              </a:solidFill>
              <a:effectLst/>
              <a:latin typeface="verdana" panose="020B0604030504040204" pitchFamily="34" charset="0"/>
            </a:endParaRPr>
          </a:p>
          <a:p>
            <a:pPr algn="just">
              <a:buFont typeface="+mj-lt"/>
              <a:buAutoNum type="arabicPeriod"/>
            </a:pPr>
            <a:r>
              <a:rPr lang="en-US" sz="2200" b="0" i="0" dirty="0">
                <a:solidFill>
                  <a:srgbClr val="000000"/>
                </a:solidFill>
                <a:effectLst/>
                <a:latin typeface="verdana" panose="020B0604030504040204" pitchFamily="34" charset="0"/>
              </a:rPr>
              <a:t>"Independence Day is one of the important festivals for every Indian citizen."</a:t>
            </a:r>
          </a:p>
          <a:p>
            <a:pPr algn="just">
              <a:buFont typeface="+mj-lt"/>
              <a:buAutoNum type="arabicPeriod"/>
            </a:pPr>
            <a:r>
              <a:rPr lang="en-US" sz="2200" b="0" i="0" dirty="0">
                <a:solidFill>
                  <a:srgbClr val="000000"/>
                </a:solidFill>
                <a:effectLst/>
                <a:latin typeface="verdana" panose="020B0604030504040204" pitchFamily="34" charset="0"/>
              </a:rPr>
              <a:t>"It is celebrated on the 15th of August each year ever since India got independence from the British rule."</a:t>
            </a:r>
          </a:p>
          <a:p>
            <a:pPr algn="just">
              <a:buFont typeface="+mj-lt"/>
              <a:buAutoNum type="arabicPeriod"/>
            </a:pPr>
            <a:r>
              <a:rPr lang="en-US" sz="2200" b="0" i="0" dirty="0">
                <a:solidFill>
                  <a:srgbClr val="000000"/>
                </a:solidFill>
                <a:effectLst/>
                <a:latin typeface="verdana" panose="020B0604030504040204" pitchFamily="34" charset="0"/>
              </a:rPr>
              <a:t>"This day celebrates independence in the true sense."</a:t>
            </a:r>
          </a:p>
        </p:txBody>
      </p:sp>
    </p:spTree>
    <p:extLst>
      <p:ext uri="{BB962C8B-B14F-4D97-AF65-F5344CB8AC3E}">
        <p14:creationId xmlns:p14="http://schemas.microsoft.com/office/powerpoint/2010/main" val="72513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1" y="1217910"/>
            <a:ext cx="10587317" cy="3416320"/>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Step2: Word Tokenization</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Word Tokenizer is used to break the sentence into separate words or tokens.</a:t>
            </a:r>
          </a:p>
          <a:p>
            <a:pPr algn="just"/>
            <a:r>
              <a:rPr lang="en-US" sz="2400" b="1" i="0" dirty="0">
                <a:solidFill>
                  <a:srgbClr val="C00000"/>
                </a:solidFill>
                <a:effectLst/>
                <a:latin typeface="verdana" panose="020B0604030504040204" pitchFamily="34" charset="0"/>
              </a:rPr>
              <a:t>Example:</a:t>
            </a:r>
            <a:endParaRPr lang="en-US" sz="2400" b="0" i="0" dirty="0">
              <a:solidFill>
                <a:srgbClr val="C00000"/>
              </a:solidFill>
              <a:effectLst/>
              <a:latin typeface="verdana" panose="020B0604030504040204" pitchFamily="34" charset="0"/>
            </a:endParaRPr>
          </a:p>
          <a:p>
            <a:pPr algn="just"/>
            <a:r>
              <a:rPr lang="en-US" sz="2400" b="0" i="0" dirty="0" err="1">
                <a:solidFill>
                  <a:srgbClr val="000000"/>
                </a:solidFill>
                <a:effectLst/>
                <a:latin typeface="verdana" panose="020B0604030504040204" pitchFamily="34" charset="0"/>
              </a:rPr>
              <a:t>JavaTpoint</a:t>
            </a:r>
            <a:r>
              <a:rPr lang="en-US" sz="2400" b="0" i="0" dirty="0">
                <a:solidFill>
                  <a:srgbClr val="000000"/>
                </a:solidFill>
                <a:effectLst/>
                <a:latin typeface="verdana" panose="020B0604030504040204" pitchFamily="34" charset="0"/>
              </a:rPr>
              <a:t> offers Corporate Training, Summer Training, Online Training, and Winter Training.</a:t>
            </a:r>
          </a:p>
          <a:p>
            <a:pPr algn="just"/>
            <a:r>
              <a:rPr lang="en-US" sz="2400" b="0" i="0" dirty="0">
                <a:solidFill>
                  <a:srgbClr val="000000"/>
                </a:solidFill>
                <a:effectLst/>
                <a:latin typeface="verdana" panose="020B0604030504040204" pitchFamily="34" charset="0"/>
              </a:rPr>
              <a:t>Word Tokenizer generates the following result:</a:t>
            </a:r>
          </a:p>
          <a:p>
            <a:pPr algn="just"/>
            <a:r>
              <a:rPr lang="en-US" sz="2400" b="0" i="0" dirty="0">
                <a:solidFill>
                  <a:srgbClr val="000000"/>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JavaTpoint</a:t>
            </a:r>
            <a:r>
              <a:rPr lang="en-US" sz="2400" b="0" i="0" dirty="0">
                <a:solidFill>
                  <a:srgbClr val="000000"/>
                </a:solidFill>
                <a:effectLst/>
                <a:latin typeface="verdana" panose="020B0604030504040204" pitchFamily="34" charset="0"/>
              </a:rPr>
              <a:t>", "offers", "Corporate", "Training", "Summer", "Training", "Online", "Training", "and", "Winter", "Training", "."</a:t>
            </a:r>
          </a:p>
        </p:txBody>
      </p:sp>
    </p:spTree>
    <p:extLst>
      <p:ext uri="{BB962C8B-B14F-4D97-AF65-F5344CB8AC3E}">
        <p14:creationId xmlns:p14="http://schemas.microsoft.com/office/powerpoint/2010/main" val="41050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764" y="743687"/>
            <a:ext cx="10632142" cy="3508653"/>
          </a:xfrm>
          <a:prstGeom prst="rect">
            <a:avLst/>
          </a:prstGeom>
        </p:spPr>
        <p:txBody>
          <a:bodyPr wrap="square">
            <a:spAutoFit/>
          </a:bodyPr>
          <a:lstStyle/>
          <a:p>
            <a:r>
              <a:rPr lang="en-US" sz="2400" b="1" i="0" dirty="0">
                <a:effectLst/>
                <a:latin typeface="erdana"/>
              </a:rPr>
              <a:t>What is NLP?</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NLP stands for </a:t>
            </a:r>
            <a:r>
              <a:rPr lang="en-US" sz="2200" b="1" i="0" dirty="0">
                <a:solidFill>
                  <a:srgbClr val="C00000"/>
                </a:solidFill>
                <a:effectLst/>
                <a:latin typeface="verdana" panose="020B0604030504040204" pitchFamily="34" charset="0"/>
              </a:rPr>
              <a:t>Natural Language Processing</a:t>
            </a:r>
            <a:r>
              <a:rPr lang="en-US" sz="2200" b="0" i="0" dirty="0">
                <a:solidFill>
                  <a:srgbClr val="000000"/>
                </a:solidFill>
                <a:effectLst/>
                <a:latin typeface="verdana" panose="020B0604030504040204" pitchFamily="34" charset="0"/>
              </a:rPr>
              <a:t>, which is a part of </a:t>
            </a:r>
            <a:r>
              <a:rPr lang="en-US" sz="2200" b="1" i="0" dirty="0">
                <a:solidFill>
                  <a:srgbClr val="000000"/>
                </a:solidFill>
                <a:effectLst/>
                <a:latin typeface="verdana" panose="020B0604030504040204" pitchFamily="34" charset="0"/>
              </a:rPr>
              <a:t>Computer Science, Human language,</a:t>
            </a:r>
            <a:r>
              <a:rPr lang="en-US" sz="2200" b="0" i="0" dirty="0">
                <a:solidFill>
                  <a:srgbClr val="000000"/>
                </a:solidFill>
                <a:effectLst/>
                <a:latin typeface="verdana" panose="020B0604030504040204" pitchFamily="34" charset="0"/>
              </a:rPr>
              <a:t> and </a:t>
            </a:r>
            <a:r>
              <a:rPr lang="en-US" sz="2200" b="1" i="0" dirty="0">
                <a:solidFill>
                  <a:srgbClr val="000000"/>
                </a:solidFill>
                <a:effectLst/>
                <a:latin typeface="verdana" panose="020B0604030504040204" pitchFamily="34" charset="0"/>
              </a:rPr>
              <a:t>Artificial Intelligence</a:t>
            </a:r>
            <a:r>
              <a:rPr lang="en-US" sz="2200" b="0" i="0" dirty="0">
                <a:solidFill>
                  <a:srgbClr val="000000"/>
                </a:solidFill>
                <a:effectLst/>
                <a:latin typeface="verdana" panose="020B0604030504040204" pitchFamily="34" charset="0"/>
              </a:rPr>
              <a:t>.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is the technology that is used by machines to understand, </a:t>
            </a:r>
            <a:r>
              <a:rPr lang="en-US" sz="2200" b="0" i="0" dirty="0" err="1">
                <a:solidFill>
                  <a:srgbClr val="000000"/>
                </a:solidFill>
                <a:effectLst/>
                <a:latin typeface="verdana" panose="020B0604030504040204" pitchFamily="34" charset="0"/>
              </a:rPr>
              <a:t>analyse</a:t>
            </a:r>
            <a:r>
              <a:rPr lang="en-US" sz="2200" b="0" i="0" dirty="0">
                <a:solidFill>
                  <a:srgbClr val="000000"/>
                </a:solidFill>
                <a:effectLst/>
                <a:latin typeface="verdana" panose="020B0604030504040204" pitchFamily="34" charset="0"/>
              </a:rPr>
              <a:t>, manipulate, and interpret human's languages.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helps developers to organize knowledge for performing tasks such as </a:t>
            </a:r>
            <a:r>
              <a:rPr lang="en-US" sz="2200" b="1" i="0" dirty="0">
                <a:solidFill>
                  <a:srgbClr val="000000"/>
                </a:solidFill>
                <a:effectLst/>
                <a:latin typeface="verdana" panose="020B0604030504040204" pitchFamily="34" charset="0"/>
              </a:rPr>
              <a:t>translation, automatic summarization, Named Entity Recognition (NER), speech recognition, relationship extraction,</a:t>
            </a:r>
            <a:r>
              <a:rPr lang="en-US" sz="2200" b="0" i="0" dirty="0">
                <a:solidFill>
                  <a:srgbClr val="000000"/>
                </a:solidFill>
                <a:effectLst/>
                <a:latin typeface="verdana" panose="020B0604030504040204" pitchFamily="34" charset="0"/>
              </a:rPr>
              <a:t> and </a:t>
            </a:r>
            <a:r>
              <a:rPr lang="en-US" sz="2200" b="1" i="0" dirty="0">
                <a:solidFill>
                  <a:srgbClr val="000000"/>
                </a:solidFill>
                <a:effectLst/>
                <a:latin typeface="verdana" panose="020B0604030504040204" pitchFamily="34" charset="0"/>
              </a:rPr>
              <a:t>topic segmentation</a:t>
            </a:r>
            <a:r>
              <a:rPr lang="en-US" sz="2200" b="0" i="0" dirty="0">
                <a:solidFill>
                  <a:srgbClr val="000000"/>
                </a:solidFill>
                <a:effectLst/>
                <a:latin typeface="verdana" panose="020B0604030504040204" pitchFamily="34" charset="0"/>
              </a:rPr>
              <a:t>.</a:t>
            </a:r>
          </a:p>
        </p:txBody>
      </p:sp>
      <p:pic>
        <p:nvPicPr>
          <p:cNvPr id="1026" name="Picture 2" descr="What is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4252340"/>
            <a:ext cx="3676650" cy="237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606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1" y="1066417"/>
            <a:ext cx="10515600" cy="4154984"/>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Step3: Stemming</a:t>
            </a:r>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Stemming is used to normalize words into its base form or root form.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For example, celebrates, celebrated and celebrating, all these words are originated with a single root word "celebrate."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big problem with stemming is that sometimes it produces the root word which may not have any meaning.</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000000"/>
                </a:solidFill>
                <a:effectLst/>
                <a:latin typeface="verdana" panose="020B0604030504040204" pitchFamily="34" charset="0"/>
              </a:rPr>
              <a:t>For Example,</a:t>
            </a:r>
            <a:r>
              <a:rPr lang="en-US" sz="2400" b="0" i="0" dirty="0">
                <a:solidFill>
                  <a:srgbClr val="000000"/>
                </a:solidFill>
                <a:effectLst/>
                <a:latin typeface="verdana" panose="020B0604030504040204" pitchFamily="34" charset="0"/>
              </a:rPr>
              <a:t> intelligence, intelligent, and intelligently, all these words are originated with a single root word "</a:t>
            </a:r>
            <a:r>
              <a:rPr lang="en-US" sz="2400" b="0" i="0" dirty="0" err="1">
                <a:solidFill>
                  <a:srgbClr val="000000"/>
                </a:solidFill>
                <a:effectLst/>
                <a:latin typeface="verdana" panose="020B0604030504040204" pitchFamily="34" charset="0"/>
              </a:rPr>
              <a:t>intelligen</a:t>
            </a:r>
            <a:r>
              <a:rPr lang="en-US" sz="2400" b="0" i="0" dirty="0">
                <a:solidFill>
                  <a:srgbClr val="000000"/>
                </a:solidFill>
                <a:effectLst/>
                <a:latin typeface="verdana" panose="020B0604030504040204" pitchFamily="34" charset="0"/>
              </a:rPr>
              <a:t>." In English, the word "</a:t>
            </a:r>
            <a:r>
              <a:rPr lang="en-US" sz="2400" b="0" i="0" dirty="0" err="1">
                <a:solidFill>
                  <a:srgbClr val="000000"/>
                </a:solidFill>
                <a:effectLst/>
                <a:latin typeface="verdana" panose="020B0604030504040204" pitchFamily="34" charset="0"/>
              </a:rPr>
              <a:t>intelligen</a:t>
            </a:r>
            <a:r>
              <a:rPr lang="en-US" sz="2400" b="0" i="0" dirty="0">
                <a:solidFill>
                  <a:srgbClr val="000000"/>
                </a:solidFill>
                <a:effectLst/>
                <a:latin typeface="verdana" panose="020B0604030504040204" pitchFamily="34" charset="0"/>
              </a:rPr>
              <a:t>" do not have any meaning.</a:t>
            </a:r>
          </a:p>
        </p:txBody>
      </p:sp>
    </p:spTree>
    <p:extLst>
      <p:ext uri="{BB962C8B-B14F-4D97-AF65-F5344CB8AC3E}">
        <p14:creationId xmlns:p14="http://schemas.microsoft.com/office/powerpoint/2010/main" val="229544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53" y="1544669"/>
            <a:ext cx="10676964" cy="3046988"/>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Step 4: Lemmatization</a:t>
            </a:r>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Lemmatization is quite similar to the </a:t>
            </a:r>
            <a:r>
              <a:rPr lang="en-US" sz="2400" b="0" i="0" dirty="0" err="1">
                <a:solidFill>
                  <a:srgbClr val="000000"/>
                </a:solidFill>
                <a:effectLst/>
                <a:latin typeface="verdana" panose="020B0604030504040204" pitchFamily="34" charset="0"/>
              </a:rPr>
              <a:t>Stamming</a:t>
            </a:r>
            <a:r>
              <a:rPr lang="en-US" sz="2400" b="0" i="0" dirty="0">
                <a:solidFill>
                  <a:srgbClr val="000000"/>
                </a:solidFill>
                <a:effectLst/>
                <a:latin typeface="verdana" panose="020B0604030504040204" pitchFamily="34" charset="0"/>
              </a:rPr>
              <a:t>. It is used to group different inflected forms of the word, called Lemma.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main difference between Stemming and lemmatization is that it produces the root word, which has a meaning.</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For example:</a:t>
            </a:r>
            <a:r>
              <a:rPr lang="en-US" sz="2400" b="0" i="0" dirty="0">
                <a:solidFill>
                  <a:srgbClr val="000000"/>
                </a:solidFill>
                <a:effectLst/>
                <a:latin typeface="verdana" panose="020B0604030504040204" pitchFamily="34" charset="0"/>
              </a:rPr>
              <a:t> In lemmatization, the words intelligence, intelligent, and intelligently has a root word intelligent, which has a meaning.</a:t>
            </a:r>
          </a:p>
        </p:txBody>
      </p:sp>
    </p:spTree>
    <p:extLst>
      <p:ext uri="{BB962C8B-B14F-4D97-AF65-F5344CB8AC3E}">
        <p14:creationId xmlns:p14="http://schemas.microsoft.com/office/powerpoint/2010/main" val="64375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4" y="952091"/>
            <a:ext cx="10748682" cy="2123658"/>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Step 5: Identifying Stop Words</a:t>
            </a:r>
            <a:endParaRPr lang="en-US" sz="2200" b="0" i="0" dirty="0">
              <a:solidFill>
                <a:srgbClr val="C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In English, there are a lot of words that appear very frequently like "is", "and", "the", and "a". NLP pipelines will flag these words as stop words. </a:t>
            </a:r>
            <a:r>
              <a:rPr lang="en-US" sz="2200" b="1" i="0" dirty="0">
                <a:solidFill>
                  <a:srgbClr val="000000"/>
                </a:solidFill>
                <a:effectLst/>
                <a:latin typeface="verdana" panose="020B0604030504040204" pitchFamily="34" charset="0"/>
              </a:rPr>
              <a:t>Stop words</a:t>
            </a:r>
            <a:r>
              <a:rPr lang="en-US" sz="2200" b="0" i="0" dirty="0">
                <a:solidFill>
                  <a:srgbClr val="000000"/>
                </a:solidFill>
                <a:effectLst/>
                <a:latin typeface="verdana" panose="020B0604030504040204" pitchFamily="34" charset="0"/>
              </a:rPr>
              <a:t> might be filtered out before doing any statistical analysis.</a:t>
            </a:r>
          </a:p>
          <a:p>
            <a:pPr algn="just"/>
            <a:r>
              <a:rPr lang="en-US" sz="2200" b="1" i="0" dirty="0">
                <a:solidFill>
                  <a:srgbClr val="000000"/>
                </a:solidFill>
                <a:effectLst/>
                <a:latin typeface="verdana" panose="020B0604030504040204" pitchFamily="34" charset="0"/>
              </a:rPr>
              <a:t>Example:</a:t>
            </a:r>
            <a:r>
              <a:rPr lang="en-US" sz="2200" b="0" i="0" dirty="0">
                <a:solidFill>
                  <a:srgbClr val="000000"/>
                </a:solidFill>
                <a:effectLst/>
                <a:latin typeface="verdana" panose="020B0604030504040204" pitchFamily="34" charset="0"/>
              </a:rPr>
              <a:t> He </a:t>
            </a:r>
            <a:r>
              <a:rPr lang="en-US" sz="2200" b="1" i="0" dirty="0">
                <a:solidFill>
                  <a:srgbClr val="000000"/>
                </a:solidFill>
                <a:effectLst/>
                <a:latin typeface="verdana" panose="020B0604030504040204" pitchFamily="34" charset="0"/>
              </a:rPr>
              <a:t>is a</a:t>
            </a:r>
            <a:r>
              <a:rPr lang="en-US" sz="2200" b="0" i="0" dirty="0">
                <a:solidFill>
                  <a:srgbClr val="000000"/>
                </a:solidFill>
                <a:effectLst/>
                <a:latin typeface="verdana" panose="020B0604030504040204" pitchFamily="34" charset="0"/>
              </a:rPr>
              <a:t> good boy.</a:t>
            </a:r>
          </a:p>
        </p:txBody>
      </p:sp>
      <p:sp>
        <p:nvSpPr>
          <p:cNvPr id="3" name="Rectangle 2"/>
          <p:cNvSpPr/>
          <p:nvPr/>
        </p:nvSpPr>
        <p:spPr>
          <a:xfrm>
            <a:off x="1111624" y="3680483"/>
            <a:ext cx="10748682" cy="1446550"/>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Step 6: Dependency Parsing</a:t>
            </a:r>
          </a:p>
          <a:p>
            <a:pPr algn="just"/>
            <a:endParaRPr lang="en-US" sz="2200" b="0" i="0" dirty="0">
              <a:solidFill>
                <a:srgbClr val="000000"/>
              </a:solidFill>
              <a:effectLst/>
              <a:latin typeface="verdana" panose="020B0604030504040204" pitchFamily="34" charset="0"/>
            </a:endParaRPr>
          </a:p>
          <a:p>
            <a:pPr algn="just"/>
            <a:r>
              <a:rPr lang="en-US" sz="2200" b="0" i="0" dirty="0">
                <a:solidFill>
                  <a:srgbClr val="000000"/>
                </a:solidFill>
                <a:effectLst/>
                <a:latin typeface="verdana" panose="020B0604030504040204" pitchFamily="34" charset="0"/>
              </a:rPr>
              <a:t>Dependency Parsing is used to find that how all the words in the sentence are related to each other.</a:t>
            </a:r>
          </a:p>
        </p:txBody>
      </p:sp>
    </p:spTree>
    <p:extLst>
      <p:ext uri="{BB962C8B-B14F-4D97-AF65-F5344CB8AC3E}">
        <p14:creationId xmlns:p14="http://schemas.microsoft.com/office/powerpoint/2010/main" val="389325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4" y="1056544"/>
            <a:ext cx="10614211" cy="3785652"/>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Step 7: POS tags</a:t>
            </a:r>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POS stands for parts of speech, which includes Noun, verb, adverb, and Adjective.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It indicates that how a word functions with its meaning as well as grammatically within the sentences.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A word has one or more parts of speech based on the context in which it is used.</a:t>
            </a:r>
          </a:p>
          <a:p>
            <a:pPr algn="just"/>
            <a:r>
              <a:rPr lang="en-US" sz="2400" b="1" i="0" dirty="0">
                <a:solidFill>
                  <a:srgbClr val="C00000"/>
                </a:solidFill>
                <a:effectLst/>
                <a:latin typeface="verdana" panose="020B0604030504040204" pitchFamily="34" charset="0"/>
              </a:rPr>
              <a:t>Example: </a:t>
            </a:r>
            <a:r>
              <a:rPr lang="en-US" sz="2400" b="1" i="0" dirty="0">
                <a:solidFill>
                  <a:srgbClr val="000000"/>
                </a:solidFill>
                <a:effectLst/>
                <a:latin typeface="verdana" panose="020B0604030504040204" pitchFamily="34" charset="0"/>
              </a:rPr>
              <a:t>"Google"</a:t>
            </a:r>
            <a:r>
              <a:rPr lang="en-US" sz="2400" b="0" i="0" dirty="0">
                <a:solidFill>
                  <a:srgbClr val="000000"/>
                </a:solidFill>
                <a:effectLst/>
                <a:latin typeface="verdana" panose="020B0604030504040204" pitchFamily="34" charset="0"/>
              </a:rPr>
              <a:t> something on the Internet.</a:t>
            </a:r>
          </a:p>
          <a:p>
            <a:pPr algn="just"/>
            <a:r>
              <a:rPr lang="en-US" sz="2400" b="0" i="0" dirty="0">
                <a:solidFill>
                  <a:srgbClr val="000000"/>
                </a:solidFill>
                <a:effectLst/>
                <a:latin typeface="verdana" panose="020B0604030504040204" pitchFamily="34" charset="0"/>
              </a:rPr>
              <a:t>In the above example, Google is used as a verb, although it is a proper noun.</a:t>
            </a:r>
          </a:p>
        </p:txBody>
      </p:sp>
    </p:spTree>
    <p:extLst>
      <p:ext uri="{BB962C8B-B14F-4D97-AF65-F5344CB8AC3E}">
        <p14:creationId xmlns:p14="http://schemas.microsoft.com/office/powerpoint/2010/main" val="57648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8" y="966898"/>
            <a:ext cx="10659036" cy="4524315"/>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Step 8: Named Entity Recognition (NER)</a:t>
            </a:r>
          </a:p>
          <a:p>
            <a:pPr algn="just"/>
            <a:endParaRPr lang="en-US" sz="2400" b="0" i="0" dirty="0">
              <a:solidFill>
                <a:srgbClr val="0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Named Entity Recognition (NER) is the process of detecting the named entity such as person name, movie name, organization name, or location.</a:t>
            </a:r>
          </a:p>
          <a:p>
            <a:pPr algn="just"/>
            <a:r>
              <a:rPr lang="en-US" sz="2400" b="1" i="0" dirty="0">
                <a:solidFill>
                  <a:srgbClr val="C00000"/>
                </a:solidFill>
                <a:effectLst/>
                <a:latin typeface="verdana" panose="020B0604030504040204" pitchFamily="34" charset="0"/>
              </a:rPr>
              <a:t>Example:</a:t>
            </a:r>
            <a:r>
              <a:rPr lang="en-US" sz="2400" b="1" i="0" dirty="0">
                <a:solidFill>
                  <a:srgbClr val="000000"/>
                </a:solidFill>
                <a:effectLst/>
                <a:latin typeface="verdana" panose="020B0604030504040204" pitchFamily="34" charset="0"/>
              </a:rPr>
              <a:t> Steve Jobs</a:t>
            </a:r>
            <a:r>
              <a:rPr lang="en-US" sz="2400" b="0" i="0" dirty="0">
                <a:solidFill>
                  <a:srgbClr val="000000"/>
                </a:solidFill>
                <a:effectLst/>
                <a:latin typeface="verdana" panose="020B0604030504040204" pitchFamily="34" charset="0"/>
              </a:rPr>
              <a:t> introduced iPhone at the Macworld Conference in San Francisco, California.</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Step 9: Chunking</a:t>
            </a:r>
          </a:p>
          <a:p>
            <a:pPr algn="just"/>
            <a:endParaRPr lang="en-US" sz="2400" b="0" i="0" dirty="0">
              <a:solidFill>
                <a:srgbClr val="0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Chunking is used to collect the individual piece of information and grouping them into bigger pieces of sentences.</a:t>
            </a:r>
          </a:p>
        </p:txBody>
      </p:sp>
    </p:spTree>
    <p:extLst>
      <p:ext uri="{BB962C8B-B14F-4D97-AF65-F5344CB8AC3E}">
        <p14:creationId xmlns:p14="http://schemas.microsoft.com/office/powerpoint/2010/main" val="223132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69" y="810870"/>
            <a:ext cx="6866965" cy="800219"/>
          </a:xfrm>
          <a:prstGeom prst="rect">
            <a:avLst/>
          </a:prstGeom>
        </p:spPr>
        <p:txBody>
          <a:bodyPr wrap="square">
            <a:spAutoFit/>
          </a:bodyPr>
          <a:lstStyle/>
          <a:p>
            <a:r>
              <a:rPr lang="en-US" sz="2400" b="1" i="0" dirty="0">
                <a:solidFill>
                  <a:srgbClr val="C00000"/>
                </a:solidFill>
                <a:effectLst/>
                <a:latin typeface="erdana"/>
              </a:rPr>
              <a:t>Phases of NLP</a:t>
            </a:r>
          </a:p>
          <a:p>
            <a:r>
              <a:rPr lang="en-US" sz="2200" b="0" i="0" dirty="0">
                <a:solidFill>
                  <a:srgbClr val="000000"/>
                </a:solidFill>
                <a:effectLst/>
                <a:latin typeface="verdana" panose="020B0604030504040204" pitchFamily="34" charset="0"/>
              </a:rPr>
              <a:t>There are the following five phases of NLP:</a:t>
            </a:r>
          </a:p>
        </p:txBody>
      </p:sp>
      <p:pic>
        <p:nvPicPr>
          <p:cNvPr id="7170" name="Picture 2" descr="Phases of N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624" y="1766046"/>
            <a:ext cx="6176681" cy="460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805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58" y="843205"/>
            <a:ext cx="10703859" cy="5262979"/>
          </a:xfrm>
          <a:prstGeom prst="rect">
            <a:avLst/>
          </a:prstGeom>
        </p:spPr>
        <p:txBody>
          <a:bodyPr wrap="square">
            <a:spAutoFit/>
          </a:bodyPr>
          <a:lstStyle/>
          <a:p>
            <a:pPr marL="457200" indent="-457200" algn="just">
              <a:buAutoNum type="arabicPeriod"/>
            </a:pPr>
            <a:r>
              <a:rPr lang="en-US" sz="2400" b="1" i="0" dirty="0">
                <a:solidFill>
                  <a:srgbClr val="C00000"/>
                </a:solidFill>
                <a:effectLst/>
                <a:latin typeface="verdana" panose="020B0604030504040204" pitchFamily="34" charset="0"/>
              </a:rPr>
              <a:t>Lexical Analysis and Morphological</a:t>
            </a:r>
          </a:p>
          <a:p>
            <a:pPr algn="just"/>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first phase of NLP is the Lexical Analysis.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This phase scans the source code as a stream of characters and converts it into meaningful lexemes.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It divides the whole text into paragraphs, sentences, and words.</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2. Syntactic Analysis (Parsing)</a:t>
            </a:r>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Syntactic Analysis is used to check grammar, word arrangements, and shows the relationship among the words.</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000000"/>
                </a:solidFill>
                <a:effectLst/>
                <a:latin typeface="verdana" panose="020B0604030504040204" pitchFamily="34" charset="0"/>
              </a:rPr>
              <a:t>Example:</a:t>
            </a:r>
            <a:r>
              <a:rPr lang="en-US" sz="2400" b="0" i="0" dirty="0">
                <a:solidFill>
                  <a:srgbClr val="000000"/>
                </a:solidFill>
                <a:effectLst/>
                <a:latin typeface="verdana" panose="020B0604030504040204" pitchFamily="34" charset="0"/>
              </a:rPr>
              <a:t> Agra goes to the Poonam</a:t>
            </a:r>
          </a:p>
          <a:p>
            <a:pPr algn="just"/>
            <a:r>
              <a:rPr lang="en-US" sz="2400" b="0" i="0" dirty="0">
                <a:solidFill>
                  <a:srgbClr val="000000"/>
                </a:solidFill>
                <a:effectLst/>
                <a:latin typeface="verdana" panose="020B0604030504040204" pitchFamily="34" charset="0"/>
              </a:rPr>
              <a:t>In the real world, Agra goes to the Poonam, does not make any sense, so this sentence is rejected by the Syntactic analyzer.</a:t>
            </a:r>
            <a:endParaRPr lang="en-IN" sz="2400" dirty="0"/>
          </a:p>
        </p:txBody>
      </p:sp>
    </p:spTree>
    <p:extLst>
      <p:ext uri="{BB962C8B-B14F-4D97-AF65-F5344CB8AC3E}">
        <p14:creationId xmlns:p14="http://schemas.microsoft.com/office/powerpoint/2010/main" val="125404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152" y="641559"/>
            <a:ext cx="10802471" cy="6117829"/>
          </a:xfrm>
          <a:prstGeom prst="rect">
            <a:avLst/>
          </a:prstGeom>
        </p:spPr>
        <p:txBody>
          <a:bodyPr wrap="square">
            <a:spAutoFit/>
          </a:bodyPr>
          <a:lstStyle/>
          <a:p>
            <a:pPr algn="just">
              <a:lnSpc>
                <a:spcPct val="150000"/>
              </a:lnSpc>
            </a:pPr>
            <a:r>
              <a:rPr lang="en-US" sz="2200" b="1" i="0" dirty="0">
                <a:solidFill>
                  <a:srgbClr val="C00000"/>
                </a:solidFill>
                <a:effectLst/>
                <a:latin typeface="verdana" panose="020B0604030504040204" pitchFamily="34" charset="0"/>
              </a:rPr>
              <a:t>3. Semantic Analysis</a:t>
            </a:r>
            <a:endParaRPr lang="en-US" sz="2200" b="0" i="0" dirty="0">
              <a:solidFill>
                <a:srgbClr val="C00000"/>
              </a:solidFill>
              <a:effectLst/>
              <a:latin typeface="verdana" panose="020B0604030504040204" pitchFamily="34" charset="0"/>
            </a:endParaRPr>
          </a:p>
          <a:p>
            <a:pPr algn="just">
              <a:lnSpc>
                <a:spcPct val="150000"/>
              </a:lnSpc>
            </a:pPr>
            <a:r>
              <a:rPr lang="en-US" sz="2200" b="0" i="0" dirty="0">
                <a:solidFill>
                  <a:srgbClr val="000000"/>
                </a:solidFill>
                <a:effectLst/>
                <a:latin typeface="verdana" panose="020B0604030504040204" pitchFamily="34" charset="0"/>
              </a:rPr>
              <a:t>Semantic analysis is concerned with the meaning representation. It mainly focuses on the literal meaning of words, phrases, and sentences.</a:t>
            </a:r>
          </a:p>
          <a:p>
            <a:pPr algn="just">
              <a:lnSpc>
                <a:spcPct val="150000"/>
              </a:lnSpc>
            </a:pPr>
            <a:r>
              <a:rPr lang="en-US" sz="2200" b="1" i="0" dirty="0">
                <a:solidFill>
                  <a:srgbClr val="C00000"/>
                </a:solidFill>
                <a:effectLst/>
                <a:latin typeface="verdana" panose="020B0604030504040204" pitchFamily="34" charset="0"/>
              </a:rPr>
              <a:t>4. Discourse Integration</a:t>
            </a:r>
            <a:endParaRPr lang="en-US" sz="2200" b="0" i="0" dirty="0">
              <a:solidFill>
                <a:srgbClr val="C00000"/>
              </a:solidFill>
              <a:effectLst/>
              <a:latin typeface="verdana" panose="020B0604030504040204" pitchFamily="34" charset="0"/>
            </a:endParaRPr>
          </a:p>
          <a:p>
            <a:pPr algn="just">
              <a:lnSpc>
                <a:spcPct val="150000"/>
              </a:lnSpc>
            </a:pPr>
            <a:r>
              <a:rPr lang="en-US" sz="2200" b="0" i="0" dirty="0">
                <a:solidFill>
                  <a:srgbClr val="000000"/>
                </a:solidFill>
                <a:effectLst/>
                <a:latin typeface="verdana" panose="020B0604030504040204" pitchFamily="34" charset="0"/>
              </a:rPr>
              <a:t>Discourse Integration depends upon the sentences that proceeds it and also invokes the meaning of the sentences that follow it.</a:t>
            </a:r>
          </a:p>
          <a:p>
            <a:pPr algn="just">
              <a:lnSpc>
                <a:spcPct val="150000"/>
              </a:lnSpc>
            </a:pPr>
            <a:r>
              <a:rPr lang="en-US" sz="2200" b="1" i="0" dirty="0">
                <a:solidFill>
                  <a:srgbClr val="C00000"/>
                </a:solidFill>
                <a:effectLst/>
                <a:latin typeface="verdana" panose="020B0604030504040204" pitchFamily="34" charset="0"/>
              </a:rPr>
              <a:t>5. Pragmatic Analysis</a:t>
            </a:r>
            <a:endParaRPr lang="en-US" sz="2200" b="0" i="0" dirty="0">
              <a:solidFill>
                <a:srgbClr val="C00000"/>
              </a:solidFill>
              <a:effectLst/>
              <a:latin typeface="verdana" panose="020B0604030504040204" pitchFamily="34" charset="0"/>
            </a:endParaRPr>
          </a:p>
          <a:p>
            <a:pPr algn="just">
              <a:lnSpc>
                <a:spcPct val="150000"/>
              </a:lnSpc>
            </a:pPr>
            <a:r>
              <a:rPr lang="en-US" sz="2200" b="0" i="0" dirty="0">
                <a:solidFill>
                  <a:srgbClr val="000000"/>
                </a:solidFill>
                <a:effectLst/>
                <a:latin typeface="verdana" panose="020B0604030504040204" pitchFamily="34" charset="0"/>
              </a:rPr>
              <a:t>Pragmatic is the fifth and last phase of NLP. It helps you to discover the intended effect by applying a set of rules that characterize cooperative dialogues.</a:t>
            </a:r>
          </a:p>
          <a:p>
            <a:pPr algn="just">
              <a:lnSpc>
                <a:spcPct val="150000"/>
              </a:lnSpc>
            </a:pPr>
            <a:r>
              <a:rPr lang="en-US" sz="2200" b="1" i="0" dirty="0">
                <a:solidFill>
                  <a:srgbClr val="C00000"/>
                </a:solidFill>
                <a:effectLst/>
                <a:latin typeface="verdana" panose="020B0604030504040204" pitchFamily="34" charset="0"/>
              </a:rPr>
              <a:t>For Example:</a:t>
            </a:r>
            <a:r>
              <a:rPr lang="en-US" sz="2200" b="0" i="0" dirty="0">
                <a:solidFill>
                  <a:srgbClr val="000000"/>
                </a:solidFill>
                <a:effectLst/>
                <a:latin typeface="verdana" panose="020B0604030504040204" pitchFamily="34" charset="0"/>
              </a:rPr>
              <a:t> "Open the door" is interpreted as a request instead of an order.</a:t>
            </a:r>
          </a:p>
        </p:txBody>
      </p:sp>
    </p:spTree>
    <p:extLst>
      <p:ext uri="{BB962C8B-B14F-4D97-AF65-F5344CB8AC3E}">
        <p14:creationId xmlns:p14="http://schemas.microsoft.com/office/powerpoint/2010/main" val="366747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363" y="798383"/>
            <a:ext cx="10820401" cy="4893647"/>
          </a:xfrm>
          <a:prstGeom prst="rect">
            <a:avLst/>
          </a:prstGeom>
        </p:spPr>
        <p:txBody>
          <a:bodyPr wrap="square">
            <a:spAutoFit/>
          </a:bodyPr>
          <a:lstStyle/>
          <a:p>
            <a:pPr algn="just"/>
            <a:r>
              <a:rPr lang="en-US" sz="2400" b="1" i="0" dirty="0">
                <a:solidFill>
                  <a:srgbClr val="C00000"/>
                </a:solidFill>
                <a:effectLst/>
                <a:latin typeface="erdana"/>
              </a:rPr>
              <a:t>Why NLP is difficult?</a:t>
            </a:r>
          </a:p>
          <a:p>
            <a:pPr algn="just"/>
            <a:r>
              <a:rPr lang="en-US" sz="2400" b="0" i="0" dirty="0">
                <a:solidFill>
                  <a:srgbClr val="000000"/>
                </a:solidFill>
                <a:effectLst/>
                <a:latin typeface="verdana" panose="020B0604030504040204" pitchFamily="34" charset="0"/>
              </a:rPr>
              <a:t>NLP is difficult because Ambiguity and Uncertainty exist in the language.</a:t>
            </a:r>
          </a:p>
          <a:p>
            <a:pPr algn="just"/>
            <a:r>
              <a:rPr lang="en-US" sz="2400" b="1" i="0" dirty="0">
                <a:solidFill>
                  <a:srgbClr val="C00000"/>
                </a:solidFill>
                <a:effectLst/>
                <a:latin typeface="verdana" panose="020B0604030504040204" pitchFamily="34" charset="0"/>
              </a:rPr>
              <a:t>Ambiguity</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There are the following three ambiguity -</a:t>
            </a:r>
          </a:p>
          <a:p>
            <a:pPr algn="just"/>
            <a:r>
              <a:rPr lang="en-US" sz="2400" b="1" dirty="0">
                <a:solidFill>
                  <a:srgbClr val="C00000"/>
                </a:solidFill>
                <a:effectLst/>
                <a:latin typeface="verdana" panose="020B0604030504040204" pitchFamily="34" charset="0"/>
              </a:rPr>
              <a:t>1. Lexical Ambiguity</a:t>
            </a:r>
            <a:endParaRPr lang="en-US" sz="2400" b="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Lexical Ambiguity exists in the presence of two or more possible meanings of the sentence within a single word.</a:t>
            </a:r>
          </a:p>
          <a:p>
            <a:pPr algn="just"/>
            <a:r>
              <a:rPr lang="en-US" sz="2400" b="1" i="0" dirty="0">
                <a:solidFill>
                  <a:srgbClr val="C00000"/>
                </a:solidFill>
                <a:effectLst/>
                <a:latin typeface="verdana" panose="020B0604030504040204" pitchFamily="34" charset="0"/>
              </a:rPr>
              <a:t>Example:</a:t>
            </a:r>
            <a:endParaRPr lang="en-US" sz="2400" b="0" i="0" dirty="0">
              <a:solidFill>
                <a:srgbClr val="C00000"/>
              </a:solidFill>
              <a:effectLst/>
              <a:latin typeface="verdana" panose="020B0604030504040204" pitchFamily="34" charset="0"/>
            </a:endParaRPr>
          </a:p>
          <a:p>
            <a:pPr algn="just"/>
            <a:r>
              <a:rPr lang="en-US" sz="2400" b="0" i="0" dirty="0" err="1">
                <a:solidFill>
                  <a:srgbClr val="000000"/>
                </a:solidFill>
                <a:effectLst/>
                <a:latin typeface="verdana" panose="020B0604030504040204" pitchFamily="34" charset="0"/>
              </a:rPr>
              <a:t>Manya</a:t>
            </a:r>
            <a:r>
              <a:rPr lang="en-US" sz="2400" b="0" i="0" dirty="0">
                <a:solidFill>
                  <a:srgbClr val="000000"/>
                </a:solidFill>
                <a:effectLst/>
                <a:latin typeface="verdana" panose="020B0604030504040204" pitchFamily="34" charset="0"/>
              </a:rPr>
              <a:t> is looking for a </a:t>
            </a:r>
            <a:r>
              <a:rPr lang="en-US" sz="2400" b="1" i="0" dirty="0">
                <a:solidFill>
                  <a:srgbClr val="000000"/>
                </a:solidFill>
                <a:effectLst/>
                <a:latin typeface="verdana" panose="020B0604030504040204" pitchFamily="34" charset="0"/>
              </a:rPr>
              <a:t>match</a:t>
            </a:r>
            <a:r>
              <a:rPr lang="en-US" sz="2400" b="0" i="0" dirty="0">
                <a:solidFill>
                  <a:srgbClr val="000000"/>
                </a:solidFill>
                <a:effectLst/>
                <a:latin typeface="verdana" panose="020B0604030504040204" pitchFamily="34" charset="0"/>
              </a:rPr>
              <a:t>.</a:t>
            </a:r>
          </a:p>
          <a:p>
            <a:pPr algn="just"/>
            <a:r>
              <a:rPr lang="en-US" sz="2400" b="0" i="0" dirty="0">
                <a:solidFill>
                  <a:srgbClr val="000000"/>
                </a:solidFill>
                <a:effectLst/>
                <a:latin typeface="verdana" panose="020B0604030504040204" pitchFamily="34" charset="0"/>
              </a:rPr>
              <a:t>In the above example, the word match refers to that either </a:t>
            </a:r>
            <a:r>
              <a:rPr lang="en-US" sz="2400" b="0" i="0" dirty="0" err="1">
                <a:solidFill>
                  <a:srgbClr val="000000"/>
                </a:solidFill>
                <a:effectLst/>
                <a:latin typeface="verdana" panose="020B0604030504040204" pitchFamily="34" charset="0"/>
              </a:rPr>
              <a:t>Manya</a:t>
            </a:r>
            <a:r>
              <a:rPr lang="en-US" sz="2400" b="0" i="0" dirty="0">
                <a:solidFill>
                  <a:srgbClr val="000000"/>
                </a:solidFill>
                <a:effectLst/>
                <a:latin typeface="verdana" panose="020B0604030504040204" pitchFamily="34" charset="0"/>
              </a:rPr>
              <a:t> is looking for a partner or </a:t>
            </a:r>
            <a:r>
              <a:rPr lang="en-US" sz="2400" b="0" i="0" dirty="0" err="1">
                <a:solidFill>
                  <a:srgbClr val="000000"/>
                </a:solidFill>
                <a:effectLst/>
                <a:latin typeface="verdana" panose="020B0604030504040204" pitchFamily="34" charset="0"/>
              </a:rPr>
              <a:t>Manya</a:t>
            </a:r>
            <a:r>
              <a:rPr lang="en-US" sz="2400" b="0" i="0" dirty="0">
                <a:solidFill>
                  <a:srgbClr val="000000"/>
                </a:solidFill>
                <a:effectLst/>
                <a:latin typeface="verdana" panose="020B0604030504040204" pitchFamily="34" charset="0"/>
              </a:rPr>
              <a:t> is looking for a match. (Cricket or other match)</a:t>
            </a:r>
          </a:p>
        </p:txBody>
      </p:sp>
    </p:spTree>
    <p:extLst>
      <p:ext uri="{BB962C8B-B14F-4D97-AF65-F5344CB8AC3E}">
        <p14:creationId xmlns:p14="http://schemas.microsoft.com/office/powerpoint/2010/main" val="3275792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7" y="1165934"/>
            <a:ext cx="10766612" cy="4893647"/>
          </a:xfrm>
          <a:prstGeom prst="rect">
            <a:avLst/>
          </a:prstGeom>
        </p:spPr>
        <p:txBody>
          <a:bodyPr wrap="square">
            <a:spAutoFit/>
          </a:bodyPr>
          <a:lstStyle/>
          <a:p>
            <a:pPr algn="just"/>
            <a:r>
              <a:rPr lang="en-US" sz="2400" b="1" dirty="0">
                <a:solidFill>
                  <a:srgbClr val="000000"/>
                </a:solidFill>
                <a:effectLst/>
                <a:latin typeface="verdana" panose="020B0604030504040204" pitchFamily="34" charset="0"/>
              </a:rPr>
              <a:t>2. Syntactic Ambiguity</a:t>
            </a:r>
            <a:endParaRPr lang="en-US" sz="2400" b="0" dirty="0">
              <a:solidFill>
                <a:srgbClr val="0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Syntactic Ambiguity exists in the presence of two or more possible meanings within the sentence.</a:t>
            </a:r>
          </a:p>
          <a:p>
            <a:pPr algn="just"/>
            <a:r>
              <a:rPr lang="en-US" sz="2400" b="1" i="0" dirty="0">
                <a:solidFill>
                  <a:srgbClr val="000000"/>
                </a:solidFill>
                <a:effectLst/>
                <a:latin typeface="verdana" panose="020B0604030504040204" pitchFamily="34" charset="0"/>
              </a:rPr>
              <a:t>Example:</a:t>
            </a:r>
            <a:endParaRPr lang="en-US" sz="2400" b="0" i="0" dirty="0">
              <a:solidFill>
                <a:srgbClr val="0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I saw the girl with the binocular.</a:t>
            </a:r>
          </a:p>
          <a:p>
            <a:pPr algn="just"/>
            <a:r>
              <a:rPr lang="en-US" sz="2400" b="0" i="0" dirty="0">
                <a:solidFill>
                  <a:srgbClr val="000000"/>
                </a:solidFill>
                <a:effectLst/>
                <a:latin typeface="verdana" panose="020B0604030504040204" pitchFamily="34" charset="0"/>
              </a:rPr>
              <a:t>In the above example, did I have the binoculars? Or did the girl have the binoculars?</a:t>
            </a:r>
          </a:p>
          <a:p>
            <a:pPr algn="just"/>
            <a:r>
              <a:rPr lang="en-US" sz="2400" b="1" dirty="0">
                <a:solidFill>
                  <a:srgbClr val="000000"/>
                </a:solidFill>
                <a:effectLst/>
                <a:latin typeface="verdana" panose="020B0604030504040204" pitchFamily="34" charset="0"/>
              </a:rPr>
              <a:t>3. Referential Ambiguity</a:t>
            </a:r>
            <a:endParaRPr lang="en-US" sz="2400" b="0" dirty="0">
              <a:solidFill>
                <a:srgbClr val="0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Referential Ambiguity exists when you are referring to something using the pronoun.</a:t>
            </a:r>
          </a:p>
          <a:p>
            <a:pPr algn="just"/>
            <a:r>
              <a:rPr lang="en-US" sz="2400" b="1" i="0" dirty="0">
                <a:solidFill>
                  <a:srgbClr val="000000"/>
                </a:solidFill>
                <a:effectLst/>
                <a:latin typeface="verdana" panose="020B0604030504040204" pitchFamily="34" charset="0"/>
              </a:rPr>
              <a:t>Example:</a:t>
            </a:r>
            <a:r>
              <a:rPr lang="en-US" sz="2400" b="0" i="0" dirty="0">
                <a:solidFill>
                  <a:srgbClr val="000000"/>
                </a:solidFill>
                <a:effectLst/>
                <a:latin typeface="verdana" panose="020B0604030504040204" pitchFamily="34" charset="0"/>
              </a:rPr>
              <a:t> Kiran went to </a:t>
            </a:r>
            <a:r>
              <a:rPr lang="en-US" sz="2400" b="0" i="0" dirty="0" err="1">
                <a:solidFill>
                  <a:srgbClr val="000000"/>
                </a:solidFill>
                <a:effectLst/>
                <a:latin typeface="verdana" panose="020B0604030504040204" pitchFamily="34" charset="0"/>
              </a:rPr>
              <a:t>Sunita</a:t>
            </a:r>
            <a:r>
              <a:rPr lang="en-US" sz="2400" b="0" i="0" dirty="0">
                <a:solidFill>
                  <a:srgbClr val="000000"/>
                </a:solidFill>
                <a:effectLst/>
                <a:latin typeface="verdana" panose="020B0604030504040204" pitchFamily="34" charset="0"/>
              </a:rPr>
              <a:t>. She said, "I am hungry."</a:t>
            </a:r>
          </a:p>
          <a:p>
            <a:pPr algn="just"/>
            <a:r>
              <a:rPr lang="en-US" sz="2400" b="0" i="0" dirty="0">
                <a:solidFill>
                  <a:srgbClr val="000000"/>
                </a:solidFill>
                <a:effectLst/>
                <a:latin typeface="verdana" panose="020B0604030504040204" pitchFamily="34" charset="0"/>
              </a:rPr>
              <a:t>In the above sentence, you do not know that who is hungry, either Kiran or </a:t>
            </a:r>
            <a:r>
              <a:rPr lang="en-US" sz="2400" b="0" i="0" dirty="0" err="1">
                <a:solidFill>
                  <a:srgbClr val="000000"/>
                </a:solidFill>
                <a:effectLst/>
                <a:latin typeface="verdana" panose="020B0604030504040204" pitchFamily="34" charset="0"/>
              </a:rPr>
              <a:t>Sunita</a:t>
            </a:r>
            <a:r>
              <a:rPr lang="en-US" sz="2400"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213529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0259" y="728479"/>
            <a:ext cx="10802470" cy="6017032"/>
          </a:xfrm>
          <a:prstGeom prst="rect">
            <a:avLst/>
          </a:prstGeom>
        </p:spPr>
        <p:txBody>
          <a:bodyPr wrap="square">
            <a:spAutoFit/>
          </a:bodyPr>
          <a:lstStyle/>
          <a:p>
            <a:r>
              <a:rPr lang="en-US" sz="2200" b="1" i="0" dirty="0">
                <a:solidFill>
                  <a:srgbClr val="C00000"/>
                </a:solidFill>
                <a:effectLst/>
                <a:latin typeface="erdana"/>
              </a:rPr>
              <a:t>History of NLP</a:t>
            </a:r>
          </a:p>
          <a:p>
            <a:pPr marL="342900" indent="-342900" algn="just">
              <a:lnSpc>
                <a:spcPct val="150000"/>
              </a:lnSpc>
              <a:buFont typeface="Arial" panose="020B0604020202020204" pitchFamily="34" charset="0"/>
              <a:buChar char="•"/>
            </a:pPr>
            <a:r>
              <a:rPr lang="en-US" sz="2200" b="1" i="0" dirty="0">
                <a:solidFill>
                  <a:srgbClr val="000000"/>
                </a:solidFill>
                <a:effectLst/>
                <a:latin typeface="verdana" panose="020B0604030504040204" pitchFamily="34" charset="0"/>
              </a:rPr>
              <a:t>(1940-1960) - Focused on Machine Translation (MT):</a:t>
            </a:r>
            <a:r>
              <a:rPr lang="en-US" sz="2200" b="0" i="0" dirty="0">
                <a:solidFill>
                  <a:srgbClr val="000000"/>
                </a:solidFill>
                <a:effectLst/>
                <a:latin typeface="verdana" panose="020B0604030504040204" pitchFamily="34" charset="0"/>
              </a:rPr>
              <a:t>The Natural Languages Processing started in the year 1940s.</a:t>
            </a:r>
          </a:p>
          <a:p>
            <a:pPr marL="342900" indent="-342900" algn="just">
              <a:lnSpc>
                <a:spcPct val="150000"/>
              </a:lnSpc>
              <a:buFont typeface="Arial" panose="020B0604020202020204" pitchFamily="34" charset="0"/>
              <a:buChar char="•"/>
            </a:pPr>
            <a:r>
              <a:rPr lang="en-US" sz="2200" b="1" i="0" dirty="0">
                <a:solidFill>
                  <a:srgbClr val="000000"/>
                </a:solidFill>
                <a:effectLst/>
                <a:latin typeface="verdana" panose="020B0604030504040204" pitchFamily="34" charset="0"/>
              </a:rPr>
              <a:t>1948</a:t>
            </a:r>
            <a:r>
              <a:rPr lang="en-US" sz="2200" b="0" i="0" dirty="0">
                <a:solidFill>
                  <a:srgbClr val="000000"/>
                </a:solidFill>
                <a:effectLst/>
                <a:latin typeface="verdana" panose="020B0604030504040204" pitchFamily="34" charset="0"/>
              </a:rPr>
              <a:t> - In the Year 1948, the first </a:t>
            </a:r>
            <a:r>
              <a:rPr lang="en-US" sz="2200" b="0" i="0" dirty="0" err="1">
                <a:solidFill>
                  <a:srgbClr val="000000"/>
                </a:solidFill>
                <a:effectLst/>
                <a:latin typeface="verdana" panose="020B0604030504040204" pitchFamily="34" charset="0"/>
              </a:rPr>
              <a:t>recognisable</a:t>
            </a:r>
            <a:r>
              <a:rPr lang="en-US" sz="2200" b="0" i="0" dirty="0">
                <a:solidFill>
                  <a:srgbClr val="000000"/>
                </a:solidFill>
                <a:effectLst/>
                <a:latin typeface="verdana" panose="020B0604030504040204" pitchFamily="34" charset="0"/>
              </a:rPr>
              <a:t> NLP application was introduced in </a:t>
            </a:r>
            <a:r>
              <a:rPr lang="en-US" sz="2200" b="0" i="0" dirty="0" err="1">
                <a:solidFill>
                  <a:srgbClr val="000000"/>
                </a:solidFill>
                <a:effectLst/>
                <a:latin typeface="verdana" panose="020B0604030504040204" pitchFamily="34" charset="0"/>
              </a:rPr>
              <a:t>Birkbeck</a:t>
            </a:r>
            <a:r>
              <a:rPr lang="en-US" sz="2200" b="0" i="0" dirty="0">
                <a:solidFill>
                  <a:srgbClr val="000000"/>
                </a:solidFill>
                <a:effectLst/>
                <a:latin typeface="verdana" panose="020B0604030504040204" pitchFamily="34" charset="0"/>
              </a:rPr>
              <a:t> College, London.</a:t>
            </a:r>
          </a:p>
          <a:p>
            <a:pPr marL="342900" indent="-342900" algn="just">
              <a:lnSpc>
                <a:spcPct val="150000"/>
              </a:lnSpc>
              <a:buFont typeface="Arial" panose="020B0604020202020204" pitchFamily="34" charset="0"/>
              <a:buChar char="•"/>
            </a:pPr>
            <a:r>
              <a:rPr lang="en-US" sz="2200" b="1" i="0" dirty="0">
                <a:solidFill>
                  <a:srgbClr val="000000"/>
                </a:solidFill>
                <a:effectLst/>
                <a:latin typeface="verdana" panose="020B0604030504040204" pitchFamily="34" charset="0"/>
              </a:rPr>
              <a:t>1950s</a:t>
            </a:r>
            <a:r>
              <a:rPr lang="en-US" sz="2200" b="0" i="0" dirty="0">
                <a:solidFill>
                  <a:srgbClr val="000000"/>
                </a:solidFill>
                <a:effectLst/>
                <a:latin typeface="verdana" panose="020B0604030504040204" pitchFamily="34" charset="0"/>
              </a:rPr>
              <a:t> - In the Year 1950s, there was a conflicting view between linguistics and computer science. Now, Chomsky developed his first book syntactic structures and claimed that language is generative in nature.</a:t>
            </a:r>
          </a:p>
          <a:p>
            <a:pPr marL="342900" indent="-342900" algn="just">
              <a:lnSpc>
                <a:spcPct val="150000"/>
              </a:lnSpc>
              <a:buFont typeface="Arial" panose="020B0604020202020204" pitchFamily="34" charset="0"/>
              <a:buChar char="•"/>
            </a:pPr>
            <a:r>
              <a:rPr lang="en-US" sz="2200" b="0" i="0" dirty="0">
                <a:solidFill>
                  <a:srgbClr val="000000"/>
                </a:solidFill>
                <a:effectLst/>
                <a:latin typeface="verdana" panose="020B0604030504040204" pitchFamily="34" charset="0"/>
              </a:rPr>
              <a:t>In 1957, Chomsky also introduced the idea of Generative Grammar, which is rule based descriptions of syntactic structures.</a:t>
            </a:r>
          </a:p>
          <a:p>
            <a:pPr marL="342900" indent="-342900" algn="just">
              <a:lnSpc>
                <a:spcPct val="150000"/>
              </a:lnSpc>
              <a:buFont typeface="Arial" panose="020B0604020202020204" pitchFamily="34" charset="0"/>
              <a:buChar char="•"/>
            </a:pPr>
            <a:r>
              <a:rPr lang="en-US" sz="2200" b="1" i="0" dirty="0">
                <a:solidFill>
                  <a:srgbClr val="000000"/>
                </a:solidFill>
                <a:effectLst/>
                <a:latin typeface="verdana" panose="020B0604030504040204" pitchFamily="34" charset="0"/>
              </a:rPr>
              <a:t>(1960-1980) - Flavored with Artificial Intelligence (AI)</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6144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6" y="840991"/>
            <a:ext cx="10820401" cy="5847755"/>
          </a:xfrm>
          <a:prstGeom prst="rect">
            <a:avLst/>
          </a:prstGeom>
        </p:spPr>
        <p:txBody>
          <a:bodyPr wrap="square">
            <a:spAutoFit/>
          </a:bodyPr>
          <a:lstStyle/>
          <a:p>
            <a:pPr algn="just"/>
            <a:r>
              <a:rPr lang="en-US" sz="2200" b="1" i="0" dirty="0">
                <a:solidFill>
                  <a:srgbClr val="C00000"/>
                </a:solidFill>
                <a:effectLst/>
                <a:latin typeface="erdana"/>
              </a:rPr>
              <a:t>NLP APIs</a:t>
            </a:r>
          </a:p>
          <a:p>
            <a:pPr algn="just"/>
            <a:r>
              <a:rPr lang="en-US" sz="2200" b="0" i="0" dirty="0">
                <a:solidFill>
                  <a:srgbClr val="000000"/>
                </a:solidFill>
                <a:effectLst/>
                <a:latin typeface="verdana" panose="020B0604030504040204" pitchFamily="34" charset="0"/>
              </a:rPr>
              <a:t>Natural Language Processing APIs allow developers to integrate human-to-machine communications and complete several useful tasks such as speech recognition, </a:t>
            </a:r>
            <a:r>
              <a:rPr lang="en-US" sz="2200" b="0" i="0" dirty="0" err="1">
                <a:solidFill>
                  <a:srgbClr val="000000"/>
                </a:solidFill>
                <a:effectLst/>
                <a:latin typeface="verdana" panose="020B0604030504040204" pitchFamily="34" charset="0"/>
              </a:rPr>
              <a:t>chatbots</a:t>
            </a:r>
            <a:r>
              <a:rPr lang="en-US" sz="2200" b="0" i="0" dirty="0">
                <a:solidFill>
                  <a:srgbClr val="000000"/>
                </a:solidFill>
                <a:effectLst/>
                <a:latin typeface="verdana" panose="020B0604030504040204" pitchFamily="34" charset="0"/>
              </a:rPr>
              <a:t>, spelling correction, sentiment analysis, etc.</a:t>
            </a:r>
          </a:p>
          <a:p>
            <a:pPr algn="just"/>
            <a:r>
              <a:rPr lang="en-US" sz="2200" b="1" i="0" dirty="0">
                <a:solidFill>
                  <a:srgbClr val="C00000"/>
                </a:solidFill>
                <a:effectLst/>
                <a:latin typeface="verdana" panose="020B0604030504040204" pitchFamily="34" charset="0"/>
              </a:rPr>
              <a:t>A list of NLP APIs is given below:</a:t>
            </a:r>
          </a:p>
          <a:p>
            <a:pPr algn="just"/>
            <a:endParaRPr lang="en-US" sz="2200" b="0" i="0" dirty="0">
              <a:solidFill>
                <a:srgbClr val="000000"/>
              </a:solidFill>
              <a:effectLst/>
              <a:latin typeface="verdana" panose="020B0604030504040204" pitchFamily="34" charset="0"/>
            </a:endParaRPr>
          </a:p>
          <a:p>
            <a:pPr>
              <a:buFont typeface="Arial" panose="020B0604020202020204" pitchFamily="34" charset="0"/>
              <a:buChar char="•"/>
            </a:pPr>
            <a:r>
              <a:rPr lang="en-US" sz="2200" b="1" dirty="0">
                <a:solidFill>
                  <a:srgbClr val="C00000"/>
                </a:solidFill>
                <a:effectLst/>
                <a:latin typeface="verdana" panose="020B0604030504040204" pitchFamily="34" charset="0"/>
              </a:rPr>
              <a:t>IBM Watson API</a:t>
            </a:r>
          </a:p>
          <a:p>
            <a:pPr marL="342900" indent="-342900" algn="just">
              <a:buFont typeface="Arial" panose="020B0604020202020204" pitchFamily="34" charset="0"/>
              <a:buChar char="•"/>
            </a:pPr>
            <a:r>
              <a:rPr lang="en-US" sz="2200" b="0" dirty="0">
                <a:solidFill>
                  <a:srgbClr val="000000"/>
                </a:solidFill>
                <a:effectLst/>
                <a:latin typeface="verdana" panose="020B0604030504040204" pitchFamily="34" charset="0"/>
              </a:rPr>
              <a:t>IBM Watson API combines different sophisticated machine learning techniques to enable developers to classify text into various custom categories. </a:t>
            </a:r>
          </a:p>
          <a:p>
            <a:pPr marL="342900" indent="-342900" algn="just">
              <a:buFont typeface="Arial" panose="020B0604020202020204" pitchFamily="34" charset="0"/>
              <a:buChar char="•"/>
            </a:pPr>
            <a:r>
              <a:rPr lang="en-US" sz="2200" b="0" dirty="0">
                <a:solidFill>
                  <a:srgbClr val="000000"/>
                </a:solidFill>
                <a:effectLst/>
                <a:latin typeface="verdana" panose="020B0604030504040204" pitchFamily="34" charset="0"/>
              </a:rPr>
              <a:t>It supports multiple languages, such as English, French, Spanish, German, Chinese, etc. </a:t>
            </a:r>
          </a:p>
          <a:p>
            <a:pPr marL="342900" indent="-342900" algn="just">
              <a:buFont typeface="Arial" panose="020B0604020202020204" pitchFamily="34" charset="0"/>
              <a:buChar char="•"/>
            </a:pPr>
            <a:r>
              <a:rPr lang="en-US" sz="2200" b="0" dirty="0">
                <a:solidFill>
                  <a:srgbClr val="000000"/>
                </a:solidFill>
                <a:effectLst/>
                <a:latin typeface="verdana" panose="020B0604030504040204" pitchFamily="34" charset="0"/>
              </a:rPr>
              <a:t>With the help of IBM Watson API, you can extract insights from texts, add automation in workflows, enhance search, and understand the sentiment. The main advantage of this API is that it is very easy to use.</a:t>
            </a:r>
            <a:br>
              <a:rPr lang="en-US" sz="2200" b="0" dirty="0">
                <a:solidFill>
                  <a:srgbClr val="000000"/>
                </a:solidFill>
                <a:effectLst/>
                <a:latin typeface="verdana" panose="020B0604030504040204" pitchFamily="34" charset="0"/>
              </a:rPr>
            </a:br>
            <a:r>
              <a:rPr lang="en-US" sz="2200" b="1" dirty="0">
                <a:solidFill>
                  <a:srgbClr val="000000"/>
                </a:solidFill>
                <a:effectLst/>
                <a:latin typeface="verdana" panose="020B0604030504040204" pitchFamily="34" charset="0"/>
              </a:rPr>
              <a:t>Pricing:</a:t>
            </a:r>
            <a:r>
              <a:rPr lang="en-US" sz="2200" b="0" dirty="0">
                <a:solidFill>
                  <a:srgbClr val="000000"/>
                </a:solidFill>
                <a:effectLst/>
                <a:latin typeface="verdana" panose="020B0604030504040204" pitchFamily="34" charset="0"/>
              </a:rPr>
              <a:t> Firstly, it offers a free 30 days trial IBM cloud account. You can also opt for its paid plans.</a:t>
            </a:r>
          </a:p>
        </p:txBody>
      </p:sp>
    </p:spTree>
    <p:extLst>
      <p:ext uri="{BB962C8B-B14F-4D97-AF65-F5344CB8AC3E}">
        <p14:creationId xmlns:p14="http://schemas.microsoft.com/office/powerpoint/2010/main" val="651023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294" y="487025"/>
            <a:ext cx="10793506" cy="6001643"/>
          </a:xfrm>
          <a:prstGeom prst="rect">
            <a:avLst/>
          </a:prstGeom>
        </p:spPr>
        <p:txBody>
          <a:bodyPr wrap="square">
            <a:spAutoFit/>
          </a:bodyPr>
          <a:lstStyle/>
          <a:p>
            <a:pPr algn="just">
              <a:buFont typeface="Arial" panose="020B0604020202020204" pitchFamily="34" charset="0"/>
              <a:buChar char="•"/>
            </a:pPr>
            <a:r>
              <a:rPr lang="en-US" sz="2400" b="1" dirty="0" err="1">
                <a:solidFill>
                  <a:srgbClr val="C00000"/>
                </a:solidFill>
                <a:effectLst/>
                <a:latin typeface="verdana" panose="020B0604030504040204" pitchFamily="34" charset="0"/>
              </a:rPr>
              <a:t>Chatbot</a:t>
            </a:r>
            <a:r>
              <a:rPr lang="en-US" sz="2400" b="1" dirty="0">
                <a:solidFill>
                  <a:srgbClr val="C00000"/>
                </a:solidFill>
                <a:effectLst/>
                <a:latin typeface="verdana" panose="020B0604030504040204" pitchFamily="34" charset="0"/>
              </a:rPr>
              <a:t> API</a:t>
            </a:r>
          </a:p>
          <a:p>
            <a:pPr marL="342900" indent="-342900" algn="just">
              <a:buFont typeface="Arial" panose="020B0604020202020204" pitchFamily="34" charset="0"/>
              <a:buChar char="•"/>
            </a:pPr>
            <a:br>
              <a:rPr lang="en-US" sz="2400" b="0" dirty="0">
                <a:solidFill>
                  <a:srgbClr val="000000"/>
                </a:solidFill>
                <a:effectLst/>
                <a:latin typeface="verdana" panose="020B0604030504040204" pitchFamily="34" charset="0"/>
              </a:rPr>
            </a:br>
            <a:r>
              <a:rPr lang="en-US" sz="2400" b="0" dirty="0" err="1">
                <a:solidFill>
                  <a:srgbClr val="000000"/>
                </a:solidFill>
                <a:effectLst/>
                <a:latin typeface="verdana" panose="020B0604030504040204" pitchFamily="34" charset="0"/>
              </a:rPr>
              <a:t>Chatbot</a:t>
            </a:r>
            <a:r>
              <a:rPr lang="en-US" sz="2400" b="0" dirty="0">
                <a:solidFill>
                  <a:srgbClr val="000000"/>
                </a:solidFill>
                <a:effectLst/>
                <a:latin typeface="verdana" panose="020B0604030504040204" pitchFamily="34" charset="0"/>
              </a:rPr>
              <a:t> API allows you to create intelligent </a:t>
            </a:r>
            <a:r>
              <a:rPr lang="en-US" sz="2400" b="0" dirty="0" err="1">
                <a:solidFill>
                  <a:srgbClr val="000000"/>
                </a:solidFill>
                <a:effectLst/>
                <a:latin typeface="verdana" panose="020B0604030504040204" pitchFamily="34" charset="0"/>
              </a:rPr>
              <a:t>chatbots</a:t>
            </a:r>
            <a:r>
              <a:rPr lang="en-US" sz="2400" b="0" dirty="0">
                <a:solidFill>
                  <a:srgbClr val="000000"/>
                </a:solidFill>
                <a:effectLst/>
                <a:latin typeface="verdana" panose="020B0604030504040204" pitchFamily="34" charset="0"/>
              </a:rPr>
              <a:t> for any service. </a:t>
            </a:r>
          </a:p>
          <a:p>
            <a:pPr marL="342900" indent="-342900" algn="just">
              <a:buFont typeface="Arial" panose="020B0604020202020204" pitchFamily="34" charset="0"/>
              <a:buChar char="•"/>
            </a:pPr>
            <a:r>
              <a:rPr lang="en-US" sz="2400" b="0" dirty="0">
                <a:solidFill>
                  <a:srgbClr val="000000"/>
                </a:solidFill>
                <a:effectLst/>
                <a:latin typeface="verdana" panose="020B0604030504040204" pitchFamily="34" charset="0"/>
              </a:rPr>
              <a:t>It supports Unicode characters, classifies text, multiple languages, etc. </a:t>
            </a:r>
          </a:p>
          <a:p>
            <a:pPr marL="342900" indent="-342900" algn="just">
              <a:buFont typeface="Arial" panose="020B0604020202020204" pitchFamily="34" charset="0"/>
              <a:buChar char="•"/>
            </a:pPr>
            <a:r>
              <a:rPr lang="en-US" sz="2400" b="0" dirty="0">
                <a:solidFill>
                  <a:srgbClr val="000000"/>
                </a:solidFill>
                <a:effectLst/>
                <a:latin typeface="verdana" panose="020B0604030504040204" pitchFamily="34" charset="0"/>
              </a:rPr>
              <a:t>It is very easy to use. It helps you to create a </a:t>
            </a:r>
            <a:r>
              <a:rPr lang="en-US" sz="2400" b="0" dirty="0" err="1">
                <a:solidFill>
                  <a:srgbClr val="000000"/>
                </a:solidFill>
                <a:effectLst/>
                <a:latin typeface="verdana" panose="020B0604030504040204" pitchFamily="34" charset="0"/>
              </a:rPr>
              <a:t>chatbot</a:t>
            </a:r>
            <a:r>
              <a:rPr lang="en-US" sz="2400" b="0" dirty="0">
                <a:solidFill>
                  <a:srgbClr val="000000"/>
                </a:solidFill>
                <a:effectLst/>
                <a:latin typeface="verdana" panose="020B0604030504040204" pitchFamily="34" charset="0"/>
              </a:rPr>
              <a:t> for your web applications.</a:t>
            </a:r>
          </a:p>
          <a:p>
            <a:pPr algn="just"/>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a:t>
            </a:r>
            <a:r>
              <a:rPr lang="en-US" sz="2400" b="0" dirty="0" err="1">
                <a:solidFill>
                  <a:srgbClr val="000000"/>
                </a:solidFill>
                <a:effectLst/>
                <a:latin typeface="verdana" panose="020B0604030504040204" pitchFamily="34" charset="0"/>
              </a:rPr>
              <a:t>Chatbot</a:t>
            </a:r>
            <a:r>
              <a:rPr lang="en-US" sz="2400" b="0" dirty="0">
                <a:solidFill>
                  <a:srgbClr val="000000"/>
                </a:solidFill>
                <a:effectLst/>
                <a:latin typeface="verdana" panose="020B0604030504040204" pitchFamily="34" charset="0"/>
              </a:rPr>
              <a:t> API is free for 150 requests per month. You can also opt for its paid version, which starts from $100 to $5,000 per month.</a:t>
            </a:r>
          </a:p>
          <a:p>
            <a:pPr algn="just">
              <a:buFont typeface="Arial" panose="020B0604020202020204" pitchFamily="34" charset="0"/>
              <a:buChar char="•"/>
            </a:pPr>
            <a:r>
              <a:rPr lang="en-US" sz="2400" b="1" dirty="0">
                <a:solidFill>
                  <a:srgbClr val="C00000"/>
                </a:solidFill>
                <a:effectLst/>
                <a:latin typeface="verdana" panose="020B0604030504040204" pitchFamily="34" charset="0"/>
              </a:rPr>
              <a:t>Speech to text API</a:t>
            </a:r>
          </a:p>
          <a:p>
            <a:pPr algn="just"/>
            <a:r>
              <a:rPr lang="en-US" sz="2400" b="0" dirty="0">
                <a:solidFill>
                  <a:srgbClr val="000000"/>
                </a:solidFill>
                <a:effectLst/>
                <a:latin typeface="verdana" panose="020B0604030504040204" pitchFamily="34" charset="0"/>
              </a:rPr>
              <a:t>Speech to text API is used to convert speech to text</a:t>
            </a:r>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Speech to text API is free for converting 60 minutes per month. Its paid version starts form $500 to $1,500 per month.</a:t>
            </a:r>
          </a:p>
        </p:txBody>
      </p:sp>
    </p:spTree>
    <p:extLst>
      <p:ext uri="{BB962C8B-B14F-4D97-AF65-F5344CB8AC3E}">
        <p14:creationId xmlns:p14="http://schemas.microsoft.com/office/powerpoint/2010/main" val="4270571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329" y="813190"/>
            <a:ext cx="10793505" cy="5632311"/>
          </a:xfrm>
          <a:prstGeom prst="rect">
            <a:avLst/>
          </a:prstGeom>
        </p:spPr>
        <p:txBody>
          <a:bodyPr wrap="square">
            <a:spAutoFit/>
          </a:bodyPr>
          <a:lstStyle/>
          <a:p>
            <a:pPr algn="just">
              <a:buFont typeface="Arial" panose="020B0604020202020204" pitchFamily="34" charset="0"/>
              <a:buChar char="•"/>
            </a:pPr>
            <a:r>
              <a:rPr lang="en-US" sz="2400" b="1" dirty="0">
                <a:solidFill>
                  <a:srgbClr val="C00000"/>
                </a:solidFill>
                <a:effectLst/>
                <a:latin typeface="verdana" panose="020B0604030504040204" pitchFamily="34" charset="0"/>
              </a:rPr>
              <a:t>Sentiment Analysis API</a:t>
            </a:r>
          </a:p>
          <a:p>
            <a:pPr algn="just"/>
            <a:br>
              <a:rPr lang="en-US" sz="2400" b="0" dirty="0">
                <a:solidFill>
                  <a:srgbClr val="000000"/>
                </a:solidFill>
                <a:effectLst/>
                <a:latin typeface="verdana" panose="020B0604030504040204" pitchFamily="34" charset="0"/>
              </a:rPr>
            </a:br>
            <a:r>
              <a:rPr lang="en-US" sz="2400" b="0" dirty="0">
                <a:solidFill>
                  <a:srgbClr val="000000"/>
                </a:solidFill>
                <a:effectLst/>
                <a:latin typeface="verdana" panose="020B0604030504040204" pitchFamily="34" charset="0"/>
              </a:rPr>
              <a:t>Sentiment Analysis API is also called as '</a:t>
            </a:r>
            <a:r>
              <a:rPr lang="en-US" sz="2400" b="1" dirty="0">
                <a:solidFill>
                  <a:srgbClr val="000000"/>
                </a:solidFill>
                <a:effectLst/>
                <a:latin typeface="verdana" panose="020B0604030504040204" pitchFamily="34" charset="0"/>
              </a:rPr>
              <a:t>opinion mining</a:t>
            </a:r>
            <a:r>
              <a:rPr lang="en-US" sz="2400" b="0" dirty="0">
                <a:solidFill>
                  <a:srgbClr val="000000"/>
                </a:solidFill>
                <a:effectLst/>
                <a:latin typeface="verdana" panose="020B0604030504040204" pitchFamily="34" charset="0"/>
              </a:rPr>
              <a:t>' which is used to identify the tone of a user (positive, negative, or neutral)</a:t>
            </a:r>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C00000"/>
                </a:solidFill>
                <a:effectLst/>
                <a:latin typeface="verdana" panose="020B0604030504040204" pitchFamily="34" charset="0"/>
              </a:rPr>
              <a:t> </a:t>
            </a:r>
            <a:r>
              <a:rPr lang="en-US" sz="2400" b="0" dirty="0">
                <a:solidFill>
                  <a:srgbClr val="000000"/>
                </a:solidFill>
                <a:effectLst/>
                <a:latin typeface="verdana" panose="020B0604030504040204" pitchFamily="34" charset="0"/>
              </a:rPr>
              <a:t>Sentiment Analysis API is free for less than 500 requests per month. Its paid version starts form $19 to $99 per month.</a:t>
            </a:r>
          </a:p>
          <a:p>
            <a:pPr algn="just"/>
            <a:endParaRPr lang="en-US" sz="2400" b="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dirty="0">
                <a:solidFill>
                  <a:srgbClr val="C00000"/>
                </a:solidFill>
                <a:effectLst/>
                <a:latin typeface="verdana" panose="020B0604030504040204" pitchFamily="34" charset="0"/>
              </a:rPr>
              <a:t>Translation API by SYSTRAN</a:t>
            </a:r>
          </a:p>
          <a:p>
            <a:pPr algn="just"/>
            <a:br>
              <a:rPr lang="en-US" sz="2400" b="0" dirty="0">
                <a:solidFill>
                  <a:srgbClr val="000000"/>
                </a:solidFill>
                <a:effectLst/>
                <a:latin typeface="verdana" panose="020B0604030504040204" pitchFamily="34" charset="0"/>
              </a:rPr>
            </a:br>
            <a:r>
              <a:rPr lang="en-US" sz="2400" b="0" dirty="0">
                <a:solidFill>
                  <a:srgbClr val="000000"/>
                </a:solidFill>
                <a:effectLst/>
                <a:latin typeface="verdana" panose="020B0604030504040204" pitchFamily="34" charset="0"/>
              </a:rPr>
              <a:t>The Translation API by SYSTRAN is used to translate the text from the source language to the target language. You can use its NLP APIs for language detection, text segmentation, named entity recognition, tokenization, and many other tasks.</a:t>
            </a:r>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This API is available for free. But for commercial users, you need to use its paid version.</a:t>
            </a:r>
          </a:p>
        </p:txBody>
      </p:sp>
    </p:spTree>
    <p:extLst>
      <p:ext uri="{BB962C8B-B14F-4D97-AF65-F5344CB8AC3E}">
        <p14:creationId xmlns:p14="http://schemas.microsoft.com/office/powerpoint/2010/main" val="3508859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8" y="673785"/>
            <a:ext cx="10775576" cy="5262979"/>
          </a:xfrm>
          <a:prstGeom prst="rect">
            <a:avLst/>
          </a:prstGeom>
        </p:spPr>
        <p:txBody>
          <a:bodyPr wrap="square">
            <a:spAutoFit/>
          </a:bodyPr>
          <a:lstStyle/>
          <a:p>
            <a:pPr algn="just">
              <a:buFont typeface="Arial" panose="020B0604020202020204" pitchFamily="34" charset="0"/>
              <a:buChar char="•"/>
            </a:pPr>
            <a:r>
              <a:rPr lang="en-US" sz="2400" b="1" dirty="0">
                <a:solidFill>
                  <a:srgbClr val="C00000"/>
                </a:solidFill>
                <a:effectLst/>
                <a:latin typeface="verdana" panose="020B0604030504040204" pitchFamily="34" charset="0"/>
              </a:rPr>
              <a:t>Text Analysis API by AYLIEN</a:t>
            </a:r>
          </a:p>
          <a:p>
            <a:pPr algn="just"/>
            <a:r>
              <a:rPr lang="en-US" sz="2400" b="0" dirty="0">
                <a:solidFill>
                  <a:srgbClr val="000000"/>
                </a:solidFill>
                <a:effectLst/>
                <a:latin typeface="verdana" panose="020B0604030504040204" pitchFamily="34" charset="0"/>
              </a:rPr>
              <a:t>Text Analysis API by AYLIEN is used to derive meaning and insights from the textual content. It is available for both free as well as paid from$119 per month. It is easy to use.</a:t>
            </a:r>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This API is available free for 1,000 hits per day. You can also use its paid version, which starts from $199 to S1, 399 per month.</a:t>
            </a:r>
          </a:p>
          <a:p>
            <a:pPr algn="just"/>
            <a:endParaRPr lang="en-US" sz="2400" b="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dirty="0">
                <a:solidFill>
                  <a:srgbClr val="C00000"/>
                </a:solidFill>
                <a:effectLst/>
                <a:latin typeface="verdana" panose="020B0604030504040204" pitchFamily="34" charset="0"/>
              </a:rPr>
              <a:t>Cloud NLP API</a:t>
            </a:r>
          </a:p>
          <a:p>
            <a:pPr algn="just"/>
            <a:r>
              <a:rPr lang="en-US" sz="2400" b="0" dirty="0">
                <a:solidFill>
                  <a:srgbClr val="000000"/>
                </a:solidFill>
                <a:effectLst/>
                <a:latin typeface="verdana" panose="020B0604030504040204" pitchFamily="34" charset="0"/>
              </a:rPr>
              <a:t>The Cloud NLP API is used to improve the capabilities of the application using natural language processing technology. It allows you to carry various natural language processing functions like sentiment analysis and language detection. It is easy to use.</a:t>
            </a:r>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Cloud NLP API is available for free.</a:t>
            </a:r>
          </a:p>
        </p:txBody>
      </p:sp>
    </p:spTree>
    <p:extLst>
      <p:ext uri="{BB962C8B-B14F-4D97-AF65-F5344CB8AC3E}">
        <p14:creationId xmlns:p14="http://schemas.microsoft.com/office/powerpoint/2010/main" val="1131495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59" y="896086"/>
            <a:ext cx="10874188" cy="4524315"/>
          </a:xfrm>
          <a:prstGeom prst="rect">
            <a:avLst/>
          </a:prstGeom>
        </p:spPr>
        <p:txBody>
          <a:bodyPr wrap="square">
            <a:spAutoFit/>
          </a:bodyPr>
          <a:lstStyle/>
          <a:p>
            <a:pPr algn="just">
              <a:buFont typeface="Arial" panose="020B0604020202020204" pitchFamily="34" charset="0"/>
              <a:buChar char="•"/>
            </a:pPr>
            <a:r>
              <a:rPr lang="en-US" sz="2400" b="1" dirty="0">
                <a:solidFill>
                  <a:srgbClr val="C00000"/>
                </a:solidFill>
                <a:effectLst/>
                <a:latin typeface="verdana" panose="020B0604030504040204" pitchFamily="34" charset="0"/>
              </a:rPr>
              <a:t>Google Cloud Natural Language API</a:t>
            </a:r>
          </a:p>
          <a:p>
            <a:pPr algn="just"/>
            <a:endParaRPr lang="en-US" sz="2400" b="1"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dirty="0">
                <a:solidFill>
                  <a:srgbClr val="000000"/>
                </a:solidFill>
                <a:effectLst/>
                <a:latin typeface="verdana" panose="020B0604030504040204" pitchFamily="34" charset="0"/>
              </a:rPr>
              <a:t>Google Cloud Natural Language API allows you to extract beneficial insights from unstructured text. </a:t>
            </a:r>
          </a:p>
          <a:p>
            <a:pPr marL="342900" indent="-342900" algn="just">
              <a:buFont typeface="Arial" panose="020B0604020202020204" pitchFamily="34" charset="0"/>
              <a:buChar char="•"/>
            </a:pPr>
            <a:r>
              <a:rPr lang="en-US" sz="2400" b="0" dirty="0">
                <a:solidFill>
                  <a:srgbClr val="000000"/>
                </a:solidFill>
                <a:effectLst/>
                <a:latin typeface="verdana" panose="020B0604030504040204" pitchFamily="34" charset="0"/>
              </a:rPr>
              <a:t>This API allows you to perform entity recognition, sentiment analysis, content classification, and syntax analysis in more the 700 predefined categories. </a:t>
            </a:r>
          </a:p>
          <a:p>
            <a:pPr marL="342900" indent="-342900" algn="just">
              <a:buFont typeface="Arial" panose="020B0604020202020204" pitchFamily="34" charset="0"/>
              <a:buChar char="•"/>
            </a:pPr>
            <a:r>
              <a:rPr lang="en-US" sz="2400" b="0" dirty="0">
                <a:solidFill>
                  <a:srgbClr val="000000"/>
                </a:solidFill>
                <a:effectLst/>
                <a:latin typeface="verdana" panose="020B0604030504040204" pitchFamily="34" charset="0"/>
              </a:rPr>
              <a:t>It also allows you to perform text analysis in multiple languages such as English, French, Chinese, and German.</a:t>
            </a:r>
          </a:p>
          <a:p>
            <a:pPr algn="just"/>
            <a:br>
              <a:rPr lang="en-US" sz="2400" b="0" dirty="0">
                <a:solidFill>
                  <a:srgbClr val="000000"/>
                </a:solidFill>
                <a:effectLst/>
                <a:latin typeface="verdana" panose="020B0604030504040204" pitchFamily="34" charset="0"/>
              </a:rPr>
            </a:br>
            <a:r>
              <a:rPr lang="en-US" sz="2400" b="1" dirty="0">
                <a:solidFill>
                  <a:srgbClr val="C00000"/>
                </a:solidFill>
                <a:effectLst/>
                <a:latin typeface="verdana" panose="020B0604030504040204" pitchFamily="34" charset="0"/>
              </a:rPr>
              <a:t>Pricing:</a:t>
            </a:r>
            <a:r>
              <a:rPr lang="en-US" sz="2400" b="0" dirty="0">
                <a:solidFill>
                  <a:srgbClr val="000000"/>
                </a:solidFill>
                <a:effectLst/>
                <a:latin typeface="verdana" panose="020B0604030504040204" pitchFamily="34" charset="0"/>
              </a:rPr>
              <a:t> After performing entity analysis for 5,000 to 10,000,000 units, you need to pay $1.00 per 1000 units per month.</a:t>
            </a:r>
          </a:p>
        </p:txBody>
      </p:sp>
    </p:spTree>
    <p:extLst>
      <p:ext uri="{BB962C8B-B14F-4D97-AF65-F5344CB8AC3E}">
        <p14:creationId xmlns:p14="http://schemas.microsoft.com/office/powerpoint/2010/main" val="35348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365" y="670662"/>
            <a:ext cx="10793506" cy="6109365"/>
          </a:xfrm>
          <a:prstGeom prst="rect">
            <a:avLst/>
          </a:prstGeom>
        </p:spPr>
        <p:txBody>
          <a:bodyPr wrap="square">
            <a:spAutoFit/>
          </a:bodyPr>
          <a:lstStyle/>
          <a:p>
            <a:pPr algn="just"/>
            <a:r>
              <a:rPr lang="en-US" sz="2300" b="1" i="0" dirty="0">
                <a:solidFill>
                  <a:srgbClr val="C00000"/>
                </a:solidFill>
                <a:effectLst/>
                <a:latin typeface="erdana"/>
              </a:rPr>
              <a:t>NLP Libraries</a:t>
            </a:r>
          </a:p>
          <a:p>
            <a:pPr algn="just"/>
            <a:r>
              <a:rPr lang="en-US" sz="2300" b="1" i="0" dirty="0" err="1">
                <a:solidFill>
                  <a:srgbClr val="C00000"/>
                </a:solidFill>
                <a:effectLst/>
                <a:latin typeface="verdana" panose="020B0604030504040204" pitchFamily="34" charset="0"/>
              </a:rPr>
              <a:t>Scikit</a:t>
            </a:r>
            <a:r>
              <a:rPr lang="en-US" sz="2300" b="1" i="0" dirty="0">
                <a:solidFill>
                  <a:srgbClr val="C00000"/>
                </a:solidFill>
                <a:effectLst/>
                <a:latin typeface="verdana" panose="020B0604030504040204" pitchFamily="34" charset="0"/>
              </a:rPr>
              <a:t>-learn:</a:t>
            </a:r>
            <a:r>
              <a:rPr lang="en-US" sz="2300" b="0" i="0" dirty="0">
                <a:solidFill>
                  <a:srgbClr val="000000"/>
                </a:solidFill>
                <a:effectLst/>
                <a:latin typeface="verdana" panose="020B0604030504040204" pitchFamily="34" charset="0"/>
              </a:rPr>
              <a:t> It provides a wide range of algorithms for building machine learning models in Python.</a:t>
            </a:r>
          </a:p>
          <a:p>
            <a:pPr algn="just"/>
            <a:r>
              <a:rPr lang="en-US" sz="2300" b="1" i="0" dirty="0">
                <a:solidFill>
                  <a:srgbClr val="C00000"/>
                </a:solidFill>
                <a:effectLst/>
                <a:latin typeface="verdana" panose="020B0604030504040204" pitchFamily="34" charset="0"/>
              </a:rPr>
              <a:t>Natural language Toolkit (NLTK):</a:t>
            </a:r>
            <a:r>
              <a:rPr lang="en-US" sz="2300" b="0" i="0" dirty="0">
                <a:solidFill>
                  <a:srgbClr val="000000"/>
                </a:solidFill>
                <a:effectLst/>
                <a:latin typeface="verdana" panose="020B0604030504040204" pitchFamily="34" charset="0"/>
              </a:rPr>
              <a:t> NLTK is a complete toolkit for all NLP techniques.</a:t>
            </a:r>
          </a:p>
          <a:p>
            <a:pPr algn="just"/>
            <a:r>
              <a:rPr lang="en-US" sz="2300" b="1" i="0" dirty="0">
                <a:solidFill>
                  <a:srgbClr val="C00000"/>
                </a:solidFill>
                <a:effectLst/>
                <a:latin typeface="verdana" panose="020B0604030504040204" pitchFamily="34" charset="0"/>
              </a:rPr>
              <a:t>Pattern:</a:t>
            </a:r>
            <a:r>
              <a:rPr lang="en-US" sz="2300" b="0" i="0" dirty="0">
                <a:solidFill>
                  <a:srgbClr val="000000"/>
                </a:solidFill>
                <a:effectLst/>
                <a:latin typeface="verdana" panose="020B0604030504040204" pitchFamily="34" charset="0"/>
              </a:rPr>
              <a:t> It is a web mining module for NLP and machine learning.</a:t>
            </a:r>
          </a:p>
          <a:p>
            <a:pPr algn="just">
              <a:lnSpc>
                <a:spcPct val="150000"/>
              </a:lnSpc>
            </a:pPr>
            <a:r>
              <a:rPr lang="en-US" sz="2300" b="1" i="0" dirty="0" err="1">
                <a:solidFill>
                  <a:srgbClr val="C00000"/>
                </a:solidFill>
                <a:effectLst/>
                <a:latin typeface="verdana" panose="020B0604030504040204" pitchFamily="34" charset="0"/>
              </a:rPr>
              <a:t>TextBlob</a:t>
            </a:r>
            <a:r>
              <a:rPr lang="en-US" sz="2300" b="1" i="0" dirty="0">
                <a:solidFill>
                  <a:srgbClr val="C00000"/>
                </a:solidFill>
                <a:effectLst/>
                <a:latin typeface="verdana" panose="020B0604030504040204" pitchFamily="34" charset="0"/>
              </a:rPr>
              <a:t>:</a:t>
            </a:r>
            <a:r>
              <a:rPr lang="en-US" sz="2300" b="0" i="0" dirty="0">
                <a:solidFill>
                  <a:srgbClr val="000000"/>
                </a:solidFill>
                <a:effectLst/>
                <a:latin typeface="verdana" panose="020B0604030504040204" pitchFamily="34" charset="0"/>
              </a:rPr>
              <a:t> It provides an easy interface to learn basic NLP tasks like sentiment analysis, noun phrase extraction, or </a:t>
            </a:r>
            <a:r>
              <a:rPr lang="en-US" sz="2300" b="0" i="0" dirty="0" err="1">
                <a:solidFill>
                  <a:srgbClr val="000000"/>
                </a:solidFill>
                <a:effectLst/>
                <a:latin typeface="verdana" panose="020B0604030504040204" pitchFamily="34" charset="0"/>
              </a:rPr>
              <a:t>pos</a:t>
            </a:r>
            <a:r>
              <a:rPr lang="en-US" sz="2300" b="0" i="0" dirty="0">
                <a:solidFill>
                  <a:srgbClr val="000000"/>
                </a:solidFill>
                <a:effectLst/>
                <a:latin typeface="verdana" panose="020B0604030504040204" pitchFamily="34" charset="0"/>
              </a:rPr>
              <a:t>-tagging.</a:t>
            </a:r>
          </a:p>
          <a:p>
            <a:pPr algn="just">
              <a:lnSpc>
                <a:spcPct val="150000"/>
              </a:lnSpc>
            </a:pPr>
            <a:r>
              <a:rPr lang="en-US" sz="2300" b="1" i="0" dirty="0" err="1">
                <a:solidFill>
                  <a:srgbClr val="C00000"/>
                </a:solidFill>
                <a:effectLst/>
                <a:latin typeface="verdana" panose="020B0604030504040204" pitchFamily="34" charset="0"/>
              </a:rPr>
              <a:t>Quepy</a:t>
            </a:r>
            <a:r>
              <a:rPr lang="en-US" sz="2300" b="1" i="0" dirty="0">
                <a:solidFill>
                  <a:srgbClr val="C00000"/>
                </a:solidFill>
                <a:effectLst/>
                <a:latin typeface="verdana" panose="020B0604030504040204" pitchFamily="34" charset="0"/>
              </a:rPr>
              <a:t>:</a:t>
            </a:r>
            <a:r>
              <a:rPr lang="en-US" sz="2300" b="0" i="0" dirty="0">
                <a:solidFill>
                  <a:srgbClr val="000000"/>
                </a:solidFill>
                <a:effectLst/>
                <a:latin typeface="verdana" panose="020B0604030504040204" pitchFamily="34" charset="0"/>
              </a:rPr>
              <a:t> </a:t>
            </a:r>
            <a:r>
              <a:rPr lang="en-US" sz="2300" b="0" i="0" dirty="0" err="1">
                <a:solidFill>
                  <a:srgbClr val="000000"/>
                </a:solidFill>
                <a:effectLst/>
                <a:latin typeface="verdana" panose="020B0604030504040204" pitchFamily="34" charset="0"/>
              </a:rPr>
              <a:t>Quepy</a:t>
            </a:r>
            <a:r>
              <a:rPr lang="en-US" sz="2300" b="0" i="0" dirty="0">
                <a:solidFill>
                  <a:srgbClr val="000000"/>
                </a:solidFill>
                <a:effectLst/>
                <a:latin typeface="verdana" panose="020B0604030504040204" pitchFamily="34" charset="0"/>
              </a:rPr>
              <a:t> is used to transform natural language questions into queries in a database query language.</a:t>
            </a:r>
          </a:p>
          <a:p>
            <a:pPr algn="just">
              <a:lnSpc>
                <a:spcPct val="150000"/>
              </a:lnSpc>
            </a:pPr>
            <a:r>
              <a:rPr lang="en-US" sz="2300" b="1" i="0" dirty="0" err="1">
                <a:solidFill>
                  <a:srgbClr val="C00000"/>
                </a:solidFill>
                <a:effectLst/>
                <a:latin typeface="verdana" panose="020B0604030504040204" pitchFamily="34" charset="0"/>
              </a:rPr>
              <a:t>SpaCy</a:t>
            </a:r>
            <a:r>
              <a:rPr lang="en-US" sz="2300" b="1" i="0" dirty="0">
                <a:solidFill>
                  <a:srgbClr val="C00000"/>
                </a:solidFill>
                <a:effectLst/>
                <a:latin typeface="verdana" panose="020B0604030504040204" pitchFamily="34" charset="0"/>
              </a:rPr>
              <a:t>:</a:t>
            </a:r>
            <a:r>
              <a:rPr lang="en-US" sz="2300" b="0" i="0" dirty="0">
                <a:solidFill>
                  <a:srgbClr val="000000"/>
                </a:solidFill>
                <a:effectLst/>
                <a:latin typeface="verdana" panose="020B0604030504040204" pitchFamily="34" charset="0"/>
              </a:rPr>
              <a:t> </a:t>
            </a:r>
            <a:r>
              <a:rPr lang="en-US" sz="2300" b="0" i="0" dirty="0" err="1">
                <a:solidFill>
                  <a:srgbClr val="000000"/>
                </a:solidFill>
                <a:effectLst/>
                <a:latin typeface="verdana" panose="020B0604030504040204" pitchFamily="34" charset="0"/>
              </a:rPr>
              <a:t>SpaCy</a:t>
            </a:r>
            <a:r>
              <a:rPr lang="en-US" sz="2300" b="0" i="0" dirty="0">
                <a:solidFill>
                  <a:srgbClr val="000000"/>
                </a:solidFill>
                <a:effectLst/>
                <a:latin typeface="verdana" panose="020B0604030504040204" pitchFamily="34" charset="0"/>
              </a:rPr>
              <a:t> is an open-source NLP library which is used for Data Extraction, Data Analysis, Sentiment Analysis, and Text Summarization.</a:t>
            </a:r>
          </a:p>
          <a:p>
            <a:pPr algn="just"/>
            <a:r>
              <a:rPr lang="en-US" sz="2300" b="1" i="0" dirty="0" err="1">
                <a:solidFill>
                  <a:srgbClr val="C00000"/>
                </a:solidFill>
                <a:effectLst/>
                <a:latin typeface="verdana" panose="020B0604030504040204" pitchFamily="34" charset="0"/>
              </a:rPr>
              <a:t>Gensim</a:t>
            </a:r>
            <a:r>
              <a:rPr lang="en-US" sz="2300" b="1" i="0" dirty="0">
                <a:solidFill>
                  <a:srgbClr val="C00000"/>
                </a:solidFill>
                <a:effectLst/>
                <a:latin typeface="verdana" panose="020B0604030504040204" pitchFamily="34" charset="0"/>
              </a:rPr>
              <a:t>:</a:t>
            </a:r>
            <a:r>
              <a:rPr lang="en-US" sz="2300" b="0" i="0" dirty="0">
                <a:solidFill>
                  <a:srgbClr val="000000"/>
                </a:solidFill>
                <a:effectLst/>
                <a:latin typeface="verdana" panose="020B0604030504040204" pitchFamily="34" charset="0"/>
              </a:rPr>
              <a:t> </a:t>
            </a:r>
            <a:r>
              <a:rPr lang="en-US" sz="2300" b="0" i="0" dirty="0" err="1">
                <a:solidFill>
                  <a:srgbClr val="000000"/>
                </a:solidFill>
                <a:effectLst/>
                <a:latin typeface="verdana" panose="020B0604030504040204" pitchFamily="34" charset="0"/>
              </a:rPr>
              <a:t>Gensim</a:t>
            </a:r>
            <a:r>
              <a:rPr lang="en-US" sz="2300" b="0" i="0" dirty="0">
                <a:solidFill>
                  <a:srgbClr val="000000"/>
                </a:solidFill>
                <a:effectLst/>
                <a:latin typeface="verdana" panose="020B0604030504040204" pitchFamily="34" charset="0"/>
              </a:rPr>
              <a:t> works with large datasets and processes data streams.</a:t>
            </a:r>
          </a:p>
        </p:txBody>
      </p:sp>
    </p:spTree>
    <p:extLst>
      <p:ext uri="{BB962C8B-B14F-4D97-AF65-F5344CB8AC3E}">
        <p14:creationId xmlns:p14="http://schemas.microsoft.com/office/powerpoint/2010/main" val="3307918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9176" y="999130"/>
            <a:ext cx="9538448" cy="461665"/>
          </a:xfrm>
          <a:prstGeom prst="rect">
            <a:avLst/>
          </a:prstGeom>
        </p:spPr>
        <p:txBody>
          <a:bodyPr wrap="square">
            <a:spAutoFit/>
          </a:bodyPr>
          <a:lstStyle/>
          <a:p>
            <a:r>
              <a:rPr lang="en-US" sz="2400" b="1" i="0" dirty="0">
                <a:solidFill>
                  <a:srgbClr val="C00000"/>
                </a:solidFill>
                <a:effectLst/>
                <a:latin typeface="erdana"/>
              </a:rPr>
              <a:t>Difference between Natural language and Computer Language</a:t>
            </a:r>
          </a:p>
        </p:txBody>
      </p:sp>
      <p:graphicFrame>
        <p:nvGraphicFramePr>
          <p:cNvPr id="3" name="Table 2"/>
          <p:cNvGraphicFramePr>
            <a:graphicFrameLocks noGrp="1"/>
          </p:cNvGraphicFramePr>
          <p:nvPr>
            <p:extLst>
              <p:ext uri="{D42A27DB-BD31-4B8C-83A1-F6EECF244321}">
                <p14:modId xmlns:p14="http://schemas.microsoft.com/office/powerpoint/2010/main" val="1269156066"/>
              </p:ext>
            </p:extLst>
          </p:nvPr>
        </p:nvGraphicFramePr>
        <p:xfrm>
          <a:off x="1479176" y="1801906"/>
          <a:ext cx="9538448" cy="4446494"/>
        </p:xfrm>
        <a:graphic>
          <a:graphicData uri="http://schemas.openxmlformats.org/drawingml/2006/table">
            <a:tbl>
              <a:tblPr/>
              <a:tblGrid>
                <a:gridCol w="4769224">
                  <a:extLst>
                    <a:ext uri="{9D8B030D-6E8A-4147-A177-3AD203B41FA5}">
                      <a16:colId xmlns:a16="http://schemas.microsoft.com/office/drawing/2014/main" val="20000"/>
                    </a:ext>
                  </a:extLst>
                </a:gridCol>
                <a:gridCol w="4769224">
                  <a:extLst>
                    <a:ext uri="{9D8B030D-6E8A-4147-A177-3AD203B41FA5}">
                      <a16:colId xmlns:a16="http://schemas.microsoft.com/office/drawing/2014/main" val="20001"/>
                    </a:ext>
                  </a:extLst>
                </a:gridCol>
              </a:tblGrid>
              <a:tr h="648448">
                <a:tc>
                  <a:txBody>
                    <a:bodyPr/>
                    <a:lstStyle/>
                    <a:p>
                      <a:pPr algn="ctr" fontAlgn="t"/>
                      <a:r>
                        <a:rPr lang="en-IN" sz="2200" b="1" dirty="0">
                          <a:solidFill>
                            <a:srgbClr val="C00000"/>
                          </a:solidFill>
                          <a:effectLst/>
                          <a:latin typeface="times new roman" panose="02020603050405020304" pitchFamily="18" charset="0"/>
                        </a:rPr>
                        <a:t>Natural Language</a:t>
                      </a:r>
                    </a:p>
                  </a:txBody>
                  <a:tcPr marL="76200" marR="76200" marT="76200" marB="76200">
                    <a:lnL w="6350" cap="flat" cmpd="sng" algn="ctr">
                      <a:solidFill>
                        <a:srgbClr val="8882BF"/>
                      </a:solidFill>
                      <a:prstDash val="solid"/>
                      <a:round/>
                      <a:headEnd type="none" w="med" len="med"/>
                      <a:tailEnd type="none" w="med" len="med"/>
                    </a:lnL>
                    <a:lnR w="6350" cap="flat" cmpd="sng" algn="ctr">
                      <a:solidFill>
                        <a:srgbClr val="8882BF"/>
                      </a:solidFill>
                      <a:prstDash val="solid"/>
                      <a:round/>
                      <a:headEnd type="none" w="med" len="med"/>
                      <a:tailEnd type="none" w="med" len="med"/>
                    </a:lnR>
                    <a:lnT w="6350" cap="flat" cmpd="sng" algn="ctr">
                      <a:solidFill>
                        <a:srgbClr val="8882B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200" b="1" dirty="0">
                          <a:solidFill>
                            <a:srgbClr val="C00000"/>
                          </a:solidFill>
                          <a:effectLst/>
                          <a:latin typeface="times new roman" panose="02020603050405020304" pitchFamily="18" charset="0"/>
                        </a:rPr>
                        <a:t>Computer Language</a:t>
                      </a:r>
                    </a:p>
                  </a:txBody>
                  <a:tcPr marL="76200" marR="76200" marT="76200" marB="76200">
                    <a:lnL w="6350" cap="flat" cmpd="sng" algn="ctr">
                      <a:solidFill>
                        <a:srgbClr val="8882BF"/>
                      </a:solidFill>
                      <a:prstDash val="solid"/>
                      <a:round/>
                      <a:headEnd type="none" w="med" len="med"/>
                      <a:tailEnd type="none" w="med" len="med"/>
                    </a:lnL>
                    <a:lnR w="6350" cap="flat" cmpd="sng" algn="ctr">
                      <a:solidFill>
                        <a:srgbClr val="8882BF"/>
                      </a:solidFill>
                      <a:prstDash val="solid"/>
                      <a:round/>
                      <a:headEnd type="none" w="med" len="med"/>
                      <a:tailEnd type="none" w="med" len="med"/>
                    </a:lnR>
                    <a:lnT w="6350" cap="flat" cmpd="sng" algn="ctr">
                      <a:solidFill>
                        <a:srgbClr val="8882B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404968">
                <a:tc>
                  <a:txBody>
                    <a:bodyPr/>
                    <a:lstStyle/>
                    <a:p>
                      <a:pPr algn="l" fontAlgn="t"/>
                      <a:r>
                        <a:rPr lang="en-US" dirty="0">
                          <a:solidFill>
                            <a:srgbClr val="000000"/>
                          </a:solidFill>
                          <a:effectLst/>
                          <a:latin typeface="verdana" panose="020B0604030504040204" pitchFamily="34" charset="0"/>
                        </a:rPr>
                        <a:t>Natural language has a very large vocabulary.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Computer language has a very limited vocabulary.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04968">
                <a:tc>
                  <a:txBody>
                    <a:bodyPr/>
                    <a:lstStyle/>
                    <a:p>
                      <a:pPr algn="l" fontAlgn="t"/>
                      <a:r>
                        <a:rPr lang="en-US" dirty="0">
                          <a:solidFill>
                            <a:srgbClr val="000000"/>
                          </a:solidFill>
                          <a:effectLst/>
                          <a:latin typeface="verdana" panose="020B0604030504040204" pitchFamily="34" charset="0"/>
                        </a:rPr>
                        <a:t>Natural language is easily understood by humans.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Computer language is easily understood by the machines.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88110">
                <a:tc>
                  <a:txBody>
                    <a:bodyPr/>
                    <a:lstStyle/>
                    <a:p>
                      <a:pPr algn="l" fontAlgn="t"/>
                      <a:r>
                        <a:rPr lang="en-IN">
                          <a:solidFill>
                            <a:srgbClr val="000000"/>
                          </a:solidFill>
                          <a:effectLst/>
                          <a:latin typeface="verdana" panose="020B0604030504040204" pitchFamily="34" charset="0"/>
                        </a:rPr>
                        <a:t>Natural language is ambiguous in nature.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Computer language is unambiguous.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25147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2513"/>
            <a:ext cx="10515600" cy="1325563"/>
          </a:xfrm>
        </p:spPr>
        <p:txBody>
          <a:bodyPr>
            <a:normAutofit/>
          </a:bodyPr>
          <a:lstStyle/>
          <a:p>
            <a:pPr algn="ctr"/>
            <a:r>
              <a:rPr lang="en-US" sz="5400" b="1" dirty="0">
                <a:solidFill>
                  <a:srgbClr val="C00000"/>
                </a:solidFill>
              </a:rPr>
              <a:t>Expert System</a:t>
            </a:r>
            <a:endParaRPr lang="en-IN" sz="5400" b="1" dirty="0">
              <a:solidFill>
                <a:srgbClr val="C00000"/>
              </a:solidFill>
            </a:endParaRPr>
          </a:p>
        </p:txBody>
      </p:sp>
    </p:spTree>
    <p:extLst>
      <p:ext uri="{BB962C8B-B14F-4D97-AF65-F5344CB8AC3E}">
        <p14:creationId xmlns:p14="http://schemas.microsoft.com/office/powerpoint/2010/main" val="4219236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7" y="1026530"/>
            <a:ext cx="10712824" cy="4524315"/>
          </a:xfrm>
          <a:prstGeom prst="rect">
            <a:avLst/>
          </a:prstGeom>
        </p:spPr>
        <p:txBody>
          <a:bodyPr wrap="square">
            <a:spAutoFit/>
          </a:bodyPr>
          <a:lstStyle/>
          <a:p>
            <a:pPr algn="just"/>
            <a:r>
              <a:rPr lang="en-US" sz="2400" b="1" i="0" dirty="0">
                <a:solidFill>
                  <a:srgbClr val="C00000"/>
                </a:solidFill>
                <a:effectLst/>
                <a:latin typeface="erdana"/>
              </a:rPr>
              <a:t>What is an Expert System?</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An expert system is a computer program that is designed to solve complex problems and to provide decision-making ability like a human expert.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It performs this by extracting knowledge from its knowledge base using the reasoning and inference rules according to the user queries.</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expert system is a part of AI, and the first ES was developed in the year 1970, which was the first successful approach of artificial intelligence.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It solves the most complex issue as an expert by extracting the knowledge stored in its knowledge base.</a:t>
            </a:r>
          </a:p>
        </p:txBody>
      </p:sp>
    </p:spTree>
    <p:extLst>
      <p:ext uri="{BB962C8B-B14F-4D97-AF65-F5344CB8AC3E}">
        <p14:creationId xmlns:p14="http://schemas.microsoft.com/office/powerpoint/2010/main" val="49816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2" y="950783"/>
            <a:ext cx="10623176" cy="4893647"/>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system helps in decision making for complex problems using </a:t>
            </a:r>
            <a:r>
              <a:rPr lang="en-US" sz="2400" b="1" i="0" dirty="0">
                <a:solidFill>
                  <a:srgbClr val="000000"/>
                </a:solidFill>
                <a:effectLst/>
                <a:latin typeface="verdana" panose="020B0604030504040204" pitchFamily="34" charset="0"/>
              </a:rPr>
              <a:t>both facts and heuristics like a human expert</a:t>
            </a:r>
            <a:r>
              <a:rPr lang="en-US" sz="2400" b="0" i="0" dirty="0">
                <a:solidFill>
                  <a:srgbClr val="000000"/>
                </a:solidFill>
                <a:effectLst/>
                <a:latin typeface="verdana" panose="020B0604030504040204" pitchFamily="34" charset="0"/>
              </a:rPr>
              <a:t>.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It is called so because it contains the expert knowledge of a specific domain and can solve any complex problem of that particular domain.</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These systems are designed for a specific domain, such as </a:t>
            </a:r>
            <a:r>
              <a:rPr lang="en-US" sz="2400" b="1" i="0" dirty="0">
                <a:solidFill>
                  <a:srgbClr val="000000"/>
                </a:solidFill>
                <a:effectLst/>
                <a:latin typeface="verdana" panose="020B0604030504040204" pitchFamily="34" charset="0"/>
              </a:rPr>
              <a:t>medicine, science,</a:t>
            </a:r>
            <a:r>
              <a:rPr lang="en-US" sz="2400" b="0" i="0" dirty="0">
                <a:solidFill>
                  <a:srgbClr val="000000"/>
                </a:solidFill>
                <a:effectLst/>
                <a:latin typeface="verdana" panose="020B0604030504040204" pitchFamily="34" charset="0"/>
              </a:rPr>
              <a:t> etc.</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performance of an expert system is based on the expert's knowledge stored in its knowledge base.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The more knowledge stored in the KB, the more that system improves its performance. </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One of the common examples of an ES is a suggestion of spelling errors while typing in the Google search box.</a:t>
            </a:r>
          </a:p>
        </p:txBody>
      </p:sp>
    </p:spTree>
    <p:extLst>
      <p:ext uri="{BB962C8B-B14F-4D97-AF65-F5344CB8AC3E}">
        <p14:creationId xmlns:p14="http://schemas.microsoft.com/office/powerpoint/2010/main" val="67996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2659" y="719514"/>
            <a:ext cx="10703858" cy="6001643"/>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In the year 1960 to 1980, the key developments were:</a:t>
            </a:r>
          </a:p>
          <a:p>
            <a:pPr algn="just"/>
            <a:endParaRPr lang="en-US" sz="2400" b="1" i="0" dirty="0">
              <a:solidFill>
                <a:srgbClr val="C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Augmented Transition Networks (ATN)</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Augmented Transition Networks is a finite state machine that is capable of recognizing regular languages.</a:t>
            </a:r>
          </a:p>
          <a:p>
            <a:pPr algn="just"/>
            <a:endParaRPr lang="en-US" sz="2400" b="0" i="0" dirty="0">
              <a:solidFill>
                <a:srgbClr val="000000"/>
              </a:solidFill>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Case Grammar</a:t>
            </a:r>
            <a:endParaRPr lang="en-US" sz="2400" b="0" i="0" dirty="0">
              <a:solidFill>
                <a:srgbClr val="C00000"/>
              </a:solidFill>
              <a:effectLst/>
              <a:latin typeface="verdana" panose="020B0604030504040204" pitchFamily="34" charset="0"/>
            </a:endParaRPr>
          </a:p>
          <a:p>
            <a:pPr algn="just"/>
            <a:r>
              <a:rPr lang="en-US" sz="2400" b="0" i="0" dirty="0">
                <a:solidFill>
                  <a:srgbClr val="000000"/>
                </a:solidFill>
                <a:effectLst/>
                <a:latin typeface="verdana" panose="020B0604030504040204" pitchFamily="34" charset="0"/>
              </a:rPr>
              <a:t>Case Grammar was developed by </a:t>
            </a:r>
            <a:r>
              <a:rPr lang="en-US" sz="2400" b="1" i="0" dirty="0">
                <a:solidFill>
                  <a:srgbClr val="000000"/>
                </a:solidFill>
                <a:effectLst/>
                <a:latin typeface="verdana" panose="020B0604030504040204" pitchFamily="34" charset="0"/>
              </a:rPr>
              <a:t>Linguist Charles J. Fillmore</a:t>
            </a:r>
            <a:r>
              <a:rPr lang="en-US" sz="2400" b="0" i="0" dirty="0">
                <a:solidFill>
                  <a:srgbClr val="000000"/>
                </a:solidFill>
                <a:effectLst/>
                <a:latin typeface="verdana" panose="020B0604030504040204" pitchFamily="34" charset="0"/>
              </a:rPr>
              <a:t> in the year 1968. Case Grammar uses languages such as English to express the relationship between nouns and verbs by using the preposition.</a:t>
            </a:r>
          </a:p>
          <a:p>
            <a:pPr algn="just"/>
            <a:r>
              <a:rPr lang="en-US" sz="2400" b="0" i="0" dirty="0">
                <a:solidFill>
                  <a:srgbClr val="000000"/>
                </a:solidFill>
                <a:effectLst/>
                <a:latin typeface="verdana" panose="020B0604030504040204" pitchFamily="34" charset="0"/>
              </a:rPr>
              <a:t>In Case Grammar, case roles can be defined to link certain kinds of verbs and objects.</a:t>
            </a:r>
          </a:p>
          <a:p>
            <a:pPr algn="just"/>
            <a:r>
              <a:rPr lang="en-US" sz="2400" b="1" i="0" dirty="0">
                <a:solidFill>
                  <a:srgbClr val="C00000"/>
                </a:solidFill>
                <a:effectLst/>
                <a:latin typeface="verdana" panose="020B0604030504040204" pitchFamily="34" charset="0"/>
              </a:rPr>
              <a:t>For example:</a:t>
            </a:r>
            <a:r>
              <a:rPr lang="en-US" sz="2400" b="0" i="0" dirty="0">
                <a:solidFill>
                  <a:srgbClr val="000000"/>
                </a:solidFill>
                <a:effectLst/>
                <a:latin typeface="verdana" panose="020B0604030504040204" pitchFamily="34" charset="0"/>
              </a:rPr>
              <a:t> "Neha broke the mirror with the hammer". In this example case grammar identify Neha as an agent, mirror as a theme, and hammer as an instrument.</a:t>
            </a:r>
          </a:p>
        </p:txBody>
      </p:sp>
    </p:spTree>
    <p:extLst>
      <p:ext uri="{BB962C8B-B14F-4D97-AF65-F5344CB8AC3E}">
        <p14:creationId xmlns:p14="http://schemas.microsoft.com/office/powerpoint/2010/main" val="370591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846729"/>
            <a:ext cx="10650072" cy="769441"/>
          </a:xfrm>
          <a:prstGeom prst="rect">
            <a:avLst/>
          </a:prstGeom>
        </p:spPr>
        <p:txBody>
          <a:bodyPr wrap="square">
            <a:spAutoFit/>
          </a:bodyPr>
          <a:lstStyle/>
          <a:p>
            <a:r>
              <a:rPr lang="en-US" sz="2200" b="0" i="0" dirty="0">
                <a:solidFill>
                  <a:srgbClr val="C00000"/>
                </a:solidFill>
                <a:effectLst/>
                <a:latin typeface="verdana" panose="020B0604030504040204" pitchFamily="34" charset="0"/>
              </a:rPr>
              <a:t>Below is the block diagram that represents the working of an expert system:</a:t>
            </a:r>
            <a:endParaRPr lang="en-IN" sz="2200" dirty="0">
              <a:solidFill>
                <a:srgbClr val="C00000"/>
              </a:solidFill>
            </a:endParaRPr>
          </a:p>
        </p:txBody>
      </p:sp>
      <p:pic>
        <p:nvPicPr>
          <p:cNvPr id="9218" name="Picture 2" descr="Expert Systems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587" y="1616170"/>
            <a:ext cx="7796119" cy="2633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1623" y="4461320"/>
            <a:ext cx="10650071" cy="1785104"/>
          </a:xfrm>
          <a:prstGeom prst="rect">
            <a:avLst/>
          </a:prstGeom>
        </p:spPr>
        <p:txBody>
          <a:bodyPr wrap="square">
            <a:spAutoFit/>
          </a:bodyPr>
          <a:lstStyle/>
          <a:p>
            <a:pPr marL="342900" indent="-342900" algn="just">
              <a:buFont typeface="Arial" panose="020B0604020202020204" pitchFamily="34" charset="0"/>
              <a:buChar char="•"/>
            </a:pPr>
            <a:r>
              <a:rPr lang="en-US" sz="2200" b="0" i="0" dirty="0">
                <a:solidFill>
                  <a:srgbClr val="000000"/>
                </a:solidFill>
                <a:effectLst/>
                <a:latin typeface="Arial" panose="020B0604020202020204" pitchFamily="34" charset="0"/>
              </a:rPr>
              <a:t>It is important to remember that an expert system is not used to replace the human experts; instead, it is used to assist the human in making a complex decision. </a:t>
            </a:r>
          </a:p>
          <a:p>
            <a:pPr marL="342900" indent="-342900" algn="just">
              <a:buFont typeface="Arial" panose="020B0604020202020204" pitchFamily="34" charset="0"/>
              <a:buChar char="•"/>
            </a:pPr>
            <a:r>
              <a:rPr lang="en-US" sz="2200" b="0" i="0" dirty="0">
                <a:solidFill>
                  <a:srgbClr val="000000"/>
                </a:solidFill>
                <a:effectLst/>
                <a:latin typeface="Arial" panose="020B0604020202020204" pitchFamily="34" charset="0"/>
              </a:rPr>
              <a:t>These systems do not have human capabilities of thinking and work on the basis of the knowledge base of the particular domain.</a:t>
            </a:r>
          </a:p>
        </p:txBody>
      </p:sp>
    </p:spTree>
    <p:extLst>
      <p:ext uri="{BB962C8B-B14F-4D97-AF65-F5344CB8AC3E}">
        <p14:creationId xmlns:p14="http://schemas.microsoft.com/office/powerpoint/2010/main" val="821403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71" y="743286"/>
            <a:ext cx="10614212" cy="6017032"/>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Below are some popular examples of the Expert System:</a:t>
            </a:r>
            <a:endParaRPr lang="en-US" sz="2200" b="0" i="0" dirty="0">
              <a:solidFill>
                <a:srgbClr val="C00000"/>
              </a:solidFill>
              <a:effectLst/>
              <a:latin typeface="verdana" panose="020B0604030504040204" pitchFamily="34" charset="0"/>
            </a:endParaRPr>
          </a:p>
          <a:p>
            <a:pPr algn="just">
              <a:buFont typeface="Arial" panose="020B0604020202020204" pitchFamily="34" charset="0"/>
              <a:buChar char="•"/>
            </a:pPr>
            <a:r>
              <a:rPr lang="en-US" sz="2200" b="1" dirty="0">
                <a:solidFill>
                  <a:srgbClr val="C00000"/>
                </a:solidFill>
                <a:effectLst/>
                <a:latin typeface="verdana" panose="020B0604030504040204" pitchFamily="34" charset="0"/>
              </a:rPr>
              <a:t>DENDRAL:</a:t>
            </a:r>
            <a:r>
              <a:rPr lang="en-US" sz="2200" b="0" dirty="0">
                <a:solidFill>
                  <a:srgbClr val="000000"/>
                </a:solidFill>
                <a:effectLst/>
                <a:latin typeface="verdana" panose="020B0604030504040204" pitchFamily="34" charset="0"/>
              </a:rPr>
              <a:t> </a:t>
            </a:r>
          </a:p>
          <a:p>
            <a:pPr algn="just">
              <a:lnSpc>
                <a:spcPct val="150000"/>
              </a:lnSpc>
              <a:buFont typeface="Arial" panose="020B0604020202020204" pitchFamily="34" charset="0"/>
              <a:buChar char="•"/>
            </a:pPr>
            <a:r>
              <a:rPr lang="en-US" sz="2200" b="0" dirty="0">
                <a:solidFill>
                  <a:srgbClr val="000000"/>
                </a:solidFill>
                <a:effectLst/>
                <a:latin typeface="verdana" panose="020B0604030504040204" pitchFamily="34" charset="0"/>
              </a:rPr>
              <a:t>It was an artificial intelligence project that was made as a chemical analysis expert system. </a:t>
            </a:r>
          </a:p>
          <a:p>
            <a:pPr algn="just">
              <a:lnSpc>
                <a:spcPct val="150000"/>
              </a:lnSpc>
              <a:buFont typeface="Arial" panose="020B0604020202020204" pitchFamily="34" charset="0"/>
              <a:buChar char="•"/>
            </a:pPr>
            <a:r>
              <a:rPr lang="en-US" sz="2200" b="0" dirty="0">
                <a:solidFill>
                  <a:srgbClr val="000000"/>
                </a:solidFill>
                <a:effectLst/>
                <a:latin typeface="verdana" panose="020B0604030504040204" pitchFamily="34" charset="0"/>
              </a:rPr>
              <a:t>It was used in organic chemistry to detect unknown organic molecules with the help of their mass spectra and knowledge base of chemistry.</a:t>
            </a:r>
          </a:p>
          <a:p>
            <a:pPr algn="just"/>
            <a:endParaRPr lang="en-US" sz="2200" b="0" dirty="0">
              <a:solidFill>
                <a:srgbClr val="000000"/>
              </a:solidFill>
              <a:effectLst/>
              <a:latin typeface="verdana" panose="020B0604030504040204" pitchFamily="34" charset="0"/>
            </a:endParaRPr>
          </a:p>
          <a:p>
            <a:pPr algn="just">
              <a:buFont typeface="Arial" panose="020B0604020202020204" pitchFamily="34" charset="0"/>
              <a:buChar char="•"/>
            </a:pPr>
            <a:r>
              <a:rPr lang="en-US" sz="2200" b="1" dirty="0">
                <a:solidFill>
                  <a:srgbClr val="C00000"/>
                </a:solidFill>
                <a:effectLst/>
                <a:latin typeface="verdana" panose="020B0604030504040204" pitchFamily="34" charset="0"/>
              </a:rPr>
              <a:t>MYCIN:</a:t>
            </a:r>
            <a:r>
              <a:rPr lang="en-US" sz="2200" b="0" dirty="0">
                <a:solidFill>
                  <a:srgbClr val="000000"/>
                </a:solidFill>
                <a:effectLst/>
                <a:latin typeface="verdana" panose="020B0604030504040204" pitchFamily="34" charset="0"/>
              </a:rPr>
              <a:t> </a:t>
            </a:r>
          </a:p>
          <a:p>
            <a:pPr algn="just">
              <a:lnSpc>
                <a:spcPct val="150000"/>
              </a:lnSpc>
              <a:buFont typeface="Arial" panose="020B0604020202020204" pitchFamily="34" charset="0"/>
              <a:buChar char="•"/>
            </a:pPr>
            <a:r>
              <a:rPr lang="en-US" sz="2200" b="0" dirty="0">
                <a:solidFill>
                  <a:srgbClr val="000000"/>
                </a:solidFill>
                <a:effectLst/>
                <a:latin typeface="verdana" panose="020B0604030504040204" pitchFamily="34" charset="0"/>
              </a:rPr>
              <a:t>It was one of the earliest backward chaining expert systems that was designed to find the bacteria causing infections like </a:t>
            </a:r>
            <a:r>
              <a:rPr lang="en-US" sz="2200" b="0" dirty="0" err="1">
                <a:solidFill>
                  <a:srgbClr val="000000"/>
                </a:solidFill>
                <a:effectLst/>
                <a:latin typeface="verdana" panose="020B0604030504040204" pitchFamily="34" charset="0"/>
              </a:rPr>
              <a:t>bacteraemia</a:t>
            </a:r>
            <a:r>
              <a:rPr lang="en-US" sz="2200" b="0" dirty="0">
                <a:solidFill>
                  <a:srgbClr val="000000"/>
                </a:solidFill>
                <a:effectLst/>
                <a:latin typeface="verdana" panose="020B0604030504040204" pitchFamily="34" charset="0"/>
              </a:rPr>
              <a:t> and meningitis. </a:t>
            </a:r>
          </a:p>
          <a:p>
            <a:pPr algn="just">
              <a:lnSpc>
                <a:spcPct val="150000"/>
              </a:lnSpc>
              <a:buFont typeface="Arial" panose="020B0604020202020204" pitchFamily="34" charset="0"/>
              <a:buChar char="•"/>
            </a:pPr>
            <a:r>
              <a:rPr lang="en-US" sz="2200" b="0" dirty="0">
                <a:solidFill>
                  <a:srgbClr val="000000"/>
                </a:solidFill>
                <a:effectLst/>
                <a:latin typeface="verdana" panose="020B0604030504040204" pitchFamily="34" charset="0"/>
              </a:rPr>
              <a:t>It was also used for the recommendation of antibiotics and the diagnosis of blood clotting diseases.</a:t>
            </a:r>
          </a:p>
        </p:txBody>
      </p:sp>
    </p:spTree>
    <p:extLst>
      <p:ext uri="{BB962C8B-B14F-4D97-AF65-F5344CB8AC3E}">
        <p14:creationId xmlns:p14="http://schemas.microsoft.com/office/powerpoint/2010/main" val="1741096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921168"/>
            <a:ext cx="10632141" cy="5078313"/>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PXDES:</a:t>
            </a:r>
            <a:r>
              <a:rPr lang="en-US" sz="2400" b="0" dirty="0">
                <a:solidFill>
                  <a:srgbClr val="000000"/>
                </a:solidFill>
                <a:effectLst/>
                <a:latin typeface="verdana" panose="020B0604030504040204" pitchFamily="34" charset="0"/>
              </a:rPr>
              <a:t>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is an expert system that is used to determine the type and level of lung cancer.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To determine the disease, it takes a picture from the upper body, which looks like the shadow.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This shadow identifies the type and degree of harm.</a:t>
            </a:r>
          </a:p>
          <a:p>
            <a:pPr algn="just">
              <a:lnSpc>
                <a:spcPct val="150000"/>
              </a:lnSpc>
              <a:buFont typeface="Arial" panose="020B0604020202020204" pitchFamily="34" charset="0"/>
              <a:buChar char="•"/>
            </a:pPr>
            <a:r>
              <a:rPr lang="en-US" sz="2400" b="1" dirty="0" err="1">
                <a:solidFill>
                  <a:srgbClr val="C00000"/>
                </a:solidFill>
                <a:effectLst/>
                <a:latin typeface="verdana" panose="020B0604030504040204" pitchFamily="34" charset="0"/>
              </a:rPr>
              <a:t>CaDeT</a:t>
            </a:r>
            <a:r>
              <a:rPr lang="en-US" sz="2400" b="1" dirty="0">
                <a:solidFill>
                  <a:srgbClr val="C00000"/>
                </a:solidFill>
                <a:effectLst/>
                <a:latin typeface="verdana" panose="020B0604030504040204" pitchFamily="34" charset="0"/>
              </a:rPr>
              <a:t>:</a:t>
            </a:r>
            <a:r>
              <a:rPr lang="en-US" sz="2400" b="0" dirty="0">
                <a:solidFill>
                  <a:srgbClr val="000000"/>
                </a:solidFill>
                <a:effectLst/>
                <a:latin typeface="verdana" panose="020B0604030504040204" pitchFamily="34" charset="0"/>
              </a:rPr>
              <a:t>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a:t>
            </a:r>
            <a:r>
              <a:rPr lang="en-US" sz="2400" b="0" dirty="0" err="1">
                <a:solidFill>
                  <a:srgbClr val="000000"/>
                </a:solidFill>
                <a:effectLst/>
                <a:latin typeface="verdana" panose="020B0604030504040204" pitchFamily="34" charset="0"/>
              </a:rPr>
              <a:t>CaDet</a:t>
            </a:r>
            <a:r>
              <a:rPr lang="en-US" sz="2400" b="0" dirty="0">
                <a:solidFill>
                  <a:srgbClr val="000000"/>
                </a:solidFill>
                <a:effectLst/>
                <a:latin typeface="verdana" panose="020B0604030504040204" pitchFamily="34" charset="0"/>
              </a:rPr>
              <a:t> expert system is a diagnostic support system that can detect cancer at early stages.</a:t>
            </a:r>
          </a:p>
        </p:txBody>
      </p:sp>
    </p:spTree>
    <p:extLst>
      <p:ext uri="{BB962C8B-B14F-4D97-AF65-F5344CB8AC3E}">
        <p14:creationId xmlns:p14="http://schemas.microsoft.com/office/powerpoint/2010/main" val="3720888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4" y="619088"/>
            <a:ext cx="10793507" cy="6186309"/>
          </a:xfrm>
          <a:prstGeom prst="rect">
            <a:avLst/>
          </a:prstGeom>
        </p:spPr>
        <p:txBody>
          <a:bodyPr wrap="square">
            <a:spAutoFit/>
          </a:bodyPr>
          <a:lstStyle/>
          <a:p>
            <a:pPr algn="just">
              <a:lnSpc>
                <a:spcPct val="150000"/>
              </a:lnSpc>
            </a:pPr>
            <a:r>
              <a:rPr lang="en-US" sz="2400" b="1" i="0" dirty="0">
                <a:solidFill>
                  <a:srgbClr val="C00000"/>
                </a:solidFill>
                <a:effectLst/>
                <a:latin typeface="verdana" panose="020B0604030504040204" pitchFamily="34" charset="0"/>
              </a:rPr>
              <a:t>Characteristics of Expert System</a:t>
            </a:r>
            <a:endParaRPr lang="en-US" sz="2400" b="0" i="0" dirty="0">
              <a:solidFill>
                <a:srgbClr val="C00000"/>
              </a:solidFill>
              <a:effectLst/>
              <a:latin typeface="verdana" panose="020B0604030504040204" pitchFamily="34" charset="0"/>
            </a:endParaRP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High Performance:</a:t>
            </a:r>
            <a:r>
              <a:rPr lang="en-US" sz="2400" b="0" dirty="0">
                <a:solidFill>
                  <a:srgbClr val="000000"/>
                </a:solidFill>
                <a:effectLst/>
                <a:latin typeface="verdana" panose="020B0604030504040204" pitchFamily="34" charset="0"/>
              </a:rPr>
              <a:t> The expert system provides high performance for solving any type of complex problem of a specific domain with high efficiency and accuracy.</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Understandable:</a:t>
            </a:r>
            <a:r>
              <a:rPr lang="en-US" sz="2400" b="0" dirty="0">
                <a:solidFill>
                  <a:srgbClr val="000000"/>
                </a:solidFill>
                <a:effectLst/>
                <a:latin typeface="verdana" panose="020B0604030504040204" pitchFamily="34" charset="0"/>
              </a:rPr>
              <a:t> It responds in a way that can be easily understandable by the user. It can take input in human language and provides the output in the same way.</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Reliable:</a:t>
            </a:r>
            <a:r>
              <a:rPr lang="en-US" sz="2400" b="0" dirty="0">
                <a:solidFill>
                  <a:srgbClr val="000000"/>
                </a:solidFill>
                <a:effectLst/>
                <a:latin typeface="verdana" panose="020B0604030504040204" pitchFamily="34" charset="0"/>
              </a:rPr>
              <a:t> It is much reliable for generating an efficient and accurate output.</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Highly responsive:</a:t>
            </a:r>
            <a:r>
              <a:rPr lang="en-US" sz="2400" b="0" dirty="0">
                <a:solidFill>
                  <a:srgbClr val="000000"/>
                </a:solidFill>
                <a:effectLst/>
                <a:latin typeface="verdana" panose="020B0604030504040204" pitchFamily="34" charset="0"/>
              </a:rPr>
              <a:t> ES provides the result for any complex query within a very short period of time.</a:t>
            </a:r>
          </a:p>
        </p:txBody>
      </p:sp>
    </p:spTree>
    <p:extLst>
      <p:ext uri="{BB962C8B-B14F-4D97-AF65-F5344CB8AC3E}">
        <p14:creationId xmlns:p14="http://schemas.microsoft.com/office/powerpoint/2010/main" val="4017908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2" y="830614"/>
            <a:ext cx="10838330" cy="1938992"/>
          </a:xfrm>
          <a:prstGeom prst="rect">
            <a:avLst/>
          </a:prstGeom>
        </p:spPr>
        <p:txBody>
          <a:bodyPr wrap="square">
            <a:spAutoFit/>
          </a:bodyPr>
          <a:lstStyle/>
          <a:p>
            <a:r>
              <a:rPr lang="en-US" sz="2400" b="1" i="0" dirty="0">
                <a:solidFill>
                  <a:srgbClr val="C00000"/>
                </a:solidFill>
                <a:effectLst/>
                <a:latin typeface="erdana"/>
              </a:rPr>
              <a:t>Components of Expert System</a:t>
            </a:r>
          </a:p>
          <a:p>
            <a:r>
              <a:rPr lang="en-US" sz="2400" b="1" i="0" dirty="0">
                <a:effectLst/>
                <a:latin typeface="verdana" panose="020B0604030504040204" pitchFamily="34" charset="0"/>
              </a:rPr>
              <a:t>An expert system mainly consists of three components:</a:t>
            </a:r>
          </a:p>
          <a:p>
            <a:pPr>
              <a:buFont typeface="Arial" panose="020B0604020202020204" pitchFamily="34" charset="0"/>
              <a:buChar char="•"/>
            </a:pPr>
            <a:r>
              <a:rPr lang="en-US" sz="2400" dirty="0">
                <a:solidFill>
                  <a:srgbClr val="000000"/>
                </a:solidFill>
                <a:effectLst/>
                <a:latin typeface="verdana" panose="020B0604030504040204" pitchFamily="34" charset="0"/>
              </a:rPr>
              <a:t>User Interface</a:t>
            </a:r>
          </a:p>
          <a:p>
            <a:pPr>
              <a:buFont typeface="Arial" panose="020B0604020202020204" pitchFamily="34" charset="0"/>
              <a:buChar char="•"/>
            </a:pPr>
            <a:r>
              <a:rPr lang="en-US" sz="2400" dirty="0">
                <a:solidFill>
                  <a:srgbClr val="000000"/>
                </a:solidFill>
                <a:effectLst/>
                <a:latin typeface="verdana" panose="020B0604030504040204" pitchFamily="34" charset="0"/>
              </a:rPr>
              <a:t>Inference Engine</a:t>
            </a:r>
          </a:p>
          <a:p>
            <a:pPr>
              <a:buFont typeface="Arial" panose="020B0604020202020204" pitchFamily="34" charset="0"/>
              <a:buChar char="•"/>
            </a:pPr>
            <a:r>
              <a:rPr lang="en-US" sz="2400" dirty="0">
                <a:solidFill>
                  <a:srgbClr val="000000"/>
                </a:solidFill>
                <a:effectLst/>
                <a:latin typeface="verdana" panose="020B0604030504040204" pitchFamily="34" charset="0"/>
              </a:rPr>
              <a:t>Knowledge Base</a:t>
            </a:r>
          </a:p>
        </p:txBody>
      </p:sp>
      <p:pic>
        <p:nvPicPr>
          <p:cNvPr id="10242" name="Picture 2" descr="Expert Systems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941" y="1981200"/>
            <a:ext cx="6768353" cy="44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16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1" y="970927"/>
            <a:ext cx="10775577" cy="5078313"/>
          </a:xfrm>
          <a:prstGeom prst="rect">
            <a:avLst/>
          </a:prstGeom>
        </p:spPr>
        <p:txBody>
          <a:bodyPr wrap="square">
            <a:spAutoFit/>
          </a:bodyPr>
          <a:lstStyle/>
          <a:p>
            <a:pPr algn="just">
              <a:lnSpc>
                <a:spcPct val="150000"/>
              </a:lnSpc>
            </a:pPr>
            <a:r>
              <a:rPr lang="en-US" sz="2400" b="1" i="0" dirty="0">
                <a:solidFill>
                  <a:srgbClr val="C00000"/>
                </a:solidFill>
                <a:effectLst/>
                <a:latin typeface="erdana"/>
              </a:rPr>
              <a:t>1. User Interface</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With the help of a user interface, the expert system interacts with the user, takes queries as an input in a readable format, and passes it to the inference engine.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After getting the response from the inference engine, it displays the output to the user. </a:t>
            </a:r>
          </a:p>
          <a:p>
            <a:pPr marL="342900" indent="-342900" algn="just">
              <a:lnSpc>
                <a:spcPct val="150000"/>
              </a:lnSpc>
              <a:buFont typeface="Arial" panose="020B0604020202020204" pitchFamily="34" charset="0"/>
              <a:buChar char="•"/>
            </a:pPr>
            <a:r>
              <a:rPr lang="en-US" sz="2400" b="0" i="0" dirty="0">
                <a:solidFill>
                  <a:srgbClr val="000000"/>
                </a:solidFill>
                <a:effectLst/>
                <a:latin typeface="verdana" panose="020B0604030504040204" pitchFamily="34" charset="0"/>
              </a:rPr>
              <a:t>In other words, </a:t>
            </a:r>
            <a:r>
              <a:rPr lang="en-US" sz="2400" b="1" i="0" dirty="0">
                <a:solidFill>
                  <a:srgbClr val="000000"/>
                </a:solidFill>
                <a:effectLst/>
                <a:latin typeface="verdana" panose="020B0604030504040204" pitchFamily="34" charset="0"/>
              </a:rPr>
              <a:t>it is an interface that helps a non-expert user to communicate with the expert system to find a solution</a:t>
            </a:r>
            <a:r>
              <a:rPr lang="en-US" sz="2400"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3050686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010413"/>
            <a:ext cx="10578353" cy="4818948"/>
          </a:xfrm>
          <a:prstGeom prst="rect">
            <a:avLst/>
          </a:prstGeom>
        </p:spPr>
        <p:txBody>
          <a:bodyPr wrap="square">
            <a:spAutoFit/>
          </a:bodyPr>
          <a:lstStyle/>
          <a:p>
            <a:pPr algn="just"/>
            <a:r>
              <a:rPr lang="en-US" sz="2400" b="1" i="0" dirty="0">
                <a:solidFill>
                  <a:srgbClr val="C00000"/>
                </a:solidFill>
                <a:effectLst/>
                <a:latin typeface="erdana"/>
              </a:rPr>
              <a:t>2. Inference Engine(Rules of Engine)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inference engine is known as the brain of the expert system as it is the main processing unit of the system.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applies inference rules to the knowledge base to derive a conclusion or deduce new information.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helps in deriving an error-free solution of queries asked by the user.</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With the help of an inference engine, the system extracts the knowledge from the knowledge base.</a:t>
            </a:r>
          </a:p>
        </p:txBody>
      </p:sp>
    </p:spTree>
    <p:extLst>
      <p:ext uri="{BB962C8B-B14F-4D97-AF65-F5344CB8AC3E}">
        <p14:creationId xmlns:p14="http://schemas.microsoft.com/office/powerpoint/2010/main" val="1531780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1" y="1252861"/>
            <a:ext cx="10578353" cy="3341620"/>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There are two types of inference engine:</a:t>
            </a: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Deterministic Inference engine:</a:t>
            </a:r>
            <a:r>
              <a:rPr lang="en-US" sz="2400" dirty="0">
                <a:solidFill>
                  <a:srgbClr val="000000"/>
                </a:solidFill>
                <a:latin typeface="verdana" panose="020B0604030504040204" pitchFamily="34" charset="0"/>
              </a:rPr>
              <a:t> The conclusions drawn from this type of inference engine are assumed to be true. It is based on </a:t>
            </a:r>
            <a:r>
              <a:rPr lang="en-US" sz="2400" b="1" dirty="0">
                <a:solidFill>
                  <a:srgbClr val="000000"/>
                </a:solidFill>
                <a:latin typeface="verdana" panose="020B0604030504040204" pitchFamily="34" charset="0"/>
              </a:rPr>
              <a:t>facts</a:t>
            </a:r>
            <a:r>
              <a:rPr lang="en-US" sz="2400" dirty="0">
                <a:solidFill>
                  <a:srgbClr val="000000"/>
                </a:solidFill>
                <a:latin typeface="verdana" panose="020B0604030504040204" pitchFamily="34" charset="0"/>
              </a:rPr>
              <a:t> and </a:t>
            </a:r>
            <a:r>
              <a:rPr lang="en-US" sz="2400" b="1" dirty="0">
                <a:solidFill>
                  <a:srgbClr val="000000"/>
                </a:solidFill>
                <a:latin typeface="verdana" panose="020B0604030504040204" pitchFamily="34" charset="0"/>
              </a:rPr>
              <a:t>rules</a:t>
            </a:r>
            <a:r>
              <a:rPr lang="en-US" sz="2400" dirty="0">
                <a:solidFill>
                  <a:srgbClr val="000000"/>
                </a:solidFill>
                <a:latin typeface="verdana" panose="020B0604030504040204" pitchFamily="34" charset="0"/>
              </a:rPr>
              <a:t>.</a:t>
            </a:r>
          </a:p>
          <a:p>
            <a:pPr algn="just">
              <a:lnSpc>
                <a:spcPct val="150000"/>
              </a:lnSpc>
              <a:buFont typeface="Arial" panose="020B0604020202020204" pitchFamily="34" charset="0"/>
              <a:buChar char="•"/>
            </a:pPr>
            <a:r>
              <a:rPr lang="en-US" sz="2400" b="1" dirty="0">
                <a:solidFill>
                  <a:srgbClr val="C00000"/>
                </a:solidFill>
                <a:latin typeface="verdana" panose="020B0604030504040204" pitchFamily="34" charset="0"/>
              </a:rPr>
              <a:t>Probabilistic Inference engine:</a:t>
            </a:r>
            <a:r>
              <a:rPr lang="en-US" sz="2400" dirty="0">
                <a:solidFill>
                  <a:srgbClr val="000000"/>
                </a:solidFill>
                <a:latin typeface="verdana" panose="020B0604030504040204" pitchFamily="34" charset="0"/>
              </a:rPr>
              <a:t> This type of inference engine contains uncertainty in conclusions, and based on the probability.</a:t>
            </a:r>
          </a:p>
        </p:txBody>
      </p:sp>
    </p:spTree>
    <p:extLst>
      <p:ext uri="{BB962C8B-B14F-4D97-AF65-F5344CB8AC3E}">
        <p14:creationId xmlns:p14="http://schemas.microsoft.com/office/powerpoint/2010/main" val="3922603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516" y="1091497"/>
            <a:ext cx="10569389" cy="3970318"/>
          </a:xfrm>
          <a:prstGeom prst="rect">
            <a:avLst/>
          </a:prstGeom>
        </p:spPr>
        <p:txBody>
          <a:bodyPr wrap="square">
            <a:spAutoFit/>
          </a:bodyPr>
          <a:lstStyle/>
          <a:p>
            <a:pPr algn="just">
              <a:lnSpc>
                <a:spcPct val="150000"/>
              </a:lnSpc>
            </a:pPr>
            <a:r>
              <a:rPr lang="en-US" sz="2400" b="1" i="0" dirty="0">
                <a:solidFill>
                  <a:srgbClr val="C00000"/>
                </a:solidFill>
                <a:effectLst/>
                <a:latin typeface="verdana" panose="020B0604030504040204" pitchFamily="34" charset="0"/>
              </a:rPr>
              <a:t>Inference engine uses the below modes to derive the solutions:</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Forward Chaining:</a:t>
            </a:r>
            <a:r>
              <a:rPr lang="en-US" sz="2400" b="0" dirty="0">
                <a:solidFill>
                  <a:srgbClr val="000000"/>
                </a:solidFill>
                <a:effectLst/>
                <a:latin typeface="verdana" panose="020B0604030504040204" pitchFamily="34" charset="0"/>
              </a:rPr>
              <a:t> It starts from the known facts and rules, and applies the inference rules to add their conclusion to the known facts.</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Backward Chaining:</a:t>
            </a:r>
            <a:r>
              <a:rPr lang="en-US" sz="2400" b="0" dirty="0">
                <a:solidFill>
                  <a:srgbClr val="000000"/>
                </a:solidFill>
                <a:effectLst/>
                <a:latin typeface="verdana" panose="020B0604030504040204" pitchFamily="34" charset="0"/>
              </a:rPr>
              <a:t> It is a backward reasoning method that starts from the goal and works backward to prove the known facts.</a:t>
            </a:r>
          </a:p>
        </p:txBody>
      </p:sp>
    </p:spTree>
    <p:extLst>
      <p:ext uri="{BB962C8B-B14F-4D97-AF65-F5344CB8AC3E}">
        <p14:creationId xmlns:p14="http://schemas.microsoft.com/office/powerpoint/2010/main" val="2708531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1" y="816311"/>
            <a:ext cx="10730753" cy="5632311"/>
          </a:xfrm>
          <a:prstGeom prst="rect">
            <a:avLst/>
          </a:prstGeom>
        </p:spPr>
        <p:txBody>
          <a:bodyPr wrap="square">
            <a:spAutoFit/>
          </a:bodyPr>
          <a:lstStyle/>
          <a:p>
            <a:pPr algn="just">
              <a:lnSpc>
                <a:spcPct val="150000"/>
              </a:lnSpc>
            </a:pPr>
            <a:r>
              <a:rPr lang="en-US" sz="2400" b="1" i="0" dirty="0">
                <a:solidFill>
                  <a:srgbClr val="C00000"/>
                </a:solidFill>
                <a:effectLst/>
                <a:latin typeface="erdana"/>
              </a:rPr>
              <a:t>3. Knowledge Base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knowledgebase is a type of storage that stores knowledge acquired from the different experts of the particular domain. </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is considered as big storage of knowledge. The more the knowledge base, the more precise will be the Expert System.</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is similar to a database that contains information and rules of a particular domain or subject.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One can also view the knowledge base as collections of objects and their attributes. Such as a Lion is an object and its attributes are it is a mammal, it is not a domestic animal, etc.</a:t>
            </a:r>
          </a:p>
        </p:txBody>
      </p:sp>
    </p:spTree>
    <p:extLst>
      <p:ext uri="{BB962C8B-B14F-4D97-AF65-F5344CB8AC3E}">
        <p14:creationId xmlns:p14="http://schemas.microsoft.com/office/powerpoint/2010/main" val="322603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4376" y="948568"/>
            <a:ext cx="10632141" cy="5170646"/>
          </a:xfrm>
          <a:prstGeom prst="rect">
            <a:avLst/>
          </a:prstGeom>
        </p:spPr>
        <p:txBody>
          <a:bodyPr wrap="square">
            <a:spAutoFit/>
          </a:bodyPr>
          <a:lstStyle/>
          <a:p>
            <a:pPr algn="just"/>
            <a:r>
              <a:rPr lang="en-US" sz="2200" b="1" i="0" dirty="0">
                <a:solidFill>
                  <a:srgbClr val="C00000"/>
                </a:solidFill>
                <a:effectLst/>
                <a:latin typeface="verdana" panose="020B0604030504040204" pitchFamily="34" charset="0"/>
              </a:rPr>
              <a:t>In the year 1960 to 1980, key systems were:</a:t>
            </a:r>
          </a:p>
          <a:p>
            <a:pPr algn="just"/>
            <a:endParaRPr lang="en-US" sz="2200" b="1" i="0" dirty="0">
              <a:solidFill>
                <a:srgbClr val="C00000"/>
              </a:solidFill>
              <a:effectLst/>
              <a:latin typeface="verdana" panose="020B0604030504040204" pitchFamily="34" charset="0"/>
            </a:endParaRPr>
          </a:p>
          <a:p>
            <a:pPr algn="just"/>
            <a:r>
              <a:rPr lang="en-US" sz="2200" b="1" i="0" dirty="0">
                <a:solidFill>
                  <a:srgbClr val="C00000"/>
                </a:solidFill>
                <a:effectLst/>
                <a:latin typeface="verdana" panose="020B0604030504040204" pitchFamily="34" charset="0"/>
              </a:rPr>
              <a:t>SHRDLU</a:t>
            </a:r>
            <a:endParaRPr lang="en-US" sz="22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SHRDLU is a program written by </a:t>
            </a:r>
            <a:r>
              <a:rPr lang="en-US" sz="2200" b="1" i="0" dirty="0">
                <a:solidFill>
                  <a:srgbClr val="000000"/>
                </a:solidFill>
                <a:effectLst/>
                <a:latin typeface="verdana" panose="020B0604030504040204" pitchFamily="34" charset="0"/>
              </a:rPr>
              <a:t>Terry </a:t>
            </a:r>
            <a:r>
              <a:rPr lang="en-US" sz="2200" b="1" i="0" dirty="0" err="1">
                <a:solidFill>
                  <a:srgbClr val="000000"/>
                </a:solidFill>
                <a:effectLst/>
                <a:latin typeface="verdana" panose="020B0604030504040204" pitchFamily="34" charset="0"/>
              </a:rPr>
              <a:t>Winograd</a:t>
            </a:r>
            <a:r>
              <a:rPr lang="en-US" sz="2200" b="0" i="0" dirty="0">
                <a:solidFill>
                  <a:srgbClr val="000000"/>
                </a:solidFill>
                <a:effectLst/>
                <a:latin typeface="verdana" panose="020B0604030504040204" pitchFamily="34" charset="0"/>
              </a:rPr>
              <a:t> in 1968-70.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helps users to communicate with the computer and moving objects. It can handle instructions such as "pick up the green boll" and also answer the questions like "What is inside the black box."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The main importance of SHRDLU is that it shows those syntax, semantics, and reasoning about the world that can be combined to produce a system that understands a natural language.</a:t>
            </a:r>
          </a:p>
          <a:p>
            <a:pPr algn="just"/>
            <a:r>
              <a:rPr lang="en-US" sz="2200" b="1" i="0" dirty="0">
                <a:solidFill>
                  <a:srgbClr val="C00000"/>
                </a:solidFill>
                <a:effectLst/>
                <a:latin typeface="verdana" panose="020B0604030504040204" pitchFamily="34" charset="0"/>
              </a:rPr>
              <a:t>LUNAR</a:t>
            </a:r>
            <a:endParaRPr lang="en-US" sz="22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LUNAR is the classic example of a Natural Language database interface system that is used ATNs and Woods' Procedural Semantics. </a:t>
            </a:r>
          </a:p>
          <a:p>
            <a:pPr marL="342900" indent="-342900" algn="just">
              <a:buFont typeface="Arial" panose="020B0604020202020204" pitchFamily="34" charset="0"/>
              <a:buChar char="•"/>
            </a:pPr>
            <a:r>
              <a:rPr lang="en-US" sz="2200" b="0" i="0" dirty="0">
                <a:solidFill>
                  <a:srgbClr val="000000"/>
                </a:solidFill>
                <a:effectLst/>
                <a:latin typeface="verdana" panose="020B0604030504040204" pitchFamily="34" charset="0"/>
              </a:rPr>
              <a:t>It was capable of translating elaborate natural language expressions into database queries and handle 78% of requests without errors.</a:t>
            </a:r>
          </a:p>
        </p:txBody>
      </p:sp>
    </p:spTree>
    <p:extLst>
      <p:ext uri="{BB962C8B-B14F-4D97-AF65-F5344CB8AC3E}">
        <p14:creationId xmlns:p14="http://schemas.microsoft.com/office/powerpoint/2010/main" val="2995702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59" y="857107"/>
            <a:ext cx="10650070" cy="5632311"/>
          </a:xfrm>
          <a:prstGeom prst="rect">
            <a:avLst/>
          </a:prstGeom>
        </p:spPr>
        <p:txBody>
          <a:bodyPr wrap="square">
            <a:spAutoFit/>
          </a:bodyPr>
          <a:lstStyle/>
          <a:p>
            <a:pPr algn="just"/>
            <a:r>
              <a:rPr lang="en-US" sz="2400" b="1" i="0" dirty="0">
                <a:solidFill>
                  <a:srgbClr val="C00000"/>
                </a:solidFill>
                <a:effectLst/>
                <a:latin typeface="verdana" panose="020B0604030504040204" pitchFamily="34" charset="0"/>
              </a:rPr>
              <a:t>Components of Knowledge Base</a:t>
            </a:r>
            <a:endParaRPr lang="en-US" sz="2400" b="0" i="0" dirty="0">
              <a:solidFill>
                <a:srgbClr val="C00000"/>
              </a:solidFill>
              <a:effectLst/>
              <a:latin typeface="verdana" panose="020B0604030504040204" pitchFamily="34" charset="0"/>
            </a:endParaRPr>
          </a:p>
          <a:p>
            <a:pPr algn="just">
              <a:buFont typeface="Arial" panose="020B0604020202020204" pitchFamily="34" charset="0"/>
              <a:buChar char="•"/>
            </a:pPr>
            <a:r>
              <a:rPr lang="en-US" sz="2400" b="1" dirty="0">
                <a:solidFill>
                  <a:srgbClr val="C00000"/>
                </a:solidFill>
                <a:effectLst/>
                <a:latin typeface="verdana" panose="020B0604030504040204" pitchFamily="34" charset="0"/>
              </a:rPr>
              <a:t>Factual Knowledge:</a:t>
            </a:r>
            <a:r>
              <a:rPr lang="en-US" sz="2400" b="0" dirty="0">
                <a:solidFill>
                  <a:srgbClr val="000000"/>
                </a:solidFill>
                <a:effectLst/>
                <a:latin typeface="verdana" panose="020B0604030504040204" pitchFamily="34" charset="0"/>
              </a:rPr>
              <a:t> </a:t>
            </a:r>
          </a:p>
          <a:p>
            <a:pPr algn="just">
              <a:buFont typeface="Arial" panose="020B0604020202020204" pitchFamily="34" charset="0"/>
              <a:buChar char="•"/>
            </a:pPr>
            <a:r>
              <a:rPr lang="en-US" sz="2400" b="0" dirty="0">
                <a:solidFill>
                  <a:srgbClr val="000000"/>
                </a:solidFill>
                <a:effectLst/>
                <a:latin typeface="verdana" panose="020B0604030504040204" pitchFamily="34" charset="0"/>
              </a:rPr>
              <a:t>The knowledge which is based on facts and accepted by knowledge engineers comes under factual knowledge.</a:t>
            </a:r>
          </a:p>
          <a:p>
            <a:pPr algn="just">
              <a:buFont typeface="Arial" panose="020B0604020202020204" pitchFamily="34" charset="0"/>
              <a:buChar char="•"/>
            </a:pPr>
            <a:r>
              <a:rPr lang="en-US" sz="2400" b="1" dirty="0">
                <a:solidFill>
                  <a:srgbClr val="C00000"/>
                </a:solidFill>
                <a:effectLst/>
                <a:latin typeface="verdana" panose="020B0604030504040204" pitchFamily="34" charset="0"/>
              </a:rPr>
              <a:t>Heuristic Knowledge:</a:t>
            </a:r>
            <a:r>
              <a:rPr lang="en-US" sz="2400" b="0" dirty="0">
                <a:solidFill>
                  <a:srgbClr val="000000"/>
                </a:solidFill>
                <a:effectLst/>
                <a:latin typeface="verdana" panose="020B0604030504040204" pitchFamily="34" charset="0"/>
              </a:rPr>
              <a:t> </a:t>
            </a:r>
          </a:p>
          <a:p>
            <a:pPr algn="just">
              <a:buFont typeface="Arial" panose="020B0604020202020204" pitchFamily="34" charset="0"/>
              <a:buChar char="•"/>
            </a:pPr>
            <a:r>
              <a:rPr lang="en-US" sz="2400" b="0" dirty="0">
                <a:solidFill>
                  <a:srgbClr val="000000"/>
                </a:solidFill>
                <a:effectLst/>
                <a:latin typeface="verdana" panose="020B0604030504040204" pitchFamily="34" charset="0"/>
              </a:rPr>
              <a:t>This knowledge is based on practice, the ability to guess, evaluation, and experiences.</a:t>
            </a:r>
          </a:p>
          <a:p>
            <a:pPr algn="just"/>
            <a:r>
              <a:rPr lang="en-US" sz="2400" b="1" i="0" dirty="0">
                <a:solidFill>
                  <a:srgbClr val="C00000"/>
                </a:solidFill>
                <a:effectLst/>
                <a:latin typeface="verdana" panose="020B0604030504040204" pitchFamily="34" charset="0"/>
              </a:rPr>
              <a:t>Knowledge Representation:</a:t>
            </a:r>
            <a:r>
              <a:rPr lang="en-US" sz="2400" b="0" i="0" dirty="0">
                <a:solidFill>
                  <a:srgbClr val="000000"/>
                </a:solidFill>
                <a:effectLst/>
                <a:latin typeface="verdana" panose="020B0604030504040204" pitchFamily="34" charset="0"/>
              </a:rPr>
              <a:t> </a:t>
            </a:r>
          </a:p>
          <a:p>
            <a:pPr algn="just"/>
            <a:r>
              <a:rPr lang="en-US" sz="2400" b="0" i="0" dirty="0">
                <a:solidFill>
                  <a:srgbClr val="000000"/>
                </a:solidFill>
                <a:effectLst/>
                <a:latin typeface="verdana" panose="020B0604030504040204" pitchFamily="34" charset="0"/>
              </a:rPr>
              <a:t>It is used to formalize the knowledge stored in the knowledge base using the If-else rules.</a:t>
            </a:r>
          </a:p>
          <a:p>
            <a:pPr algn="just"/>
            <a:r>
              <a:rPr lang="en-US" sz="2400" b="1" i="0" dirty="0">
                <a:solidFill>
                  <a:srgbClr val="C00000"/>
                </a:solidFill>
                <a:effectLst/>
                <a:latin typeface="verdana" panose="020B0604030504040204" pitchFamily="34" charset="0"/>
              </a:rPr>
              <a:t>Knowledge Acquisitions:</a:t>
            </a:r>
            <a:r>
              <a:rPr lang="en-US" sz="2400" b="0" i="0" dirty="0">
                <a:solidFill>
                  <a:srgbClr val="000000"/>
                </a:solidFill>
                <a:effectLst/>
                <a:latin typeface="verdana" panose="020B0604030504040204" pitchFamily="34" charset="0"/>
              </a:rPr>
              <a:t> </a:t>
            </a:r>
          </a:p>
          <a:p>
            <a:pPr algn="just"/>
            <a:r>
              <a:rPr lang="en-US" sz="2400" b="0" i="0" dirty="0">
                <a:solidFill>
                  <a:srgbClr val="000000"/>
                </a:solidFill>
                <a:effectLst/>
                <a:latin typeface="verdana" panose="020B0604030504040204" pitchFamily="34" charset="0"/>
              </a:rPr>
              <a:t>It is the process of extracting, organizing, and structuring the domain knowledge, specifying the rules to acquire the knowledge from various experts, and store that knowledge into the knowledge base.</a:t>
            </a:r>
          </a:p>
        </p:txBody>
      </p:sp>
    </p:spTree>
    <p:extLst>
      <p:ext uri="{BB962C8B-B14F-4D97-AF65-F5344CB8AC3E}">
        <p14:creationId xmlns:p14="http://schemas.microsoft.com/office/powerpoint/2010/main" val="1540376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4" y="1107718"/>
            <a:ext cx="10569389" cy="4812728"/>
          </a:xfrm>
          <a:prstGeom prst="rect">
            <a:avLst/>
          </a:prstGeom>
        </p:spPr>
        <p:txBody>
          <a:bodyPr wrap="square">
            <a:spAutoFit/>
          </a:bodyPr>
          <a:lstStyle/>
          <a:p>
            <a:pPr algn="just">
              <a:lnSpc>
                <a:spcPct val="150000"/>
              </a:lnSpc>
            </a:pPr>
            <a:r>
              <a:rPr lang="en-US" sz="2600" b="1" i="0" dirty="0">
                <a:solidFill>
                  <a:srgbClr val="C00000"/>
                </a:solidFill>
                <a:effectLst/>
                <a:latin typeface="erdana"/>
              </a:rPr>
              <a:t>Development of Expert System</a:t>
            </a:r>
          </a:p>
          <a:p>
            <a:pPr algn="just">
              <a:lnSpc>
                <a:spcPct val="150000"/>
              </a:lnSpc>
            </a:pPr>
            <a:r>
              <a:rPr lang="en-US" sz="2600" b="0" i="0" dirty="0">
                <a:solidFill>
                  <a:srgbClr val="000000"/>
                </a:solidFill>
                <a:effectLst/>
                <a:latin typeface="verdana" panose="020B0604030504040204" pitchFamily="34" charset="0"/>
              </a:rPr>
              <a:t>The working of an expert system by taking an example of MYCIN ES. </a:t>
            </a:r>
            <a:r>
              <a:rPr lang="en-US" sz="2600" b="0" i="0" dirty="0">
                <a:solidFill>
                  <a:srgbClr val="C00000"/>
                </a:solidFill>
                <a:effectLst/>
                <a:latin typeface="verdana" panose="020B0604030504040204" pitchFamily="34" charset="0"/>
              </a:rPr>
              <a:t>Below are some steps to build an MYCIN:</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Firstly, ES should be fed with expert knowledge. </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In the case of MYCIN, human experts specialized in the medical field of bacterial infection, provide information about the causes, symptoms, and other knowledge in that domain.</a:t>
            </a:r>
          </a:p>
          <a:p>
            <a:pPr algn="just">
              <a:lnSpc>
                <a:spcPct val="150000"/>
              </a:lnSpc>
              <a:buFont typeface="Arial" panose="020B0604020202020204" pitchFamily="34" charset="0"/>
              <a:buChar char="•"/>
            </a:pPr>
            <a:r>
              <a:rPr lang="en-US" sz="2600" b="0" dirty="0">
                <a:solidFill>
                  <a:srgbClr val="000000"/>
                </a:solidFill>
                <a:effectLst/>
                <a:latin typeface="verdana" panose="020B0604030504040204" pitchFamily="34" charset="0"/>
              </a:rPr>
              <a:t>The KB of the MYCIN is updated successfully. </a:t>
            </a:r>
          </a:p>
        </p:txBody>
      </p:sp>
    </p:spTree>
    <p:extLst>
      <p:ext uri="{BB962C8B-B14F-4D97-AF65-F5344CB8AC3E}">
        <p14:creationId xmlns:p14="http://schemas.microsoft.com/office/powerpoint/2010/main" val="942894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4" y="2826622"/>
            <a:ext cx="10721788" cy="3895618"/>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ES will need a questionnaire to be filled by the patient to know the general information about the patient, such as gender, age, etc.</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Now the system has collected all the information, so it will find the solution for the problem by applying if-then rules using the inference engine and using the facts stored within the KB.</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the end, it will provide a response to the patient by using the user interface.</a:t>
            </a:r>
          </a:p>
        </p:txBody>
      </p:sp>
      <p:sp>
        <p:nvSpPr>
          <p:cNvPr id="3" name="Rectangle 2"/>
          <p:cNvSpPr/>
          <p:nvPr/>
        </p:nvSpPr>
        <p:spPr>
          <a:xfrm>
            <a:off x="1160928" y="712511"/>
            <a:ext cx="10551459" cy="2233625"/>
          </a:xfrm>
          <a:prstGeom prst="rect">
            <a:avLst/>
          </a:prstGeom>
        </p:spPr>
        <p:txBody>
          <a:bodyPr wrap="square">
            <a:spAutoFit/>
          </a:bodyPr>
          <a:lstStyle/>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order to test it, the doctor provides a new problem to it. The problem is to identify the presence of the bacteria by inputting the details of a patient, including the symptoms, current condition, and medical history.</a:t>
            </a:r>
          </a:p>
        </p:txBody>
      </p:sp>
    </p:spTree>
    <p:extLst>
      <p:ext uri="{BB962C8B-B14F-4D97-AF65-F5344CB8AC3E}">
        <p14:creationId xmlns:p14="http://schemas.microsoft.com/office/powerpoint/2010/main" val="2117637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71" y="862043"/>
            <a:ext cx="10775576" cy="5678478"/>
          </a:xfrm>
          <a:prstGeom prst="rect">
            <a:avLst/>
          </a:prstGeom>
        </p:spPr>
        <p:txBody>
          <a:bodyPr wrap="square">
            <a:spAutoFit/>
          </a:bodyPr>
          <a:lstStyle/>
          <a:p>
            <a:pPr algn="just">
              <a:lnSpc>
                <a:spcPct val="150000"/>
              </a:lnSpc>
            </a:pPr>
            <a:r>
              <a:rPr lang="en-US" sz="2200" b="1" i="0" dirty="0">
                <a:solidFill>
                  <a:srgbClr val="C00000"/>
                </a:solidFill>
                <a:effectLst/>
                <a:latin typeface="verdana" panose="020B0604030504040204" pitchFamily="34" charset="0"/>
              </a:rPr>
              <a:t>Participants in the development of Expert System</a:t>
            </a:r>
            <a:endParaRPr lang="en-US" sz="2200" b="0" i="0" dirty="0">
              <a:solidFill>
                <a:srgbClr val="C00000"/>
              </a:solidFill>
              <a:effectLst/>
              <a:latin typeface="verdana" panose="020B0604030504040204" pitchFamily="34" charset="0"/>
            </a:endParaRPr>
          </a:p>
          <a:p>
            <a:pPr algn="just">
              <a:lnSpc>
                <a:spcPct val="150000"/>
              </a:lnSpc>
            </a:pPr>
            <a:r>
              <a:rPr lang="en-US" sz="2200" b="0" i="0" dirty="0">
                <a:solidFill>
                  <a:srgbClr val="000000"/>
                </a:solidFill>
                <a:effectLst/>
                <a:latin typeface="verdana" panose="020B0604030504040204" pitchFamily="34" charset="0"/>
              </a:rPr>
              <a:t>There are three primary participants in the building of Expert System:</a:t>
            </a:r>
          </a:p>
          <a:p>
            <a:pPr algn="just">
              <a:lnSpc>
                <a:spcPct val="150000"/>
              </a:lnSpc>
              <a:buFont typeface="+mj-lt"/>
              <a:buAutoNum type="arabicPeriod"/>
            </a:pPr>
            <a:r>
              <a:rPr lang="en-US" sz="2200" b="1" i="0" dirty="0">
                <a:solidFill>
                  <a:srgbClr val="C00000"/>
                </a:solidFill>
                <a:effectLst/>
                <a:latin typeface="verdana" panose="020B0604030504040204" pitchFamily="34" charset="0"/>
              </a:rPr>
              <a:t>Expert:</a:t>
            </a:r>
            <a:r>
              <a:rPr lang="en-US" sz="2200" b="0" i="0" dirty="0">
                <a:solidFill>
                  <a:srgbClr val="000000"/>
                </a:solidFill>
                <a:effectLst/>
                <a:latin typeface="verdana" panose="020B0604030504040204" pitchFamily="34" charset="0"/>
              </a:rPr>
              <a:t> The success of an ES much depends on the knowledge provided by human experts. These experts are those persons who are specialized in that specific domain.</a:t>
            </a:r>
          </a:p>
          <a:p>
            <a:pPr algn="just">
              <a:lnSpc>
                <a:spcPct val="150000"/>
              </a:lnSpc>
              <a:buFont typeface="+mj-lt"/>
              <a:buAutoNum type="arabicPeriod"/>
            </a:pPr>
            <a:r>
              <a:rPr lang="en-US" sz="2200" b="1" i="0" dirty="0">
                <a:solidFill>
                  <a:srgbClr val="C00000"/>
                </a:solidFill>
                <a:effectLst/>
                <a:latin typeface="verdana" panose="020B0604030504040204" pitchFamily="34" charset="0"/>
              </a:rPr>
              <a:t>Knowledge Engineer:</a:t>
            </a:r>
            <a:r>
              <a:rPr lang="en-US" sz="2200" b="0" i="0" dirty="0">
                <a:solidFill>
                  <a:srgbClr val="000000"/>
                </a:solidFill>
                <a:effectLst/>
                <a:latin typeface="verdana" panose="020B0604030504040204" pitchFamily="34" charset="0"/>
              </a:rPr>
              <a:t> Knowledge engineer is the person who gathers the knowledge from the domain experts and then codifies that knowledge to the system according to the formalism.</a:t>
            </a:r>
          </a:p>
          <a:p>
            <a:pPr algn="just">
              <a:lnSpc>
                <a:spcPct val="150000"/>
              </a:lnSpc>
              <a:buFont typeface="+mj-lt"/>
              <a:buAutoNum type="arabicPeriod"/>
            </a:pPr>
            <a:r>
              <a:rPr lang="en-US" sz="2200" b="1" i="0" dirty="0">
                <a:solidFill>
                  <a:srgbClr val="C00000"/>
                </a:solidFill>
                <a:effectLst/>
                <a:latin typeface="verdana" panose="020B0604030504040204" pitchFamily="34" charset="0"/>
              </a:rPr>
              <a:t>End-User:</a:t>
            </a:r>
            <a:r>
              <a:rPr lang="en-US" sz="2200" b="0" i="0" dirty="0">
                <a:solidFill>
                  <a:srgbClr val="000000"/>
                </a:solidFill>
                <a:effectLst/>
                <a:latin typeface="verdana" panose="020B0604030504040204" pitchFamily="34" charset="0"/>
              </a:rPr>
              <a:t> This is a particular person or a group of people who may not be experts, and working on the expert system needs the solution or advice for his queries, which are complex.</a:t>
            </a:r>
          </a:p>
        </p:txBody>
      </p:sp>
    </p:spTree>
    <p:extLst>
      <p:ext uri="{BB962C8B-B14F-4D97-AF65-F5344CB8AC3E}">
        <p14:creationId xmlns:p14="http://schemas.microsoft.com/office/powerpoint/2010/main" val="3028049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0237" y="841793"/>
            <a:ext cx="4611998" cy="461665"/>
          </a:xfrm>
          <a:prstGeom prst="rect">
            <a:avLst/>
          </a:prstGeom>
        </p:spPr>
        <p:txBody>
          <a:bodyPr wrap="square">
            <a:spAutoFit/>
          </a:bodyPr>
          <a:lstStyle/>
          <a:p>
            <a:r>
              <a:rPr lang="en-IN" sz="2400" b="1" i="0" dirty="0">
                <a:solidFill>
                  <a:srgbClr val="C00000"/>
                </a:solidFill>
                <a:effectLst/>
                <a:latin typeface="erdana"/>
              </a:rPr>
              <a:t>Why Expert System?</a:t>
            </a:r>
          </a:p>
        </p:txBody>
      </p:sp>
      <p:pic>
        <p:nvPicPr>
          <p:cNvPr id="11266" name="Picture 2" descr="Expert Systems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2" y="1559859"/>
            <a:ext cx="8794376" cy="480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028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5" y="941417"/>
            <a:ext cx="10730754" cy="5262979"/>
          </a:xfrm>
          <a:prstGeom prst="rect">
            <a:avLst/>
          </a:prstGeom>
        </p:spPr>
        <p:txBody>
          <a:bodyPr wrap="square">
            <a:spAutoFit/>
          </a:bodyPr>
          <a:lstStyle/>
          <a:p>
            <a:pPr algn="just">
              <a:lnSpc>
                <a:spcPct val="150000"/>
              </a:lnSpc>
            </a:pPr>
            <a:r>
              <a:rPr lang="en-US" sz="2200" b="1" i="0" dirty="0">
                <a:solidFill>
                  <a:srgbClr val="C00000"/>
                </a:solidFill>
                <a:effectLst/>
                <a:latin typeface="verdana" panose="020B0604030504040204" pitchFamily="34" charset="0"/>
              </a:rPr>
              <a:t>Need of the ES:</a:t>
            </a:r>
          </a:p>
          <a:p>
            <a:pPr algn="just">
              <a:lnSpc>
                <a:spcPct val="150000"/>
              </a:lnSpc>
              <a:buFont typeface="+mj-lt"/>
              <a:buAutoNum type="arabicPeriod"/>
            </a:pPr>
            <a:r>
              <a:rPr lang="en-US" sz="2200" b="1" i="0" dirty="0">
                <a:solidFill>
                  <a:srgbClr val="C00000"/>
                </a:solidFill>
                <a:effectLst/>
                <a:latin typeface="verdana" panose="020B0604030504040204" pitchFamily="34" charset="0"/>
              </a:rPr>
              <a:t>No memory Limitations:</a:t>
            </a:r>
            <a:r>
              <a:rPr lang="en-US" sz="2200" b="0" i="0" dirty="0">
                <a:solidFill>
                  <a:srgbClr val="000000"/>
                </a:solidFill>
                <a:effectLst/>
                <a:latin typeface="verdana" panose="020B0604030504040204" pitchFamily="34" charset="0"/>
              </a:rPr>
              <a:t> It can store as much data as required and can memorize it at the time of its application. But for human experts, there are some limitations to memorize all things at every time.</a:t>
            </a:r>
          </a:p>
          <a:p>
            <a:pPr algn="just">
              <a:lnSpc>
                <a:spcPct val="150000"/>
              </a:lnSpc>
              <a:buFont typeface="+mj-lt"/>
              <a:buAutoNum type="arabicPeriod"/>
            </a:pPr>
            <a:r>
              <a:rPr lang="en-US" sz="2200" b="1" i="0" dirty="0">
                <a:solidFill>
                  <a:srgbClr val="C00000"/>
                </a:solidFill>
                <a:effectLst/>
                <a:latin typeface="verdana" panose="020B0604030504040204" pitchFamily="34" charset="0"/>
              </a:rPr>
              <a:t>High Efficiency:</a:t>
            </a:r>
            <a:r>
              <a:rPr lang="en-US" sz="2200" b="0" i="0" dirty="0">
                <a:solidFill>
                  <a:srgbClr val="000000"/>
                </a:solidFill>
                <a:effectLst/>
                <a:latin typeface="verdana" panose="020B0604030504040204" pitchFamily="34" charset="0"/>
              </a:rPr>
              <a:t> If the knowledge base is updated with the correct knowledge, then it provides a highly efficient output, which may not be possible for a human.</a:t>
            </a:r>
          </a:p>
          <a:p>
            <a:pPr algn="just">
              <a:lnSpc>
                <a:spcPct val="150000"/>
              </a:lnSpc>
              <a:buFont typeface="+mj-lt"/>
              <a:buAutoNum type="arabicPeriod"/>
            </a:pPr>
            <a:r>
              <a:rPr lang="en-US" sz="2400" b="1" dirty="0">
                <a:solidFill>
                  <a:srgbClr val="C00000"/>
                </a:solidFill>
                <a:latin typeface="verdana" panose="020B0604030504040204" pitchFamily="34" charset="0"/>
              </a:rPr>
              <a:t>High security:</a:t>
            </a:r>
            <a:r>
              <a:rPr lang="en-US" sz="2400" dirty="0">
                <a:solidFill>
                  <a:srgbClr val="000000"/>
                </a:solidFill>
                <a:latin typeface="verdana" panose="020B0604030504040204" pitchFamily="34" charset="0"/>
              </a:rPr>
              <a:t> These systems provide high security to resolve any query.</a:t>
            </a:r>
          </a:p>
          <a:p>
            <a:pPr algn="just">
              <a:lnSpc>
                <a:spcPct val="150000"/>
              </a:lnSpc>
            </a:pP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20965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306" y="930132"/>
            <a:ext cx="10641106" cy="6047809"/>
          </a:xfrm>
          <a:prstGeom prst="rect">
            <a:avLst/>
          </a:prstGeom>
        </p:spPr>
        <p:txBody>
          <a:bodyPr wrap="square">
            <a:spAutoFit/>
          </a:bodyPr>
          <a:lstStyle/>
          <a:p>
            <a:pPr algn="just"/>
            <a:r>
              <a:rPr lang="en-US" sz="2200" b="1" dirty="0">
                <a:solidFill>
                  <a:srgbClr val="C00000"/>
                </a:solidFill>
                <a:latin typeface="verdana" panose="020B0604030504040204" pitchFamily="34" charset="0"/>
              </a:rPr>
              <a:t>4. Expertise in a domain:</a:t>
            </a:r>
            <a:r>
              <a:rPr lang="en-US" sz="2200" dirty="0">
                <a:solidFill>
                  <a:srgbClr val="C00000"/>
                </a:solidFill>
                <a:latin typeface="verdana" panose="020B0604030504040204" pitchFamily="34" charset="0"/>
              </a:rPr>
              <a:t>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There are lots of human experts in each domain, and they all have different skills, different experiences, and different skills, so it is not easy to get a final output for the query.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But if we put the knowledge gained from human experts into the expert system, then it provides an efficient output by mixing all the facts and knowledge</a:t>
            </a:r>
          </a:p>
          <a:p>
            <a:pPr algn="just"/>
            <a:r>
              <a:rPr lang="en-US" sz="2200" b="1" dirty="0">
                <a:solidFill>
                  <a:srgbClr val="C00000"/>
                </a:solidFill>
                <a:latin typeface="verdana" panose="020B0604030504040204" pitchFamily="34" charset="0"/>
              </a:rPr>
              <a:t>5. Not affected by emotions:</a:t>
            </a:r>
            <a:r>
              <a:rPr lang="en-US" sz="2200" dirty="0">
                <a:solidFill>
                  <a:srgbClr val="C00000"/>
                </a:solidFill>
                <a:latin typeface="verdana" panose="020B0604030504040204" pitchFamily="34" charset="0"/>
              </a:rPr>
              <a:t>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These systems are not affected by human emotions such as fatigue, anger, depression, anxiety, etc.. Hence the performance remains constant.</a:t>
            </a:r>
          </a:p>
          <a:p>
            <a:endParaRPr lang="en-US" sz="2400" dirty="0">
              <a:solidFill>
                <a:srgbClr val="000000"/>
              </a:solidFill>
              <a:latin typeface="verdana" panose="020B0604030504040204" pitchFamily="34" charset="0"/>
            </a:endParaRPr>
          </a:p>
          <a:p>
            <a:pPr marL="342900" indent="-342900" algn="just">
              <a:buFont typeface="Arial" panose="020B0604020202020204" pitchFamily="34" charset="0"/>
              <a:buChar char="•"/>
            </a:pPr>
            <a:endParaRPr lang="en-US" sz="22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213978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659" y="969620"/>
            <a:ext cx="10390094" cy="2233625"/>
          </a:xfrm>
          <a:prstGeom prst="rect">
            <a:avLst/>
          </a:prstGeom>
        </p:spPr>
        <p:txBody>
          <a:bodyPr wrap="square">
            <a:spAutoFit/>
          </a:bodyPr>
          <a:lstStyle/>
          <a:p>
            <a:pPr algn="just">
              <a:lnSpc>
                <a:spcPct val="150000"/>
              </a:lnSpc>
            </a:pPr>
            <a:r>
              <a:rPr lang="en-US" sz="2400" b="1" i="0" dirty="0">
                <a:solidFill>
                  <a:srgbClr val="C00000"/>
                </a:solidFill>
                <a:effectLst/>
                <a:latin typeface="verdana" panose="020B0604030504040204" pitchFamily="34" charset="0"/>
              </a:rPr>
              <a:t>6. Regular updates improve the performance:</a:t>
            </a:r>
            <a:r>
              <a:rPr lang="en-US" sz="2400" b="0" i="0" dirty="0">
                <a:solidFill>
                  <a:srgbClr val="000000"/>
                </a:solidFill>
                <a:effectLst/>
                <a:latin typeface="verdana" panose="020B0604030504040204" pitchFamily="34" charset="0"/>
              </a:rPr>
              <a:t> </a:t>
            </a:r>
          </a:p>
          <a:p>
            <a:pPr algn="just">
              <a:lnSpc>
                <a:spcPct val="150000"/>
              </a:lnSpc>
            </a:pPr>
            <a:r>
              <a:rPr lang="en-US" sz="2400" b="0" i="0" dirty="0">
                <a:solidFill>
                  <a:srgbClr val="000000"/>
                </a:solidFill>
                <a:effectLst/>
                <a:latin typeface="verdana" panose="020B0604030504040204" pitchFamily="34" charset="0"/>
              </a:rPr>
              <a:t>If there is an issue in the result provided by the expert systems, we can improve the performance of the system by updating the knowledge base.</a:t>
            </a:r>
          </a:p>
        </p:txBody>
      </p:sp>
      <p:sp>
        <p:nvSpPr>
          <p:cNvPr id="3" name="Rectangle 2"/>
          <p:cNvSpPr/>
          <p:nvPr/>
        </p:nvSpPr>
        <p:spPr>
          <a:xfrm>
            <a:off x="1102659" y="3434407"/>
            <a:ext cx="10390094" cy="2787623"/>
          </a:xfrm>
          <a:prstGeom prst="rect">
            <a:avLst/>
          </a:prstGeom>
        </p:spPr>
        <p:txBody>
          <a:bodyPr wrap="square">
            <a:spAutoFit/>
          </a:bodyPr>
          <a:lstStyle/>
          <a:p>
            <a:pPr algn="just">
              <a:lnSpc>
                <a:spcPct val="150000"/>
              </a:lnSpc>
            </a:pPr>
            <a:r>
              <a:rPr lang="en-US" sz="2400" b="1" dirty="0">
                <a:solidFill>
                  <a:srgbClr val="C00000"/>
                </a:solidFill>
                <a:latin typeface="verdana" panose="020B0604030504040204" pitchFamily="34" charset="0"/>
              </a:rPr>
              <a:t>7. Considers all the facts:</a:t>
            </a:r>
            <a:r>
              <a:rPr lang="en-US" sz="2400" dirty="0">
                <a:solidFill>
                  <a:srgbClr val="000000"/>
                </a:solidFill>
                <a:latin typeface="verdana" panose="020B0604030504040204" pitchFamily="34" charset="0"/>
              </a:rPr>
              <a:t> </a:t>
            </a:r>
          </a:p>
          <a:p>
            <a:pPr algn="just">
              <a:lnSpc>
                <a:spcPct val="150000"/>
              </a:lnSpc>
            </a:pPr>
            <a:r>
              <a:rPr lang="en-US" sz="2400" dirty="0">
                <a:solidFill>
                  <a:srgbClr val="000000"/>
                </a:solidFill>
                <a:latin typeface="verdana" panose="020B0604030504040204" pitchFamily="34" charset="0"/>
              </a:rPr>
              <a:t>To respond to any query, it checks and considers all the available facts and provides the result accordingly. </a:t>
            </a:r>
          </a:p>
          <a:p>
            <a:pPr algn="just">
              <a:lnSpc>
                <a:spcPct val="150000"/>
              </a:lnSpc>
            </a:pPr>
            <a:r>
              <a:rPr lang="en-US" sz="2400" dirty="0">
                <a:solidFill>
                  <a:srgbClr val="000000"/>
                </a:solidFill>
                <a:latin typeface="verdana" panose="020B0604030504040204" pitchFamily="34" charset="0"/>
              </a:rPr>
              <a:t>But it is possible that a human expert may not consider some facts due to any reason.</a:t>
            </a:r>
          </a:p>
        </p:txBody>
      </p:sp>
    </p:spTree>
    <p:extLst>
      <p:ext uri="{BB962C8B-B14F-4D97-AF65-F5344CB8AC3E}">
        <p14:creationId xmlns:p14="http://schemas.microsoft.com/office/powerpoint/2010/main" val="566124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4" y="802412"/>
            <a:ext cx="10641106" cy="5632311"/>
          </a:xfrm>
          <a:prstGeom prst="rect">
            <a:avLst/>
          </a:prstGeom>
        </p:spPr>
        <p:txBody>
          <a:bodyPr wrap="square">
            <a:spAutoFit/>
          </a:bodyPr>
          <a:lstStyle/>
          <a:p>
            <a:pPr algn="just">
              <a:lnSpc>
                <a:spcPct val="150000"/>
              </a:lnSpc>
            </a:pPr>
            <a:r>
              <a:rPr lang="en-US" sz="2400" b="1" i="0" dirty="0">
                <a:solidFill>
                  <a:srgbClr val="C00000"/>
                </a:solidFill>
                <a:effectLst/>
                <a:latin typeface="erdana"/>
              </a:rPr>
              <a:t>Capabilities of the Expert System</a:t>
            </a:r>
          </a:p>
          <a:p>
            <a:pPr algn="just">
              <a:lnSpc>
                <a:spcPct val="150000"/>
              </a:lnSpc>
            </a:pPr>
            <a:r>
              <a:rPr lang="en-US" sz="2400" b="0" i="0" dirty="0">
                <a:solidFill>
                  <a:srgbClr val="C00000"/>
                </a:solidFill>
                <a:effectLst/>
                <a:latin typeface="verdana" panose="020B0604030504040204" pitchFamily="34" charset="0"/>
              </a:rPr>
              <a:t>Below are some capabilities of an Expert System:</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Advising:</a:t>
            </a:r>
            <a:r>
              <a:rPr lang="en-US" sz="2400" b="0" dirty="0">
                <a:solidFill>
                  <a:srgbClr val="000000"/>
                </a:solidFill>
                <a:effectLst/>
                <a:latin typeface="verdana" panose="020B0604030504040204" pitchFamily="34" charset="0"/>
              </a:rPr>
              <a:t> It is capable of advising the human being for the query of any domain from the particular ES.</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Provide decision-making capabilities:</a:t>
            </a:r>
            <a:r>
              <a:rPr lang="en-US" sz="2400" b="0" dirty="0">
                <a:solidFill>
                  <a:srgbClr val="000000"/>
                </a:solidFill>
                <a:effectLst/>
                <a:latin typeface="verdana" panose="020B0604030504040204" pitchFamily="34" charset="0"/>
              </a:rPr>
              <a:t> It provides the capability of decision making in any domain, such as for making any financial decision, decisions in medical science, etc.</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Demonstrate a device:</a:t>
            </a:r>
            <a:r>
              <a:rPr lang="en-US" sz="2400" b="0" dirty="0">
                <a:solidFill>
                  <a:srgbClr val="000000"/>
                </a:solidFill>
                <a:effectLst/>
                <a:latin typeface="verdana" panose="020B0604030504040204" pitchFamily="34" charset="0"/>
              </a:rPr>
              <a:t> It is capable of demonstrating any new products such as its features, specifications, how to use that product, etc.</a:t>
            </a:r>
          </a:p>
        </p:txBody>
      </p:sp>
    </p:spTree>
    <p:extLst>
      <p:ext uri="{BB962C8B-B14F-4D97-AF65-F5344CB8AC3E}">
        <p14:creationId xmlns:p14="http://schemas.microsoft.com/office/powerpoint/2010/main" val="165644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2" y="856200"/>
            <a:ext cx="10694894" cy="5078313"/>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Problem-solving:</a:t>
            </a:r>
            <a:r>
              <a:rPr lang="en-US" sz="2400" b="0" dirty="0">
                <a:solidFill>
                  <a:srgbClr val="000000"/>
                </a:solidFill>
                <a:effectLst/>
                <a:latin typeface="verdana" panose="020B0604030504040204" pitchFamily="34" charset="0"/>
              </a:rPr>
              <a:t> It has problem-solving capabilities.</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Explaining a problem:</a:t>
            </a:r>
            <a:r>
              <a:rPr lang="en-US" sz="2400" b="0" dirty="0">
                <a:solidFill>
                  <a:srgbClr val="000000"/>
                </a:solidFill>
                <a:effectLst/>
                <a:latin typeface="verdana" panose="020B0604030504040204" pitchFamily="34" charset="0"/>
              </a:rPr>
              <a:t> It is also capable of providing a detailed description of an input problem.</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Interpreting the input:</a:t>
            </a:r>
            <a:r>
              <a:rPr lang="en-US" sz="2400" b="0" dirty="0">
                <a:solidFill>
                  <a:srgbClr val="000000"/>
                </a:solidFill>
                <a:effectLst/>
                <a:latin typeface="verdana" panose="020B0604030504040204" pitchFamily="34" charset="0"/>
              </a:rPr>
              <a:t> It is capable of interpreting the input given by the user.</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Predicting results:</a:t>
            </a:r>
            <a:r>
              <a:rPr lang="en-US" sz="2400" b="0" dirty="0">
                <a:solidFill>
                  <a:srgbClr val="000000"/>
                </a:solidFill>
                <a:effectLst/>
                <a:latin typeface="verdana" panose="020B0604030504040204" pitchFamily="34" charset="0"/>
              </a:rPr>
              <a:t> It can be used for the prediction of a result.</a:t>
            </a:r>
          </a:p>
          <a:p>
            <a:pPr algn="just">
              <a:lnSpc>
                <a:spcPct val="150000"/>
              </a:lnSpc>
              <a:buFont typeface="Arial" panose="020B0604020202020204" pitchFamily="34" charset="0"/>
              <a:buChar char="•"/>
            </a:pPr>
            <a:r>
              <a:rPr lang="en-US" sz="2400" b="1" dirty="0">
                <a:solidFill>
                  <a:srgbClr val="C00000"/>
                </a:solidFill>
                <a:effectLst/>
                <a:latin typeface="verdana" panose="020B0604030504040204" pitchFamily="34" charset="0"/>
              </a:rPr>
              <a:t>Diagnosis:</a:t>
            </a:r>
            <a:r>
              <a:rPr lang="en-US" sz="2400" b="0" dirty="0">
                <a:solidFill>
                  <a:srgbClr val="000000"/>
                </a:solidFill>
                <a:effectLst/>
                <a:latin typeface="verdana" panose="020B0604030504040204" pitchFamily="34" charset="0"/>
              </a:rPr>
              <a:t> An ES designed for the medical field is capable of diagnosing a disease without using multiple components as it already contains various inbuilt medical tools.</a:t>
            </a:r>
          </a:p>
        </p:txBody>
      </p:sp>
    </p:spTree>
    <p:extLst>
      <p:ext uri="{BB962C8B-B14F-4D97-AF65-F5344CB8AC3E}">
        <p14:creationId xmlns:p14="http://schemas.microsoft.com/office/powerpoint/2010/main" val="32541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70" y="878663"/>
            <a:ext cx="10703859" cy="5601533"/>
          </a:xfrm>
          <a:prstGeom prst="rect">
            <a:avLst/>
          </a:prstGeom>
        </p:spPr>
        <p:txBody>
          <a:bodyPr wrap="square">
            <a:spAutoFit/>
          </a:bodyPr>
          <a:lstStyle/>
          <a:p>
            <a:r>
              <a:rPr lang="en-US" b="1" i="0" dirty="0">
                <a:solidFill>
                  <a:srgbClr val="000000"/>
                </a:solidFill>
                <a:effectLst/>
                <a:latin typeface="verdana" panose="020B0604030504040204" pitchFamily="34" charset="0"/>
              </a:rPr>
              <a:t>1980 - Current</a:t>
            </a:r>
            <a:endParaRPr lang="en-US" b="0" i="0" dirty="0">
              <a:solidFill>
                <a:srgbClr val="000000"/>
              </a:solidFill>
              <a:effectLst/>
              <a:latin typeface="verdana" panose="020B0604030504040204" pitchFamily="34" charset="0"/>
            </a:endParaRP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Till the year 1980, natural language processing systems were based on complex sets of hand-written rules. </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After 1980, NLP introduced machine learning algorithms for language processing.</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In the beginning of the year 1990s, NLP started growing faster and achieved good process accuracy, especially in English Grammar. </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In 1990 also, an electronic text introduced, which provided a good resource for training and examining natural language programs.</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Other factors may include the availability of computers with fast CPUs and more memory. The major factor behind the advancement of natural language processing was the Internet.</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Now, modern NLP consists of various applications, like </a:t>
            </a:r>
            <a:r>
              <a:rPr lang="en-US" sz="2000" b="1" i="0" dirty="0">
                <a:solidFill>
                  <a:srgbClr val="000000"/>
                </a:solidFill>
                <a:effectLst/>
                <a:latin typeface="verdana" panose="020B0604030504040204" pitchFamily="34" charset="0"/>
              </a:rPr>
              <a:t>speech recognition, machine translation,</a:t>
            </a:r>
            <a:r>
              <a:rPr lang="en-US" sz="2000" b="0" i="0" dirty="0">
                <a:solidFill>
                  <a:srgbClr val="000000"/>
                </a:solidFill>
                <a:effectLst/>
                <a:latin typeface="verdana" panose="020B0604030504040204" pitchFamily="34" charset="0"/>
              </a:rPr>
              <a:t> and </a:t>
            </a:r>
            <a:r>
              <a:rPr lang="en-US" sz="2000" b="1" i="0" dirty="0">
                <a:solidFill>
                  <a:srgbClr val="000000"/>
                </a:solidFill>
                <a:effectLst/>
                <a:latin typeface="verdana" panose="020B0604030504040204" pitchFamily="34" charset="0"/>
              </a:rPr>
              <a:t>machine text reading</a:t>
            </a:r>
            <a:r>
              <a:rPr lang="en-US" sz="2000" b="0" i="0" dirty="0">
                <a:solidFill>
                  <a:srgbClr val="000000"/>
                </a:solidFill>
                <a:effectLst/>
                <a:latin typeface="verdana" panose="020B0604030504040204" pitchFamily="34" charset="0"/>
              </a:rPr>
              <a:t>. </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When we combine all these applications then it allows the artificial intelligence to gain knowledge of the world. </a:t>
            </a:r>
          </a:p>
          <a:p>
            <a:pPr marL="285750" indent="-285750" algn="just">
              <a:buFont typeface="Arial" panose="020B0604020202020204" pitchFamily="34" charset="0"/>
              <a:buChar char="•"/>
            </a:pPr>
            <a:r>
              <a:rPr lang="en-US" sz="2000" b="0" i="0" dirty="0">
                <a:solidFill>
                  <a:srgbClr val="000000"/>
                </a:solidFill>
                <a:effectLst/>
                <a:latin typeface="verdana" panose="020B0604030504040204" pitchFamily="34" charset="0"/>
              </a:rPr>
              <a:t>Let's consider the example of AMAZON ALEXA, using this robot you can ask the question to Alexa, and it will reply to you.</a:t>
            </a:r>
          </a:p>
        </p:txBody>
      </p:sp>
    </p:spTree>
    <p:extLst>
      <p:ext uri="{BB962C8B-B14F-4D97-AF65-F5344CB8AC3E}">
        <p14:creationId xmlns:p14="http://schemas.microsoft.com/office/powerpoint/2010/main" val="132140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3" y="1186987"/>
            <a:ext cx="10587318" cy="4524315"/>
          </a:xfrm>
          <a:prstGeom prst="rect">
            <a:avLst/>
          </a:prstGeom>
        </p:spPr>
        <p:txBody>
          <a:bodyPr wrap="square">
            <a:spAutoFit/>
          </a:bodyPr>
          <a:lstStyle/>
          <a:p>
            <a:pPr algn="just">
              <a:lnSpc>
                <a:spcPct val="150000"/>
              </a:lnSpc>
            </a:pPr>
            <a:r>
              <a:rPr lang="en-US" sz="2400" b="1" i="0" dirty="0">
                <a:solidFill>
                  <a:srgbClr val="C00000"/>
                </a:solidFill>
                <a:effectLst/>
                <a:latin typeface="erdana"/>
              </a:rPr>
              <a:t>Advantages of Expert System</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These systems are highly reproducible.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They can be used for risky places where the human presence is not safe.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Error possibilities are less if the KB contains correct knowledge.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performance of these systems remains steady as it is not affected by emotions, tension, or fatigue.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They provide a very high speed to respond to a particular query.</a:t>
            </a:r>
          </a:p>
        </p:txBody>
      </p:sp>
    </p:spTree>
    <p:extLst>
      <p:ext uri="{BB962C8B-B14F-4D97-AF65-F5344CB8AC3E}">
        <p14:creationId xmlns:p14="http://schemas.microsoft.com/office/powerpoint/2010/main" val="2073238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52" y="995605"/>
            <a:ext cx="10730753" cy="5632311"/>
          </a:xfrm>
          <a:prstGeom prst="rect">
            <a:avLst/>
          </a:prstGeom>
        </p:spPr>
        <p:txBody>
          <a:bodyPr wrap="square">
            <a:spAutoFit/>
          </a:bodyPr>
          <a:lstStyle/>
          <a:p>
            <a:pPr algn="just">
              <a:lnSpc>
                <a:spcPct val="150000"/>
              </a:lnSpc>
            </a:pPr>
            <a:r>
              <a:rPr lang="en-US" sz="2400" b="1" i="0" dirty="0">
                <a:solidFill>
                  <a:srgbClr val="C00000"/>
                </a:solidFill>
                <a:effectLst/>
                <a:latin typeface="erdana"/>
              </a:rPr>
              <a:t>Limitations of Expert System</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The response of the expert system may get wrong if the knowledge base contains the wrong information.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Like a human being, it cannot produce a creative output for different scenarios.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Its maintenance and development costs are very high.</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Knowledge acquisition for designing is much difficult.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For each domain, we require a specific ES, which is one of the big limitations.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cannot learn from itself and hence requires manual updates.</a:t>
            </a:r>
          </a:p>
        </p:txBody>
      </p:sp>
    </p:spTree>
    <p:extLst>
      <p:ext uri="{BB962C8B-B14F-4D97-AF65-F5344CB8AC3E}">
        <p14:creationId xmlns:p14="http://schemas.microsoft.com/office/powerpoint/2010/main" val="2924479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0" y="887628"/>
            <a:ext cx="10730753" cy="5847755"/>
          </a:xfrm>
          <a:prstGeom prst="rect">
            <a:avLst/>
          </a:prstGeom>
        </p:spPr>
        <p:txBody>
          <a:bodyPr wrap="square">
            <a:spAutoFit/>
          </a:bodyPr>
          <a:lstStyle/>
          <a:p>
            <a:pPr algn="just"/>
            <a:r>
              <a:rPr lang="en-US" sz="2400" b="1" i="0" dirty="0">
                <a:solidFill>
                  <a:srgbClr val="C00000"/>
                </a:solidFill>
                <a:effectLst/>
                <a:latin typeface="erdana"/>
              </a:rPr>
              <a:t>Applications of Expert System</a:t>
            </a:r>
          </a:p>
          <a:p>
            <a:pPr algn="just">
              <a:buFont typeface="Arial" panose="020B0604020202020204" pitchFamily="34" charset="0"/>
              <a:buChar char="•"/>
            </a:pPr>
            <a:r>
              <a:rPr lang="en-US" sz="2200" b="1" dirty="0">
                <a:solidFill>
                  <a:srgbClr val="000000"/>
                </a:solidFill>
                <a:effectLst/>
                <a:latin typeface="verdana" panose="020B0604030504040204" pitchFamily="34" charset="0"/>
              </a:rPr>
              <a:t>In designing and manufacturing domain</a:t>
            </a:r>
          </a:p>
          <a:p>
            <a:pPr algn="just"/>
            <a:br>
              <a:rPr lang="en-US" sz="2200" b="0" dirty="0">
                <a:solidFill>
                  <a:srgbClr val="000000"/>
                </a:solidFill>
                <a:effectLst/>
                <a:latin typeface="verdana" panose="020B0604030504040204" pitchFamily="34" charset="0"/>
              </a:rPr>
            </a:br>
            <a:r>
              <a:rPr lang="en-US" sz="2200" b="0" dirty="0">
                <a:solidFill>
                  <a:srgbClr val="000000"/>
                </a:solidFill>
                <a:effectLst/>
                <a:latin typeface="verdana" panose="020B0604030504040204" pitchFamily="34" charset="0"/>
              </a:rPr>
              <a:t>It can be broadly used for designing and manufacturing physical devices such as camera lenses and automobiles.</a:t>
            </a:r>
          </a:p>
          <a:p>
            <a:pPr algn="just"/>
            <a:endParaRPr lang="en-US" sz="2200" b="0" dirty="0">
              <a:solidFill>
                <a:srgbClr val="000000"/>
              </a:solidFill>
              <a:effectLst/>
              <a:latin typeface="verdana" panose="020B0604030504040204" pitchFamily="34" charset="0"/>
            </a:endParaRPr>
          </a:p>
          <a:p>
            <a:pPr algn="just">
              <a:buFont typeface="Arial" panose="020B0604020202020204" pitchFamily="34" charset="0"/>
              <a:buChar char="•"/>
            </a:pPr>
            <a:r>
              <a:rPr lang="en-US" sz="2200" b="1" dirty="0">
                <a:solidFill>
                  <a:srgbClr val="000000"/>
                </a:solidFill>
                <a:effectLst/>
                <a:latin typeface="verdana" panose="020B0604030504040204" pitchFamily="34" charset="0"/>
              </a:rPr>
              <a:t>In the knowledge domain</a:t>
            </a:r>
          </a:p>
          <a:p>
            <a:pPr algn="just"/>
            <a:br>
              <a:rPr lang="en-US" sz="2200" b="0" dirty="0">
                <a:solidFill>
                  <a:srgbClr val="000000"/>
                </a:solidFill>
                <a:effectLst/>
                <a:latin typeface="verdana" panose="020B0604030504040204" pitchFamily="34" charset="0"/>
              </a:rPr>
            </a:br>
            <a:r>
              <a:rPr lang="en-US" sz="2200" b="0" dirty="0">
                <a:solidFill>
                  <a:srgbClr val="000000"/>
                </a:solidFill>
                <a:effectLst/>
                <a:latin typeface="verdana" panose="020B0604030504040204" pitchFamily="34" charset="0"/>
              </a:rPr>
              <a:t>These systems are primarily used for publishing the relevant knowledge to the users. The two popular ES used for this domain is an advisor and a tax advisor.</a:t>
            </a:r>
          </a:p>
          <a:p>
            <a:pPr algn="just"/>
            <a:endParaRPr lang="en-US" sz="2200" b="0" dirty="0">
              <a:solidFill>
                <a:srgbClr val="000000"/>
              </a:solidFill>
              <a:effectLst/>
              <a:latin typeface="verdana" panose="020B0604030504040204" pitchFamily="34" charset="0"/>
            </a:endParaRPr>
          </a:p>
          <a:p>
            <a:pPr algn="just">
              <a:buFont typeface="Arial" panose="020B0604020202020204" pitchFamily="34" charset="0"/>
              <a:buChar char="•"/>
            </a:pPr>
            <a:r>
              <a:rPr lang="en-US" sz="2200" b="1" dirty="0">
                <a:solidFill>
                  <a:srgbClr val="000000"/>
                </a:solidFill>
                <a:effectLst/>
                <a:latin typeface="verdana" panose="020B0604030504040204" pitchFamily="34" charset="0"/>
              </a:rPr>
              <a:t>In the finance domain</a:t>
            </a:r>
          </a:p>
          <a:p>
            <a:pPr algn="just"/>
            <a:br>
              <a:rPr lang="en-US" sz="2200" b="0" dirty="0">
                <a:solidFill>
                  <a:srgbClr val="000000"/>
                </a:solidFill>
                <a:effectLst/>
                <a:latin typeface="verdana" panose="020B0604030504040204" pitchFamily="34" charset="0"/>
              </a:rPr>
            </a:br>
            <a:r>
              <a:rPr lang="en-US" sz="2200" b="0" dirty="0">
                <a:solidFill>
                  <a:srgbClr val="000000"/>
                </a:solidFill>
                <a:effectLst/>
                <a:latin typeface="verdana" panose="020B0604030504040204" pitchFamily="34" charset="0"/>
              </a:rPr>
              <a:t>In the finance industries, it is used to detect any type of possible fraud, suspicious activity, and advise bankers that if they should provide loans for business or not.</a:t>
            </a:r>
          </a:p>
        </p:txBody>
      </p:sp>
    </p:spTree>
    <p:extLst>
      <p:ext uri="{BB962C8B-B14F-4D97-AF65-F5344CB8AC3E}">
        <p14:creationId xmlns:p14="http://schemas.microsoft.com/office/powerpoint/2010/main" val="3685917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073568"/>
            <a:ext cx="10668000" cy="4524315"/>
          </a:xfrm>
          <a:prstGeom prst="rect">
            <a:avLst/>
          </a:prstGeom>
        </p:spPr>
        <p:txBody>
          <a:bodyPr wrap="square">
            <a:spAutoFit/>
          </a:bodyPr>
          <a:lstStyle/>
          <a:p>
            <a:pPr algn="just">
              <a:buFont typeface="Arial" panose="020B0604020202020204" pitchFamily="34" charset="0"/>
              <a:buChar char="•"/>
            </a:pPr>
            <a:r>
              <a:rPr lang="en-US" sz="2400" b="1" dirty="0">
                <a:solidFill>
                  <a:srgbClr val="000000"/>
                </a:solidFill>
                <a:latin typeface="verdana" panose="020B0604030504040204" pitchFamily="34" charset="0"/>
              </a:rPr>
              <a:t>In the diagnosis and troubleshooting of devices</a:t>
            </a:r>
          </a:p>
          <a:p>
            <a:pPr algn="just">
              <a:lnSpc>
                <a:spcPct val="150000"/>
              </a:lnSpc>
            </a:pPr>
            <a:br>
              <a:rPr lang="en-US" sz="2400" dirty="0">
                <a:solidFill>
                  <a:srgbClr val="000000"/>
                </a:solidFill>
                <a:latin typeface="verdana" panose="020B0604030504040204" pitchFamily="34" charset="0"/>
              </a:rPr>
            </a:br>
            <a:r>
              <a:rPr lang="en-US" sz="2400" dirty="0">
                <a:solidFill>
                  <a:srgbClr val="000000"/>
                </a:solidFill>
                <a:latin typeface="verdana" panose="020B0604030504040204" pitchFamily="34" charset="0"/>
              </a:rPr>
              <a:t>In medical diagnosis, the ES system is used, and it was the first area where these systems were used.</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b="1" dirty="0">
                <a:solidFill>
                  <a:srgbClr val="000000"/>
                </a:solidFill>
                <a:latin typeface="verdana" panose="020B0604030504040204" pitchFamily="34" charset="0"/>
              </a:rPr>
              <a:t>Planning and Scheduling</a:t>
            </a:r>
          </a:p>
          <a:p>
            <a:pPr algn="just">
              <a:lnSpc>
                <a:spcPct val="150000"/>
              </a:lnSpc>
            </a:pPr>
            <a:br>
              <a:rPr lang="en-US" sz="2400" dirty="0">
                <a:solidFill>
                  <a:srgbClr val="000000"/>
                </a:solidFill>
                <a:latin typeface="verdana" panose="020B0604030504040204" pitchFamily="34" charset="0"/>
              </a:rPr>
            </a:br>
            <a:r>
              <a:rPr lang="en-US" sz="2400" dirty="0">
                <a:solidFill>
                  <a:srgbClr val="000000"/>
                </a:solidFill>
                <a:latin typeface="verdana" panose="020B0604030504040204" pitchFamily="34" charset="0"/>
              </a:rPr>
              <a:t>The expert systems can also be used for planning and scheduling some particular tasks for achieving the goal of that task.</a:t>
            </a:r>
          </a:p>
        </p:txBody>
      </p:sp>
    </p:spTree>
    <p:extLst>
      <p:ext uri="{BB962C8B-B14F-4D97-AF65-F5344CB8AC3E}">
        <p14:creationId xmlns:p14="http://schemas.microsoft.com/office/powerpoint/2010/main" val="1356969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4563" y="3244334"/>
            <a:ext cx="8622874" cy="769441"/>
          </a:xfrm>
          <a:prstGeom prst="rect">
            <a:avLst/>
          </a:prstGeom>
        </p:spPr>
        <p:txBody>
          <a:bodyPr wrap="none">
            <a:spAutoFit/>
          </a:bodyPr>
          <a:lstStyle/>
          <a:p>
            <a:pPr algn="ctr"/>
            <a:r>
              <a:rPr lang="en-IN" sz="4400" b="1" dirty="0">
                <a:solidFill>
                  <a:srgbClr val="C00000"/>
                </a:solidFill>
                <a:latin typeface="Arial" panose="020B0604020202020204" pitchFamily="34" charset="0"/>
              </a:rPr>
              <a:t>Artificial Intelligence - Robotics</a:t>
            </a:r>
          </a:p>
        </p:txBody>
      </p:sp>
    </p:spTree>
    <p:extLst>
      <p:ext uri="{BB962C8B-B14F-4D97-AF65-F5344CB8AC3E}">
        <p14:creationId xmlns:p14="http://schemas.microsoft.com/office/powerpoint/2010/main" val="901770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962" y="814899"/>
            <a:ext cx="4780476" cy="461665"/>
          </a:xfrm>
          <a:prstGeom prst="rect">
            <a:avLst/>
          </a:prstGeom>
        </p:spPr>
        <p:txBody>
          <a:bodyPr wrap="none">
            <a:spAutoFit/>
          </a:bodyPr>
          <a:lstStyle/>
          <a:p>
            <a:pPr algn="ctr"/>
            <a:r>
              <a:rPr lang="en-IN" sz="2400" b="1" dirty="0">
                <a:latin typeface="Arial" panose="020B0604020202020204" pitchFamily="34" charset="0"/>
              </a:rPr>
              <a:t>Artificial Intelligence - Robotics</a:t>
            </a:r>
            <a:endParaRPr lang="en-IN" sz="2400" b="1" i="0" dirty="0">
              <a:effectLst/>
              <a:latin typeface="Arial" panose="020B0604020202020204" pitchFamily="34" charset="0"/>
            </a:endParaRPr>
          </a:p>
        </p:txBody>
      </p:sp>
      <p:sp>
        <p:nvSpPr>
          <p:cNvPr id="3" name="Rectangle 2"/>
          <p:cNvSpPr/>
          <p:nvPr/>
        </p:nvSpPr>
        <p:spPr>
          <a:xfrm>
            <a:off x="1114962" y="1366281"/>
            <a:ext cx="1072741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Robotics is a domain in artificial intelligence that deals with the study of creating intelligent and efficient robots.</a:t>
            </a:r>
          </a:p>
          <a:p>
            <a:pPr algn="just">
              <a:lnSpc>
                <a:spcPct val="150000"/>
              </a:lnSpc>
            </a:pPr>
            <a:r>
              <a:rPr lang="en-US" sz="2400" b="1" dirty="0">
                <a:solidFill>
                  <a:srgbClr val="C00000"/>
                </a:solidFill>
                <a:latin typeface="Arial" panose="020B0604020202020204" pitchFamily="34" charset="0"/>
              </a:rPr>
              <a:t>What are Robots?</a:t>
            </a:r>
          </a:p>
          <a:p>
            <a:pPr algn="just">
              <a:lnSpc>
                <a:spcPct val="150000"/>
              </a:lnSpc>
            </a:pPr>
            <a:r>
              <a:rPr lang="en-US" sz="2400" dirty="0">
                <a:solidFill>
                  <a:srgbClr val="000000"/>
                </a:solidFill>
                <a:latin typeface="Arial" panose="020B0604020202020204" pitchFamily="34" charset="0"/>
              </a:rPr>
              <a:t>Robots are the artificial agents acting in real world environment.</a:t>
            </a:r>
          </a:p>
          <a:p>
            <a:pPr algn="just">
              <a:lnSpc>
                <a:spcPct val="150000"/>
              </a:lnSpc>
            </a:pPr>
            <a:r>
              <a:rPr lang="en-US" sz="2400" b="1" dirty="0">
                <a:solidFill>
                  <a:srgbClr val="C00000"/>
                </a:solidFill>
                <a:latin typeface="Arial" panose="020B0604020202020204" pitchFamily="34" charset="0"/>
              </a:rPr>
              <a:t>Objective</a:t>
            </a:r>
          </a:p>
          <a:p>
            <a:pPr algn="just">
              <a:lnSpc>
                <a:spcPct val="150000"/>
              </a:lnSpc>
            </a:pPr>
            <a:r>
              <a:rPr lang="en-US" sz="2400" dirty="0">
                <a:solidFill>
                  <a:srgbClr val="000000"/>
                </a:solidFill>
                <a:latin typeface="Arial" panose="020B0604020202020204" pitchFamily="34" charset="0"/>
              </a:rPr>
              <a:t>Robots are aimed at manipulating the objects by perceiving, picking, moving, modifying the physical properties of object, destroying it, or to have an effect thereby freeing manpower from doing repetitive functions without getting bored, distracted, or exhausted.</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72153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7" y="922981"/>
            <a:ext cx="10632141" cy="5632311"/>
          </a:xfrm>
          <a:prstGeom prst="rect">
            <a:avLst/>
          </a:prstGeom>
        </p:spPr>
        <p:txBody>
          <a:bodyPr wrap="square">
            <a:spAutoFit/>
          </a:bodyPr>
          <a:lstStyle/>
          <a:p>
            <a:pPr algn="just">
              <a:lnSpc>
                <a:spcPct val="150000"/>
              </a:lnSpc>
            </a:pPr>
            <a:r>
              <a:rPr lang="en-US" sz="2400" b="1" dirty="0">
                <a:solidFill>
                  <a:srgbClr val="C00000"/>
                </a:solidFill>
                <a:latin typeface="Arial" panose="020B0604020202020204" pitchFamily="34" charset="0"/>
              </a:rPr>
              <a:t>What is Robotics?</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Robotics is a branch of AI, which is composed of Electrical Engineering, Mechanical Engineering, and Computer Science for designing, construction, and application of robots.</a:t>
            </a:r>
          </a:p>
          <a:p>
            <a:pPr algn="just">
              <a:lnSpc>
                <a:spcPct val="150000"/>
              </a:lnSpc>
            </a:pPr>
            <a:r>
              <a:rPr lang="en-US" sz="2400" b="1" dirty="0">
                <a:solidFill>
                  <a:srgbClr val="C00000"/>
                </a:solidFill>
                <a:latin typeface="Arial" panose="020B0604020202020204" pitchFamily="34" charset="0"/>
              </a:rPr>
              <a:t>Aspects of Robotics</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robots have </a:t>
            </a:r>
            <a:r>
              <a:rPr lang="en-US" sz="2400" b="1" dirty="0">
                <a:solidFill>
                  <a:srgbClr val="000000"/>
                </a:solidFill>
                <a:latin typeface="Arial" panose="020B0604020202020204" pitchFamily="34" charset="0"/>
              </a:rPr>
              <a:t>mechanical construction</a:t>
            </a:r>
            <a:r>
              <a:rPr lang="en-US" sz="2400" dirty="0">
                <a:solidFill>
                  <a:srgbClr val="000000"/>
                </a:solidFill>
                <a:latin typeface="Arial" panose="020B0604020202020204" pitchFamily="34" charset="0"/>
              </a:rPr>
              <a:t>, form, or shape designed to accomplish a particular task.</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They have </a:t>
            </a:r>
            <a:r>
              <a:rPr lang="en-US" sz="2400" b="1" dirty="0">
                <a:solidFill>
                  <a:srgbClr val="000000"/>
                </a:solidFill>
                <a:latin typeface="Arial" panose="020B0604020202020204" pitchFamily="34" charset="0"/>
              </a:rPr>
              <a:t>electrical components</a:t>
            </a:r>
            <a:r>
              <a:rPr lang="en-US" sz="2400" dirty="0">
                <a:solidFill>
                  <a:srgbClr val="000000"/>
                </a:solidFill>
                <a:latin typeface="Arial" panose="020B0604020202020204" pitchFamily="34" charset="0"/>
              </a:rPr>
              <a:t> which power and control the machinery.</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They contain some level of </a:t>
            </a:r>
            <a:r>
              <a:rPr lang="en-US" sz="2400" b="1" dirty="0">
                <a:solidFill>
                  <a:srgbClr val="000000"/>
                </a:solidFill>
                <a:latin typeface="Arial" panose="020B0604020202020204" pitchFamily="34" charset="0"/>
              </a:rPr>
              <a:t>computer program</a:t>
            </a:r>
            <a:r>
              <a:rPr lang="en-US" sz="2400" dirty="0">
                <a:solidFill>
                  <a:srgbClr val="000000"/>
                </a:solidFill>
                <a:latin typeface="Arial" panose="020B0604020202020204" pitchFamily="34" charset="0"/>
              </a:rPr>
              <a:t> that determines what, when and how a robot does something.</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48681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1294" y="1008094"/>
            <a:ext cx="10802471" cy="461665"/>
          </a:xfrm>
          <a:prstGeom prst="rect">
            <a:avLst/>
          </a:prstGeom>
        </p:spPr>
        <p:txBody>
          <a:bodyPr wrap="square">
            <a:spAutoFit/>
          </a:bodyPr>
          <a:lstStyle/>
          <a:p>
            <a:r>
              <a:rPr lang="en-US" sz="2400" b="1" dirty="0">
                <a:solidFill>
                  <a:srgbClr val="C00000"/>
                </a:solidFill>
                <a:latin typeface="Arial" panose="020B0604020202020204" pitchFamily="34" charset="0"/>
              </a:rPr>
              <a:t>Difference in Robot System and Other AI Program</a:t>
            </a:r>
          </a:p>
        </p:txBody>
      </p:sp>
      <p:graphicFrame>
        <p:nvGraphicFramePr>
          <p:cNvPr id="5" name="Table 4"/>
          <p:cNvGraphicFramePr>
            <a:graphicFrameLocks noGrp="1"/>
          </p:cNvGraphicFramePr>
          <p:nvPr>
            <p:extLst>
              <p:ext uri="{D42A27DB-BD31-4B8C-83A1-F6EECF244321}">
                <p14:modId xmlns:p14="http://schemas.microsoft.com/office/powerpoint/2010/main" val="1502570467"/>
              </p:ext>
            </p:extLst>
          </p:nvPr>
        </p:nvGraphicFramePr>
        <p:xfrm>
          <a:off x="1640540" y="1550894"/>
          <a:ext cx="9735672" cy="5059563"/>
        </p:xfrm>
        <a:graphic>
          <a:graphicData uri="http://schemas.openxmlformats.org/drawingml/2006/table">
            <a:tbl>
              <a:tblPr>
                <a:tableStyleId>{3C2FFA5D-87B4-456A-9821-1D502468CF0F}</a:tableStyleId>
              </a:tblPr>
              <a:tblGrid>
                <a:gridCol w="4867836">
                  <a:extLst>
                    <a:ext uri="{9D8B030D-6E8A-4147-A177-3AD203B41FA5}">
                      <a16:colId xmlns:a16="http://schemas.microsoft.com/office/drawing/2014/main" val="20000"/>
                    </a:ext>
                  </a:extLst>
                </a:gridCol>
                <a:gridCol w="4867836">
                  <a:extLst>
                    <a:ext uri="{9D8B030D-6E8A-4147-A177-3AD203B41FA5}">
                      <a16:colId xmlns:a16="http://schemas.microsoft.com/office/drawing/2014/main" val="20001"/>
                    </a:ext>
                  </a:extLst>
                </a:gridCol>
              </a:tblGrid>
              <a:tr h="445961">
                <a:tc>
                  <a:txBody>
                    <a:bodyPr/>
                    <a:lstStyle/>
                    <a:p>
                      <a:pPr algn="ctr" fontAlgn="t"/>
                      <a:r>
                        <a:rPr lang="en-IN" sz="2400" b="1" dirty="0">
                          <a:effectLst/>
                        </a:rPr>
                        <a:t>AI Programs</a:t>
                      </a:r>
                    </a:p>
                  </a:txBody>
                  <a:tcPr marL="50800" marR="50800" marT="50800" marB="50800"/>
                </a:tc>
                <a:tc>
                  <a:txBody>
                    <a:bodyPr/>
                    <a:lstStyle/>
                    <a:p>
                      <a:pPr algn="ctr" fontAlgn="t"/>
                      <a:r>
                        <a:rPr lang="en-IN" sz="2400" b="1" dirty="0">
                          <a:effectLst/>
                        </a:rPr>
                        <a:t>Robots</a:t>
                      </a:r>
                    </a:p>
                  </a:txBody>
                  <a:tcPr marL="50800" marR="50800" marT="50800" marB="50800"/>
                </a:tc>
                <a:extLst>
                  <a:ext uri="{0D108BD9-81ED-4DB2-BD59-A6C34878D82A}">
                    <a16:rowId xmlns:a16="http://schemas.microsoft.com/office/drawing/2014/main" val="10000"/>
                  </a:ext>
                </a:extLst>
              </a:tr>
              <a:tr h="1422257">
                <a:tc>
                  <a:txBody>
                    <a:bodyPr/>
                    <a:lstStyle/>
                    <a:p>
                      <a:pPr fontAlgn="t"/>
                      <a:r>
                        <a:rPr lang="en-US" sz="2400" dirty="0">
                          <a:effectLst/>
                        </a:rPr>
                        <a:t>They usually operate in computer-stimulated worlds.</a:t>
                      </a:r>
                    </a:p>
                  </a:txBody>
                  <a:tcPr marL="50800" marR="50800" marT="50800" marB="50800"/>
                </a:tc>
                <a:tc>
                  <a:txBody>
                    <a:bodyPr/>
                    <a:lstStyle/>
                    <a:p>
                      <a:pPr fontAlgn="t"/>
                      <a:r>
                        <a:rPr lang="en-US" sz="2400" dirty="0">
                          <a:effectLst/>
                        </a:rPr>
                        <a:t>They operate in real physical world</a:t>
                      </a:r>
                    </a:p>
                  </a:txBody>
                  <a:tcPr marL="50800" marR="50800" marT="50800" marB="50800"/>
                </a:tc>
                <a:extLst>
                  <a:ext uri="{0D108BD9-81ED-4DB2-BD59-A6C34878D82A}">
                    <a16:rowId xmlns:a16="http://schemas.microsoft.com/office/drawing/2014/main" val="10001"/>
                  </a:ext>
                </a:extLst>
              </a:tr>
              <a:tr h="1747689">
                <a:tc>
                  <a:txBody>
                    <a:bodyPr/>
                    <a:lstStyle/>
                    <a:p>
                      <a:pPr fontAlgn="t"/>
                      <a:r>
                        <a:rPr lang="en-US" sz="2400" dirty="0">
                          <a:effectLst/>
                        </a:rPr>
                        <a:t>The input to an AI program is in symbols and rules.</a:t>
                      </a:r>
                    </a:p>
                  </a:txBody>
                  <a:tcPr marL="50800" marR="50800" marT="50800" marB="50800"/>
                </a:tc>
                <a:tc>
                  <a:txBody>
                    <a:bodyPr/>
                    <a:lstStyle/>
                    <a:p>
                      <a:pPr fontAlgn="t"/>
                      <a:r>
                        <a:rPr lang="en-US" sz="2400" dirty="0">
                          <a:effectLst/>
                        </a:rPr>
                        <a:t>Inputs to robots is analog signal in the form of speech waveform or images</a:t>
                      </a:r>
                    </a:p>
                  </a:txBody>
                  <a:tcPr marL="50800" marR="50800" marT="50800" marB="50800"/>
                </a:tc>
                <a:extLst>
                  <a:ext uri="{0D108BD9-81ED-4DB2-BD59-A6C34878D82A}">
                    <a16:rowId xmlns:a16="http://schemas.microsoft.com/office/drawing/2014/main" val="10002"/>
                  </a:ext>
                </a:extLst>
              </a:tr>
              <a:tr h="1422257">
                <a:tc>
                  <a:txBody>
                    <a:bodyPr/>
                    <a:lstStyle/>
                    <a:p>
                      <a:pPr fontAlgn="t"/>
                      <a:r>
                        <a:rPr lang="en-US" sz="2400">
                          <a:effectLst/>
                        </a:rPr>
                        <a:t>They need general purpose computers to operate on.</a:t>
                      </a:r>
                    </a:p>
                  </a:txBody>
                  <a:tcPr marL="50800" marR="50800" marT="50800" marB="50800"/>
                </a:tc>
                <a:tc>
                  <a:txBody>
                    <a:bodyPr/>
                    <a:lstStyle/>
                    <a:p>
                      <a:pPr fontAlgn="t"/>
                      <a:r>
                        <a:rPr lang="en-US" sz="2400" dirty="0">
                          <a:effectLst/>
                        </a:rPr>
                        <a:t>They need special hardware with sensors and effectors.</a:t>
                      </a:r>
                    </a:p>
                  </a:txBody>
                  <a:tcPr marL="50800" marR="50800" marT="50800" marB="508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73311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5" y="1038214"/>
            <a:ext cx="10820401" cy="5724644"/>
          </a:xfrm>
          <a:prstGeom prst="rect">
            <a:avLst/>
          </a:prstGeom>
        </p:spPr>
        <p:txBody>
          <a:bodyPr wrap="square">
            <a:spAutoFit/>
          </a:bodyPr>
          <a:lstStyle/>
          <a:p>
            <a:pPr algn="just"/>
            <a:r>
              <a:rPr lang="en-US" sz="2400" b="1" dirty="0">
                <a:solidFill>
                  <a:srgbClr val="C00000"/>
                </a:solidFill>
                <a:latin typeface="Arial" panose="020B0604020202020204" pitchFamily="34" charset="0"/>
              </a:rPr>
              <a:t>Robot Locomotion</a:t>
            </a:r>
          </a:p>
          <a:p>
            <a:pPr marL="342900" indent="-342900" algn="just">
              <a:lnSpc>
                <a:spcPct val="150000"/>
              </a:lnSpc>
              <a:buFont typeface="Arial" panose="020B0604020202020204" pitchFamily="34" charset="0"/>
              <a:buChar char="•"/>
            </a:pPr>
            <a:r>
              <a:rPr lang="en-US" sz="2800" dirty="0">
                <a:solidFill>
                  <a:srgbClr val="000000"/>
                </a:solidFill>
                <a:latin typeface="Arial" panose="020B0604020202020204" pitchFamily="34" charset="0"/>
              </a:rPr>
              <a:t>Locomotion is the mechanism that makes a robot capable of moving in its environment. </a:t>
            </a:r>
            <a:r>
              <a:rPr lang="en-US" sz="2800" b="1" dirty="0">
                <a:solidFill>
                  <a:srgbClr val="C00000"/>
                </a:solidFill>
                <a:latin typeface="Arial" panose="020B0604020202020204" pitchFamily="34" charset="0"/>
              </a:rPr>
              <a:t>There are various types of </a:t>
            </a:r>
            <a:r>
              <a:rPr lang="en-US" sz="2800" b="1" dirty="0" err="1">
                <a:solidFill>
                  <a:srgbClr val="C00000"/>
                </a:solidFill>
                <a:latin typeface="Arial" panose="020B0604020202020204" pitchFamily="34" charset="0"/>
              </a:rPr>
              <a:t>locomotions</a:t>
            </a:r>
            <a:r>
              <a:rPr lang="en-US" sz="2800" b="1" dirty="0">
                <a:solidFill>
                  <a:srgbClr val="C00000"/>
                </a:solidFill>
                <a:latin typeface="Arial" panose="020B0604020202020204" pitchFamily="34" charset="0"/>
              </a:rPr>
              <a:t> −</a:t>
            </a:r>
          </a:p>
          <a:p>
            <a:pPr algn="just">
              <a:lnSpc>
                <a:spcPct val="150000"/>
              </a:lnSpc>
            </a:pPr>
            <a:r>
              <a:rPr lang="en-US" sz="2800" dirty="0">
                <a:latin typeface="Arial" panose="020B0604020202020204" pitchFamily="34" charset="0"/>
              </a:rPr>
              <a:t>- Legged</a:t>
            </a:r>
          </a:p>
          <a:p>
            <a:pPr algn="just">
              <a:lnSpc>
                <a:spcPct val="150000"/>
              </a:lnSpc>
            </a:pPr>
            <a:r>
              <a:rPr lang="en-US" sz="2800" dirty="0">
                <a:latin typeface="Arial" panose="020B0604020202020204" pitchFamily="34" charset="0"/>
              </a:rPr>
              <a:t>- Wheeled</a:t>
            </a:r>
          </a:p>
          <a:p>
            <a:pPr algn="just">
              <a:lnSpc>
                <a:spcPct val="150000"/>
              </a:lnSpc>
            </a:pPr>
            <a:r>
              <a:rPr lang="en-US" sz="2800" dirty="0">
                <a:latin typeface="Arial" panose="020B0604020202020204" pitchFamily="34" charset="0"/>
              </a:rPr>
              <a:t>- Combination of Legged and Wheeled Locomotion</a:t>
            </a:r>
          </a:p>
          <a:p>
            <a:pPr algn="just">
              <a:lnSpc>
                <a:spcPct val="150000"/>
              </a:lnSpc>
            </a:pPr>
            <a:r>
              <a:rPr lang="en-US" sz="2800" dirty="0">
                <a:latin typeface="Arial" panose="020B0604020202020204" pitchFamily="34" charset="0"/>
              </a:rPr>
              <a:t>- Tracked slip/skid</a:t>
            </a:r>
          </a:p>
          <a:p>
            <a:pPr algn="just"/>
            <a:endParaRPr lang="en-US" sz="2400" dirty="0">
              <a:latin typeface="Arial" panose="020B0604020202020204" pitchFamily="34" charset="0"/>
            </a:endParaRPr>
          </a:p>
          <a:p>
            <a:pPr algn="just"/>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274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5" y="1043552"/>
            <a:ext cx="10685929" cy="5018682"/>
          </a:xfrm>
          <a:prstGeom prst="rect">
            <a:avLst/>
          </a:prstGeom>
        </p:spPr>
        <p:txBody>
          <a:bodyPr wrap="square">
            <a:spAutoFit/>
          </a:bodyPr>
          <a:lstStyle/>
          <a:p>
            <a:pPr algn="just">
              <a:lnSpc>
                <a:spcPct val="150000"/>
              </a:lnSpc>
            </a:pPr>
            <a:r>
              <a:rPr lang="en-US" sz="2400" b="1" dirty="0">
                <a:solidFill>
                  <a:srgbClr val="C00000"/>
                </a:solidFill>
                <a:latin typeface="Arial" panose="020B0604020202020204" pitchFamily="34" charset="0"/>
              </a:rPr>
              <a:t>Legged Locomotion</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This type of locomotion consumes more power while demonstrating walk, jump, trot, hop, climb up or down, etc.</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It requires more number of motors to accomplish a movement. It is suited for rough as well as smooth terrain where irregular or too smooth surface makes it consume more power for a wheeled locomotion. It is little difficult to implement because of stability issues.</a:t>
            </a:r>
          </a:p>
          <a:p>
            <a:pPr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It comes with the variety of one, two, four, and six legs. If a robot has multiple legs then leg coordination is necessary for locomotion.</a:t>
            </a:r>
            <a:endParaRPr lang="en-IN" sz="2400" dirty="0"/>
          </a:p>
        </p:txBody>
      </p:sp>
    </p:spTree>
    <p:extLst>
      <p:ext uri="{BB962C8B-B14F-4D97-AF65-F5344CB8AC3E}">
        <p14:creationId xmlns:p14="http://schemas.microsoft.com/office/powerpoint/2010/main" val="372826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6" y="703799"/>
            <a:ext cx="10793507" cy="6001643"/>
          </a:xfrm>
          <a:prstGeom prst="rect">
            <a:avLst/>
          </a:prstGeom>
        </p:spPr>
        <p:txBody>
          <a:bodyPr wrap="square">
            <a:spAutoFit/>
          </a:bodyPr>
          <a:lstStyle/>
          <a:p>
            <a:pPr algn="just"/>
            <a:r>
              <a:rPr lang="en-US" sz="2400" b="1" i="0" dirty="0">
                <a:solidFill>
                  <a:srgbClr val="C00000"/>
                </a:solidFill>
                <a:effectLst/>
                <a:latin typeface="erdana"/>
              </a:rPr>
              <a:t>Advantages of NLP</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helps users to ask questions about any subject and get a direct response within seconds.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offers exact answers to the question means it does not offer unnecessary and unwanted information.</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helps computers to communicate with humans in their languages.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It is very time efficient.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Most of the companies use NLP to improve the efficiency of documentation processes, accuracy of documentation, and identify the information from large databases.</a:t>
            </a:r>
          </a:p>
        </p:txBody>
      </p:sp>
    </p:spTree>
    <p:extLst>
      <p:ext uri="{BB962C8B-B14F-4D97-AF65-F5344CB8AC3E}">
        <p14:creationId xmlns:p14="http://schemas.microsoft.com/office/powerpoint/2010/main" val="2020480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4023" y="1273511"/>
            <a:ext cx="10434917"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The total number of possible </a:t>
            </a:r>
            <a:r>
              <a:rPr lang="en-US" sz="2400" b="1" dirty="0">
                <a:solidFill>
                  <a:srgbClr val="000000"/>
                </a:solidFill>
                <a:latin typeface="Arial" panose="020B0604020202020204" pitchFamily="34" charset="0"/>
              </a:rPr>
              <a:t>gaits</a:t>
            </a:r>
            <a:r>
              <a:rPr lang="en-US" sz="2400" dirty="0">
                <a:solidFill>
                  <a:srgbClr val="000000"/>
                </a:solidFill>
                <a:latin typeface="Arial" panose="020B0604020202020204" pitchFamily="34" charset="0"/>
              </a:rPr>
              <a:t> (a periodic sequence of lift and release events for each of the total legs) a robot can travel depends upon the number of its legs.</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If a robot has k legs, then the number of possible events N = (2k-1)!.</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In case of a two-legged robot (k=2), the number of possible events is N = (2k-1)! = (2*2-1)! = 3! = 6.</a:t>
            </a:r>
          </a:p>
          <a:p>
            <a:pPr algn="just"/>
            <a:r>
              <a:rPr lang="en-US" sz="2400" b="1" dirty="0">
                <a:solidFill>
                  <a:srgbClr val="FF0000"/>
                </a:solidFill>
                <a:latin typeface="Arial" panose="020B0604020202020204" pitchFamily="34" charset="0"/>
              </a:rPr>
              <a:t>Hence there are six possible different events −</a:t>
            </a:r>
          </a:p>
          <a:p>
            <a:pPr algn="just">
              <a:buFont typeface="Arial" panose="020B0604020202020204" pitchFamily="34" charset="0"/>
              <a:buChar char="•"/>
            </a:pPr>
            <a:r>
              <a:rPr lang="en-US" sz="2400" dirty="0">
                <a:latin typeface="Arial" panose="020B0604020202020204" pitchFamily="34" charset="0"/>
              </a:rPr>
              <a:t>Lifting the Left leg</a:t>
            </a:r>
          </a:p>
          <a:p>
            <a:pPr algn="just">
              <a:buFont typeface="Arial" panose="020B0604020202020204" pitchFamily="34" charset="0"/>
              <a:buChar char="•"/>
            </a:pPr>
            <a:r>
              <a:rPr lang="en-US" sz="2400" dirty="0">
                <a:latin typeface="Arial" panose="020B0604020202020204" pitchFamily="34" charset="0"/>
              </a:rPr>
              <a:t>Releasing the Left leg</a:t>
            </a:r>
          </a:p>
          <a:p>
            <a:pPr algn="just">
              <a:buFont typeface="Arial" panose="020B0604020202020204" pitchFamily="34" charset="0"/>
              <a:buChar char="•"/>
            </a:pPr>
            <a:r>
              <a:rPr lang="en-US" sz="2400" dirty="0">
                <a:latin typeface="Arial" panose="020B0604020202020204" pitchFamily="34" charset="0"/>
              </a:rPr>
              <a:t>Lifting the Right leg</a:t>
            </a:r>
          </a:p>
          <a:p>
            <a:pPr algn="just">
              <a:buFont typeface="Arial" panose="020B0604020202020204" pitchFamily="34" charset="0"/>
              <a:buChar char="•"/>
            </a:pPr>
            <a:r>
              <a:rPr lang="en-US" sz="2400" dirty="0">
                <a:latin typeface="Arial" panose="020B0604020202020204" pitchFamily="34" charset="0"/>
              </a:rPr>
              <a:t>Releasing the Right leg</a:t>
            </a:r>
          </a:p>
          <a:p>
            <a:pPr algn="just">
              <a:buFont typeface="Arial" panose="020B0604020202020204" pitchFamily="34" charset="0"/>
              <a:buChar char="•"/>
            </a:pPr>
            <a:r>
              <a:rPr lang="en-US" sz="2400" dirty="0">
                <a:latin typeface="Arial" panose="020B0604020202020204" pitchFamily="34" charset="0"/>
              </a:rPr>
              <a:t>Lifting both the legs together</a:t>
            </a:r>
          </a:p>
          <a:p>
            <a:pPr algn="just">
              <a:buFont typeface="Arial" panose="020B0604020202020204" pitchFamily="34" charset="0"/>
              <a:buChar char="•"/>
            </a:pPr>
            <a:r>
              <a:rPr lang="en-US" sz="2400" dirty="0">
                <a:latin typeface="Arial" panose="020B0604020202020204" pitchFamily="34" charset="0"/>
              </a:rPr>
              <a:t>Releasing both the legs together</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35221261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965" y="1407476"/>
            <a:ext cx="6096000" cy="2248693"/>
          </a:xfrm>
          <a:prstGeom prst="rect">
            <a:avLst/>
          </a:prstGeom>
        </p:spPr>
        <p:txBody>
          <a:bodyPr>
            <a:spAutoFit/>
          </a:bodyPr>
          <a:lstStyle/>
          <a:p>
            <a:pPr algn="just">
              <a:lnSpc>
                <a:spcPct val="150000"/>
              </a:lnSpc>
            </a:pPr>
            <a:r>
              <a:rPr lang="en-US" sz="2400" dirty="0">
                <a:solidFill>
                  <a:srgbClr val="000000"/>
                </a:solidFill>
                <a:latin typeface="Arial" panose="020B0604020202020204" pitchFamily="34" charset="0"/>
              </a:rPr>
              <a:t>In case of k=6 legs, there are 39916800 possible events. Hence the complexity of robots is directly proportional to the number of legs.</a:t>
            </a:r>
            <a:endParaRPr lang="en-IN" sz="2400" dirty="0"/>
          </a:p>
        </p:txBody>
      </p:sp>
      <p:pic>
        <p:nvPicPr>
          <p:cNvPr id="2050" name="Picture 2" descr="Legged Locomo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188" y="1673131"/>
            <a:ext cx="4016188" cy="483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72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234" y="807346"/>
            <a:ext cx="6768353" cy="5509200"/>
          </a:xfrm>
          <a:prstGeom prst="rect">
            <a:avLst/>
          </a:prstGeom>
        </p:spPr>
        <p:txBody>
          <a:bodyPr wrap="square">
            <a:spAutoFit/>
          </a:bodyPr>
          <a:lstStyle/>
          <a:p>
            <a:pPr algn="just"/>
            <a:r>
              <a:rPr lang="en-US" sz="2200" b="1" dirty="0">
                <a:solidFill>
                  <a:srgbClr val="C00000"/>
                </a:solidFill>
                <a:latin typeface="Arial" panose="020B0604020202020204" pitchFamily="34" charset="0"/>
              </a:rPr>
              <a:t>Wheeled Locomotion</a:t>
            </a:r>
          </a:p>
          <a:p>
            <a:pPr marL="342900" indent="-342900" algn="just">
              <a:buFont typeface="Arial" panose="020B0604020202020204" pitchFamily="34" charset="0"/>
              <a:buChar char="•"/>
            </a:pPr>
            <a:r>
              <a:rPr lang="en-US" sz="2200" dirty="0">
                <a:solidFill>
                  <a:srgbClr val="000000"/>
                </a:solidFill>
                <a:latin typeface="Arial" panose="020B0604020202020204" pitchFamily="34" charset="0"/>
              </a:rPr>
              <a:t>It requires fewer number of motors to accomplish a movement. </a:t>
            </a:r>
          </a:p>
          <a:p>
            <a:pPr marL="342900" indent="-342900" algn="just">
              <a:buFont typeface="Arial" panose="020B0604020202020204" pitchFamily="34" charset="0"/>
              <a:buChar char="•"/>
            </a:pPr>
            <a:r>
              <a:rPr lang="en-US" sz="2200" dirty="0">
                <a:solidFill>
                  <a:srgbClr val="000000"/>
                </a:solidFill>
                <a:latin typeface="Arial" panose="020B0604020202020204" pitchFamily="34" charset="0"/>
              </a:rPr>
              <a:t>It is little easy to implement as there are less stability issues in case of more number of wheels. It is power efficient as compared to legged locomotion.</a:t>
            </a:r>
          </a:p>
          <a:p>
            <a:pPr algn="just">
              <a:buFont typeface="Arial" panose="020B0604020202020204" pitchFamily="34" charset="0"/>
              <a:buChar char="•"/>
            </a:pPr>
            <a:r>
              <a:rPr lang="en-US" sz="2200" b="1" dirty="0">
                <a:solidFill>
                  <a:srgbClr val="C00000"/>
                </a:solidFill>
                <a:latin typeface="Arial" panose="020B0604020202020204" pitchFamily="34" charset="0"/>
              </a:rPr>
              <a:t>Standard wheel</a:t>
            </a:r>
            <a:r>
              <a:rPr lang="en-US" sz="2200" dirty="0">
                <a:solidFill>
                  <a:srgbClr val="C00000"/>
                </a:solidFill>
                <a:latin typeface="Arial" panose="020B0604020202020204" pitchFamily="34" charset="0"/>
              </a:rPr>
              <a:t> − </a:t>
            </a:r>
            <a:r>
              <a:rPr lang="en-US" sz="2200" dirty="0">
                <a:solidFill>
                  <a:srgbClr val="000000"/>
                </a:solidFill>
                <a:latin typeface="Arial" panose="020B0604020202020204" pitchFamily="34" charset="0"/>
              </a:rPr>
              <a:t>Rotates around the wheel axle and around the contact</a:t>
            </a:r>
          </a:p>
          <a:p>
            <a:pPr algn="just">
              <a:buFont typeface="Arial" panose="020B0604020202020204" pitchFamily="34" charset="0"/>
              <a:buChar char="•"/>
            </a:pPr>
            <a:r>
              <a:rPr lang="en-US" sz="2200" b="1" dirty="0">
                <a:solidFill>
                  <a:srgbClr val="C00000"/>
                </a:solidFill>
                <a:latin typeface="Arial" panose="020B0604020202020204" pitchFamily="34" charset="0"/>
              </a:rPr>
              <a:t>Castor wheel</a:t>
            </a:r>
            <a:r>
              <a:rPr lang="en-US" sz="2200" dirty="0">
                <a:solidFill>
                  <a:srgbClr val="C00000"/>
                </a:solidFill>
                <a:latin typeface="Arial" panose="020B0604020202020204" pitchFamily="34" charset="0"/>
              </a:rPr>
              <a:t> − </a:t>
            </a:r>
            <a:r>
              <a:rPr lang="en-US" sz="2200" dirty="0">
                <a:solidFill>
                  <a:srgbClr val="000000"/>
                </a:solidFill>
                <a:latin typeface="Arial" panose="020B0604020202020204" pitchFamily="34" charset="0"/>
              </a:rPr>
              <a:t>Rotates around the wheel axle and the offset steering joint.</a:t>
            </a:r>
          </a:p>
          <a:p>
            <a:pPr algn="just">
              <a:buFont typeface="Arial" panose="020B0604020202020204" pitchFamily="34" charset="0"/>
              <a:buChar char="•"/>
            </a:pPr>
            <a:r>
              <a:rPr lang="en-US" sz="2200" b="1" dirty="0">
                <a:solidFill>
                  <a:srgbClr val="C00000"/>
                </a:solidFill>
                <a:latin typeface="Arial" panose="020B0604020202020204" pitchFamily="34" charset="0"/>
              </a:rPr>
              <a:t>Swedish 45</a:t>
            </a:r>
            <a:r>
              <a:rPr lang="en-US" sz="2200" b="1" baseline="30000" dirty="0">
                <a:solidFill>
                  <a:srgbClr val="C00000"/>
                </a:solidFill>
                <a:latin typeface="Arial" panose="020B0604020202020204" pitchFamily="34" charset="0"/>
              </a:rPr>
              <a:t>o</a:t>
            </a:r>
            <a:r>
              <a:rPr lang="en-US" sz="2200" b="1" dirty="0">
                <a:solidFill>
                  <a:srgbClr val="C00000"/>
                </a:solidFill>
                <a:latin typeface="Arial" panose="020B0604020202020204" pitchFamily="34" charset="0"/>
              </a:rPr>
              <a:t> and Swedish 90</a:t>
            </a:r>
            <a:r>
              <a:rPr lang="en-US" sz="2200" b="1" baseline="30000" dirty="0">
                <a:solidFill>
                  <a:srgbClr val="C00000"/>
                </a:solidFill>
                <a:latin typeface="Arial" panose="020B0604020202020204" pitchFamily="34" charset="0"/>
              </a:rPr>
              <a:t>o</a:t>
            </a:r>
            <a:r>
              <a:rPr lang="en-US" sz="2200" b="1" dirty="0">
                <a:solidFill>
                  <a:srgbClr val="C00000"/>
                </a:solidFill>
                <a:latin typeface="Arial" panose="020B0604020202020204" pitchFamily="34" charset="0"/>
              </a:rPr>
              <a:t> wheels</a:t>
            </a:r>
            <a:r>
              <a:rPr lang="en-US" sz="2200" dirty="0">
                <a:solidFill>
                  <a:srgbClr val="C00000"/>
                </a:solidFill>
                <a:latin typeface="Arial" panose="020B0604020202020204" pitchFamily="34" charset="0"/>
              </a:rPr>
              <a:t> − </a:t>
            </a:r>
            <a:r>
              <a:rPr lang="en-US" sz="2200" dirty="0">
                <a:solidFill>
                  <a:srgbClr val="000000"/>
                </a:solidFill>
                <a:latin typeface="Arial" panose="020B0604020202020204" pitchFamily="34" charset="0"/>
              </a:rPr>
              <a:t>Omni-wheel, rotates around the contact point, around the wheel axle, and around the rollers.</a:t>
            </a:r>
          </a:p>
          <a:p>
            <a:pPr algn="just">
              <a:buFont typeface="Arial" panose="020B0604020202020204" pitchFamily="34" charset="0"/>
              <a:buChar char="•"/>
            </a:pPr>
            <a:r>
              <a:rPr lang="en-US" sz="2200" b="1" dirty="0">
                <a:solidFill>
                  <a:srgbClr val="C00000"/>
                </a:solidFill>
                <a:latin typeface="Arial" panose="020B0604020202020204" pitchFamily="34" charset="0"/>
              </a:rPr>
              <a:t>Ball or spherical wheel</a:t>
            </a:r>
            <a:r>
              <a:rPr lang="en-US" sz="2200" dirty="0">
                <a:solidFill>
                  <a:srgbClr val="C00000"/>
                </a:solidFill>
                <a:latin typeface="Arial" panose="020B0604020202020204" pitchFamily="34" charset="0"/>
              </a:rPr>
              <a:t> − </a:t>
            </a:r>
            <a:r>
              <a:rPr lang="en-US" sz="2200" dirty="0">
                <a:solidFill>
                  <a:srgbClr val="000000"/>
                </a:solidFill>
                <a:latin typeface="Arial" panose="020B0604020202020204" pitchFamily="34" charset="0"/>
              </a:rPr>
              <a:t>Omnidirectional wheel, technically difficult to implement.</a:t>
            </a:r>
            <a:endParaRPr lang="en-US" sz="2200" b="0" i="0" dirty="0">
              <a:solidFill>
                <a:srgbClr val="000000"/>
              </a:solidFill>
              <a:effectLst/>
              <a:latin typeface="Arial" panose="020B0604020202020204" pitchFamily="34" charset="0"/>
            </a:endParaRPr>
          </a:p>
        </p:txBody>
      </p:sp>
      <p:pic>
        <p:nvPicPr>
          <p:cNvPr id="3074" name="Picture 2" descr="Wheeled Locomo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271" y="1129552"/>
            <a:ext cx="3953435" cy="518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80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7" y="1300808"/>
            <a:ext cx="6096000" cy="4524315"/>
          </a:xfrm>
          <a:prstGeom prst="rect">
            <a:avLst/>
          </a:prstGeom>
        </p:spPr>
        <p:txBody>
          <a:bodyPr>
            <a:spAutoFit/>
          </a:bodyPr>
          <a:lstStyle/>
          <a:p>
            <a:pPr algn="just">
              <a:lnSpc>
                <a:spcPct val="150000"/>
              </a:lnSpc>
            </a:pPr>
            <a:r>
              <a:rPr lang="en-US" sz="2400" b="1" dirty="0">
                <a:solidFill>
                  <a:srgbClr val="C00000"/>
                </a:solidFill>
                <a:latin typeface="Arial" panose="020B0604020202020204" pitchFamily="34" charset="0"/>
              </a:rPr>
              <a:t>Slip/Skid Locomotion</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In this type, the vehicles use tracks as in a tank.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 robot is steered by moving the tracks with different speeds in the same or opposite direction.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It offers stability because of large contact area of track and ground.</a:t>
            </a:r>
            <a:endParaRPr lang="en-US" sz="2400" b="0" i="0" dirty="0">
              <a:solidFill>
                <a:srgbClr val="000000"/>
              </a:solidFill>
              <a:effectLst/>
              <a:latin typeface="Arial" panose="020B0604020202020204" pitchFamily="34" charset="0"/>
            </a:endParaRPr>
          </a:p>
        </p:txBody>
      </p:sp>
      <p:pic>
        <p:nvPicPr>
          <p:cNvPr id="4098" name="Picture 2" descr="Tracked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918" y="1300809"/>
            <a:ext cx="4446493" cy="507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081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235" y="845021"/>
            <a:ext cx="10668000" cy="5632311"/>
          </a:xfrm>
          <a:prstGeom prst="rect">
            <a:avLst/>
          </a:prstGeom>
        </p:spPr>
        <p:txBody>
          <a:bodyPr wrap="square">
            <a:spAutoFit/>
          </a:bodyPr>
          <a:lstStyle/>
          <a:p>
            <a:pPr algn="just"/>
            <a:r>
              <a:rPr lang="en-US" sz="2400" b="1" dirty="0">
                <a:solidFill>
                  <a:srgbClr val="C00000"/>
                </a:solidFill>
                <a:latin typeface="Arial" panose="020B0604020202020204" pitchFamily="34" charset="0"/>
              </a:rPr>
              <a:t>Components of a Robot</a:t>
            </a:r>
          </a:p>
          <a:p>
            <a:pPr algn="just"/>
            <a:r>
              <a:rPr lang="en-US" sz="2400" dirty="0">
                <a:solidFill>
                  <a:srgbClr val="000000"/>
                </a:solidFill>
                <a:latin typeface="Arial" panose="020B0604020202020204" pitchFamily="34" charset="0"/>
              </a:rPr>
              <a:t>Robots are constructed with the following −</a:t>
            </a:r>
          </a:p>
          <a:p>
            <a:pPr algn="just">
              <a:buFont typeface="Arial" panose="020B0604020202020204" pitchFamily="34" charset="0"/>
              <a:buChar char="•"/>
            </a:pPr>
            <a:r>
              <a:rPr lang="en-US" sz="2400" b="1" dirty="0">
                <a:solidFill>
                  <a:srgbClr val="C00000"/>
                </a:solidFill>
                <a:latin typeface="Arial" panose="020B0604020202020204" pitchFamily="34" charset="0"/>
              </a:rPr>
              <a:t>Power Supply</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The robots are powered by batteries, solar power, hydraulic, or pneumatic power sources.</a:t>
            </a:r>
          </a:p>
          <a:p>
            <a:pPr algn="just">
              <a:buFont typeface="Arial" panose="020B0604020202020204" pitchFamily="34" charset="0"/>
              <a:buChar char="•"/>
            </a:pPr>
            <a:r>
              <a:rPr lang="en-US" sz="2400" b="1" dirty="0">
                <a:solidFill>
                  <a:srgbClr val="C00000"/>
                </a:solidFill>
                <a:latin typeface="Arial" panose="020B0604020202020204" pitchFamily="34" charset="0"/>
              </a:rPr>
              <a:t>Actuators</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They convert energy into movement.</a:t>
            </a:r>
          </a:p>
          <a:p>
            <a:pPr algn="just">
              <a:buFont typeface="Arial" panose="020B0604020202020204" pitchFamily="34" charset="0"/>
              <a:buChar char="•"/>
            </a:pPr>
            <a:r>
              <a:rPr lang="en-US" sz="2400" b="1" dirty="0">
                <a:solidFill>
                  <a:srgbClr val="C00000"/>
                </a:solidFill>
                <a:latin typeface="Arial" panose="020B0604020202020204" pitchFamily="34" charset="0"/>
              </a:rPr>
              <a:t>Electric motors (AC/DC)</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They are required for rotational movement.</a:t>
            </a:r>
          </a:p>
          <a:p>
            <a:pPr algn="just">
              <a:buFont typeface="Arial" panose="020B0604020202020204" pitchFamily="34" charset="0"/>
              <a:buChar char="•"/>
            </a:pPr>
            <a:r>
              <a:rPr lang="en-US" sz="2400" b="1" dirty="0">
                <a:solidFill>
                  <a:srgbClr val="C00000"/>
                </a:solidFill>
                <a:latin typeface="Arial" panose="020B0604020202020204" pitchFamily="34" charset="0"/>
              </a:rPr>
              <a:t>Pneumatic Air Muscles</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They contract almost 40% when air is sucked in them.</a:t>
            </a:r>
          </a:p>
          <a:p>
            <a:pPr algn="just">
              <a:buFont typeface="Arial" panose="020B0604020202020204" pitchFamily="34" charset="0"/>
              <a:buChar char="•"/>
            </a:pPr>
            <a:r>
              <a:rPr lang="en-US" sz="2400" b="1" dirty="0">
                <a:solidFill>
                  <a:srgbClr val="C00000"/>
                </a:solidFill>
                <a:latin typeface="Arial" panose="020B0604020202020204" pitchFamily="34" charset="0"/>
              </a:rPr>
              <a:t>Muscle Wires</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They contract by 5% when electric current is passed through them.</a:t>
            </a:r>
          </a:p>
          <a:p>
            <a:pPr algn="just">
              <a:buFont typeface="Arial" panose="020B0604020202020204" pitchFamily="34" charset="0"/>
              <a:buChar char="•"/>
            </a:pPr>
            <a:r>
              <a:rPr lang="en-US" sz="2400" b="1" dirty="0">
                <a:solidFill>
                  <a:srgbClr val="C00000"/>
                </a:solidFill>
                <a:latin typeface="Arial" panose="020B0604020202020204" pitchFamily="34" charset="0"/>
              </a:rPr>
              <a:t>Piezo Motors and Ultrasonic Motors</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Best for industrial robots.</a:t>
            </a:r>
          </a:p>
          <a:p>
            <a:pPr algn="just">
              <a:buFont typeface="Arial" panose="020B0604020202020204" pitchFamily="34" charset="0"/>
              <a:buChar char="•"/>
            </a:pPr>
            <a:r>
              <a:rPr lang="en-US" sz="2400" b="1" dirty="0">
                <a:solidFill>
                  <a:srgbClr val="C00000"/>
                </a:solidFill>
                <a:latin typeface="Arial" panose="020B0604020202020204" pitchFamily="34" charset="0"/>
              </a:rPr>
              <a:t>Sensors</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They provide knowledge of real time information on the task environment. Robots are equipped with vision sensors to be to compute the depth in the environment. A tactile sensor imitates the mechanical properties of touch receptors of human fingertips.</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412754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5058" y="1225968"/>
            <a:ext cx="10452847" cy="4708981"/>
          </a:xfrm>
          <a:prstGeom prst="rect">
            <a:avLst/>
          </a:prstGeom>
        </p:spPr>
        <p:txBody>
          <a:bodyPr wrap="square">
            <a:spAutoFit/>
          </a:bodyPr>
          <a:lstStyle/>
          <a:p>
            <a:pPr algn="just"/>
            <a:r>
              <a:rPr lang="en-US" sz="2400" b="1" dirty="0">
                <a:solidFill>
                  <a:srgbClr val="C00000"/>
                </a:solidFill>
                <a:latin typeface="Arial" panose="020B0604020202020204" pitchFamily="34" charset="0"/>
              </a:rPr>
              <a:t>Computer Vision</a:t>
            </a:r>
          </a:p>
          <a:p>
            <a:pPr algn="just"/>
            <a:endParaRPr lang="en-US" sz="2400" b="1" dirty="0">
              <a:solidFill>
                <a:srgbClr val="C00000"/>
              </a:solidFill>
              <a:latin typeface="Arial" panose="020B0604020202020204" pitchFamily="34" charset="0"/>
            </a:endParaRP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This is a technology of AI with which the robots can see. The computer vision plays vital role in the domains of safety, security, health, access, and entertainment.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Computer vision automatically extracts, analyzes, and comprehends useful information from a single image or an array of images.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This process involves development of algorithms to accomplish automatic visual comprehension.</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71837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1" y="1060574"/>
            <a:ext cx="10712824" cy="4154984"/>
          </a:xfrm>
          <a:prstGeom prst="rect">
            <a:avLst/>
          </a:prstGeom>
        </p:spPr>
        <p:txBody>
          <a:bodyPr wrap="square">
            <a:spAutoFit/>
          </a:bodyPr>
          <a:lstStyle/>
          <a:p>
            <a:r>
              <a:rPr lang="en-US" sz="2400" b="1" dirty="0">
                <a:solidFill>
                  <a:srgbClr val="C00000"/>
                </a:solidFill>
                <a:latin typeface="Arial" panose="020B0604020202020204" pitchFamily="34" charset="0"/>
              </a:rPr>
              <a:t>Hardware of Computer Vision System</a:t>
            </a:r>
          </a:p>
          <a:p>
            <a:pPr algn="just"/>
            <a:r>
              <a:rPr lang="en-US" sz="2400" dirty="0">
                <a:solidFill>
                  <a:srgbClr val="000000"/>
                </a:solidFill>
                <a:latin typeface="Arial" panose="020B0604020202020204" pitchFamily="34" charset="0"/>
              </a:rPr>
              <a:t>This involves −</a:t>
            </a:r>
          </a:p>
          <a:p>
            <a:pPr>
              <a:lnSpc>
                <a:spcPct val="150000"/>
              </a:lnSpc>
              <a:buFont typeface="Arial" panose="020B0604020202020204" pitchFamily="34" charset="0"/>
              <a:buChar char="•"/>
            </a:pPr>
            <a:r>
              <a:rPr lang="en-US" sz="2400" dirty="0">
                <a:latin typeface="Arial" panose="020B0604020202020204" pitchFamily="34" charset="0"/>
              </a:rPr>
              <a:t>Power supply</a:t>
            </a:r>
          </a:p>
          <a:p>
            <a:pPr>
              <a:lnSpc>
                <a:spcPct val="150000"/>
              </a:lnSpc>
              <a:buFont typeface="Arial" panose="020B0604020202020204" pitchFamily="34" charset="0"/>
              <a:buChar char="•"/>
            </a:pPr>
            <a:r>
              <a:rPr lang="en-US" sz="2400" dirty="0">
                <a:latin typeface="Arial" panose="020B0604020202020204" pitchFamily="34" charset="0"/>
              </a:rPr>
              <a:t>Image acquisition device such as camera</a:t>
            </a:r>
          </a:p>
          <a:p>
            <a:pPr>
              <a:lnSpc>
                <a:spcPct val="150000"/>
              </a:lnSpc>
              <a:buFont typeface="Arial" panose="020B0604020202020204" pitchFamily="34" charset="0"/>
              <a:buChar char="•"/>
            </a:pPr>
            <a:r>
              <a:rPr lang="en-US" sz="2400" dirty="0">
                <a:latin typeface="Arial" panose="020B0604020202020204" pitchFamily="34" charset="0"/>
              </a:rPr>
              <a:t>A processor</a:t>
            </a:r>
          </a:p>
          <a:p>
            <a:pPr>
              <a:lnSpc>
                <a:spcPct val="150000"/>
              </a:lnSpc>
              <a:buFont typeface="Arial" panose="020B0604020202020204" pitchFamily="34" charset="0"/>
              <a:buChar char="•"/>
            </a:pPr>
            <a:r>
              <a:rPr lang="en-US" sz="2400" dirty="0">
                <a:latin typeface="Arial" panose="020B0604020202020204" pitchFamily="34" charset="0"/>
              </a:rPr>
              <a:t>A software</a:t>
            </a:r>
          </a:p>
          <a:p>
            <a:pPr>
              <a:lnSpc>
                <a:spcPct val="150000"/>
              </a:lnSpc>
              <a:buFont typeface="Arial" panose="020B0604020202020204" pitchFamily="34" charset="0"/>
              <a:buChar char="•"/>
            </a:pPr>
            <a:r>
              <a:rPr lang="en-US" sz="2400" dirty="0">
                <a:latin typeface="Arial" panose="020B0604020202020204" pitchFamily="34" charset="0"/>
              </a:rPr>
              <a:t>A display device for monitoring the system</a:t>
            </a:r>
          </a:p>
          <a:p>
            <a:pPr>
              <a:lnSpc>
                <a:spcPct val="150000"/>
              </a:lnSpc>
              <a:buFont typeface="Arial" panose="020B0604020202020204" pitchFamily="34" charset="0"/>
              <a:buChar char="•"/>
            </a:pPr>
            <a:r>
              <a:rPr lang="en-US" sz="2400" dirty="0">
                <a:latin typeface="Arial" panose="020B0604020202020204" pitchFamily="34" charset="0"/>
              </a:rPr>
              <a:t>Accessories such as camera stands, cables, and connectors</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3942955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2" y="762523"/>
            <a:ext cx="10685929" cy="5262979"/>
          </a:xfrm>
          <a:prstGeom prst="rect">
            <a:avLst/>
          </a:prstGeom>
        </p:spPr>
        <p:txBody>
          <a:bodyPr wrap="square">
            <a:spAutoFit/>
          </a:bodyPr>
          <a:lstStyle/>
          <a:p>
            <a:pPr algn="just"/>
            <a:r>
              <a:rPr lang="en-US" sz="2400" b="1" dirty="0">
                <a:solidFill>
                  <a:srgbClr val="C00000"/>
                </a:solidFill>
                <a:latin typeface="Arial" panose="020B0604020202020204" pitchFamily="34" charset="0"/>
              </a:rPr>
              <a:t>Tasks of Computer Vision</a:t>
            </a:r>
          </a:p>
          <a:p>
            <a:pPr algn="just"/>
            <a:endParaRPr lang="en-US" sz="2400" b="1" dirty="0">
              <a:solidFill>
                <a:srgbClr val="C00000"/>
              </a:solidFill>
              <a:latin typeface="Arial" panose="020B0604020202020204" pitchFamily="34" charset="0"/>
            </a:endParaRPr>
          </a:p>
          <a:p>
            <a:pPr algn="just">
              <a:buFont typeface="Arial" panose="020B0604020202020204" pitchFamily="34" charset="0"/>
              <a:buChar char="•"/>
            </a:pPr>
            <a:r>
              <a:rPr lang="en-US" sz="2400" b="1" dirty="0">
                <a:solidFill>
                  <a:srgbClr val="C00000"/>
                </a:solidFill>
                <a:latin typeface="Arial" panose="020B0604020202020204" pitchFamily="34" charset="0"/>
              </a:rPr>
              <a:t>OCR</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In the domain of computers, Optical Character Reader, a software to convert scanned documents into editable text, which accompanies a scanner.</a:t>
            </a:r>
          </a:p>
          <a:p>
            <a:pPr algn="just"/>
            <a:endParaRPr lang="en-US" sz="2400" dirty="0">
              <a:solidFill>
                <a:srgbClr val="000000"/>
              </a:solidFill>
              <a:latin typeface="Arial" panose="020B0604020202020204" pitchFamily="34" charset="0"/>
            </a:endParaRPr>
          </a:p>
          <a:p>
            <a:pPr algn="just">
              <a:buFont typeface="Arial" panose="020B0604020202020204" pitchFamily="34" charset="0"/>
              <a:buChar char="•"/>
            </a:pPr>
            <a:r>
              <a:rPr lang="en-US" sz="2400" b="1" dirty="0">
                <a:solidFill>
                  <a:srgbClr val="C00000"/>
                </a:solidFill>
                <a:latin typeface="Arial" panose="020B0604020202020204" pitchFamily="34" charset="0"/>
              </a:rPr>
              <a:t>Face Detection</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Many state-of-the-art cameras come with this feature, which enables to read the face and take the picture of that perfect expression. It is used to let a user access the software on correct match.</a:t>
            </a:r>
          </a:p>
          <a:p>
            <a:pPr algn="just"/>
            <a:endParaRPr lang="en-US" sz="2400" dirty="0">
              <a:solidFill>
                <a:srgbClr val="000000"/>
              </a:solidFill>
              <a:latin typeface="Arial" panose="020B0604020202020204" pitchFamily="34" charset="0"/>
            </a:endParaRPr>
          </a:p>
          <a:p>
            <a:pPr algn="just">
              <a:buFont typeface="Arial" panose="020B0604020202020204" pitchFamily="34" charset="0"/>
              <a:buChar char="•"/>
            </a:pPr>
            <a:r>
              <a:rPr lang="en-US" sz="2400" b="1" dirty="0">
                <a:solidFill>
                  <a:srgbClr val="C00000"/>
                </a:solidFill>
                <a:latin typeface="Arial" panose="020B0604020202020204" pitchFamily="34" charset="0"/>
              </a:rPr>
              <a:t>Object Recognition</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They are installed in supermarkets, cameras, high-end cars such as BMW, GM, and Volvo.</a:t>
            </a:r>
          </a:p>
          <a:p>
            <a:pPr algn="just"/>
            <a:endParaRPr lang="en-US" sz="2400" dirty="0">
              <a:solidFill>
                <a:srgbClr val="000000"/>
              </a:solidFill>
              <a:latin typeface="Arial" panose="020B0604020202020204" pitchFamily="34" charset="0"/>
            </a:endParaRPr>
          </a:p>
          <a:p>
            <a:pPr algn="just">
              <a:buFont typeface="Arial" panose="020B0604020202020204" pitchFamily="34" charset="0"/>
              <a:buChar char="•"/>
            </a:pPr>
            <a:r>
              <a:rPr lang="en-US" sz="2400" b="1" dirty="0">
                <a:solidFill>
                  <a:srgbClr val="C00000"/>
                </a:solidFill>
                <a:latin typeface="Arial" panose="020B0604020202020204" pitchFamily="34" charset="0"/>
              </a:rPr>
              <a:t>Estimating Position</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It is estimating position of an object with respect to camera as in position of tumor in human’s body.</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96480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10" y="772396"/>
            <a:ext cx="9610165" cy="6001643"/>
          </a:xfrm>
          <a:prstGeom prst="rect">
            <a:avLst/>
          </a:prstGeom>
        </p:spPr>
        <p:txBody>
          <a:bodyPr wrap="square">
            <a:spAutoFit/>
          </a:bodyPr>
          <a:lstStyle/>
          <a:p>
            <a:r>
              <a:rPr lang="en-IN" sz="2400" b="1" dirty="0">
                <a:solidFill>
                  <a:srgbClr val="C00000"/>
                </a:solidFill>
                <a:latin typeface="Arial" panose="020B0604020202020204" pitchFamily="34" charset="0"/>
              </a:rPr>
              <a:t>Application Domains of Computer Vision</a:t>
            </a:r>
          </a:p>
          <a:p>
            <a:pPr>
              <a:buFont typeface="Arial" panose="020B0604020202020204" pitchFamily="34" charset="0"/>
              <a:buChar char="•"/>
            </a:pPr>
            <a:r>
              <a:rPr lang="en-IN" sz="2400" dirty="0">
                <a:latin typeface="Arial" panose="020B0604020202020204" pitchFamily="34" charset="0"/>
              </a:rPr>
              <a:t>Agriculture</a:t>
            </a:r>
          </a:p>
          <a:p>
            <a:pPr>
              <a:buFont typeface="Arial" panose="020B0604020202020204" pitchFamily="34" charset="0"/>
              <a:buChar char="•"/>
            </a:pPr>
            <a:r>
              <a:rPr lang="en-IN" sz="2400" dirty="0">
                <a:latin typeface="Arial" panose="020B0604020202020204" pitchFamily="34" charset="0"/>
              </a:rPr>
              <a:t>Autonomous vehicles</a:t>
            </a:r>
          </a:p>
          <a:p>
            <a:pPr>
              <a:buFont typeface="Arial" panose="020B0604020202020204" pitchFamily="34" charset="0"/>
              <a:buChar char="•"/>
            </a:pPr>
            <a:r>
              <a:rPr lang="en-IN" sz="2400" dirty="0">
                <a:latin typeface="Arial" panose="020B0604020202020204" pitchFamily="34" charset="0"/>
              </a:rPr>
              <a:t>Biometrics</a:t>
            </a:r>
          </a:p>
          <a:p>
            <a:pPr>
              <a:buFont typeface="Arial" panose="020B0604020202020204" pitchFamily="34" charset="0"/>
              <a:buChar char="•"/>
            </a:pPr>
            <a:r>
              <a:rPr lang="en-IN" sz="2400" dirty="0">
                <a:latin typeface="Arial" panose="020B0604020202020204" pitchFamily="34" charset="0"/>
              </a:rPr>
              <a:t>Character recognition</a:t>
            </a:r>
          </a:p>
          <a:p>
            <a:pPr>
              <a:buFont typeface="Arial" panose="020B0604020202020204" pitchFamily="34" charset="0"/>
              <a:buChar char="•"/>
            </a:pPr>
            <a:r>
              <a:rPr lang="en-IN" sz="2400" dirty="0">
                <a:latin typeface="Arial" panose="020B0604020202020204" pitchFamily="34" charset="0"/>
              </a:rPr>
              <a:t>Forensics, security, and surveillance</a:t>
            </a:r>
          </a:p>
          <a:p>
            <a:pPr>
              <a:buFont typeface="Arial" panose="020B0604020202020204" pitchFamily="34" charset="0"/>
              <a:buChar char="•"/>
            </a:pPr>
            <a:r>
              <a:rPr lang="en-IN" sz="2400" dirty="0">
                <a:latin typeface="Arial" panose="020B0604020202020204" pitchFamily="34" charset="0"/>
              </a:rPr>
              <a:t>Industrial quality inspection</a:t>
            </a:r>
          </a:p>
          <a:p>
            <a:pPr>
              <a:buFont typeface="Arial" panose="020B0604020202020204" pitchFamily="34" charset="0"/>
              <a:buChar char="•"/>
            </a:pPr>
            <a:r>
              <a:rPr lang="en-IN" sz="2400" dirty="0">
                <a:latin typeface="Arial" panose="020B0604020202020204" pitchFamily="34" charset="0"/>
              </a:rPr>
              <a:t>Face recognition</a:t>
            </a:r>
          </a:p>
          <a:p>
            <a:pPr>
              <a:buFont typeface="Arial" panose="020B0604020202020204" pitchFamily="34" charset="0"/>
              <a:buChar char="•"/>
            </a:pPr>
            <a:r>
              <a:rPr lang="en-IN" sz="2400" dirty="0">
                <a:latin typeface="Arial" panose="020B0604020202020204" pitchFamily="34" charset="0"/>
              </a:rPr>
              <a:t>Gesture analysis</a:t>
            </a:r>
          </a:p>
          <a:p>
            <a:pPr>
              <a:buFont typeface="Arial" panose="020B0604020202020204" pitchFamily="34" charset="0"/>
              <a:buChar char="•"/>
            </a:pPr>
            <a:r>
              <a:rPr lang="en-IN" sz="2400" dirty="0">
                <a:latin typeface="Arial" panose="020B0604020202020204" pitchFamily="34" charset="0"/>
              </a:rPr>
              <a:t>Geoscience</a:t>
            </a:r>
          </a:p>
          <a:p>
            <a:pPr>
              <a:buFont typeface="Arial" panose="020B0604020202020204" pitchFamily="34" charset="0"/>
              <a:buChar char="•"/>
            </a:pPr>
            <a:r>
              <a:rPr lang="en-IN" sz="2400" dirty="0">
                <a:latin typeface="Arial" panose="020B0604020202020204" pitchFamily="34" charset="0"/>
              </a:rPr>
              <a:t>Medical imagery</a:t>
            </a:r>
          </a:p>
          <a:p>
            <a:pPr>
              <a:buFont typeface="Arial" panose="020B0604020202020204" pitchFamily="34" charset="0"/>
              <a:buChar char="•"/>
            </a:pPr>
            <a:r>
              <a:rPr lang="en-IN" sz="2400" dirty="0">
                <a:latin typeface="Arial" panose="020B0604020202020204" pitchFamily="34" charset="0"/>
              </a:rPr>
              <a:t>Pollution monitoring</a:t>
            </a:r>
          </a:p>
          <a:p>
            <a:pPr>
              <a:buFont typeface="Arial" panose="020B0604020202020204" pitchFamily="34" charset="0"/>
              <a:buChar char="•"/>
            </a:pPr>
            <a:r>
              <a:rPr lang="en-IN" sz="2400" dirty="0">
                <a:latin typeface="Arial" panose="020B0604020202020204" pitchFamily="34" charset="0"/>
              </a:rPr>
              <a:t>Process control</a:t>
            </a:r>
          </a:p>
          <a:p>
            <a:pPr>
              <a:buFont typeface="Arial" panose="020B0604020202020204" pitchFamily="34" charset="0"/>
              <a:buChar char="•"/>
            </a:pPr>
            <a:r>
              <a:rPr lang="en-IN" sz="2400" dirty="0">
                <a:latin typeface="Arial" panose="020B0604020202020204" pitchFamily="34" charset="0"/>
              </a:rPr>
              <a:t>Remote sensing</a:t>
            </a:r>
          </a:p>
          <a:p>
            <a:pPr>
              <a:buFont typeface="Arial" panose="020B0604020202020204" pitchFamily="34" charset="0"/>
              <a:buChar char="•"/>
            </a:pPr>
            <a:r>
              <a:rPr lang="en-IN" sz="2400" dirty="0">
                <a:latin typeface="Arial" panose="020B0604020202020204" pitchFamily="34" charset="0"/>
              </a:rPr>
              <a:t>Robotics</a:t>
            </a:r>
          </a:p>
          <a:p>
            <a:pPr>
              <a:buFont typeface="Arial" panose="020B0604020202020204" pitchFamily="34" charset="0"/>
              <a:buChar char="•"/>
            </a:pPr>
            <a:r>
              <a:rPr lang="en-IN" sz="2400" dirty="0">
                <a:latin typeface="Arial" panose="020B0604020202020204" pitchFamily="34" charset="0"/>
              </a:rPr>
              <a:t>Transport</a:t>
            </a:r>
            <a:endParaRPr lang="en-IN" sz="2400" b="0" i="0" dirty="0">
              <a:effectLst/>
              <a:latin typeface="Arial" panose="020B0604020202020204" pitchFamily="34" charset="0"/>
            </a:endParaRPr>
          </a:p>
        </p:txBody>
      </p:sp>
    </p:spTree>
    <p:extLst>
      <p:ext uri="{BB962C8B-B14F-4D97-AF65-F5344CB8AC3E}">
        <p14:creationId xmlns:p14="http://schemas.microsoft.com/office/powerpoint/2010/main" val="1577651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733415"/>
            <a:ext cx="10838329" cy="5632311"/>
          </a:xfrm>
          <a:prstGeom prst="rect">
            <a:avLst/>
          </a:prstGeom>
        </p:spPr>
        <p:txBody>
          <a:bodyPr wrap="square">
            <a:spAutoFit/>
          </a:bodyPr>
          <a:lstStyle/>
          <a:p>
            <a:pPr algn="just"/>
            <a:r>
              <a:rPr lang="en-US" sz="2400" b="1" dirty="0">
                <a:solidFill>
                  <a:srgbClr val="C00000"/>
                </a:solidFill>
                <a:latin typeface="Arial" panose="020B0604020202020204" pitchFamily="34" charset="0"/>
              </a:rPr>
              <a:t>Applications of Robotics</a:t>
            </a:r>
          </a:p>
          <a:p>
            <a:pPr algn="just"/>
            <a:r>
              <a:rPr lang="en-US" sz="2400" dirty="0">
                <a:solidFill>
                  <a:srgbClr val="000000"/>
                </a:solidFill>
                <a:latin typeface="Arial" panose="020B0604020202020204" pitchFamily="34" charset="0"/>
              </a:rPr>
              <a:t>The robotics has been instrumental in the various domains such as −</a:t>
            </a:r>
          </a:p>
          <a:p>
            <a:pPr algn="just">
              <a:buFont typeface="Arial" panose="020B0604020202020204" pitchFamily="34" charset="0"/>
              <a:buChar char="•"/>
            </a:pPr>
            <a:r>
              <a:rPr lang="en-US" sz="2400" b="1" dirty="0">
                <a:solidFill>
                  <a:srgbClr val="C00000"/>
                </a:solidFill>
                <a:latin typeface="Arial" panose="020B0604020202020204" pitchFamily="34" charset="0"/>
              </a:rPr>
              <a:t>Industries</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Robots are used for handling material, cutting, welding, color coating, drilling, polishing, etc.</a:t>
            </a:r>
          </a:p>
          <a:p>
            <a:pPr algn="just">
              <a:buFont typeface="Arial" panose="020B0604020202020204" pitchFamily="34" charset="0"/>
              <a:buChar char="•"/>
            </a:pPr>
            <a:r>
              <a:rPr lang="en-US" sz="2400" b="1" dirty="0">
                <a:solidFill>
                  <a:srgbClr val="C00000"/>
                </a:solidFill>
                <a:latin typeface="Arial" panose="020B0604020202020204" pitchFamily="34" charset="0"/>
              </a:rPr>
              <a:t>Military</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Autonomous robots can reach inaccessible and hazardous zones during war. A robot named </a:t>
            </a:r>
            <a:r>
              <a:rPr lang="en-US" sz="2400" i="1" dirty="0">
                <a:solidFill>
                  <a:srgbClr val="000000"/>
                </a:solidFill>
                <a:latin typeface="Arial" panose="020B0604020202020204" pitchFamily="34" charset="0"/>
              </a:rPr>
              <a:t>Daksh</a:t>
            </a:r>
            <a:r>
              <a:rPr lang="en-US" sz="2400" dirty="0">
                <a:solidFill>
                  <a:srgbClr val="000000"/>
                </a:solidFill>
                <a:latin typeface="Arial" panose="020B0604020202020204" pitchFamily="34" charset="0"/>
              </a:rPr>
              <a:t>, developed by Defense Research and Development Organization (DRDO), is in function to destroy life-threatening objects safely.</a:t>
            </a:r>
          </a:p>
          <a:p>
            <a:pPr algn="just">
              <a:buFont typeface="Arial" panose="020B0604020202020204" pitchFamily="34" charset="0"/>
              <a:buChar char="•"/>
            </a:pPr>
            <a:r>
              <a:rPr lang="en-US" sz="2400" b="1" dirty="0">
                <a:solidFill>
                  <a:srgbClr val="C00000"/>
                </a:solidFill>
                <a:latin typeface="Arial" panose="020B0604020202020204" pitchFamily="34" charset="0"/>
              </a:rPr>
              <a:t>Medicine</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The robots are capable of carrying out hundreds of clinical tests simultaneously, rehabilitating permanently disabled people, and performing complex surgeries such as brain tumors.</a:t>
            </a:r>
          </a:p>
          <a:p>
            <a:pPr algn="just">
              <a:buFont typeface="Arial" panose="020B0604020202020204" pitchFamily="34" charset="0"/>
              <a:buChar char="•"/>
            </a:pPr>
            <a:r>
              <a:rPr lang="en-US" sz="2400" b="1" dirty="0">
                <a:solidFill>
                  <a:srgbClr val="C00000"/>
                </a:solidFill>
                <a:latin typeface="Arial" panose="020B0604020202020204" pitchFamily="34" charset="0"/>
              </a:rPr>
              <a:t>Exploration</a:t>
            </a:r>
            <a:r>
              <a:rPr lang="en-US" sz="2400" dirty="0">
                <a:solidFill>
                  <a:srgbClr val="C00000"/>
                </a:solidFill>
                <a:latin typeface="Arial" panose="020B0604020202020204" pitchFamily="34" charset="0"/>
              </a:rPr>
              <a:t> −</a:t>
            </a:r>
            <a:r>
              <a:rPr lang="en-US" sz="2400" dirty="0">
                <a:solidFill>
                  <a:srgbClr val="000000"/>
                </a:solidFill>
                <a:latin typeface="Arial" panose="020B0604020202020204" pitchFamily="34" charset="0"/>
              </a:rPr>
              <a:t> The robot rock climbers used for space exploration, underwater drones used for ocean exploration are to name a few.</a:t>
            </a:r>
          </a:p>
          <a:p>
            <a:pPr algn="just">
              <a:buFont typeface="Arial" panose="020B0604020202020204" pitchFamily="34" charset="0"/>
              <a:buChar char="•"/>
            </a:pPr>
            <a:r>
              <a:rPr lang="en-US" sz="2400" b="1" dirty="0">
                <a:solidFill>
                  <a:srgbClr val="C00000"/>
                </a:solidFill>
                <a:latin typeface="Arial" panose="020B0604020202020204" pitchFamily="34" charset="0"/>
              </a:rPr>
              <a:t>Entertainment</a:t>
            </a:r>
            <a:r>
              <a:rPr lang="en-US" sz="2400" dirty="0">
                <a:solidFill>
                  <a:srgbClr val="C00000"/>
                </a:solidFill>
                <a:latin typeface="Arial" panose="020B0604020202020204" pitchFamily="34" charset="0"/>
              </a:rPr>
              <a:t> − </a:t>
            </a:r>
            <a:r>
              <a:rPr lang="en-US" sz="2400" dirty="0">
                <a:solidFill>
                  <a:srgbClr val="000000"/>
                </a:solidFill>
                <a:latin typeface="Arial" panose="020B0604020202020204" pitchFamily="34" charset="0"/>
              </a:rPr>
              <a:t>Disney’s engineers have created hundreds of robots for movie making.</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413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481" y="1252862"/>
            <a:ext cx="10721789" cy="3970318"/>
          </a:xfrm>
          <a:prstGeom prst="rect">
            <a:avLst/>
          </a:prstGeom>
        </p:spPr>
        <p:txBody>
          <a:bodyPr wrap="square">
            <a:spAutoFit/>
          </a:bodyPr>
          <a:lstStyle/>
          <a:p>
            <a:pPr algn="just">
              <a:lnSpc>
                <a:spcPct val="150000"/>
              </a:lnSpc>
            </a:pPr>
            <a:r>
              <a:rPr lang="en-US" sz="2400" b="1" i="0" dirty="0">
                <a:solidFill>
                  <a:srgbClr val="C00000"/>
                </a:solidFill>
                <a:effectLst/>
                <a:latin typeface="erdana"/>
              </a:rPr>
              <a:t>Disadvantages of NLP</a:t>
            </a:r>
          </a:p>
          <a:p>
            <a:pPr algn="just">
              <a:lnSpc>
                <a:spcPct val="150000"/>
              </a:lnSpc>
            </a:pPr>
            <a:r>
              <a:rPr lang="en-US" sz="2400" b="0" i="0" dirty="0">
                <a:solidFill>
                  <a:srgbClr val="000000"/>
                </a:solidFill>
                <a:effectLst/>
                <a:latin typeface="verdana" panose="020B0604030504040204" pitchFamily="34" charset="0"/>
              </a:rPr>
              <a:t>A list of disadvantages of NLP is given below:</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may not show context.</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is unpredictable</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may require more keystrokes.</a:t>
            </a:r>
          </a:p>
          <a:p>
            <a:pPr algn="just">
              <a:lnSpc>
                <a:spcPct val="150000"/>
              </a:lnSpc>
              <a:buFont typeface="Arial" panose="020B0604020202020204" pitchFamily="34" charset="0"/>
              <a:buChar char="•"/>
            </a:pPr>
            <a:r>
              <a:rPr lang="en-US" sz="2400" b="0" dirty="0">
                <a:solidFill>
                  <a:srgbClr val="000000"/>
                </a:solidFill>
                <a:effectLst/>
                <a:latin typeface="verdana" panose="020B0604030504040204" pitchFamily="34" charset="0"/>
              </a:rPr>
              <a:t>NLP is unable to adapt to the new domain, and it has a limited function that's why NLP is built for a single and specific task only.</a:t>
            </a:r>
          </a:p>
        </p:txBody>
      </p:sp>
    </p:spTree>
    <p:extLst>
      <p:ext uri="{BB962C8B-B14F-4D97-AF65-F5344CB8AC3E}">
        <p14:creationId xmlns:p14="http://schemas.microsoft.com/office/powerpoint/2010/main" val="2154572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696" y="1334851"/>
            <a:ext cx="4423006" cy="461665"/>
          </a:xfrm>
          <a:prstGeom prst="rect">
            <a:avLst/>
          </a:prstGeom>
        </p:spPr>
        <p:txBody>
          <a:bodyPr wrap="none">
            <a:spAutoFit/>
          </a:bodyPr>
          <a:lstStyle/>
          <a:p>
            <a:pPr algn="ctr"/>
            <a:r>
              <a:rPr lang="en-IN" sz="2400" b="1" dirty="0">
                <a:solidFill>
                  <a:srgbClr val="C00000"/>
                </a:solidFill>
                <a:latin typeface="Arial" panose="020B0604020202020204" pitchFamily="34" charset="0"/>
              </a:rPr>
              <a:t>Artificial Intelligence - Issues</a:t>
            </a:r>
            <a:endParaRPr lang="en-IN" sz="2400" b="1" i="0" dirty="0">
              <a:solidFill>
                <a:srgbClr val="C00000"/>
              </a:solidFill>
              <a:effectLst/>
              <a:latin typeface="Arial" panose="020B0604020202020204" pitchFamily="34" charset="0"/>
            </a:endParaRPr>
          </a:p>
        </p:txBody>
      </p:sp>
      <p:sp>
        <p:nvSpPr>
          <p:cNvPr id="3" name="Rectangle 2"/>
          <p:cNvSpPr/>
          <p:nvPr/>
        </p:nvSpPr>
        <p:spPr>
          <a:xfrm>
            <a:off x="1087507" y="2207150"/>
            <a:ext cx="10557645" cy="390183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AI is developing with such an incredible speed, sometimes it seems magical.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There is an opinion among researchers and developers that AI could grow so immensely strong that it would be difficult for humans to control. </a:t>
            </a:r>
          </a:p>
          <a:p>
            <a:pPr marL="342900" indent="-342900" algn="just">
              <a:lnSpc>
                <a:spcPct val="150000"/>
              </a:lnSpc>
              <a:buFont typeface="Arial" panose="020B0604020202020204" pitchFamily="34" charset="0"/>
              <a:buChar char="•"/>
            </a:pPr>
            <a:r>
              <a:rPr lang="en-US" sz="2400" dirty="0">
                <a:solidFill>
                  <a:srgbClr val="000000"/>
                </a:solidFill>
                <a:latin typeface="Arial" panose="020B0604020202020204" pitchFamily="34" charset="0"/>
              </a:rPr>
              <a:t>Humans developed AI systems by introducing into them every possible intelligence they could, for which the humans themselves now seem threatened.</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654495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0" y="1040429"/>
            <a:ext cx="10784542" cy="5262979"/>
          </a:xfrm>
          <a:prstGeom prst="rect">
            <a:avLst/>
          </a:prstGeom>
        </p:spPr>
        <p:txBody>
          <a:bodyPr wrap="square">
            <a:spAutoFit/>
          </a:bodyPr>
          <a:lstStyle/>
          <a:p>
            <a:pPr algn="just"/>
            <a:r>
              <a:rPr lang="en-US" sz="2400" b="1" dirty="0">
                <a:solidFill>
                  <a:srgbClr val="C00000"/>
                </a:solidFill>
                <a:latin typeface="Arial" panose="020B0604020202020204" pitchFamily="34" charset="0"/>
              </a:rPr>
              <a:t>Threat to Privacy</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An AI program that recognizes speech and understands natural language is theoretically capable of understanding each conversation on e-mails and telephones.</a:t>
            </a:r>
          </a:p>
          <a:p>
            <a:pPr algn="just"/>
            <a:r>
              <a:rPr lang="en-US" sz="2400" b="1" dirty="0">
                <a:solidFill>
                  <a:srgbClr val="C00000"/>
                </a:solidFill>
                <a:latin typeface="Arial" panose="020B0604020202020204" pitchFamily="34" charset="0"/>
              </a:rPr>
              <a:t>Threat to Human Dignity</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AI systems have already started replacing the human beings in few industries. </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It should not replace people in the sectors where they are holding dignified positions which are pertaining to ethics such as nursing, surgeon, judge, police officer, etc.</a:t>
            </a:r>
          </a:p>
          <a:p>
            <a:pPr algn="just"/>
            <a:r>
              <a:rPr lang="en-US" sz="2400" b="1" dirty="0">
                <a:solidFill>
                  <a:srgbClr val="C00000"/>
                </a:solidFill>
                <a:latin typeface="Arial" panose="020B0604020202020204" pitchFamily="34" charset="0"/>
              </a:rPr>
              <a:t>Threat to Safety</a:t>
            </a:r>
          </a:p>
          <a:p>
            <a:pPr marL="342900" indent="-342900" algn="just">
              <a:buFont typeface="Arial" panose="020B0604020202020204" pitchFamily="34" charset="0"/>
              <a:buChar char="•"/>
            </a:pPr>
            <a:r>
              <a:rPr lang="en-US" sz="2400" dirty="0">
                <a:solidFill>
                  <a:srgbClr val="000000"/>
                </a:solidFill>
                <a:latin typeface="Arial" panose="020B0604020202020204" pitchFamily="34" charset="0"/>
              </a:rPr>
              <a:t>The self-improving AI systems can become so mighty than humans that could be very difficult to stop from achieving their goals, which may lead to unintended consequences.</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28759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808255"/>
            <a:ext cx="10676965" cy="5262979"/>
          </a:xfrm>
          <a:prstGeom prst="rect">
            <a:avLst/>
          </a:prstGeom>
        </p:spPr>
        <p:txBody>
          <a:bodyPr wrap="square">
            <a:spAutoFit/>
          </a:bodyPr>
          <a:lstStyle/>
          <a:p>
            <a:pPr algn="just"/>
            <a:r>
              <a:rPr lang="en-US" sz="2400" b="1" i="0" dirty="0">
                <a:solidFill>
                  <a:srgbClr val="C00000"/>
                </a:solidFill>
                <a:effectLst/>
                <a:latin typeface="erdana"/>
              </a:rPr>
              <a:t>Components of NLP</a:t>
            </a:r>
          </a:p>
          <a:p>
            <a:pPr algn="just"/>
            <a:r>
              <a:rPr lang="en-US" sz="2400" b="1" i="0" dirty="0">
                <a:effectLst/>
                <a:latin typeface="verdana" panose="020B0604030504040204" pitchFamily="34" charset="0"/>
              </a:rPr>
              <a:t>There are the following two components of NLP –</a:t>
            </a:r>
          </a:p>
          <a:p>
            <a:pPr algn="just"/>
            <a:endParaRPr lang="en-US" sz="2400" b="1" i="0" dirty="0">
              <a:effectLst/>
              <a:latin typeface="verdana" panose="020B0604030504040204" pitchFamily="34" charset="0"/>
            </a:endParaRPr>
          </a:p>
          <a:p>
            <a:pPr algn="just"/>
            <a:r>
              <a:rPr lang="en-US" sz="2400" b="1" i="0" dirty="0">
                <a:solidFill>
                  <a:srgbClr val="C00000"/>
                </a:solidFill>
                <a:effectLst/>
                <a:latin typeface="verdana" panose="020B0604030504040204" pitchFamily="34" charset="0"/>
              </a:rPr>
              <a:t>1. Natural Language Understanding (NLU)</a:t>
            </a:r>
            <a:endParaRPr lang="en-US" sz="2400" b="0" i="0" dirty="0">
              <a:solidFill>
                <a:srgbClr val="C00000"/>
              </a:solidFill>
              <a:effectLst/>
              <a:latin typeface="verdana" panose="020B0604030504040204" pitchFamily="34" charset="0"/>
            </a:endParaRP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Natural Language Understanding (NLU) helps the machine to understand and </a:t>
            </a:r>
            <a:r>
              <a:rPr lang="en-US" sz="2400" b="0" i="0" dirty="0" err="1">
                <a:solidFill>
                  <a:srgbClr val="000000"/>
                </a:solidFill>
                <a:effectLst/>
                <a:latin typeface="verdana" panose="020B0604030504040204" pitchFamily="34" charset="0"/>
              </a:rPr>
              <a:t>analyse</a:t>
            </a:r>
            <a:r>
              <a:rPr lang="en-US" sz="2400" b="0" i="0" dirty="0">
                <a:solidFill>
                  <a:srgbClr val="000000"/>
                </a:solidFill>
                <a:effectLst/>
                <a:latin typeface="verdana" panose="020B0604030504040204" pitchFamily="34" charset="0"/>
              </a:rPr>
              <a:t> human language by extracting the metadata from content such as concepts, entities, keywords, emotion, relations, and semantic roles.</a:t>
            </a:r>
          </a:p>
          <a:p>
            <a:pPr marL="342900" indent="-342900" algn="just">
              <a:buFont typeface="Arial" panose="020B0604020202020204" pitchFamily="34" charset="0"/>
              <a:buChar char="•"/>
            </a:pPr>
            <a:r>
              <a:rPr lang="en-US" sz="2400" b="0" i="0" dirty="0">
                <a:solidFill>
                  <a:srgbClr val="000000"/>
                </a:solidFill>
                <a:effectLst/>
                <a:latin typeface="verdana" panose="020B0604030504040204" pitchFamily="34" charset="0"/>
              </a:rPr>
              <a:t>NLU mainly used in Business applications to understand the customer's problem in both spoken and written language.</a:t>
            </a:r>
          </a:p>
          <a:p>
            <a:pPr algn="just"/>
            <a:endParaRPr lang="en-US" sz="2400" b="0" i="0" dirty="0">
              <a:solidFill>
                <a:srgbClr val="000000"/>
              </a:solidFill>
              <a:effectLst/>
              <a:latin typeface="verdana" panose="020B0604030504040204" pitchFamily="34" charset="0"/>
            </a:endParaRPr>
          </a:p>
          <a:p>
            <a:pPr algn="just"/>
            <a:r>
              <a:rPr lang="en-US" sz="2400" b="0" i="0" dirty="0">
                <a:solidFill>
                  <a:srgbClr val="C00000"/>
                </a:solidFill>
                <a:effectLst/>
                <a:latin typeface="verdana" panose="020B0604030504040204" pitchFamily="34" charset="0"/>
              </a:rPr>
              <a:t>NLU involves the following tasks -</a:t>
            </a:r>
          </a:p>
          <a:p>
            <a:pPr algn="just">
              <a:buFont typeface="Arial" panose="020B0604020202020204" pitchFamily="34" charset="0"/>
              <a:buChar char="•"/>
            </a:pPr>
            <a:r>
              <a:rPr lang="en-US" sz="2400" b="0" dirty="0">
                <a:solidFill>
                  <a:srgbClr val="000000"/>
                </a:solidFill>
                <a:effectLst/>
                <a:latin typeface="verdana" panose="020B0604030504040204" pitchFamily="34" charset="0"/>
              </a:rPr>
              <a:t>It is used to map the given input into useful representation.</a:t>
            </a:r>
          </a:p>
          <a:p>
            <a:pPr algn="just">
              <a:buFont typeface="Arial" panose="020B0604020202020204" pitchFamily="34" charset="0"/>
              <a:buChar char="•"/>
            </a:pPr>
            <a:r>
              <a:rPr lang="en-US" sz="2400" b="0" dirty="0">
                <a:solidFill>
                  <a:srgbClr val="000000"/>
                </a:solidFill>
                <a:effectLst/>
                <a:latin typeface="verdana" panose="020B0604030504040204" pitchFamily="34" charset="0"/>
              </a:rPr>
              <a:t>It is used to analyze different aspects of the language.</a:t>
            </a:r>
          </a:p>
        </p:txBody>
      </p:sp>
    </p:spTree>
    <p:extLst>
      <p:ext uri="{BB962C8B-B14F-4D97-AF65-F5344CB8AC3E}">
        <p14:creationId xmlns:p14="http://schemas.microsoft.com/office/powerpoint/2010/main" val="3789289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1978</TotalTime>
  <Words>6691</Words>
  <Application>Microsoft Office PowerPoint</Application>
  <PresentationFormat>Widescreen</PresentationFormat>
  <Paragraphs>485</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UNIT-5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NLP</dc:title>
  <dc:creator>Reena</dc:creator>
  <cp:lastModifiedBy>Rahul gehlot</cp:lastModifiedBy>
  <cp:revision>44</cp:revision>
  <dcterms:created xsi:type="dcterms:W3CDTF">2021-05-20T15:21:09Z</dcterms:created>
  <dcterms:modified xsi:type="dcterms:W3CDTF">2022-11-02T12:47:31Z</dcterms:modified>
</cp:coreProperties>
</file>