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254ACB-D355-49B0-A7FD-B8EC22E2C1D8}">
          <p14:sldIdLst>
            <p14:sldId id="256"/>
            <p14:sldId id="257"/>
          </p14:sldIdLst>
        </p14:section>
        <p14:section name="Introduction" id="{5E891A2B-A4D8-4D34-866C-A6E16987EC3F}">
          <p14:sldIdLst>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12/28/2015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3.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
        <p:nvSpPr>
          <p:cNvPr id="3" name="Subtitle 2"/>
          <p:cNvSpPr>
            <a:spLocks noGrp="1"/>
          </p:cNvSpPr>
          <p:nvPr>
            <p:ph type="subTitle" idx="1"/>
          </p:nvPr>
        </p:nvSpPr>
        <p:spPr/>
        <p:txBody>
          <a:bodyPr/>
          <a:lstStyle/>
          <a:p>
            <a:r>
              <a:rPr lang="en-US" dirty="0" smtClean="0"/>
              <a:t>Start to End</a:t>
            </a:r>
            <a:endParaRPr lang="en-US" dirty="0"/>
          </a:p>
        </p:txBody>
      </p:sp>
    </p:spTree>
    <p:extLst>
      <p:ext uri="{BB962C8B-B14F-4D97-AF65-F5344CB8AC3E}">
        <p14:creationId xmlns:p14="http://schemas.microsoft.com/office/powerpoint/2010/main" val="2013729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542" y="168134"/>
            <a:ext cx="8915399" cy="1468800"/>
          </a:xfrm>
        </p:spPr>
        <p:txBody>
          <a:bodyPr anchor="t"/>
          <a:lstStyle/>
          <a:p>
            <a:r>
              <a:rPr lang="en-US" dirty="0" smtClean="0"/>
              <a:t>Sections to Cover</a:t>
            </a:r>
            <a:endParaRPr lang="en-US" dirty="0"/>
          </a:p>
        </p:txBody>
      </p:sp>
      <p:sp>
        <p:nvSpPr>
          <p:cNvPr id="3" name="Text Placeholder 2"/>
          <p:cNvSpPr>
            <a:spLocks noGrp="1"/>
          </p:cNvSpPr>
          <p:nvPr>
            <p:ph type="body" idx="1"/>
          </p:nvPr>
        </p:nvSpPr>
        <p:spPr>
          <a:xfrm>
            <a:off x="2125573" y="1263142"/>
            <a:ext cx="9426776" cy="5691449"/>
          </a:xfrm>
        </p:spPr>
        <p:txBody>
          <a:bodyPr>
            <a:normAutofit/>
          </a:bodyPr>
          <a:lstStyle/>
          <a:p>
            <a:pPr marL="342900" indent="-342900">
              <a:buFont typeface="Arial" panose="020B0604020202020204" pitchFamily="34" charset="0"/>
              <a:buChar char="•"/>
            </a:pPr>
            <a:r>
              <a:rPr lang="en-US" dirty="0" smtClean="0">
                <a:hlinkClick r:id="rId2" action="ppaction://hlinksldjump"/>
              </a:rPr>
              <a:t>Introduction</a:t>
            </a:r>
            <a:endParaRPr lang="en-US" dirty="0" smtClean="0"/>
          </a:p>
          <a:p>
            <a:pPr marL="342900" indent="-342900">
              <a:buFont typeface="Arial" panose="020B0604020202020204" pitchFamily="34" charset="0"/>
              <a:buChar char="•"/>
            </a:pPr>
            <a:r>
              <a:rPr lang="en-US" dirty="0" smtClean="0">
                <a:hlinkClick r:id="rId3" action="ppaction://hlinksldjump"/>
              </a:rPr>
              <a:t>Modules</a:t>
            </a:r>
            <a:endParaRPr lang="en-US" dirty="0" smtClean="0"/>
          </a:p>
          <a:p>
            <a:pPr marL="342900" indent="-342900">
              <a:buFont typeface="Arial" panose="020B0604020202020204" pitchFamily="34" charset="0"/>
              <a:buChar char="•"/>
            </a:pPr>
            <a:r>
              <a:rPr lang="en-US" dirty="0" smtClean="0">
                <a:hlinkClick r:id="rId4" action="ppaction://hlinksldjump"/>
              </a:rPr>
              <a:t>Controllers</a:t>
            </a:r>
            <a:endParaRPr lang="en-US" dirty="0" smtClean="0"/>
          </a:p>
          <a:p>
            <a:pPr marL="342900" indent="-342900">
              <a:buFont typeface="Arial" panose="020B0604020202020204" pitchFamily="34" charset="0"/>
              <a:buChar char="•"/>
            </a:pPr>
            <a:r>
              <a:rPr lang="en-US" dirty="0" smtClean="0"/>
              <a:t>Unit Testing AngularJS</a:t>
            </a:r>
          </a:p>
          <a:p>
            <a:pPr marL="342900" indent="-342900">
              <a:buFont typeface="Arial" panose="020B0604020202020204" pitchFamily="34" charset="0"/>
              <a:buChar char="•"/>
            </a:pPr>
            <a:r>
              <a:rPr lang="en-US" dirty="0" smtClean="0"/>
              <a:t>Services</a:t>
            </a:r>
          </a:p>
          <a:p>
            <a:pPr marL="342900" indent="-342900">
              <a:buFont typeface="Arial" panose="020B0604020202020204" pitchFamily="34" charset="0"/>
              <a:buChar char="•"/>
            </a:pPr>
            <a:r>
              <a:rPr lang="en-US" dirty="0" smtClean="0"/>
              <a:t>$http</a:t>
            </a:r>
          </a:p>
          <a:p>
            <a:pPr marL="342900" indent="-342900">
              <a:buFont typeface="Arial" panose="020B0604020202020204" pitchFamily="34" charset="0"/>
              <a:buChar char="•"/>
            </a:pPr>
            <a:r>
              <a:rPr lang="en-US" dirty="0" smtClean="0"/>
              <a:t>Unit Testing Services</a:t>
            </a:r>
          </a:p>
          <a:p>
            <a:pPr marL="342900" indent="-342900">
              <a:buFont typeface="Arial" panose="020B0604020202020204" pitchFamily="34" charset="0"/>
              <a:buChar char="•"/>
            </a:pPr>
            <a:r>
              <a:rPr lang="en-US" dirty="0" smtClean="0"/>
              <a:t>Filters</a:t>
            </a:r>
          </a:p>
          <a:p>
            <a:pPr marL="342900" indent="-342900">
              <a:buFont typeface="Arial" panose="020B0604020202020204" pitchFamily="34" charset="0"/>
              <a:buChar char="•"/>
            </a:pPr>
            <a:r>
              <a:rPr lang="en-US" dirty="0" smtClean="0"/>
              <a:t>Unit Testing Filters</a:t>
            </a:r>
          </a:p>
          <a:p>
            <a:pPr marL="342900" indent="-342900">
              <a:buFont typeface="Arial" panose="020B0604020202020204" pitchFamily="34" charset="0"/>
              <a:buChar char="•"/>
            </a:pPr>
            <a:r>
              <a:rPr lang="en-US" dirty="0" smtClean="0"/>
              <a:t>Advanced Directives</a:t>
            </a:r>
          </a:p>
          <a:p>
            <a:pPr marL="342900" indent="-342900">
              <a:buFont typeface="Arial" panose="020B0604020202020204" pitchFamily="34" charset="0"/>
              <a:buChar char="•"/>
            </a:pPr>
            <a:r>
              <a:rPr lang="en-US" dirty="0" smtClean="0"/>
              <a:t>End-to-End Testing</a:t>
            </a:r>
            <a:endParaRPr lang="en-US" dirty="0"/>
          </a:p>
        </p:txBody>
      </p:sp>
    </p:spTree>
    <p:extLst>
      <p:ext uri="{BB962C8B-B14F-4D97-AF65-F5344CB8AC3E}">
        <p14:creationId xmlns:p14="http://schemas.microsoft.com/office/powerpoint/2010/main" val="2594235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599383"/>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2164209" y="1064654"/>
            <a:ext cx="8915400" cy="3777622"/>
          </a:xfrm>
        </p:spPr>
        <p:txBody>
          <a:bodyPr>
            <a:normAutofit lnSpcReduction="10000"/>
          </a:bodyPr>
          <a:lstStyle/>
          <a:p>
            <a:r>
              <a:rPr lang="en-US" dirty="0" smtClean="0"/>
              <a:t>AngularJS is a </a:t>
            </a:r>
            <a:r>
              <a:rPr lang="en-US" dirty="0" err="1" smtClean="0"/>
              <a:t>javascript</a:t>
            </a:r>
            <a:r>
              <a:rPr lang="en-US" dirty="0" smtClean="0"/>
              <a:t> MVC framework,</a:t>
            </a:r>
          </a:p>
          <a:p>
            <a:r>
              <a:rPr lang="en-US" dirty="0" smtClean="0"/>
              <a:t>Thus in order to understand AngularJS we need to first be clear about MVC,</a:t>
            </a:r>
          </a:p>
          <a:p>
            <a:r>
              <a:rPr lang="en-US" b="1" dirty="0" smtClean="0"/>
              <a:t>MVC</a:t>
            </a:r>
            <a:r>
              <a:rPr lang="en-US" dirty="0" smtClean="0"/>
              <a:t> is an architectural design pattern which divides an application into three distinct, modular parts : </a:t>
            </a:r>
          </a:p>
          <a:p>
            <a:endParaRPr lang="en-US" dirty="0"/>
          </a:p>
          <a:p>
            <a:pPr marL="0" indent="0">
              <a:buNone/>
            </a:pPr>
            <a:endParaRPr lang="en-US" dirty="0" smtClean="0"/>
          </a:p>
          <a:p>
            <a:pPr>
              <a:buFont typeface="+mj-lt"/>
              <a:buAutoNum type="arabicPeriod"/>
            </a:pPr>
            <a:r>
              <a:rPr lang="en-US" u="sng" dirty="0" smtClean="0"/>
              <a:t>Model</a:t>
            </a:r>
            <a:r>
              <a:rPr lang="en-US" dirty="0" smtClean="0"/>
              <a:t> : Data behind the application, usually fetched from the server,</a:t>
            </a:r>
          </a:p>
          <a:p>
            <a:pPr>
              <a:buFont typeface="+mj-lt"/>
              <a:buAutoNum type="arabicPeriod"/>
            </a:pPr>
            <a:r>
              <a:rPr lang="en-US" u="sng" dirty="0" smtClean="0"/>
              <a:t>View</a:t>
            </a:r>
            <a:r>
              <a:rPr lang="en-US" dirty="0" smtClean="0"/>
              <a:t> : UI user sees and interacts with, generated based on the current model.</a:t>
            </a:r>
          </a:p>
          <a:p>
            <a:pPr>
              <a:buFont typeface="+mj-lt"/>
              <a:buAutoNum type="arabicPeriod"/>
            </a:pPr>
            <a:r>
              <a:rPr lang="en-US" u="sng" dirty="0" smtClean="0"/>
              <a:t>Controller</a:t>
            </a:r>
            <a:r>
              <a:rPr lang="en-US" dirty="0" smtClean="0"/>
              <a:t> : Business Logic and presentation layer, responsible for fetching data, decides how to present the model, which part to display, etc.</a:t>
            </a:r>
          </a:p>
          <a:p>
            <a:pPr marL="0" indent="0">
              <a:buNone/>
            </a:pPr>
            <a:endParaRPr lang="en-US" u="sng" dirty="0"/>
          </a:p>
        </p:txBody>
      </p:sp>
    </p:spTree>
    <p:extLst>
      <p:ext uri="{BB962C8B-B14F-4D97-AF65-F5344CB8AC3E}">
        <p14:creationId xmlns:p14="http://schemas.microsoft.com/office/powerpoint/2010/main" val="77781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1378039"/>
          </a:xfrm>
        </p:spPr>
        <p:txBody>
          <a:bodyPr>
            <a:normAutofit/>
          </a:bodyPr>
          <a:lstStyle/>
          <a:p>
            <a:r>
              <a:rPr lang="en-US" dirty="0" smtClean="0"/>
              <a:t>Introduction</a:t>
            </a:r>
            <a:br>
              <a:rPr lang="en-US" dirty="0" smtClean="0"/>
            </a:br>
            <a:r>
              <a:rPr lang="en-US" dirty="0" smtClean="0"/>
              <a:t>         	- </a:t>
            </a:r>
            <a:r>
              <a:rPr lang="en-US" sz="2800" dirty="0" smtClean="0"/>
              <a:t>AngularJS Philosophy</a:t>
            </a:r>
            <a:endParaRPr lang="en-US" sz="2800" dirty="0"/>
          </a:p>
        </p:txBody>
      </p:sp>
      <p:sp>
        <p:nvSpPr>
          <p:cNvPr id="3" name="Content Placeholder 2"/>
          <p:cNvSpPr>
            <a:spLocks noGrp="1"/>
          </p:cNvSpPr>
          <p:nvPr>
            <p:ph idx="1"/>
          </p:nvPr>
        </p:nvSpPr>
        <p:spPr>
          <a:xfrm>
            <a:off x="2167922" y="1914658"/>
            <a:ext cx="8915400" cy="4640687"/>
          </a:xfrm>
        </p:spPr>
        <p:txBody>
          <a:bodyPr>
            <a:normAutofit lnSpcReduction="10000"/>
          </a:bodyPr>
          <a:lstStyle/>
          <a:p>
            <a:r>
              <a:rPr lang="en-US" dirty="0" smtClean="0"/>
              <a:t>Data-Driven </a:t>
            </a:r>
          </a:p>
          <a:p>
            <a:pPr lvl="1">
              <a:buFont typeface="Wingdings" panose="05000000000000000000" pitchFamily="2" charset="2"/>
              <a:buChar char="§"/>
            </a:pPr>
            <a:r>
              <a:rPr lang="en-US" dirty="0" smtClean="0">
                <a:latin typeface="Bookman Old Style" panose="02050604050505020204" pitchFamily="18" charset="0"/>
              </a:rPr>
              <a:t>Hello &lt;span&gt;{{name}}&lt;/span&gt;</a:t>
            </a:r>
          </a:p>
          <a:p>
            <a:r>
              <a:rPr lang="en-US" dirty="0" smtClean="0"/>
              <a:t>Declarative</a:t>
            </a:r>
          </a:p>
          <a:p>
            <a:pPr lvl="1">
              <a:buFont typeface="Wingdings" panose="05000000000000000000" pitchFamily="2" charset="2"/>
              <a:buChar char="§"/>
            </a:pPr>
            <a:r>
              <a:rPr lang="en-US" dirty="0" smtClean="0"/>
              <a:t>Declare right in your html whatever you want to achieve :</a:t>
            </a:r>
          </a:p>
          <a:p>
            <a:pPr marL="857250" lvl="2" indent="0">
              <a:spcBef>
                <a:spcPts val="0"/>
              </a:spcBef>
              <a:buNone/>
            </a:pPr>
            <a:r>
              <a:rPr lang="en-US" altLang="en-US" b="1" dirty="0">
                <a:solidFill>
                  <a:srgbClr val="330099"/>
                </a:solidFill>
                <a:latin typeface="Ubuntu Mono"/>
              </a:rPr>
              <a:t>&lt;tabs&gt;</a:t>
            </a:r>
            <a:r>
              <a:rPr lang="en-US" altLang="en-US" dirty="0">
                <a:solidFill>
                  <a:srgbClr val="000000"/>
                </a:solidFill>
                <a:latin typeface="Ubuntu Mono"/>
              </a:rPr>
              <a:t> </a:t>
            </a:r>
            <a:endParaRPr lang="en-US" altLang="en-US" dirty="0" smtClean="0">
              <a:solidFill>
                <a:srgbClr val="000000"/>
              </a:solidFill>
              <a:latin typeface="Ubuntu Mono"/>
            </a:endParaRPr>
          </a:p>
          <a:p>
            <a:pPr marL="857250" lvl="2" indent="0">
              <a:spcBef>
                <a:spcPts val="0"/>
              </a:spcBef>
              <a:buNone/>
            </a:pPr>
            <a:r>
              <a:rPr lang="en-US" altLang="en-US" b="1" dirty="0" smtClean="0">
                <a:solidFill>
                  <a:srgbClr val="330099"/>
                </a:solidFill>
                <a:latin typeface="Ubuntu Mono"/>
              </a:rPr>
              <a:t>&lt;</a:t>
            </a:r>
            <a:r>
              <a:rPr lang="en-US" altLang="en-US" b="1" dirty="0">
                <a:solidFill>
                  <a:srgbClr val="330099"/>
                </a:solidFill>
                <a:latin typeface="Ubuntu Mono"/>
              </a:rPr>
              <a:t>tab</a:t>
            </a:r>
            <a:r>
              <a:rPr lang="en-US" altLang="en-US" dirty="0">
                <a:solidFill>
                  <a:srgbClr val="000000"/>
                </a:solidFill>
                <a:latin typeface="Ubuntu Mono"/>
              </a:rPr>
              <a:t> </a:t>
            </a:r>
            <a:r>
              <a:rPr lang="en-US" altLang="en-US" dirty="0">
                <a:solidFill>
                  <a:srgbClr val="330099"/>
                </a:solidFill>
                <a:latin typeface="Ubuntu Mono"/>
              </a:rPr>
              <a:t>title=</a:t>
            </a:r>
            <a:r>
              <a:rPr lang="en-US" altLang="en-US" dirty="0">
                <a:solidFill>
                  <a:srgbClr val="CC3300"/>
                </a:solidFill>
                <a:latin typeface="Ubuntu Mono"/>
              </a:rPr>
              <a:t>"Home"</a:t>
            </a:r>
            <a:r>
              <a:rPr lang="en-US" altLang="en-US" b="1" dirty="0">
                <a:solidFill>
                  <a:srgbClr val="330099"/>
                </a:solidFill>
                <a:latin typeface="Ubuntu Mono"/>
              </a:rPr>
              <a:t>&gt;</a:t>
            </a:r>
            <a:r>
              <a:rPr lang="en-US" altLang="en-US" dirty="0">
                <a:solidFill>
                  <a:srgbClr val="000000"/>
                </a:solidFill>
                <a:latin typeface="Ubuntu Mono"/>
              </a:rPr>
              <a:t>Some content here</a:t>
            </a:r>
            <a:r>
              <a:rPr lang="en-US" altLang="en-US" b="1" dirty="0">
                <a:solidFill>
                  <a:srgbClr val="330099"/>
                </a:solidFill>
                <a:latin typeface="Ubuntu Mono"/>
              </a:rPr>
              <a:t>&lt;/tab&gt;</a:t>
            </a:r>
            <a:r>
              <a:rPr lang="en-US" altLang="en-US" dirty="0">
                <a:solidFill>
                  <a:srgbClr val="000000"/>
                </a:solidFill>
                <a:latin typeface="Ubuntu Mono"/>
              </a:rPr>
              <a:t> </a:t>
            </a:r>
            <a:endParaRPr lang="en-US" altLang="en-US" dirty="0" smtClean="0">
              <a:solidFill>
                <a:srgbClr val="000000"/>
              </a:solidFill>
              <a:latin typeface="Ubuntu Mono"/>
            </a:endParaRPr>
          </a:p>
          <a:p>
            <a:pPr marL="857250" lvl="2" indent="0">
              <a:spcBef>
                <a:spcPts val="0"/>
              </a:spcBef>
              <a:buNone/>
            </a:pPr>
            <a:r>
              <a:rPr lang="en-US" altLang="en-US" b="1" dirty="0" smtClean="0">
                <a:solidFill>
                  <a:srgbClr val="330099"/>
                </a:solidFill>
                <a:latin typeface="Ubuntu Mono"/>
              </a:rPr>
              <a:t>&lt;</a:t>
            </a:r>
            <a:r>
              <a:rPr lang="en-US" altLang="en-US" b="1" dirty="0">
                <a:solidFill>
                  <a:srgbClr val="330099"/>
                </a:solidFill>
                <a:latin typeface="Ubuntu Mono"/>
              </a:rPr>
              <a:t>tab</a:t>
            </a:r>
            <a:r>
              <a:rPr lang="en-US" altLang="en-US" dirty="0">
                <a:solidFill>
                  <a:srgbClr val="000000"/>
                </a:solidFill>
                <a:latin typeface="Ubuntu Mono"/>
              </a:rPr>
              <a:t> </a:t>
            </a:r>
            <a:r>
              <a:rPr lang="en-US" altLang="en-US" dirty="0">
                <a:solidFill>
                  <a:srgbClr val="330099"/>
                </a:solidFill>
                <a:latin typeface="Ubuntu Mono"/>
              </a:rPr>
              <a:t>title=</a:t>
            </a:r>
            <a:r>
              <a:rPr lang="en-US" altLang="en-US" dirty="0">
                <a:solidFill>
                  <a:srgbClr val="CC3300"/>
                </a:solidFill>
                <a:latin typeface="Ubuntu Mono"/>
              </a:rPr>
              <a:t>"Profile"</a:t>
            </a:r>
            <a:r>
              <a:rPr lang="en-US" altLang="en-US" b="1" dirty="0">
                <a:solidFill>
                  <a:srgbClr val="330099"/>
                </a:solidFill>
                <a:latin typeface="Ubuntu Mono"/>
              </a:rPr>
              <a:t>&gt;</a:t>
            </a:r>
            <a:r>
              <a:rPr lang="en-US" altLang="en-US" dirty="0">
                <a:solidFill>
                  <a:srgbClr val="000000"/>
                </a:solidFill>
                <a:latin typeface="Ubuntu Mono"/>
              </a:rPr>
              <a:t> </a:t>
            </a:r>
            <a:r>
              <a:rPr lang="en-US" altLang="en-US" b="1" dirty="0">
                <a:solidFill>
                  <a:srgbClr val="330099"/>
                </a:solidFill>
                <a:latin typeface="Ubuntu Mono"/>
              </a:rPr>
              <a:t>&lt;input</a:t>
            </a:r>
            <a:r>
              <a:rPr lang="en-US" altLang="en-US" dirty="0">
                <a:solidFill>
                  <a:srgbClr val="000000"/>
                </a:solidFill>
                <a:latin typeface="Ubuntu Mono"/>
              </a:rPr>
              <a:t> </a:t>
            </a:r>
            <a:r>
              <a:rPr lang="en-US" altLang="en-US" dirty="0">
                <a:solidFill>
                  <a:srgbClr val="330099"/>
                </a:solidFill>
                <a:latin typeface="Ubuntu Mono"/>
              </a:rPr>
              <a:t>type=</a:t>
            </a:r>
            <a:r>
              <a:rPr lang="en-US" altLang="en-US" dirty="0">
                <a:solidFill>
                  <a:srgbClr val="CC3300"/>
                </a:solidFill>
                <a:latin typeface="Ubuntu Mono"/>
              </a:rPr>
              <a:t>"text"</a:t>
            </a:r>
            <a:r>
              <a:rPr lang="en-US" altLang="en-US" dirty="0">
                <a:solidFill>
                  <a:srgbClr val="000000"/>
                </a:solidFill>
                <a:latin typeface="Ubuntu Mono"/>
              </a:rPr>
              <a:t> </a:t>
            </a:r>
            <a:r>
              <a:rPr lang="en-US" altLang="en-US" dirty="0" err="1">
                <a:solidFill>
                  <a:srgbClr val="330099"/>
                </a:solidFill>
                <a:latin typeface="Ubuntu Mono"/>
              </a:rPr>
              <a:t>datepicker</a:t>
            </a:r>
            <a:r>
              <a:rPr lang="en-US" altLang="en-US" dirty="0">
                <a:solidFill>
                  <a:srgbClr val="000000"/>
                </a:solidFill>
                <a:latin typeface="Ubuntu Mono"/>
              </a:rPr>
              <a:t> </a:t>
            </a:r>
            <a:r>
              <a:rPr lang="en-US" altLang="en-US" dirty="0">
                <a:solidFill>
                  <a:srgbClr val="330099"/>
                </a:solidFill>
                <a:latin typeface="Ubuntu Mono"/>
              </a:rPr>
              <a:t>ng-model=</a:t>
            </a:r>
            <a:r>
              <a:rPr lang="en-US" altLang="en-US" dirty="0">
                <a:solidFill>
                  <a:srgbClr val="CC3300"/>
                </a:solidFill>
                <a:latin typeface="Ubuntu Mono"/>
              </a:rPr>
              <a:t>"</a:t>
            </a:r>
            <a:r>
              <a:rPr lang="en-US" altLang="en-US" dirty="0" err="1">
                <a:solidFill>
                  <a:srgbClr val="CC3300"/>
                </a:solidFill>
                <a:latin typeface="Ubuntu Mono"/>
              </a:rPr>
              <a:t>startDate</a:t>
            </a:r>
            <a:r>
              <a:rPr lang="en-US" altLang="en-US" dirty="0">
                <a:solidFill>
                  <a:srgbClr val="CC3300"/>
                </a:solidFill>
                <a:latin typeface="Ubuntu Mono"/>
              </a:rPr>
              <a:t>"</a:t>
            </a:r>
            <a:r>
              <a:rPr lang="en-US" altLang="en-US" b="1" dirty="0">
                <a:solidFill>
                  <a:srgbClr val="330099"/>
                </a:solidFill>
                <a:latin typeface="Ubuntu Mono"/>
              </a:rPr>
              <a:t>/&gt;</a:t>
            </a:r>
            <a:r>
              <a:rPr lang="en-US" altLang="en-US" dirty="0">
                <a:solidFill>
                  <a:srgbClr val="000000"/>
                </a:solidFill>
                <a:latin typeface="Ubuntu Mono"/>
              </a:rPr>
              <a:t> </a:t>
            </a:r>
            <a:r>
              <a:rPr lang="en-US" altLang="en-US" b="1" dirty="0">
                <a:solidFill>
                  <a:srgbClr val="330099"/>
                </a:solidFill>
                <a:latin typeface="Ubuntu Mono"/>
              </a:rPr>
              <a:t>&lt;/tab&gt;</a:t>
            </a:r>
            <a:r>
              <a:rPr lang="en-US" altLang="en-US" dirty="0">
                <a:solidFill>
                  <a:srgbClr val="000000"/>
                </a:solidFill>
                <a:latin typeface="Ubuntu Mono"/>
              </a:rPr>
              <a:t> </a:t>
            </a:r>
            <a:endParaRPr lang="en-US" altLang="en-US" dirty="0" smtClean="0">
              <a:solidFill>
                <a:srgbClr val="000000"/>
              </a:solidFill>
              <a:latin typeface="Ubuntu Mono"/>
            </a:endParaRPr>
          </a:p>
          <a:p>
            <a:pPr marL="857250" lvl="2" indent="0">
              <a:spcBef>
                <a:spcPts val="0"/>
              </a:spcBef>
              <a:buNone/>
            </a:pPr>
            <a:r>
              <a:rPr lang="en-US" altLang="en-US" b="1" dirty="0" smtClean="0">
                <a:solidFill>
                  <a:srgbClr val="330099"/>
                </a:solidFill>
                <a:latin typeface="Ubuntu Mono"/>
              </a:rPr>
              <a:t>&lt;/</a:t>
            </a:r>
            <a:r>
              <a:rPr lang="en-US" altLang="en-US" b="1" dirty="0">
                <a:solidFill>
                  <a:srgbClr val="330099"/>
                </a:solidFill>
                <a:latin typeface="Ubuntu Mono"/>
              </a:rPr>
              <a:t>tabs&gt;</a:t>
            </a:r>
            <a:r>
              <a:rPr lang="en-US" altLang="en-US" sz="1000" dirty="0">
                <a:solidFill>
                  <a:schemeClr val="tx1"/>
                </a:solidFill>
              </a:rPr>
              <a:t> </a:t>
            </a:r>
            <a:endParaRPr lang="en-US" altLang="en-US" sz="1000" dirty="0" smtClean="0">
              <a:solidFill>
                <a:schemeClr val="tx1"/>
              </a:solidFill>
            </a:endParaRPr>
          </a:p>
          <a:p>
            <a:pPr lvl="1">
              <a:spcBef>
                <a:spcPts val="0"/>
              </a:spcBef>
              <a:buFont typeface="Wingdings" panose="05000000000000000000" pitchFamily="2" charset="2"/>
              <a:buChar char="§"/>
            </a:pPr>
            <a:r>
              <a:rPr lang="en-US" altLang="en-US" sz="1400" dirty="0" smtClean="0">
                <a:solidFill>
                  <a:schemeClr val="tx1"/>
                </a:solidFill>
              </a:rPr>
              <a:t>The entire </a:t>
            </a:r>
            <a:r>
              <a:rPr lang="en-US" altLang="en-US" sz="1500" dirty="0" smtClean="0">
                <a:solidFill>
                  <a:schemeClr val="tx1"/>
                </a:solidFill>
              </a:rPr>
              <a:t>is encapsulated and contained in one place, and any developer who wants to use a </a:t>
            </a:r>
            <a:r>
              <a:rPr lang="en-US" altLang="en-US" sz="1500" dirty="0" err="1" smtClean="0">
                <a:solidFill>
                  <a:schemeClr val="tx1"/>
                </a:solidFill>
              </a:rPr>
              <a:t>datepicker</a:t>
            </a:r>
            <a:r>
              <a:rPr lang="en-US" altLang="en-US" sz="1500" dirty="0" smtClean="0">
                <a:solidFill>
                  <a:schemeClr val="tx1"/>
                </a:solidFill>
              </a:rPr>
              <a:t> does not need to know what plugin is required, just use the directive.</a:t>
            </a:r>
            <a:endParaRPr lang="en-US" dirty="0" smtClean="0"/>
          </a:p>
          <a:p>
            <a:r>
              <a:rPr lang="en-US" dirty="0" smtClean="0"/>
              <a:t>Separate your Concerns</a:t>
            </a:r>
          </a:p>
          <a:p>
            <a:r>
              <a:rPr lang="en-US" dirty="0" smtClean="0"/>
              <a:t>Dependency Injection</a:t>
            </a:r>
          </a:p>
          <a:p>
            <a:r>
              <a:rPr lang="en-US" dirty="0" smtClean="0"/>
              <a:t>Extensible : Ability to create new custom directives</a:t>
            </a:r>
          </a:p>
          <a:p>
            <a:r>
              <a:rPr lang="en-US" dirty="0" smtClean="0"/>
              <a:t>Test first, test again, keep testing</a:t>
            </a:r>
          </a:p>
          <a:p>
            <a:pPr marL="0" indent="0">
              <a:buNone/>
            </a:pPr>
            <a:endParaRPr lang="en-US" dirty="0" smtClean="0"/>
          </a:p>
          <a:p>
            <a:pPr marL="0" indent="0">
              <a:buNone/>
            </a:pPr>
            <a:endParaRPr lang="en-US" u="sng" dirty="0"/>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6117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1378039"/>
          </a:xfrm>
        </p:spPr>
        <p:txBody>
          <a:bodyPr>
            <a:normAutofit/>
          </a:bodyPr>
          <a:lstStyle/>
          <a:p>
            <a:r>
              <a:rPr lang="en-US" sz="2800" dirty="0" smtClean="0"/>
              <a:t>Modules</a:t>
            </a:r>
            <a:endParaRPr lang="en-US" sz="2800" dirty="0"/>
          </a:p>
        </p:txBody>
      </p:sp>
      <p:sp>
        <p:nvSpPr>
          <p:cNvPr id="3" name="Content Placeholder 2"/>
          <p:cNvSpPr>
            <a:spLocks noGrp="1"/>
          </p:cNvSpPr>
          <p:nvPr>
            <p:ph idx="1"/>
          </p:nvPr>
        </p:nvSpPr>
        <p:spPr>
          <a:xfrm>
            <a:off x="2283832" y="1378039"/>
            <a:ext cx="8915400" cy="3777622"/>
          </a:xfrm>
        </p:spPr>
        <p:txBody>
          <a:bodyPr>
            <a:normAutofit/>
          </a:bodyPr>
          <a:lstStyle/>
          <a:p>
            <a:r>
              <a:rPr lang="en-US" dirty="0" smtClean="0"/>
              <a:t>Modules are AngularJS’s way of packaging relevant code under a single name.</a:t>
            </a:r>
          </a:p>
          <a:p>
            <a:r>
              <a:rPr lang="en-US" dirty="0" smtClean="0"/>
              <a:t>AngularJS module has the following 2 parts : </a:t>
            </a:r>
          </a:p>
          <a:p>
            <a:pPr marL="800100" lvl="1" indent="-342900">
              <a:buFont typeface="+mj-lt"/>
              <a:buAutoNum type="arabicPeriod"/>
            </a:pPr>
            <a:r>
              <a:rPr lang="en-US" dirty="0" smtClean="0"/>
              <a:t>It has its own controllers, services, factories, and directives;</a:t>
            </a:r>
          </a:p>
          <a:p>
            <a:pPr marL="800100" lvl="1" indent="-342900">
              <a:buFont typeface="+mj-lt"/>
              <a:buAutoNum type="arabicPeriod"/>
            </a:pPr>
            <a:r>
              <a:rPr lang="en-US" dirty="0" smtClean="0"/>
              <a:t>It can depend on other modules – </a:t>
            </a:r>
            <a:r>
              <a:rPr lang="en-US" dirty="0" err="1" smtClean="0"/>
              <a:t>depencies</a:t>
            </a:r>
            <a:r>
              <a:rPr lang="en-US" dirty="0" smtClean="0"/>
              <a:t>, defined when module is instantiated.</a:t>
            </a:r>
          </a:p>
          <a:p>
            <a:pPr marL="800100" lvl="1" indent="-342900">
              <a:buFont typeface="+mj-lt"/>
              <a:buAutoNum type="arabicPeriod"/>
            </a:pPr>
            <a:endParaRPr lang="en-US" dirty="0"/>
          </a:p>
          <a:p>
            <a:pPr marL="457200" lvl="1" indent="0">
              <a:buNone/>
            </a:pPr>
            <a:r>
              <a:rPr lang="en-US" dirty="0" smtClean="0"/>
              <a:t>-- </a:t>
            </a:r>
            <a:r>
              <a:rPr lang="en-US" b="1" dirty="0" err="1" smtClean="0"/>
              <a:t>git</a:t>
            </a:r>
            <a:r>
              <a:rPr lang="en-US" b="1" dirty="0" smtClean="0"/>
              <a:t> checkout module02</a:t>
            </a:r>
          </a:p>
          <a:p>
            <a:endParaRPr lang="en-US" dirty="0" smtClean="0"/>
          </a:p>
          <a:p>
            <a:pPr marL="0" indent="0">
              <a:buNone/>
            </a:pPr>
            <a:endParaRPr lang="en-US" u="sng" dirty="0"/>
          </a:p>
        </p:txBody>
      </p:sp>
    </p:spTree>
    <p:extLst>
      <p:ext uri="{BB962C8B-B14F-4D97-AF65-F5344CB8AC3E}">
        <p14:creationId xmlns:p14="http://schemas.microsoft.com/office/powerpoint/2010/main" val="3142737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1378039"/>
          </a:xfrm>
        </p:spPr>
        <p:txBody>
          <a:bodyPr>
            <a:normAutofit/>
          </a:bodyPr>
          <a:lstStyle/>
          <a:p>
            <a:r>
              <a:rPr lang="en-US" dirty="0" smtClean="0"/>
              <a:t>Introduction</a:t>
            </a:r>
            <a:br>
              <a:rPr lang="en-US" dirty="0" smtClean="0"/>
            </a:br>
            <a:r>
              <a:rPr lang="en-US" dirty="0" smtClean="0"/>
              <a:t>              - </a:t>
            </a:r>
            <a:r>
              <a:rPr lang="en-US" sz="2800" dirty="0" smtClean="0"/>
              <a:t>Controllers</a:t>
            </a:r>
            <a:endParaRPr lang="en-US" sz="2800" dirty="0"/>
          </a:p>
        </p:txBody>
      </p:sp>
      <p:sp>
        <p:nvSpPr>
          <p:cNvPr id="3" name="Content Placeholder 2"/>
          <p:cNvSpPr>
            <a:spLocks noGrp="1"/>
          </p:cNvSpPr>
          <p:nvPr>
            <p:ph idx="1"/>
          </p:nvPr>
        </p:nvSpPr>
        <p:spPr>
          <a:xfrm>
            <a:off x="2283832" y="1378039"/>
            <a:ext cx="8915400" cy="3777622"/>
          </a:xfrm>
        </p:spPr>
        <p:txBody>
          <a:bodyPr>
            <a:normAutofit/>
          </a:bodyPr>
          <a:lstStyle/>
          <a:p>
            <a:r>
              <a:rPr lang="en-US" dirty="0" smtClean="0"/>
              <a:t>This is the JS function which perform the majority of UI-oriented work.</a:t>
            </a:r>
          </a:p>
          <a:p>
            <a:r>
              <a:rPr lang="en-US" dirty="0" smtClean="0"/>
              <a:t>We will never have a controller that is not used in the UI</a:t>
            </a:r>
          </a:p>
          <a:p>
            <a:r>
              <a:rPr lang="en-US" dirty="0" smtClean="0"/>
              <a:t>Acts as </a:t>
            </a:r>
            <a:r>
              <a:rPr lang="en-US" smtClean="0"/>
              <a:t>a gateway b/w model and view</a:t>
            </a:r>
            <a:endParaRPr lang="en-US" dirty="0" smtClean="0"/>
          </a:p>
          <a:p>
            <a:pPr marL="800100" lvl="1" indent="-342900">
              <a:buFont typeface="+mj-lt"/>
              <a:buAutoNum type="arabicPeriod"/>
            </a:pPr>
            <a:endParaRPr lang="en-US" dirty="0"/>
          </a:p>
          <a:p>
            <a:pPr marL="457200" lvl="1" indent="0">
              <a:buNone/>
            </a:pPr>
            <a:r>
              <a:rPr lang="en-US" dirty="0" smtClean="0"/>
              <a:t>-- </a:t>
            </a:r>
            <a:r>
              <a:rPr lang="en-US" b="1" dirty="0" err="1" smtClean="0"/>
              <a:t>git</a:t>
            </a:r>
            <a:r>
              <a:rPr lang="en-US" b="1" dirty="0" smtClean="0"/>
              <a:t> checkout module03</a:t>
            </a:r>
          </a:p>
          <a:p>
            <a:endParaRPr lang="en-US" dirty="0" smtClean="0"/>
          </a:p>
          <a:p>
            <a:pPr marL="0" indent="0">
              <a:buNone/>
            </a:pPr>
            <a:endParaRPr lang="en-US" u="sng" dirty="0"/>
          </a:p>
        </p:txBody>
      </p:sp>
    </p:spTree>
    <p:extLst>
      <p:ext uri="{BB962C8B-B14F-4D97-AF65-F5344CB8AC3E}">
        <p14:creationId xmlns:p14="http://schemas.microsoft.com/office/powerpoint/2010/main" val="151936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0"/>
            <a:ext cx="8911687" cy="631065"/>
          </a:xfrm>
        </p:spPr>
        <p:txBody>
          <a:bodyPr>
            <a:normAutofit fontScale="90000"/>
          </a:bodyPr>
          <a:lstStyle/>
          <a:p>
            <a:r>
              <a:rPr lang="en-US" dirty="0" smtClean="0"/>
              <a:t>Steps of </a:t>
            </a:r>
            <a:r>
              <a:rPr lang="en-US" dirty="0"/>
              <a:t>A</a:t>
            </a:r>
            <a:r>
              <a:rPr lang="en-US" dirty="0" smtClean="0"/>
              <a:t>ngularJS App Initialization</a:t>
            </a:r>
            <a:endParaRPr lang="en-US" sz="2800" dirty="0"/>
          </a:p>
        </p:txBody>
      </p:sp>
      <p:sp>
        <p:nvSpPr>
          <p:cNvPr id="3" name="Content Placeholder 2"/>
          <p:cNvSpPr>
            <a:spLocks noGrp="1"/>
          </p:cNvSpPr>
          <p:nvPr>
            <p:ph idx="1"/>
          </p:nvPr>
        </p:nvSpPr>
        <p:spPr>
          <a:xfrm>
            <a:off x="2283832" y="1378039"/>
            <a:ext cx="8915400" cy="4829578"/>
          </a:xfrm>
        </p:spPr>
        <p:txBody>
          <a:bodyPr>
            <a:normAutofit fontScale="92500"/>
          </a:bodyPr>
          <a:lstStyle/>
          <a:p>
            <a:pPr>
              <a:buFont typeface="+mj-lt"/>
              <a:buAutoNum type="arabicPeriod"/>
            </a:pPr>
            <a:r>
              <a:rPr lang="en-US" dirty="0"/>
              <a:t>The HTML is loaded. This triggers requests for all the scripts that are a part of it</a:t>
            </a:r>
            <a:r>
              <a:rPr lang="en-US" dirty="0" smtClean="0"/>
              <a:t>.</a:t>
            </a:r>
          </a:p>
          <a:p>
            <a:pPr>
              <a:buFont typeface="+mj-lt"/>
              <a:buAutoNum type="arabicPeriod"/>
            </a:pPr>
            <a:r>
              <a:rPr lang="en-US" dirty="0" smtClean="0"/>
              <a:t>After the entire document is loaded, AngularJS kicks in and looks for ng-app directive.</a:t>
            </a:r>
          </a:p>
          <a:p>
            <a:pPr>
              <a:buFont typeface="+mj-lt"/>
              <a:buAutoNum type="arabicPeriod"/>
            </a:pPr>
            <a:r>
              <a:rPr lang="en-US" dirty="0" smtClean="0"/>
              <a:t>When it finds the ng-app directive, it looks for and loads the module that is specified and attaches it to the element,</a:t>
            </a:r>
          </a:p>
          <a:p>
            <a:pPr>
              <a:buFont typeface="+mj-lt"/>
              <a:buAutoNum type="arabicPeriod"/>
            </a:pPr>
            <a:r>
              <a:rPr lang="en-US" dirty="0" smtClean="0"/>
              <a:t>AngularJS traverses the children DOM elements of the root element with the ng-app and starts looking for directives and bind statements,</a:t>
            </a:r>
          </a:p>
          <a:p>
            <a:pPr>
              <a:buFont typeface="+mj-lt"/>
              <a:buAutoNum type="arabicPeriod"/>
            </a:pPr>
            <a:r>
              <a:rPr lang="en-US" dirty="0" smtClean="0"/>
              <a:t>Each time it hits and ng-controller or an ng-repeat, it creates what is called a scope in AngularJS.</a:t>
            </a:r>
          </a:p>
          <a:p>
            <a:pPr>
              <a:buFont typeface="+mj-lt"/>
              <a:buAutoNum type="arabicPeriod"/>
            </a:pPr>
            <a:r>
              <a:rPr lang="en-US" dirty="0" smtClean="0"/>
              <a:t>AngularJS then adds watchers and listeners on the variable that the HTML accesses, and keeps track of the current value of each of them. When that value changes, Angular updates the UI immediately.</a:t>
            </a:r>
          </a:p>
          <a:p>
            <a:pPr>
              <a:buFont typeface="+mj-lt"/>
              <a:buAutoNum type="arabicPeriod"/>
            </a:pPr>
            <a:r>
              <a:rPr lang="en-US" dirty="0" smtClean="0"/>
              <a:t>Instead of polling to check if the data has changed, AngularJS optimizes and checks for updates to the UI only on certain events, which can cause a change in data or the model underneath. </a:t>
            </a:r>
            <a:r>
              <a:rPr lang="en-US" dirty="0" err="1" smtClean="0"/>
              <a:t>Eg</a:t>
            </a:r>
            <a:r>
              <a:rPr lang="en-US" dirty="0" smtClean="0"/>
              <a:t>: XHR, page loads, user interactions</a:t>
            </a:r>
            <a:endParaRPr lang="en-US" dirty="0"/>
          </a:p>
          <a:p>
            <a:pPr>
              <a:buFont typeface="+mj-lt"/>
              <a:buAutoNum type="arabicPeriod"/>
            </a:pPr>
            <a:endParaRPr lang="en-US" dirty="0" smtClean="0"/>
          </a:p>
          <a:p>
            <a:pPr marL="0" indent="0">
              <a:buNone/>
            </a:pPr>
            <a:endParaRPr lang="en-US" u="sng" dirty="0"/>
          </a:p>
        </p:txBody>
      </p:sp>
    </p:spTree>
    <p:extLst>
      <p:ext uri="{BB962C8B-B14F-4D97-AF65-F5344CB8AC3E}">
        <p14:creationId xmlns:p14="http://schemas.microsoft.com/office/powerpoint/2010/main" val="789602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234</TotalTime>
  <Words>520</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Century Gothic</vt:lpstr>
      <vt:lpstr>Ubuntu Mono</vt:lpstr>
      <vt:lpstr>Wingdings</vt:lpstr>
      <vt:lpstr>Wingdings 3</vt:lpstr>
      <vt:lpstr>Wisp</vt:lpstr>
      <vt:lpstr>AngularJS</vt:lpstr>
      <vt:lpstr>Sections to Cover</vt:lpstr>
      <vt:lpstr>Introduction</vt:lpstr>
      <vt:lpstr>Introduction           - AngularJS Philosophy</vt:lpstr>
      <vt:lpstr>Modules</vt:lpstr>
      <vt:lpstr>Introduction               - Controllers</vt:lpstr>
      <vt:lpstr>Steps of AngularJS App Initialization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Rahul Meghlan</dc:creator>
  <cp:lastModifiedBy>Rahul Meghlan</cp:lastModifiedBy>
  <cp:revision>27</cp:revision>
  <dcterms:created xsi:type="dcterms:W3CDTF">2015-12-27T08:44:37Z</dcterms:created>
  <dcterms:modified xsi:type="dcterms:W3CDTF">2015-12-28T11:35:45Z</dcterms:modified>
</cp:coreProperties>
</file>