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64" r:id="rId2"/>
    <p:sldId id="267" r:id="rId3"/>
    <p:sldId id="2145707376" r:id="rId4"/>
    <p:sldId id="2145707350" r:id="rId5"/>
    <p:sldId id="2145707359" r:id="rId6"/>
    <p:sldId id="2145707360" r:id="rId7"/>
    <p:sldId id="2145707373" r:id="rId8"/>
    <p:sldId id="2145707362" r:id="rId9"/>
    <p:sldId id="2145707370" r:id="rId10"/>
    <p:sldId id="2145707372" r:id="rId11"/>
    <p:sldId id="2145707374" r:id="rId12"/>
    <p:sldId id="2145707375" r:id="rId13"/>
    <p:sldId id="30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2" d="100"/>
          <a:sy n="82" d="100"/>
        </p:scale>
        <p:origin x="7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731F3F-4EBA-459A-B2B5-33662D0C7011}" type="datetimeFigureOut">
              <a:rPr lang="en-US" smtClean="0"/>
              <a:t>3/7/2024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41D7D4-5154-4B36-A210-44F5E76AA5CB}" type="slidenum">
              <a:rPr lang="en-US" smtClean="0"/>
              <a:t>‹#›</a:t>
            </a:fld>
            <a:endParaRPr lang="en-US"/>
          </a:p>
        </p:txBody>
      </p:sp>
    </p:spTree>
    <p:extLst>
      <p:ext uri="{BB962C8B-B14F-4D97-AF65-F5344CB8AC3E}">
        <p14:creationId xmlns:p14="http://schemas.microsoft.com/office/powerpoint/2010/main" val="692613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Embracing change is vital for growth, and that's exactly what we're doing with our new system, and we're taking a three-fold approach.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789FAF-9D0C-4EDB-B33A-9A430CCDEE8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1687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1"/>
              <a:t>·</a:t>
            </a:r>
            <a:r>
              <a:rPr lang="en-US" b="1"/>
              <a:t>Customer Segment: </a:t>
            </a:r>
            <a:r>
              <a:rPr lang="en-US"/>
              <a:t>High-Value Customers (A and B)</a:t>
            </a:r>
          </a:p>
          <a:p>
            <a:r>
              <a:rPr lang="en-US" altLang="zh-CN" b="1"/>
              <a:t>·</a:t>
            </a:r>
            <a:r>
              <a:rPr lang="en-US" b="1"/>
              <a:t>User Behavior: </a:t>
            </a:r>
            <a:r>
              <a:rPr lang="en-US"/>
              <a:t>Both like history books</a:t>
            </a:r>
          </a:p>
          <a:p>
            <a:r>
              <a:rPr lang="en-US" altLang="zh-CN" b="1"/>
              <a:t>·</a:t>
            </a:r>
            <a:r>
              <a:rPr lang="en-US" b="1"/>
              <a:t>Recommendation Strategy:</a:t>
            </a:r>
          </a:p>
          <a:p>
            <a:r>
              <a:rPr lang="en-US"/>
              <a:t>	</a:t>
            </a:r>
            <a:r>
              <a:rPr lang="en-US" altLang="zh-CN" i="1"/>
              <a:t>·</a:t>
            </a:r>
            <a:r>
              <a:rPr lang="en-US" i="1"/>
              <a:t>Targeted Content: </a:t>
            </a:r>
            <a:r>
              <a:rPr lang="en-US"/>
              <a:t>Recommend history-related books on the user's homepage.</a:t>
            </a:r>
          </a:p>
          <a:p>
            <a:r>
              <a:rPr lang="en-US" altLang="zh-CN"/>
              <a:t>	</a:t>
            </a:r>
            <a:r>
              <a:rPr lang="en-US" altLang="zh-CN" i="1"/>
              <a:t>·</a:t>
            </a:r>
            <a:r>
              <a:rPr lang="en-US" i="1"/>
              <a:t>Personalization: </a:t>
            </a:r>
            <a:r>
              <a:rPr lang="en-US"/>
              <a:t>Use the user's interest in history books to personalize the recommendations further.</a:t>
            </a:r>
          </a:p>
          <a:p>
            <a:r>
              <a:rPr lang="en-US"/>
              <a:t>	</a:t>
            </a:r>
            <a:r>
              <a:rPr lang="en-US" altLang="zh-CN" i="1"/>
              <a:t>·</a:t>
            </a:r>
            <a:r>
              <a:rPr lang="en-US" i="1"/>
              <a:t>Display Format: </a:t>
            </a:r>
            <a:r>
              <a:rPr lang="en-US"/>
              <a:t>Showcase the top picks in a prominent location on the homepage.</a:t>
            </a:r>
          </a:p>
          <a:p>
            <a:r>
              <a:rPr lang="en-US" altLang="zh-CN" b="1"/>
              <a:t>·</a:t>
            </a:r>
            <a:r>
              <a:rPr lang="en-US" b="1"/>
              <a:t>Implementation Details:</a:t>
            </a:r>
          </a:p>
          <a:p>
            <a:r>
              <a:rPr lang="en-US"/>
              <a:t>	</a:t>
            </a:r>
            <a:r>
              <a:rPr lang="en-US" altLang="zh-CN" i="1"/>
              <a:t>·</a:t>
            </a:r>
            <a:r>
              <a:rPr lang="en-US" i="1"/>
              <a:t>Data Points Used: </a:t>
            </a:r>
            <a:r>
              <a:rPr lang="en-US"/>
              <a:t>Past purchase data, browsing history, and rating preferences for books related to data science.</a:t>
            </a:r>
          </a:p>
          <a:p>
            <a:r>
              <a:rPr lang="en-US"/>
              <a:t>	</a:t>
            </a:r>
            <a:r>
              <a:rPr lang="en-US" altLang="zh-CN" i="1"/>
              <a:t>·</a:t>
            </a:r>
            <a:r>
              <a:rPr lang="en-US" i="1"/>
              <a:t>Algorithm:</a:t>
            </a:r>
            <a:r>
              <a:rPr lang="en-US"/>
              <a:t> Collaborative filtering to find similar users who also like data science books and content-based filtering to match the book's features with the user's interests.</a:t>
            </a:r>
          </a:p>
          <a:p>
            <a:r>
              <a:rPr lang="en-US"/>
              <a:t>	</a:t>
            </a:r>
            <a:r>
              <a:rPr lang="en-US" altLang="zh-CN" i="1"/>
              <a:t>·</a:t>
            </a:r>
            <a:r>
              <a:rPr lang="en-US" i="1"/>
              <a:t>User Interface: </a:t>
            </a:r>
          </a:p>
          <a:p>
            <a:r>
              <a:rPr lang="en-US"/>
              <a:t> 	</a:t>
            </a:r>
            <a:r>
              <a:rPr lang="zh-CN" altLang="en-US"/>
              <a:t>      </a:t>
            </a:r>
            <a:r>
              <a:rPr lang="en-US"/>
              <a:t>A section titled "Top Pick for You" highlighting books in the data science genre.</a:t>
            </a:r>
          </a:p>
          <a:p>
            <a:r>
              <a:rPr lang="en-US"/>
              <a:t> 	</a:t>
            </a:r>
            <a:r>
              <a:rPr lang="zh-CN" altLang="en-US"/>
              <a:t>      </a:t>
            </a:r>
            <a:r>
              <a:rPr lang="en-US"/>
              <a:t>A will be recommended B’s past “liked” history books on her homepage.</a:t>
            </a:r>
          </a:p>
          <a:p>
            <a:r>
              <a:rPr lang="en-US"/>
              <a:t> 	</a:t>
            </a:r>
            <a:r>
              <a:rPr lang="zh-CN" altLang="en-US"/>
              <a:t>      </a:t>
            </a:r>
            <a:r>
              <a:rPr lang="en-US"/>
              <a:t>Afterwards, we will give a Buy-One-Get-One to A to encourage adding more items in their cart.</a:t>
            </a:r>
          </a:p>
          <a:p>
            <a:r>
              <a:rPr lang="en-US"/>
              <a:t> 	</a:t>
            </a:r>
            <a:r>
              <a:rPr lang="en-US" altLang="zh-CN" i="1"/>
              <a:t>·</a:t>
            </a:r>
            <a:r>
              <a:rPr lang="en-US" i="1"/>
              <a:t>Early Access Alerts: </a:t>
            </a:r>
            <a:r>
              <a:rPr lang="en-US"/>
              <a:t>Send personalized alerts or display notifications for early access to sales or new products.</a:t>
            </a:r>
          </a:p>
          <a:p>
            <a:endParaRPr lang="en-US">
              <a:cs typeface="Calibri"/>
            </a:endParaRPr>
          </a:p>
        </p:txBody>
      </p:sp>
      <p:sp>
        <p:nvSpPr>
          <p:cNvPr id="4" name="Slide Number Placeholder 3"/>
          <p:cNvSpPr>
            <a:spLocks noGrp="1"/>
          </p:cNvSpPr>
          <p:nvPr>
            <p:ph type="sldNum" sz="quarter" idx="5"/>
          </p:nvPr>
        </p:nvSpPr>
        <p:spPr/>
        <p:txBody>
          <a:bodyPr/>
          <a:lstStyle/>
          <a:p>
            <a:fld id="{4E789FAF-9D0C-4EDB-B33A-9A430CCDEE8C}" type="slidenum">
              <a:t>6</a:t>
            </a:fld>
            <a:endParaRPr lang="en-US"/>
          </a:p>
        </p:txBody>
      </p:sp>
    </p:spTree>
    <p:extLst>
      <p:ext uri="{BB962C8B-B14F-4D97-AF65-F5344CB8AC3E}">
        <p14:creationId xmlns:p14="http://schemas.microsoft.com/office/powerpoint/2010/main" val="3869220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chemeClr val="tx1"/>
                </a:solidFill>
                <a:effectLst/>
                <a:latin typeface="Poppins" pitchFamily="2" charset="77"/>
                <a:cs typeface="Poppins" pitchFamily="2" charset="77"/>
              </a:rPr>
              <a:t>Experimented with a couple of models and went ahead with K-Means, an unsupervised clustering model as it is simple, easy to understand and : </a:t>
            </a:r>
          </a:p>
          <a:p>
            <a:endParaRPr lang="en-US" b="0" i="0" u="none" strike="noStrike" dirty="0">
              <a:solidFill>
                <a:schemeClr val="tx1"/>
              </a:solidFill>
              <a:effectLst/>
              <a:latin typeface="Poppins" pitchFamily="2" charset="77"/>
              <a:cs typeface="Poppins" pitchFamily="2" charset="77"/>
            </a:endParaRPr>
          </a:p>
          <a:p>
            <a:r>
              <a:rPr lang="en-US" b="0" i="0" u="none" strike="noStrike" dirty="0">
                <a:solidFill>
                  <a:schemeClr val="tx1"/>
                </a:solidFill>
                <a:effectLst/>
                <a:latin typeface="Poppins" pitchFamily="2" charset="77"/>
                <a:cs typeface="Poppins" pitchFamily="2" charset="77"/>
              </a:rPr>
              <a:t>1. Clear clusters observed which can help identify distinct customer segments</a:t>
            </a:r>
            <a:r>
              <a:rPr lang="en-US" b="0" i="0" dirty="0">
                <a:solidFill>
                  <a:schemeClr val="tx1"/>
                </a:solidFill>
                <a:effectLst/>
                <a:latin typeface="Poppins" pitchFamily="2" charset="77"/>
                <a:cs typeface="Poppins" pitchFamily="2" charset="77"/>
              </a:rPr>
              <a:t>​</a:t>
            </a:r>
          </a:p>
          <a:p>
            <a:endParaRPr lang="en-US" dirty="0">
              <a:solidFill>
                <a:schemeClr val="tx1"/>
              </a:solidFill>
              <a:latin typeface="Poppins" pitchFamily="2" charset="77"/>
              <a:cs typeface="Poppins" pitchFamily="2" charset="77"/>
            </a:endParaRPr>
          </a:p>
          <a:p>
            <a:r>
              <a:rPr lang="en-US" dirty="0">
                <a:solidFill>
                  <a:schemeClr val="tx1"/>
                </a:solidFill>
                <a:latin typeface="Poppins" pitchFamily="2" charset="77"/>
                <a:cs typeface="Poppins" pitchFamily="2" charset="77"/>
              </a:rPr>
              <a:t>2. Seamless integration for assigning segments to new customers, ​demonstrated model's adaptability to diverse data</a:t>
            </a:r>
          </a:p>
          <a:p>
            <a:endParaRPr lang="en-US" dirty="0">
              <a:solidFill>
                <a:schemeClr val="tx1"/>
              </a:solidFill>
              <a:latin typeface="Poppins" pitchFamily="2" charset="77"/>
              <a:cs typeface="Poppins" pitchFamily="2" charset="77"/>
            </a:endParaRPr>
          </a:p>
          <a:p>
            <a:r>
              <a:rPr lang="en-US" dirty="0">
                <a:solidFill>
                  <a:schemeClr val="tx1"/>
                </a:solidFill>
                <a:latin typeface="Poppins" pitchFamily="2" charset="77"/>
                <a:cs typeface="Poppins" pitchFamily="2" charset="77"/>
              </a:rPr>
              <a:t>3. Customer segments can be utilized for curating personalized recommendations for each segment</a:t>
            </a:r>
          </a:p>
          <a:p>
            <a:endParaRPr lang="en-US" dirty="0">
              <a:solidFill>
                <a:schemeClr val="tx1"/>
              </a:solidFill>
              <a:latin typeface="Poppins" pitchFamily="2" charset="77"/>
              <a:cs typeface="Poppins" pitchFamily="2" charset="77"/>
            </a:endParaRPr>
          </a:p>
          <a:p>
            <a:r>
              <a:rPr lang="en-US" dirty="0">
                <a:solidFill>
                  <a:schemeClr val="tx1"/>
                </a:solidFill>
                <a:latin typeface="Poppins" pitchFamily="2" charset="77"/>
                <a:cs typeface="Poppins" pitchFamily="2" charset="77"/>
              </a:rPr>
              <a:t>4. Continuous model refinement can be done to accommodate for evolving customer dynamics</a:t>
            </a:r>
          </a:p>
          <a:p>
            <a:endParaRPr lang="en-US" dirty="0"/>
          </a:p>
        </p:txBody>
      </p:sp>
      <p:sp>
        <p:nvSpPr>
          <p:cNvPr id="4" name="Slide Number Placeholder 3"/>
          <p:cNvSpPr>
            <a:spLocks noGrp="1"/>
          </p:cNvSpPr>
          <p:nvPr>
            <p:ph type="sldNum" sz="quarter" idx="5"/>
          </p:nvPr>
        </p:nvSpPr>
        <p:spPr/>
        <p:txBody>
          <a:bodyPr/>
          <a:lstStyle/>
          <a:p>
            <a:fld id="{4E789FAF-9D0C-4EDB-B33A-9A430CCDEE8C}" type="slidenum">
              <a:rPr lang="en-IN" smtClean="0"/>
              <a:t>7</a:t>
            </a:fld>
            <a:endParaRPr lang="en-IN"/>
          </a:p>
        </p:txBody>
      </p:sp>
    </p:spTree>
    <p:extLst>
      <p:ext uri="{BB962C8B-B14F-4D97-AF65-F5344CB8AC3E}">
        <p14:creationId xmlns:p14="http://schemas.microsoft.com/office/powerpoint/2010/main" val="3449599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chemeClr val="tx1"/>
                </a:solidFill>
                <a:effectLst/>
                <a:latin typeface="Poppins" pitchFamily="2" charset="77"/>
                <a:cs typeface="Poppins" pitchFamily="2" charset="77"/>
              </a:rPr>
              <a:t>Experimented with a couple of models and went ahead with K-Means, an unsupervised clustering model as it is simple, easy to understand and : </a:t>
            </a:r>
          </a:p>
          <a:p>
            <a:endParaRPr lang="en-US" b="0" i="0" u="none" strike="noStrike" dirty="0">
              <a:solidFill>
                <a:schemeClr val="tx1"/>
              </a:solidFill>
              <a:effectLst/>
              <a:latin typeface="Poppins" pitchFamily="2" charset="77"/>
              <a:cs typeface="Poppins" pitchFamily="2" charset="77"/>
            </a:endParaRPr>
          </a:p>
          <a:p>
            <a:r>
              <a:rPr lang="en-US" b="0" i="0" u="none" strike="noStrike" dirty="0">
                <a:solidFill>
                  <a:schemeClr val="tx1"/>
                </a:solidFill>
                <a:effectLst/>
                <a:latin typeface="Poppins" pitchFamily="2" charset="77"/>
                <a:cs typeface="Poppins" pitchFamily="2" charset="77"/>
              </a:rPr>
              <a:t>1. Clear clusters observed which can help identify distinct customer segments</a:t>
            </a:r>
            <a:r>
              <a:rPr lang="en-US" b="0" i="0" dirty="0">
                <a:solidFill>
                  <a:schemeClr val="tx1"/>
                </a:solidFill>
                <a:effectLst/>
                <a:latin typeface="Poppins" pitchFamily="2" charset="77"/>
                <a:cs typeface="Poppins" pitchFamily="2" charset="77"/>
              </a:rPr>
              <a:t>​</a:t>
            </a:r>
          </a:p>
          <a:p>
            <a:endParaRPr lang="en-US" dirty="0">
              <a:solidFill>
                <a:schemeClr val="tx1"/>
              </a:solidFill>
              <a:latin typeface="Poppins" pitchFamily="2" charset="77"/>
              <a:cs typeface="Poppins" pitchFamily="2" charset="77"/>
            </a:endParaRPr>
          </a:p>
          <a:p>
            <a:r>
              <a:rPr lang="en-US" dirty="0">
                <a:solidFill>
                  <a:schemeClr val="tx1"/>
                </a:solidFill>
                <a:latin typeface="Poppins" pitchFamily="2" charset="77"/>
                <a:cs typeface="Poppins" pitchFamily="2" charset="77"/>
              </a:rPr>
              <a:t>2. Seamless integration for assigning segments to new customers, ​demonstrated model's adaptability to diverse data</a:t>
            </a:r>
          </a:p>
          <a:p>
            <a:endParaRPr lang="en-US" dirty="0">
              <a:solidFill>
                <a:schemeClr val="tx1"/>
              </a:solidFill>
              <a:latin typeface="Poppins" pitchFamily="2" charset="77"/>
              <a:cs typeface="Poppins" pitchFamily="2" charset="77"/>
            </a:endParaRPr>
          </a:p>
          <a:p>
            <a:r>
              <a:rPr lang="en-US" dirty="0">
                <a:solidFill>
                  <a:schemeClr val="tx1"/>
                </a:solidFill>
                <a:latin typeface="Poppins" pitchFamily="2" charset="77"/>
                <a:cs typeface="Poppins" pitchFamily="2" charset="77"/>
              </a:rPr>
              <a:t>3. Customer segments can be utilized for curating personalized recommendations for each segment</a:t>
            </a:r>
          </a:p>
          <a:p>
            <a:endParaRPr lang="en-US" dirty="0">
              <a:solidFill>
                <a:schemeClr val="tx1"/>
              </a:solidFill>
              <a:latin typeface="Poppins" pitchFamily="2" charset="77"/>
              <a:cs typeface="Poppins" pitchFamily="2" charset="77"/>
            </a:endParaRPr>
          </a:p>
          <a:p>
            <a:r>
              <a:rPr lang="en-US" dirty="0">
                <a:solidFill>
                  <a:schemeClr val="tx1"/>
                </a:solidFill>
                <a:latin typeface="Poppins" pitchFamily="2" charset="77"/>
                <a:cs typeface="Poppins" pitchFamily="2" charset="77"/>
              </a:rPr>
              <a:t>4. Continuous model refinement can be done to accommodate for evolving customer dynamics</a:t>
            </a:r>
          </a:p>
          <a:p>
            <a:endParaRPr lang="en-US" dirty="0"/>
          </a:p>
        </p:txBody>
      </p:sp>
      <p:sp>
        <p:nvSpPr>
          <p:cNvPr id="4" name="Slide Number Placeholder 3"/>
          <p:cNvSpPr>
            <a:spLocks noGrp="1"/>
          </p:cNvSpPr>
          <p:nvPr>
            <p:ph type="sldNum" sz="quarter" idx="5"/>
          </p:nvPr>
        </p:nvSpPr>
        <p:spPr/>
        <p:txBody>
          <a:bodyPr/>
          <a:lstStyle/>
          <a:p>
            <a:fld id="{4E789FAF-9D0C-4EDB-B33A-9A430CCDEE8C}" type="slidenum">
              <a:rPr lang="en-IN" smtClean="0"/>
              <a:t>8</a:t>
            </a:fld>
            <a:endParaRPr lang="en-IN"/>
          </a:p>
        </p:txBody>
      </p:sp>
    </p:spTree>
    <p:extLst>
      <p:ext uri="{BB962C8B-B14F-4D97-AF65-F5344CB8AC3E}">
        <p14:creationId xmlns:p14="http://schemas.microsoft.com/office/powerpoint/2010/main" val="294093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chemeClr val="tx1"/>
                </a:solidFill>
                <a:effectLst/>
                <a:latin typeface="Poppins" pitchFamily="2" charset="77"/>
                <a:cs typeface="Poppins" pitchFamily="2" charset="77"/>
              </a:rPr>
              <a:t>Experimented with a couple of models and went ahead with K-Means, an unsupervised clustering model as it is simple, easy to understand and : </a:t>
            </a:r>
          </a:p>
          <a:p>
            <a:endParaRPr lang="en-US" b="0" i="0" u="none" strike="noStrike" dirty="0">
              <a:solidFill>
                <a:schemeClr val="tx1"/>
              </a:solidFill>
              <a:effectLst/>
              <a:latin typeface="Poppins" pitchFamily="2" charset="77"/>
              <a:cs typeface="Poppins" pitchFamily="2" charset="77"/>
            </a:endParaRPr>
          </a:p>
          <a:p>
            <a:r>
              <a:rPr lang="en-US" b="0" i="0" u="none" strike="noStrike" dirty="0">
                <a:solidFill>
                  <a:schemeClr val="tx1"/>
                </a:solidFill>
                <a:effectLst/>
                <a:latin typeface="Poppins" pitchFamily="2" charset="77"/>
                <a:cs typeface="Poppins" pitchFamily="2" charset="77"/>
              </a:rPr>
              <a:t>1. Clear clusters observed which can help identify distinct customer segments</a:t>
            </a:r>
            <a:r>
              <a:rPr lang="en-US" b="0" i="0" dirty="0">
                <a:solidFill>
                  <a:schemeClr val="tx1"/>
                </a:solidFill>
                <a:effectLst/>
                <a:latin typeface="Poppins" pitchFamily="2" charset="77"/>
                <a:cs typeface="Poppins" pitchFamily="2" charset="77"/>
              </a:rPr>
              <a:t>​</a:t>
            </a:r>
          </a:p>
          <a:p>
            <a:endParaRPr lang="en-US" dirty="0">
              <a:solidFill>
                <a:schemeClr val="tx1"/>
              </a:solidFill>
              <a:latin typeface="Poppins" pitchFamily="2" charset="77"/>
              <a:cs typeface="Poppins" pitchFamily="2" charset="77"/>
            </a:endParaRPr>
          </a:p>
          <a:p>
            <a:r>
              <a:rPr lang="en-US" dirty="0">
                <a:solidFill>
                  <a:schemeClr val="tx1"/>
                </a:solidFill>
                <a:latin typeface="Poppins" pitchFamily="2" charset="77"/>
                <a:cs typeface="Poppins" pitchFamily="2" charset="77"/>
              </a:rPr>
              <a:t>2. Seamless integration for assigning segments to new customers, ​demonstrated model's adaptability to diverse data</a:t>
            </a:r>
          </a:p>
          <a:p>
            <a:endParaRPr lang="en-US" dirty="0">
              <a:solidFill>
                <a:schemeClr val="tx1"/>
              </a:solidFill>
              <a:latin typeface="Poppins" pitchFamily="2" charset="77"/>
              <a:cs typeface="Poppins" pitchFamily="2" charset="77"/>
            </a:endParaRPr>
          </a:p>
          <a:p>
            <a:r>
              <a:rPr lang="en-US" dirty="0">
                <a:solidFill>
                  <a:schemeClr val="tx1"/>
                </a:solidFill>
                <a:latin typeface="Poppins" pitchFamily="2" charset="77"/>
                <a:cs typeface="Poppins" pitchFamily="2" charset="77"/>
              </a:rPr>
              <a:t>3. Customer segments can be utilized for curating personalized recommendations for each segment</a:t>
            </a:r>
          </a:p>
          <a:p>
            <a:endParaRPr lang="en-US" dirty="0">
              <a:solidFill>
                <a:schemeClr val="tx1"/>
              </a:solidFill>
              <a:latin typeface="Poppins" pitchFamily="2" charset="77"/>
              <a:cs typeface="Poppins" pitchFamily="2" charset="77"/>
            </a:endParaRPr>
          </a:p>
          <a:p>
            <a:r>
              <a:rPr lang="en-US" dirty="0">
                <a:solidFill>
                  <a:schemeClr val="tx1"/>
                </a:solidFill>
                <a:latin typeface="Poppins" pitchFamily="2" charset="77"/>
                <a:cs typeface="Poppins" pitchFamily="2" charset="77"/>
              </a:rPr>
              <a:t>4. Continuous model refinement can be done to accommodate for evolving customer dynamics</a:t>
            </a:r>
          </a:p>
          <a:p>
            <a:endParaRPr lang="en-US" dirty="0"/>
          </a:p>
        </p:txBody>
      </p:sp>
      <p:sp>
        <p:nvSpPr>
          <p:cNvPr id="4" name="Slide Number Placeholder 3"/>
          <p:cNvSpPr>
            <a:spLocks noGrp="1"/>
          </p:cNvSpPr>
          <p:nvPr>
            <p:ph type="sldNum" sz="quarter" idx="5"/>
          </p:nvPr>
        </p:nvSpPr>
        <p:spPr/>
        <p:txBody>
          <a:bodyPr/>
          <a:lstStyle/>
          <a:p>
            <a:fld id="{4E789FAF-9D0C-4EDB-B33A-9A430CCDEE8C}" type="slidenum">
              <a:rPr lang="en-IN" smtClean="0"/>
              <a:t>9</a:t>
            </a:fld>
            <a:endParaRPr lang="en-IN"/>
          </a:p>
        </p:txBody>
      </p:sp>
    </p:spTree>
    <p:extLst>
      <p:ext uri="{BB962C8B-B14F-4D97-AF65-F5344CB8AC3E}">
        <p14:creationId xmlns:p14="http://schemas.microsoft.com/office/powerpoint/2010/main" val="2464822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chemeClr val="tx1"/>
                </a:solidFill>
                <a:effectLst/>
                <a:latin typeface="Poppins" pitchFamily="2" charset="77"/>
                <a:cs typeface="Poppins" pitchFamily="2" charset="77"/>
              </a:rPr>
              <a:t>Experimented with a couple of models and went ahead with K-Means, an unsupervised clustering model as it is simple, easy to understand and : </a:t>
            </a:r>
          </a:p>
          <a:p>
            <a:endParaRPr lang="en-US" b="0" i="0" u="none" strike="noStrike" dirty="0">
              <a:solidFill>
                <a:schemeClr val="tx1"/>
              </a:solidFill>
              <a:effectLst/>
              <a:latin typeface="Poppins" pitchFamily="2" charset="77"/>
              <a:cs typeface="Poppins" pitchFamily="2" charset="77"/>
            </a:endParaRPr>
          </a:p>
          <a:p>
            <a:r>
              <a:rPr lang="en-US" b="0" i="0" u="none" strike="noStrike" dirty="0">
                <a:solidFill>
                  <a:schemeClr val="tx1"/>
                </a:solidFill>
                <a:effectLst/>
                <a:latin typeface="Poppins" pitchFamily="2" charset="77"/>
                <a:cs typeface="Poppins" pitchFamily="2" charset="77"/>
              </a:rPr>
              <a:t>1. Clear clusters observed which can help identify distinct customer segments</a:t>
            </a:r>
            <a:r>
              <a:rPr lang="en-US" b="0" i="0" dirty="0">
                <a:solidFill>
                  <a:schemeClr val="tx1"/>
                </a:solidFill>
                <a:effectLst/>
                <a:latin typeface="Poppins" pitchFamily="2" charset="77"/>
                <a:cs typeface="Poppins" pitchFamily="2" charset="77"/>
              </a:rPr>
              <a:t>​</a:t>
            </a:r>
          </a:p>
          <a:p>
            <a:endParaRPr lang="en-US" dirty="0">
              <a:solidFill>
                <a:schemeClr val="tx1"/>
              </a:solidFill>
              <a:latin typeface="Poppins" pitchFamily="2" charset="77"/>
              <a:cs typeface="Poppins" pitchFamily="2" charset="77"/>
            </a:endParaRPr>
          </a:p>
          <a:p>
            <a:r>
              <a:rPr lang="en-US" dirty="0">
                <a:solidFill>
                  <a:schemeClr val="tx1"/>
                </a:solidFill>
                <a:latin typeface="Poppins" pitchFamily="2" charset="77"/>
                <a:cs typeface="Poppins" pitchFamily="2" charset="77"/>
              </a:rPr>
              <a:t>2. Seamless integration for assigning segments to new customers, ​demonstrated model's adaptability to diverse data</a:t>
            </a:r>
          </a:p>
          <a:p>
            <a:endParaRPr lang="en-US" dirty="0">
              <a:solidFill>
                <a:schemeClr val="tx1"/>
              </a:solidFill>
              <a:latin typeface="Poppins" pitchFamily="2" charset="77"/>
              <a:cs typeface="Poppins" pitchFamily="2" charset="77"/>
            </a:endParaRPr>
          </a:p>
          <a:p>
            <a:r>
              <a:rPr lang="en-US" dirty="0">
                <a:solidFill>
                  <a:schemeClr val="tx1"/>
                </a:solidFill>
                <a:latin typeface="Poppins" pitchFamily="2" charset="77"/>
                <a:cs typeface="Poppins" pitchFamily="2" charset="77"/>
              </a:rPr>
              <a:t>3. Customer segments can be utilized for curating personalized recommendations for each segment</a:t>
            </a:r>
          </a:p>
          <a:p>
            <a:endParaRPr lang="en-US" dirty="0">
              <a:solidFill>
                <a:schemeClr val="tx1"/>
              </a:solidFill>
              <a:latin typeface="Poppins" pitchFamily="2" charset="77"/>
              <a:cs typeface="Poppins" pitchFamily="2" charset="77"/>
            </a:endParaRPr>
          </a:p>
          <a:p>
            <a:r>
              <a:rPr lang="en-US" dirty="0">
                <a:solidFill>
                  <a:schemeClr val="tx1"/>
                </a:solidFill>
                <a:latin typeface="Poppins" pitchFamily="2" charset="77"/>
                <a:cs typeface="Poppins" pitchFamily="2" charset="77"/>
              </a:rPr>
              <a:t>4. Continuous model refinement can be done to accommodate for evolving customer dynamics</a:t>
            </a:r>
          </a:p>
          <a:p>
            <a:endParaRPr lang="en-US" dirty="0"/>
          </a:p>
        </p:txBody>
      </p:sp>
      <p:sp>
        <p:nvSpPr>
          <p:cNvPr id="4" name="Slide Number Placeholder 3"/>
          <p:cNvSpPr>
            <a:spLocks noGrp="1"/>
          </p:cNvSpPr>
          <p:nvPr>
            <p:ph type="sldNum" sz="quarter" idx="5"/>
          </p:nvPr>
        </p:nvSpPr>
        <p:spPr/>
        <p:txBody>
          <a:bodyPr/>
          <a:lstStyle/>
          <a:p>
            <a:fld id="{4E789FAF-9D0C-4EDB-B33A-9A430CCDEE8C}" type="slidenum">
              <a:rPr lang="en-IN" smtClean="0"/>
              <a:t>10</a:t>
            </a:fld>
            <a:endParaRPr lang="en-IN"/>
          </a:p>
        </p:txBody>
      </p:sp>
    </p:spTree>
    <p:extLst>
      <p:ext uri="{BB962C8B-B14F-4D97-AF65-F5344CB8AC3E}">
        <p14:creationId xmlns:p14="http://schemas.microsoft.com/office/powerpoint/2010/main" val="1933666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chemeClr val="tx1"/>
                </a:solidFill>
                <a:effectLst/>
                <a:latin typeface="Poppins" pitchFamily="2" charset="77"/>
                <a:cs typeface="Poppins" pitchFamily="2" charset="77"/>
              </a:rPr>
              <a:t>Experimented with a couple of models and went ahead with K-Means, an unsupervised clustering model as it is simple, easy to understand and : </a:t>
            </a:r>
          </a:p>
          <a:p>
            <a:endParaRPr lang="en-US" b="0" i="0" u="none" strike="noStrike" dirty="0">
              <a:solidFill>
                <a:schemeClr val="tx1"/>
              </a:solidFill>
              <a:effectLst/>
              <a:latin typeface="Poppins" pitchFamily="2" charset="77"/>
              <a:cs typeface="Poppins" pitchFamily="2" charset="77"/>
            </a:endParaRPr>
          </a:p>
          <a:p>
            <a:r>
              <a:rPr lang="en-US" b="0" i="0" u="none" strike="noStrike" dirty="0">
                <a:solidFill>
                  <a:schemeClr val="tx1"/>
                </a:solidFill>
                <a:effectLst/>
                <a:latin typeface="Poppins" pitchFamily="2" charset="77"/>
                <a:cs typeface="Poppins" pitchFamily="2" charset="77"/>
              </a:rPr>
              <a:t>1. Clear clusters observed which can help identify distinct customer segments</a:t>
            </a:r>
            <a:r>
              <a:rPr lang="en-US" b="0" i="0" dirty="0">
                <a:solidFill>
                  <a:schemeClr val="tx1"/>
                </a:solidFill>
                <a:effectLst/>
                <a:latin typeface="Poppins" pitchFamily="2" charset="77"/>
                <a:cs typeface="Poppins" pitchFamily="2" charset="77"/>
              </a:rPr>
              <a:t>​</a:t>
            </a:r>
          </a:p>
          <a:p>
            <a:endParaRPr lang="en-US" dirty="0">
              <a:solidFill>
                <a:schemeClr val="tx1"/>
              </a:solidFill>
              <a:latin typeface="Poppins" pitchFamily="2" charset="77"/>
              <a:cs typeface="Poppins" pitchFamily="2" charset="77"/>
            </a:endParaRPr>
          </a:p>
          <a:p>
            <a:r>
              <a:rPr lang="en-US" dirty="0">
                <a:solidFill>
                  <a:schemeClr val="tx1"/>
                </a:solidFill>
                <a:latin typeface="Poppins" pitchFamily="2" charset="77"/>
                <a:cs typeface="Poppins" pitchFamily="2" charset="77"/>
              </a:rPr>
              <a:t>2. Seamless integration for assigning segments to new customers, ​demonstrated model's adaptability to diverse data</a:t>
            </a:r>
          </a:p>
          <a:p>
            <a:endParaRPr lang="en-US" dirty="0">
              <a:solidFill>
                <a:schemeClr val="tx1"/>
              </a:solidFill>
              <a:latin typeface="Poppins" pitchFamily="2" charset="77"/>
              <a:cs typeface="Poppins" pitchFamily="2" charset="77"/>
            </a:endParaRPr>
          </a:p>
          <a:p>
            <a:r>
              <a:rPr lang="en-US" dirty="0">
                <a:solidFill>
                  <a:schemeClr val="tx1"/>
                </a:solidFill>
                <a:latin typeface="Poppins" pitchFamily="2" charset="77"/>
                <a:cs typeface="Poppins" pitchFamily="2" charset="77"/>
              </a:rPr>
              <a:t>3. Customer segments can be utilized for curating personalized recommendations for each segment</a:t>
            </a:r>
          </a:p>
          <a:p>
            <a:endParaRPr lang="en-US" dirty="0">
              <a:solidFill>
                <a:schemeClr val="tx1"/>
              </a:solidFill>
              <a:latin typeface="Poppins" pitchFamily="2" charset="77"/>
              <a:cs typeface="Poppins" pitchFamily="2" charset="77"/>
            </a:endParaRPr>
          </a:p>
          <a:p>
            <a:r>
              <a:rPr lang="en-US" dirty="0">
                <a:solidFill>
                  <a:schemeClr val="tx1"/>
                </a:solidFill>
                <a:latin typeface="Poppins" pitchFamily="2" charset="77"/>
                <a:cs typeface="Poppins" pitchFamily="2" charset="77"/>
              </a:rPr>
              <a:t>4. Continuous model refinement can be done to accommodate for evolving customer dynamics</a:t>
            </a:r>
          </a:p>
          <a:p>
            <a:endParaRPr lang="en-US" dirty="0"/>
          </a:p>
        </p:txBody>
      </p:sp>
      <p:sp>
        <p:nvSpPr>
          <p:cNvPr id="4" name="Slide Number Placeholder 3"/>
          <p:cNvSpPr>
            <a:spLocks noGrp="1"/>
          </p:cNvSpPr>
          <p:nvPr>
            <p:ph type="sldNum" sz="quarter" idx="5"/>
          </p:nvPr>
        </p:nvSpPr>
        <p:spPr/>
        <p:txBody>
          <a:bodyPr/>
          <a:lstStyle/>
          <a:p>
            <a:fld id="{4E789FAF-9D0C-4EDB-B33A-9A430CCDEE8C}" type="slidenum">
              <a:rPr lang="en-IN" smtClean="0"/>
              <a:t>11</a:t>
            </a:fld>
            <a:endParaRPr lang="en-IN"/>
          </a:p>
        </p:txBody>
      </p:sp>
    </p:spTree>
    <p:extLst>
      <p:ext uri="{BB962C8B-B14F-4D97-AF65-F5344CB8AC3E}">
        <p14:creationId xmlns:p14="http://schemas.microsoft.com/office/powerpoint/2010/main" val="4231433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chemeClr val="tx1"/>
                </a:solidFill>
                <a:effectLst/>
                <a:latin typeface="Poppins" pitchFamily="2" charset="77"/>
                <a:cs typeface="Poppins" pitchFamily="2" charset="77"/>
              </a:rPr>
              <a:t>Experimented with a couple of models and went ahead with K-Means, an unsupervised clustering model as it is simple, easy to understand and : </a:t>
            </a:r>
          </a:p>
          <a:p>
            <a:endParaRPr lang="en-US" b="0" i="0" u="none" strike="noStrike" dirty="0">
              <a:solidFill>
                <a:schemeClr val="tx1"/>
              </a:solidFill>
              <a:effectLst/>
              <a:latin typeface="Poppins" pitchFamily="2" charset="77"/>
              <a:cs typeface="Poppins" pitchFamily="2" charset="77"/>
            </a:endParaRPr>
          </a:p>
          <a:p>
            <a:r>
              <a:rPr lang="en-US" b="0" i="0" u="none" strike="noStrike" dirty="0">
                <a:solidFill>
                  <a:schemeClr val="tx1"/>
                </a:solidFill>
                <a:effectLst/>
                <a:latin typeface="Poppins" pitchFamily="2" charset="77"/>
                <a:cs typeface="Poppins" pitchFamily="2" charset="77"/>
              </a:rPr>
              <a:t>1. Clear clusters observed which can help identify distinct customer segments</a:t>
            </a:r>
            <a:r>
              <a:rPr lang="en-US" b="0" i="0" dirty="0">
                <a:solidFill>
                  <a:schemeClr val="tx1"/>
                </a:solidFill>
                <a:effectLst/>
                <a:latin typeface="Poppins" pitchFamily="2" charset="77"/>
                <a:cs typeface="Poppins" pitchFamily="2" charset="77"/>
              </a:rPr>
              <a:t>​</a:t>
            </a:r>
          </a:p>
          <a:p>
            <a:endParaRPr lang="en-US" dirty="0">
              <a:solidFill>
                <a:schemeClr val="tx1"/>
              </a:solidFill>
              <a:latin typeface="Poppins" pitchFamily="2" charset="77"/>
              <a:cs typeface="Poppins" pitchFamily="2" charset="77"/>
            </a:endParaRPr>
          </a:p>
          <a:p>
            <a:r>
              <a:rPr lang="en-US" dirty="0">
                <a:solidFill>
                  <a:schemeClr val="tx1"/>
                </a:solidFill>
                <a:latin typeface="Poppins" pitchFamily="2" charset="77"/>
                <a:cs typeface="Poppins" pitchFamily="2" charset="77"/>
              </a:rPr>
              <a:t>2. Seamless integration for assigning segments to new customers, ​demonstrated model's adaptability to diverse data</a:t>
            </a:r>
          </a:p>
          <a:p>
            <a:endParaRPr lang="en-US" dirty="0">
              <a:solidFill>
                <a:schemeClr val="tx1"/>
              </a:solidFill>
              <a:latin typeface="Poppins" pitchFamily="2" charset="77"/>
              <a:cs typeface="Poppins" pitchFamily="2" charset="77"/>
            </a:endParaRPr>
          </a:p>
          <a:p>
            <a:r>
              <a:rPr lang="en-US" dirty="0">
                <a:solidFill>
                  <a:schemeClr val="tx1"/>
                </a:solidFill>
                <a:latin typeface="Poppins" pitchFamily="2" charset="77"/>
                <a:cs typeface="Poppins" pitchFamily="2" charset="77"/>
              </a:rPr>
              <a:t>3. Customer segments can be utilized for curating personalized recommendations for each segment</a:t>
            </a:r>
          </a:p>
          <a:p>
            <a:endParaRPr lang="en-US" dirty="0">
              <a:solidFill>
                <a:schemeClr val="tx1"/>
              </a:solidFill>
              <a:latin typeface="Poppins" pitchFamily="2" charset="77"/>
              <a:cs typeface="Poppins" pitchFamily="2" charset="77"/>
            </a:endParaRPr>
          </a:p>
          <a:p>
            <a:r>
              <a:rPr lang="en-US" dirty="0">
                <a:solidFill>
                  <a:schemeClr val="tx1"/>
                </a:solidFill>
                <a:latin typeface="Poppins" pitchFamily="2" charset="77"/>
                <a:cs typeface="Poppins" pitchFamily="2" charset="77"/>
              </a:rPr>
              <a:t>4. Continuous model refinement can be done to accommodate for evolving customer dynamics</a:t>
            </a:r>
          </a:p>
          <a:p>
            <a:endParaRPr lang="en-US" dirty="0"/>
          </a:p>
        </p:txBody>
      </p:sp>
      <p:sp>
        <p:nvSpPr>
          <p:cNvPr id="4" name="Slide Number Placeholder 3"/>
          <p:cNvSpPr>
            <a:spLocks noGrp="1"/>
          </p:cNvSpPr>
          <p:nvPr>
            <p:ph type="sldNum" sz="quarter" idx="5"/>
          </p:nvPr>
        </p:nvSpPr>
        <p:spPr/>
        <p:txBody>
          <a:bodyPr/>
          <a:lstStyle/>
          <a:p>
            <a:fld id="{4E789FAF-9D0C-4EDB-B33A-9A430CCDEE8C}" type="slidenum">
              <a:rPr lang="en-IN" smtClean="0"/>
              <a:t>12</a:t>
            </a:fld>
            <a:endParaRPr lang="en-IN"/>
          </a:p>
        </p:txBody>
      </p:sp>
    </p:spTree>
    <p:extLst>
      <p:ext uri="{BB962C8B-B14F-4D97-AF65-F5344CB8AC3E}">
        <p14:creationId xmlns:p14="http://schemas.microsoft.com/office/powerpoint/2010/main" val="2547475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13738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46289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95364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16339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66535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8984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36705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27392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94001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20963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41465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3/7/2024</a:t>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095598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21.sv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21.sv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21.svg"/></Relationships>
</file>

<file path=ppt/slides/_rels/slide13.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openxmlformats.org/officeDocument/2006/relationships/image" Target="../media/image7.png"/><Relationship Id="rId7" Type="http://schemas.openxmlformats.org/officeDocument/2006/relationships/image" Target="../media/image11.svg"/><Relationship Id="rId12" Type="http://schemas.openxmlformats.org/officeDocument/2006/relationships/image" Target="../media/image16.png"/><Relationship Id="rId2" Type="http://schemas.openxmlformats.org/officeDocument/2006/relationships/image" Target="../media/image6.emf"/><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emf"/><Relationship Id="rId15" Type="http://schemas.openxmlformats.org/officeDocument/2006/relationships/image" Target="../media/image19.svg"/><Relationship Id="rId10" Type="http://schemas.openxmlformats.org/officeDocument/2006/relationships/image" Target="../media/image14.png"/><Relationship Id="rId4" Type="http://schemas.openxmlformats.org/officeDocument/2006/relationships/image" Target="../media/image8.svg"/><Relationship Id="rId9" Type="http://schemas.openxmlformats.org/officeDocument/2006/relationships/image" Target="../media/image13.svg"/><Relationship Id="rId1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svg"/></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0.png"/><Relationship Id="rId7"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1.sv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1.sv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1.sv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21.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0A29"/>
        </a:solidFill>
        <a:effectLst/>
      </p:bgPr>
    </p:bg>
    <p:spTree>
      <p:nvGrpSpPr>
        <p:cNvPr id="1" name=""/>
        <p:cNvGrpSpPr/>
        <p:nvPr/>
      </p:nvGrpSpPr>
      <p:grpSpPr>
        <a:xfrm>
          <a:off x="0" y="0"/>
          <a:ext cx="0" cy="0"/>
          <a:chOff x="0" y="0"/>
          <a:chExt cx="0" cy="0"/>
        </a:xfrm>
      </p:grpSpPr>
      <p:sp>
        <p:nvSpPr>
          <p:cNvPr id="5" name="Freeform 5"/>
          <p:cNvSpPr/>
          <p:nvPr/>
        </p:nvSpPr>
        <p:spPr>
          <a:xfrm rot="2824864">
            <a:off x="7349343" y="2970784"/>
            <a:ext cx="4117826" cy="2425924"/>
          </a:xfrm>
          <a:custGeom>
            <a:avLst/>
            <a:gdLst/>
            <a:ahLst/>
            <a:cxnLst/>
            <a:rect l="l" t="t" r="r" b="b"/>
            <a:pathLst>
              <a:path w="10853228" h="8761515">
                <a:moveTo>
                  <a:pt x="0" y="0"/>
                </a:moveTo>
                <a:lnTo>
                  <a:pt x="10853228" y="0"/>
                </a:lnTo>
                <a:lnTo>
                  <a:pt x="10853228" y="8761515"/>
                </a:lnTo>
                <a:lnTo>
                  <a:pt x="0" y="876151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1" name="TextBox 11"/>
          <p:cNvSpPr txBox="1"/>
          <p:nvPr/>
        </p:nvSpPr>
        <p:spPr>
          <a:xfrm>
            <a:off x="482579" y="1178352"/>
            <a:ext cx="9424503" cy="310791"/>
          </a:xfrm>
          <a:prstGeom prst="rect">
            <a:avLst/>
          </a:prstGeom>
        </p:spPr>
        <p:txBody>
          <a:bodyPr lIns="0" tIns="0" rIns="0" bIns="0" rtlCol="0" anchor="t">
            <a:spAutoFit/>
          </a:bodyPr>
          <a:lstStyle/>
          <a:p>
            <a:pPr marL="0" marR="0" lvl="0" indent="0" algn="just" defTabSz="609630" rtl="0" eaLnBrk="1" fontAlgn="auto" latinLnBrk="0" hangingPunct="1">
              <a:lnSpc>
                <a:spcPts val="2613"/>
              </a:lnSpc>
              <a:spcBef>
                <a:spcPts val="0"/>
              </a:spcBef>
              <a:spcAft>
                <a:spcPts val="0"/>
              </a:spcAft>
              <a:buClrTx/>
              <a:buSzTx/>
              <a:buFontTx/>
              <a:buNone/>
              <a:tabLst/>
              <a:defRPr/>
            </a:pPr>
            <a:endParaRPr kumimoji="0" lang="en-US" sz="1866" b="0" i="0" u="none" strike="noStrike" kern="1200" cap="none" spc="600" normalizeH="0" baseline="0" noProof="0">
              <a:ln>
                <a:noFill/>
              </a:ln>
              <a:solidFill>
                <a:srgbClr val="FFFFFF"/>
              </a:solidFill>
              <a:effectLst/>
              <a:uLnTx/>
              <a:uFillTx/>
              <a:latin typeface=""/>
              <a:ea typeface="+mn-ea"/>
              <a:cs typeface="+mn-cs"/>
            </a:endParaRPr>
          </a:p>
        </p:txBody>
      </p:sp>
      <p:sp>
        <p:nvSpPr>
          <p:cNvPr id="17" name="TextBox 16">
            <a:extLst>
              <a:ext uri="{FF2B5EF4-FFF2-40B4-BE49-F238E27FC236}">
                <a16:creationId xmlns:a16="http://schemas.microsoft.com/office/drawing/2014/main" id="{5674FB47-60B2-A703-A0C8-E11C9B3FF57D}"/>
              </a:ext>
            </a:extLst>
          </p:cNvPr>
          <p:cNvSpPr txBox="1"/>
          <p:nvPr/>
        </p:nvSpPr>
        <p:spPr>
          <a:xfrm>
            <a:off x="691662" y="105508"/>
            <a:ext cx="184731" cy="276999"/>
          </a:xfrm>
          <a:prstGeom prst="rect">
            <a:avLst/>
          </a:prstGeom>
          <a:noFill/>
        </p:spPr>
        <p:txBody>
          <a:bodyPr wrap="none" rtlCol="0">
            <a:spAutoFit/>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grpSp>
        <p:nvGrpSpPr>
          <p:cNvPr id="4" name="Group 3">
            <a:extLst>
              <a:ext uri="{FF2B5EF4-FFF2-40B4-BE49-F238E27FC236}">
                <a16:creationId xmlns:a16="http://schemas.microsoft.com/office/drawing/2014/main" id="{1F71CC01-13FC-3097-F70C-42A7DB8B4B77}"/>
              </a:ext>
            </a:extLst>
          </p:cNvPr>
          <p:cNvGrpSpPr/>
          <p:nvPr/>
        </p:nvGrpSpPr>
        <p:grpSpPr>
          <a:xfrm>
            <a:off x="493426" y="1450414"/>
            <a:ext cx="10828853" cy="4266661"/>
            <a:chOff x="493427" y="1450414"/>
            <a:chExt cx="6242214" cy="4266661"/>
          </a:xfrm>
        </p:grpSpPr>
        <p:sp>
          <p:nvSpPr>
            <p:cNvPr id="13" name="TextBox 13"/>
            <p:cNvSpPr txBox="1"/>
            <p:nvPr/>
          </p:nvSpPr>
          <p:spPr>
            <a:xfrm>
              <a:off x="958100" y="1450414"/>
              <a:ext cx="5777541" cy="3560718"/>
            </a:xfrm>
            <a:prstGeom prst="rect">
              <a:avLst/>
            </a:prstGeom>
          </p:spPr>
          <p:txBody>
            <a:bodyPr wrap="square" lIns="0" tIns="0" rIns="0" bIns="0" rtlCol="0" anchor="ctr">
              <a:spAutoFit/>
            </a:bodyPr>
            <a:lstStyle/>
            <a:p>
              <a:pPr marL="0" marR="0" lvl="0" indent="0" algn="ctr" defTabSz="609630" rtl="0" eaLnBrk="1" fontAlgn="auto" latinLnBrk="0" hangingPunct="1">
                <a:lnSpc>
                  <a:spcPts val="9621"/>
                </a:lnSpc>
                <a:spcBef>
                  <a:spcPts val="0"/>
                </a:spcBef>
                <a:spcAft>
                  <a:spcPts val="0"/>
                </a:spcAft>
                <a:buClrTx/>
                <a:buSzTx/>
                <a:buFontTx/>
                <a:buNone/>
                <a:tabLst/>
                <a:defRPr/>
              </a:pPr>
              <a:r>
                <a:rPr kumimoji="0" lang="en-US" sz="5000" b="0" i="0" u="none" strike="noStrike" kern="1200" cap="none" spc="600" normalizeH="0" baseline="0" noProof="0" dirty="0">
                  <a:ln>
                    <a:noFill/>
                  </a:ln>
                  <a:solidFill>
                    <a:srgbClr val="FFFFFF"/>
                  </a:solidFill>
                  <a:effectLst/>
                  <a:uLnTx/>
                  <a:uFillTx/>
                  <a:latin typeface=""/>
                  <a:ea typeface="+mn-ea"/>
                  <a:cs typeface="+mn-cs"/>
                </a:rPr>
                <a:t>Meaningful Insights and Recommendations for AI Initiatives </a:t>
              </a:r>
            </a:p>
          </p:txBody>
        </p:sp>
        <p:sp>
          <p:nvSpPr>
            <p:cNvPr id="18" name="TextBox 17">
              <a:extLst>
                <a:ext uri="{FF2B5EF4-FFF2-40B4-BE49-F238E27FC236}">
                  <a16:creationId xmlns:a16="http://schemas.microsoft.com/office/drawing/2014/main" id="{526BC313-357A-B355-8D6D-C863F7710EBE}"/>
                </a:ext>
              </a:extLst>
            </p:cNvPr>
            <p:cNvSpPr txBox="1"/>
            <p:nvPr/>
          </p:nvSpPr>
          <p:spPr>
            <a:xfrm>
              <a:off x="808892" y="1849986"/>
              <a:ext cx="184731" cy="276999"/>
            </a:xfrm>
            <a:prstGeom prst="rect">
              <a:avLst/>
            </a:prstGeom>
            <a:noFill/>
          </p:spPr>
          <p:txBody>
            <a:bodyPr wrap="none" rtlCol="0" anchor="ctr">
              <a:spAutoFit/>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20" name="Rounded Rectangle 19">
              <a:extLst>
                <a:ext uri="{FF2B5EF4-FFF2-40B4-BE49-F238E27FC236}">
                  <a16:creationId xmlns:a16="http://schemas.microsoft.com/office/drawing/2014/main" id="{639C986B-213F-D308-7B58-424CC532166D}"/>
                </a:ext>
              </a:extLst>
            </p:cNvPr>
            <p:cNvSpPr/>
            <p:nvPr/>
          </p:nvSpPr>
          <p:spPr>
            <a:xfrm>
              <a:off x="1618817" y="5284283"/>
              <a:ext cx="4111456" cy="432792"/>
            </a:xfrm>
            <a:prstGeom prst="roundRect">
              <a:avLst>
                <a:gd name="adj" fmla="val 50000"/>
              </a:avLst>
            </a:prstGeom>
            <a:solidFill>
              <a:srgbClr val="004987"/>
            </a:solidFill>
          </p:spPr>
          <p:txBody>
            <a:bodyPr wrap="squar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300" normalizeH="0" baseline="0" noProof="0" dirty="0">
                  <a:ln>
                    <a:noFill/>
                  </a:ln>
                  <a:solidFill>
                    <a:prstClr val="white"/>
                  </a:solidFill>
                  <a:effectLst/>
                  <a:uLnTx/>
                  <a:uFillTx/>
                  <a:latin typeface="Calibri"/>
                  <a:ea typeface="+mn-ea"/>
                  <a:cs typeface="+mn-cs"/>
                </a:rPr>
                <a:t>RAHUL MENON</a:t>
              </a:r>
            </a:p>
          </p:txBody>
        </p:sp>
        <p:cxnSp>
          <p:nvCxnSpPr>
            <p:cNvPr id="26" name="Straight Connector 25">
              <a:extLst>
                <a:ext uri="{FF2B5EF4-FFF2-40B4-BE49-F238E27FC236}">
                  <a16:creationId xmlns:a16="http://schemas.microsoft.com/office/drawing/2014/main" id="{2B73E304-46FC-9AA6-D98C-2D4188F5B305}"/>
                </a:ext>
              </a:extLst>
            </p:cNvPr>
            <p:cNvCxnSpPr>
              <a:cxnSpLocks/>
            </p:cNvCxnSpPr>
            <p:nvPr/>
          </p:nvCxnSpPr>
          <p:spPr>
            <a:xfrm>
              <a:off x="659684" y="2941504"/>
              <a:ext cx="0" cy="619074"/>
            </a:xfrm>
            <a:prstGeom prst="line">
              <a:avLst/>
            </a:prstGeom>
            <a:ln w="19050" cap="sq">
              <a:gradFill>
                <a:gsLst>
                  <a:gs pos="0">
                    <a:schemeClr val="bg1">
                      <a:alpha val="10834"/>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63393F2-6FC5-BFDB-7A69-EA16926CD736}"/>
                </a:ext>
              </a:extLst>
            </p:cNvPr>
            <p:cNvCxnSpPr>
              <a:cxnSpLocks/>
            </p:cNvCxnSpPr>
            <p:nvPr/>
          </p:nvCxnSpPr>
          <p:spPr>
            <a:xfrm>
              <a:off x="808892" y="2751625"/>
              <a:ext cx="0" cy="997025"/>
            </a:xfrm>
            <a:prstGeom prst="line">
              <a:avLst/>
            </a:prstGeom>
            <a:ln w="19050" cap="sq">
              <a:gradFill>
                <a:gsLst>
                  <a:gs pos="0">
                    <a:schemeClr val="bg1">
                      <a:alpha val="24271"/>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91D5964-9169-C8A0-E7FF-8BC7DD48905E}"/>
                </a:ext>
              </a:extLst>
            </p:cNvPr>
            <p:cNvCxnSpPr>
              <a:cxnSpLocks/>
            </p:cNvCxnSpPr>
            <p:nvPr/>
          </p:nvCxnSpPr>
          <p:spPr>
            <a:xfrm>
              <a:off x="958100" y="2495641"/>
              <a:ext cx="0" cy="1459745"/>
            </a:xfrm>
            <a:prstGeom prst="line">
              <a:avLst/>
            </a:prstGeom>
            <a:ln w="19050" cap="sq">
              <a:gradFill>
                <a:gsLst>
                  <a:gs pos="0">
                    <a:schemeClr val="bg1">
                      <a:alpha val="44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E63C6E1-A501-E569-3F2C-D4B0EDCBE61C}"/>
                </a:ext>
              </a:extLst>
            </p:cNvPr>
            <p:cNvCxnSpPr>
              <a:cxnSpLocks/>
            </p:cNvCxnSpPr>
            <p:nvPr/>
          </p:nvCxnSpPr>
          <p:spPr>
            <a:xfrm>
              <a:off x="493427" y="3050633"/>
              <a:ext cx="0" cy="317683"/>
            </a:xfrm>
            <a:prstGeom prst="line">
              <a:avLst/>
            </a:prstGeom>
            <a:ln w="19050" cap="sq">
              <a:gradFill>
                <a:gsLst>
                  <a:gs pos="0">
                    <a:schemeClr val="bg1">
                      <a:alpha val="10834"/>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sp>
        <p:nvSpPr>
          <p:cNvPr id="12" name="TextBox 19">
            <a:extLst>
              <a:ext uri="{FF2B5EF4-FFF2-40B4-BE49-F238E27FC236}">
                <a16:creationId xmlns:a16="http://schemas.microsoft.com/office/drawing/2014/main" id="{21B95F2D-D7B9-C6A3-41ED-05C134A7442E}"/>
              </a:ext>
            </a:extLst>
          </p:cNvPr>
          <p:cNvSpPr txBox="1"/>
          <p:nvPr/>
        </p:nvSpPr>
        <p:spPr>
          <a:xfrm>
            <a:off x="4925956" y="5471916"/>
            <a:ext cx="2274065" cy="546303"/>
          </a:xfrm>
          <a:prstGeom prst="rect">
            <a:avLst/>
          </a:prstGeom>
        </p:spPr>
        <p:txBody>
          <a:bodyPr wrap="square" lIns="0" tIns="0" rIns="0" bIns="0" rtlCol="0" anchor="ctr">
            <a:spAutoFit/>
          </a:bodyPr>
          <a:lstStyle/>
          <a:p>
            <a:pPr marL="0" marR="0" lvl="0" indent="0" algn="ctr" defTabSz="609630" rtl="0" eaLnBrk="1" fontAlgn="auto" latinLnBrk="0" hangingPunct="1">
              <a:lnSpc>
                <a:spcPts val="5200"/>
              </a:lnSpc>
              <a:spcBef>
                <a:spcPts val="0"/>
              </a:spcBef>
              <a:spcAft>
                <a:spcPts val="0"/>
              </a:spcAft>
              <a:buClrTx/>
              <a:buSzTx/>
              <a:buFontTx/>
              <a:buNone/>
              <a:tabLst/>
              <a:defRPr/>
            </a:pPr>
            <a:r>
              <a:rPr kumimoji="0" lang="en-US" sz="1200" b="0" i="0" u="none" strike="noStrike" kern="1200" cap="none" spc="300" normalizeH="0" baseline="0" noProof="0" dirty="0">
                <a:ln>
                  <a:noFill/>
                </a:ln>
                <a:solidFill>
                  <a:srgbClr val="FFFFFF"/>
                </a:solidFill>
                <a:effectLst/>
                <a:uLnTx/>
                <a:uFillTx/>
                <a:latin typeface="Poppins" pitchFamily="2" charset="77"/>
                <a:ea typeface="+mn-ea"/>
                <a:cs typeface="Poppins" pitchFamily="2" charset="77"/>
              </a:rPr>
              <a:t>MARCH 7, 2024 </a:t>
            </a:r>
          </a:p>
        </p:txBody>
      </p:sp>
      <p:sp>
        <p:nvSpPr>
          <p:cNvPr id="3" name="Freeform 7">
            <a:extLst>
              <a:ext uri="{FF2B5EF4-FFF2-40B4-BE49-F238E27FC236}">
                <a16:creationId xmlns:a16="http://schemas.microsoft.com/office/drawing/2014/main" id="{A809A67B-BEC1-47D7-87A0-57F2898FBB5C}"/>
              </a:ext>
            </a:extLst>
          </p:cNvPr>
          <p:cNvSpPr/>
          <p:nvPr/>
        </p:nvSpPr>
        <p:spPr>
          <a:xfrm>
            <a:off x="6011958" y="826966"/>
            <a:ext cx="5014026" cy="5014026"/>
          </a:xfrm>
          <a:custGeom>
            <a:avLst/>
            <a:gdLst/>
            <a:ahLst/>
            <a:cxnLst/>
            <a:rect l="l" t="t" r="r" b="b"/>
            <a:pathLst>
              <a:path w="7521039" h="7521039">
                <a:moveTo>
                  <a:pt x="0" y="0"/>
                </a:moveTo>
                <a:lnTo>
                  <a:pt x="7521039" y="0"/>
                </a:lnTo>
                <a:lnTo>
                  <a:pt x="7521039" y="7521038"/>
                </a:lnTo>
                <a:lnTo>
                  <a:pt x="0" y="7521038"/>
                </a:lnTo>
                <a:lnTo>
                  <a:pt x="0" y="0"/>
                </a:lnTo>
                <a:close/>
              </a:path>
            </a:pathLst>
          </a:custGeom>
          <a:blipFill>
            <a:blip r:embed="rId4">
              <a:alphaModFix amt="26000"/>
              <a:extLst>
                <a:ext uri="{96DAC541-7B7A-43D3-8B79-37D633B846F1}">
                  <asvg:svgBlip xmlns:asvg="http://schemas.microsoft.com/office/drawing/2016/SVG/main" r:embed="rId5"/>
                </a:ext>
              </a:extLst>
            </a:blip>
            <a:stretch>
              <a:fillRect/>
            </a:stretch>
          </a:blipFill>
        </p:spPr>
        <p: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trips(down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P spid="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0" y="-2204"/>
            <a:ext cx="12192000" cy="1280160"/>
          </a:xfrm>
          <a:custGeom>
            <a:avLst/>
            <a:gdLst/>
            <a:ahLst/>
            <a:cxnLst/>
            <a:rect l="l" t="t" r="r" b="b"/>
            <a:pathLst>
              <a:path w="18288000" h="3408764">
                <a:moveTo>
                  <a:pt x="0" y="0"/>
                </a:moveTo>
                <a:lnTo>
                  <a:pt x="18288000" y="0"/>
                </a:lnTo>
                <a:lnTo>
                  <a:pt x="18288000" y="3408764"/>
                </a:lnTo>
                <a:lnTo>
                  <a:pt x="0" y="3408764"/>
                </a:lnTo>
                <a:lnTo>
                  <a:pt x="0" y="0"/>
                </a:lnTo>
                <a:close/>
              </a:path>
            </a:pathLst>
          </a:custGeom>
          <a:blipFill>
            <a:blip r:embed="rId3">
              <a:extLst>
                <a:ext uri="{96DAC541-7B7A-43D3-8B79-37D633B846F1}">
                  <asvg:svgBlip xmlns:asvg="http://schemas.microsoft.com/office/drawing/2016/SVG/main" r:embed="rId4"/>
                </a:ext>
              </a:extLst>
            </a:blip>
            <a:stretch>
              <a:fillRect t="-201415"/>
            </a:stretch>
          </a:blipFill>
        </p:spPr>
        <p:txBody>
          <a:bodyPr/>
          <a:lstStyle/>
          <a:p>
            <a:pPr defTabSz="609630"/>
            <a:endParaRPr lang="en-US" sz="1200" dirty="0">
              <a:solidFill>
                <a:prstClr val="black"/>
              </a:solidFill>
              <a:latin typeface="Calibri"/>
            </a:endParaRPr>
          </a:p>
        </p:txBody>
      </p:sp>
      <p:cxnSp>
        <p:nvCxnSpPr>
          <p:cNvPr id="10" name="Straight Connector 9">
            <a:extLst>
              <a:ext uri="{FF2B5EF4-FFF2-40B4-BE49-F238E27FC236}">
                <a16:creationId xmlns:a16="http://schemas.microsoft.com/office/drawing/2014/main" id="{5AE983CB-93BB-7B3C-2CB1-B74E479AA71C}"/>
              </a:ext>
            </a:extLst>
          </p:cNvPr>
          <p:cNvCxnSpPr/>
          <p:nvPr/>
        </p:nvCxnSpPr>
        <p:spPr>
          <a:xfrm>
            <a:off x="0" y="6158851"/>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1">
            <a:extLst>
              <a:ext uri="{FF2B5EF4-FFF2-40B4-BE49-F238E27FC236}">
                <a16:creationId xmlns:a16="http://schemas.microsoft.com/office/drawing/2014/main" id="{D7FE8671-2215-8D8F-4310-19EF948E88A4}"/>
              </a:ext>
            </a:extLst>
          </p:cNvPr>
          <p:cNvSpPr txBox="1"/>
          <p:nvPr/>
        </p:nvSpPr>
        <p:spPr>
          <a:xfrm>
            <a:off x="281071" y="330014"/>
            <a:ext cx="10820400" cy="615553"/>
          </a:xfrm>
          <a:prstGeom prst="rect">
            <a:avLst/>
          </a:prstGeom>
        </p:spPr>
        <p:txBody>
          <a:bodyPr lIns="0" tIns="0" rIns="0" bIns="0" rtlCol="0" anchor="t">
            <a:spAutoFit/>
          </a:bodyPr>
          <a:lstStyle/>
          <a:p>
            <a:pPr defTabSz="609630"/>
            <a:r>
              <a:rPr lang="en-US" sz="2000" spc="300" dirty="0">
                <a:solidFill>
                  <a:schemeClr val="bg1"/>
                </a:solidFill>
                <a:latin typeface="Poppins"/>
                <a:cs typeface="Poppins"/>
              </a:rPr>
              <a:t>Success Stories of companies investing toward AI – Targeted Positive Sentiment</a:t>
            </a:r>
            <a:endParaRPr lang="en-US" sz="2000" b="1" spc="300" dirty="0">
              <a:solidFill>
                <a:schemeClr val="accent6"/>
              </a:solidFill>
              <a:latin typeface="Poppins"/>
              <a:cs typeface="Poppins"/>
            </a:endParaRPr>
          </a:p>
        </p:txBody>
      </p:sp>
      <p:sp>
        <p:nvSpPr>
          <p:cNvPr id="15" name="Oval 14">
            <a:extLst>
              <a:ext uri="{FF2B5EF4-FFF2-40B4-BE49-F238E27FC236}">
                <a16:creationId xmlns:a16="http://schemas.microsoft.com/office/drawing/2014/main" id="{64524829-C890-F3E6-E1A8-520591C9E152}"/>
              </a:ext>
            </a:extLst>
          </p:cNvPr>
          <p:cNvSpPr/>
          <p:nvPr/>
        </p:nvSpPr>
        <p:spPr>
          <a:xfrm>
            <a:off x="3379304" y="2159621"/>
            <a:ext cx="609600" cy="583096"/>
          </a:xfrm>
          <a:prstGeom prst="ellipse">
            <a:avLst/>
          </a:prstGeom>
          <a:solidFill>
            <a:schemeClr val="bg1"/>
          </a:solidFill>
        </p:spPr>
        <p:txBody>
          <a:bodyPr rtlCol="0" anchor="ctr"/>
          <a:lstStyle/>
          <a:p>
            <a:pPr algn="l" defTabSz="609630"/>
            <a:endParaRPr lang="en-US" sz="1200" dirty="0">
              <a:solidFill>
                <a:prstClr val="black"/>
              </a:solidFill>
              <a:latin typeface="Calibri"/>
            </a:endParaRPr>
          </a:p>
        </p:txBody>
      </p:sp>
      <p:sp>
        <p:nvSpPr>
          <p:cNvPr id="16" name="Oval 15">
            <a:extLst>
              <a:ext uri="{FF2B5EF4-FFF2-40B4-BE49-F238E27FC236}">
                <a16:creationId xmlns:a16="http://schemas.microsoft.com/office/drawing/2014/main" id="{6CF97697-EBF9-704D-E0F8-E636AA855CEB}"/>
              </a:ext>
            </a:extLst>
          </p:cNvPr>
          <p:cNvSpPr/>
          <p:nvPr/>
        </p:nvSpPr>
        <p:spPr>
          <a:xfrm>
            <a:off x="3379304" y="3820722"/>
            <a:ext cx="609600" cy="583096"/>
          </a:xfrm>
          <a:prstGeom prst="ellipse">
            <a:avLst/>
          </a:prstGeom>
          <a:solidFill>
            <a:schemeClr val="bg1"/>
          </a:solidFill>
        </p:spPr>
        <p:txBody>
          <a:bodyPr rtlCol="0" anchor="ctr"/>
          <a:lstStyle/>
          <a:p>
            <a:pPr algn="l" defTabSz="609630"/>
            <a:endParaRPr lang="en-US" sz="1200" dirty="0">
              <a:solidFill>
                <a:prstClr val="black"/>
              </a:solidFill>
              <a:latin typeface="Calibri"/>
            </a:endParaRPr>
          </a:p>
        </p:txBody>
      </p:sp>
      <p:sp>
        <p:nvSpPr>
          <p:cNvPr id="18" name="Oval 17">
            <a:extLst>
              <a:ext uri="{FF2B5EF4-FFF2-40B4-BE49-F238E27FC236}">
                <a16:creationId xmlns:a16="http://schemas.microsoft.com/office/drawing/2014/main" id="{F9CAC147-806A-E5E2-6710-DBDC1C4064D0}"/>
              </a:ext>
            </a:extLst>
          </p:cNvPr>
          <p:cNvSpPr/>
          <p:nvPr/>
        </p:nvSpPr>
        <p:spPr>
          <a:xfrm>
            <a:off x="3315687" y="5534748"/>
            <a:ext cx="609600" cy="583096"/>
          </a:xfrm>
          <a:prstGeom prst="ellipse">
            <a:avLst/>
          </a:prstGeom>
          <a:solidFill>
            <a:schemeClr val="bg1"/>
          </a:solidFill>
        </p:spPr>
        <p:txBody>
          <a:bodyPr rtlCol="0" anchor="ctr"/>
          <a:lstStyle/>
          <a:p>
            <a:pPr algn="l" defTabSz="609630"/>
            <a:endParaRPr lang="en-US" sz="1200" dirty="0">
              <a:solidFill>
                <a:prstClr val="black"/>
              </a:solidFill>
              <a:latin typeface="Calibri"/>
            </a:endParaRPr>
          </a:p>
        </p:txBody>
      </p:sp>
      <p:sp>
        <p:nvSpPr>
          <p:cNvPr id="3" name="Google Shape;1037;p19">
            <a:extLst>
              <a:ext uri="{FF2B5EF4-FFF2-40B4-BE49-F238E27FC236}">
                <a16:creationId xmlns:a16="http://schemas.microsoft.com/office/drawing/2014/main" id="{5EF8CF78-FAFE-40EF-8394-8C90C9647076}"/>
              </a:ext>
            </a:extLst>
          </p:cNvPr>
          <p:cNvSpPr/>
          <p:nvPr/>
        </p:nvSpPr>
        <p:spPr>
          <a:xfrm>
            <a:off x="3188726" y="4898797"/>
            <a:ext cx="8540393" cy="1738923"/>
          </a:xfrm>
          <a:prstGeom prst="roundRect">
            <a:avLst>
              <a:gd name="adj" fmla="val 16667"/>
            </a:avLst>
          </a:prstGeom>
          <a:solidFill>
            <a:schemeClr val="tx2"/>
          </a:solidFill>
          <a:ln>
            <a:solidFill>
              <a:schemeClr val="accent1">
                <a:lumMod val="50000"/>
              </a:schemeClr>
            </a:solidFill>
          </a:ln>
        </p:spPr>
        <p:txBody>
          <a:bodyPr spcFirstLastPara="1" wrap="square" lIns="91425" tIns="45700" rIns="91425" bIns="45700" anchor="ctr" anchorCtr="0">
            <a:noAutofit/>
          </a:bodyPr>
          <a:lstStyle/>
          <a:p>
            <a:pPr lvl="0" algn="ctr">
              <a:buClr>
                <a:srgbClr val="000000"/>
              </a:buClr>
              <a:defRPr/>
            </a:pPr>
            <a:r>
              <a:rPr lang="en-US" sz="1400" kern="0" dirty="0">
                <a:solidFill>
                  <a:prstClr val="white"/>
                </a:solidFill>
                <a:ea typeface="Calibri"/>
                <a:cs typeface="Calibri"/>
                <a:sym typeface="Calibri"/>
              </a:rPr>
              <a:t>Gray Media Group as a dominant force in AI-related media coverage, followed by tech heavyweights like Google, Microsoft, IBM, Apple, and Amazon. These companies' significant roles in AI advancements are evidenced by the frequency of terms like AI, ML and Market which point to the sector's global importance and the technological focus on software and data science. Less prominently, but still importantly, words such as "Research," "Healthcare," and "Financial Service" reflect AI's reach across various industries. The table suggests that Gray Media Group's AI initiatives are most frequently featured in articles, with other tech giants also receiving considerable attention, indicating their influential position in the AI market.</a:t>
            </a:r>
            <a:endParaRPr kumimoji="0" lang="en-US" sz="1400" b="0" i="0" u="none" strike="noStrike" kern="0" cap="none" spc="0" normalizeH="0" baseline="0" noProof="0" dirty="0">
              <a:ln>
                <a:noFill/>
              </a:ln>
              <a:solidFill>
                <a:prstClr val="white"/>
              </a:solidFill>
              <a:effectLst/>
              <a:uLnTx/>
              <a:uFillTx/>
              <a:latin typeface="Calibri"/>
              <a:ea typeface="Calibri"/>
              <a:cs typeface="Calibri"/>
              <a:sym typeface="Calibri"/>
            </a:endParaRPr>
          </a:p>
        </p:txBody>
      </p:sp>
      <p:pic>
        <p:nvPicPr>
          <p:cNvPr id="4" name="Picture 14">
            <a:extLst>
              <a:ext uri="{FF2B5EF4-FFF2-40B4-BE49-F238E27FC236}">
                <a16:creationId xmlns:a16="http://schemas.microsoft.com/office/drawing/2014/main" id="{48476675-6659-BC70-0E09-5E4AE966DA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6917" y="1379065"/>
            <a:ext cx="8904012" cy="341862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38F1468E-6AB1-216D-3567-B6631CA5C09A}"/>
              </a:ext>
            </a:extLst>
          </p:cNvPr>
          <p:cNvGraphicFramePr>
            <a:graphicFrameLocks noGrp="1"/>
          </p:cNvGraphicFramePr>
          <p:nvPr>
            <p:extLst>
              <p:ext uri="{D42A27DB-BD31-4B8C-83A1-F6EECF244321}">
                <p14:modId xmlns:p14="http://schemas.microsoft.com/office/powerpoint/2010/main" val="569502884"/>
              </p:ext>
            </p:extLst>
          </p:nvPr>
        </p:nvGraphicFramePr>
        <p:xfrm>
          <a:off x="281071" y="1415610"/>
          <a:ext cx="2589882" cy="5112372"/>
        </p:xfrm>
        <a:graphic>
          <a:graphicData uri="http://schemas.openxmlformats.org/drawingml/2006/table">
            <a:tbl>
              <a:tblPr firstRow="1" bandRow="1">
                <a:tableStyleId>{5C22544A-7EE6-4342-B048-85BDC9FD1C3A}</a:tableStyleId>
              </a:tblPr>
              <a:tblGrid>
                <a:gridCol w="1294941">
                  <a:extLst>
                    <a:ext uri="{9D8B030D-6E8A-4147-A177-3AD203B41FA5}">
                      <a16:colId xmlns:a16="http://schemas.microsoft.com/office/drawing/2014/main" val="2004147874"/>
                    </a:ext>
                  </a:extLst>
                </a:gridCol>
                <a:gridCol w="1294941">
                  <a:extLst>
                    <a:ext uri="{9D8B030D-6E8A-4147-A177-3AD203B41FA5}">
                      <a16:colId xmlns:a16="http://schemas.microsoft.com/office/drawing/2014/main" val="600877369"/>
                    </a:ext>
                  </a:extLst>
                </a:gridCol>
              </a:tblGrid>
              <a:tr h="514054">
                <a:tc>
                  <a:txBody>
                    <a:bodyPr/>
                    <a:lstStyle/>
                    <a:p>
                      <a:pPr algn="ctr"/>
                      <a:r>
                        <a:rPr lang="en-US" sz="1400" dirty="0"/>
                        <a:t>Companies</a:t>
                      </a:r>
                    </a:p>
                  </a:txBody>
                  <a:tcPr anchor="ctr"/>
                </a:tc>
                <a:tc>
                  <a:txBody>
                    <a:bodyPr/>
                    <a:lstStyle/>
                    <a:p>
                      <a:pPr algn="ctr"/>
                      <a:r>
                        <a:rPr lang="en-US" sz="1400" dirty="0"/>
                        <a:t>Articles</a:t>
                      </a:r>
                    </a:p>
                  </a:txBody>
                  <a:tcPr anchor="ctr"/>
                </a:tc>
                <a:extLst>
                  <a:ext uri="{0D108BD9-81ED-4DB2-BD59-A6C34878D82A}">
                    <a16:rowId xmlns:a16="http://schemas.microsoft.com/office/drawing/2014/main" val="3291762326"/>
                  </a:ext>
                </a:extLst>
              </a:tr>
              <a:tr h="718267">
                <a:tc>
                  <a:txBody>
                    <a:bodyPr/>
                    <a:lstStyle/>
                    <a:p>
                      <a:pPr algn="ctr"/>
                      <a:r>
                        <a:rPr lang="en-US" sz="1400" dirty="0"/>
                        <a:t>Gray Media Group</a:t>
                      </a:r>
                    </a:p>
                  </a:txBody>
                  <a:tcPr anchor="ctr"/>
                </a:tc>
                <a:tc>
                  <a:txBody>
                    <a:bodyPr/>
                    <a:lstStyle/>
                    <a:p>
                      <a:pPr algn="ctr"/>
                      <a:r>
                        <a:rPr lang="en-US" sz="1400" dirty="0"/>
                        <a:t>20090</a:t>
                      </a:r>
                    </a:p>
                  </a:txBody>
                  <a:tcPr anchor="ctr"/>
                </a:tc>
                <a:extLst>
                  <a:ext uri="{0D108BD9-81ED-4DB2-BD59-A6C34878D82A}">
                    <a16:rowId xmlns:a16="http://schemas.microsoft.com/office/drawing/2014/main" val="2168860967"/>
                  </a:ext>
                </a:extLst>
              </a:tr>
              <a:tr h="514054">
                <a:tc>
                  <a:txBody>
                    <a:bodyPr/>
                    <a:lstStyle/>
                    <a:p>
                      <a:pPr algn="ctr"/>
                      <a:r>
                        <a:rPr lang="en-US" sz="1400" dirty="0"/>
                        <a:t>Google</a:t>
                      </a:r>
                    </a:p>
                  </a:txBody>
                  <a:tcPr anchor="ctr"/>
                </a:tc>
                <a:tc>
                  <a:txBody>
                    <a:bodyPr/>
                    <a:lstStyle/>
                    <a:p>
                      <a:pPr algn="ctr"/>
                      <a:r>
                        <a:rPr lang="en-US" sz="1400" dirty="0"/>
                        <a:t>13370</a:t>
                      </a:r>
                    </a:p>
                  </a:txBody>
                  <a:tcPr anchor="ctr"/>
                </a:tc>
                <a:extLst>
                  <a:ext uri="{0D108BD9-81ED-4DB2-BD59-A6C34878D82A}">
                    <a16:rowId xmlns:a16="http://schemas.microsoft.com/office/drawing/2014/main" val="331274612"/>
                  </a:ext>
                </a:extLst>
              </a:tr>
              <a:tr h="514054">
                <a:tc>
                  <a:txBody>
                    <a:bodyPr/>
                    <a:lstStyle/>
                    <a:p>
                      <a:pPr algn="ctr"/>
                      <a:r>
                        <a:rPr lang="en-US" sz="1400" dirty="0"/>
                        <a:t>Microsoft</a:t>
                      </a:r>
                    </a:p>
                  </a:txBody>
                  <a:tcPr anchor="ctr"/>
                </a:tc>
                <a:tc>
                  <a:txBody>
                    <a:bodyPr/>
                    <a:lstStyle/>
                    <a:p>
                      <a:pPr algn="ctr"/>
                      <a:r>
                        <a:rPr lang="en-US" sz="1400" dirty="0"/>
                        <a:t>12864</a:t>
                      </a:r>
                    </a:p>
                  </a:txBody>
                  <a:tcPr anchor="ctr"/>
                </a:tc>
                <a:extLst>
                  <a:ext uri="{0D108BD9-81ED-4DB2-BD59-A6C34878D82A}">
                    <a16:rowId xmlns:a16="http://schemas.microsoft.com/office/drawing/2014/main" val="626961992"/>
                  </a:ext>
                </a:extLst>
              </a:tr>
              <a:tr h="514054">
                <a:tc>
                  <a:txBody>
                    <a:bodyPr/>
                    <a:lstStyle/>
                    <a:p>
                      <a:pPr algn="ctr"/>
                      <a:r>
                        <a:rPr lang="en-US" sz="1400" dirty="0"/>
                        <a:t>IBM</a:t>
                      </a:r>
                    </a:p>
                  </a:txBody>
                  <a:tcPr anchor="ctr"/>
                </a:tc>
                <a:tc>
                  <a:txBody>
                    <a:bodyPr/>
                    <a:lstStyle/>
                    <a:p>
                      <a:pPr algn="ctr"/>
                      <a:r>
                        <a:rPr lang="en-US" sz="1400" dirty="0"/>
                        <a:t>8742</a:t>
                      </a:r>
                    </a:p>
                  </a:txBody>
                  <a:tcPr anchor="ctr"/>
                </a:tc>
                <a:extLst>
                  <a:ext uri="{0D108BD9-81ED-4DB2-BD59-A6C34878D82A}">
                    <a16:rowId xmlns:a16="http://schemas.microsoft.com/office/drawing/2014/main" val="378120777"/>
                  </a:ext>
                </a:extLst>
              </a:tr>
              <a:tr h="1309781">
                <a:tc>
                  <a:txBody>
                    <a:bodyPr/>
                    <a:lstStyle/>
                    <a:p>
                      <a:pPr algn="ctr"/>
                      <a:r>
                        <a:rPr lang="en-US" sz="1400" dirty="0" err="1"/>
                        <a:t>intelligenceA</a:t>
                      </a:r>
                      <a:r>
                        <a:rPr lang="en-US" sz="1400" dirty="0"/>
                        <a:t> Gray Media Group Inc Station</a:t>
                      </a:r>
                    </a:p>
                  </a:txBody>
                  <a:tcPr anchor="ctr"/>
                </a:tc>
                <a:tc>
                  <a:txBody>
                    <a:bodyPr/>
                    <a:lstStyle/>
                    <a:p>
                      <a:pPr algn="ctr"/>
                      <a:r>
                        <a:rPr lang="en-US" sz="1400" dirty="0"/>
                        <a:t>5936</a:t>
                      </a:r>
                    </a:p>
                  </a:txBody>
                  <a:tcPr anchor="ctr"/>
                </a:tc>
                <a:extLst>
                  <a:ext uri="{0D108BD9-81ED-4DB2-BD59-A6C34878D82A}">
                    <a16:rowId xmlns:a16="http://schemas.microsoft.com/office/drawing/2014/main" val="2095465478"/>
                  </a:ext>
                </a:extLst>
              </a:tr>
              <a:tr h="514054">
                <a:tc>
                  <a:txBody>
                    <a:bodyPr/>
                    <a:lstStyle/>
                    <a:p>
                      <a:pPr algn="ctr"/>
                      <a:r>
                        <a:rPr lang="en-US" sz="1400" dirty="0"/>
                        <a:t>Apple</a:t>
                      </a:r>
                    </a:p>
                  </a:txBody>
                  <a:tcPr anchor="ctr"/>
                </a:tc>
                <a:tc>
                  <a:txBody>
                    <a:bodyPr/>
                    <a:lstStyle/>
                    <a:p>
                      <a:pPr algn="ctr"/>
                      <a:r>
                        <a:rPr lang="en-US" sz="1400" dirty="0"/>
                        <a:t>4991</a:t>
                      </a:r>
                    </a:p>
                  </a:txBody>
                  <a:tcPr anchor="ctr"/>
                </a:tc>
                <a:extLst>
                  <a:ext uri="{0D108BD9-81ED-4DB2-BD59-A6C34878D82A}">
                    <a16:rowId xmlns:a16="http://schemas.microsoft.com/office/drawing/2014/main" val="3236929976"/>
                  </a:ext>
                </a:extLst>
              </a:tr>
              <a:tr h="514054">
                <a:tc>
                  <a:txBody>
                    <a:bodyPr/>
                    <a:lstStyle/>
                    <a:p>
                      <a:pPr algn="ctr"/>
                      <a:r>
                        <a:rPr lang="en-US" sz="1400" dirty="0"/>
                        <a:t>Amazon</a:t>
                      </a:r>
                    </a:p>
                  </a:txBody>
                  <a:tcPr anchor="ctr"/>
                </a:tc>
                <a:tc>
                  <a:txBody>
                    <a:bodyPr/>
                    <a:lstStyle/>
                    <a:p>
                      <a:pPr algn="ctr"/>
                      <a:r>
                        <a:rPr lang="en-US" sz="1400" dirty="0"/>
                        <a:t>4970</a:t>
                      </a:r>
                    </a:p>
                  </a:txBody>
                  <a:tcPr anchor="ctr"/>
                </a:tc>
                <a:extLst>
                  <a:ext uri="{0D108BD9-81ED-4DB2-BD59-A6C34878D82A}">
                    <a16:rowId xmlns:a16="http://schemas.microsoft.com/office/drawing/2014/main" val="4132354048"/>
                  </a:ext>
                </a:extLst>
              </a:tr>
            </a:tbl>
          </a:graphicData>
        </a:graphic>
      </p:graphicFrame>
    </p:spTree>
    <p:extLst>
      <p:ext uri="{BB962C8B-B14F-4D97-AF65-F5344CB8AC3E}">
        <p14:creationId xmlns:p14="http://schemas.microsoft.com/office/powerpoint/2010/main" val="258401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0" y="-2204"/>
            <a:ext cx="12192000" cy="1280160"/>
          </a:xfrm>
          <a:custGeom>
            <a:avLst/>
            <a:gdLst/>
            <a:ahLst/>
            <a:cxnLst/>
            <a:rect l="l" t="t" r="r" b="b"/>
            <a:pathLst>
              <a:path w="18288000" h="3408764">
                <a:moveTo>
                  <a:pt x="0" y="0"/>
                </a:moveTo>
                <a:lnTo>
                  <a:pt x="18288000" y="0"/>
                </a:lnTo>
                <a:lnTo>
                  <a:pt x="18288000" y="3408764"/>
                </a:lnTo>
                <a:lnTo>
                  <a:pt x="0" y="3408764"/>
                </a:lnTo>
                <a:lnTo>
                  <a:pt x="0" y="0"/>
                </a:lnTo>
                <a:close/>
              </a:path>
            </a:pathLst>
          </a:custGeom>
          <a:blipFill>
            <a:blip r:embed="rId3">
              <a:extLst>
                <a:ext uri="{96DAC541-7B7A-43D3-8B79-37D633B846F1}">
                  <asvg:svgBlip xmlns:asvg="http://schemas.microsoft.com/office/drawing/2016/SVG/main" r:embed="rId4"/>
                </a:ext>
              </a:extLst>
            </a:blip>
            <a:stretch>
              <a:fillRect t="-201415"/>
            </a:stretch>
          </a:blipFill>
        </p:spPr>
        <p:txBody>
          <a:bodyPr/>
          <a:lstStyle/>
          <a:p>
            <a:pPr defTabSz="609630"/>
            <a:endParaRPr lang="en-US" sz="1200" dirty="0">
              <a:solidFill>
                <a:prstClr val="black"/>
              </a:solidFill>
              <a:latin typeface="Calibri"/>
            </a:endParaRPr>
          </a:p>
        </p:txBody>
      </p:sp>
      <p:cxnSp>
        <p:nvCxnSpPr>
          <p:cNvPr id="10" name="Straight Connector 9">
            <a:extLst>
              <a:ext uri="{FF2B5EF4-FFF2-40B4-BE49-F238E27FC236}">
                <a16:creationId xmlns:a16="http://schemas.microsoft.com/office/drawing/2014/main" id="{5AE983CB-93BB-7B3C-2CB1-B74E479AA71C}"/>
              </a:ext>
            </a:extLst>
          </p:cNvPr>
          <p:cNvCxnSpPr/>
          <p:nvPr/>
        </p:nvCxnSpPr>
        <p:spPr>
          <a:xfrm>
            <a:off x="0" y="6158851"/>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1">
            <a:extLst>
              <a:ext uri="{FF2B5EF4-FFF2-40B4-BE49-F238E27FC236}">
                <a16:creationId xmlns:a16="http://schemas.microsoft.com/office/drawing/2014/main" id="{D7FE8671-2215-8D8F-4310-19EF948E88A4}"/>
              </a:ext>
            </a:extLst>
          </p:cNvPr>
          <p:cNvSpPr txBox="1"/>
          <p:nvPr/>
        </p:nvSpPr>
        <p:spPr>
          <a:xfrm>
            <a:off x="281071" y="330014"/>
            <a:ext cx="10820400" cy="307777"/>
          </a:xfrm>
          <a:prstGeom prst="rect">
            <a:avLst/>
          </a:prstGeom>
        </p:spPr>
        <p:txBody>
          <a:bodyPr lIns="0" tIns="0" rIns="0" bIns="0" rtlCol="0" anchor="t">
            <a:spAutoFit/>
          </a:bodyPr>
          <a:lstStyle/>
          <a:p>
            <a:pPr defTabSz="609630"/>
            <a:r>
              <a:rPr lang="en-US" sz="2000" spc="300" dirty="0">
                <a:solidFill>
                  <a:schemeClr val="bg1"/>
                </a:solidFill>
                <a:latin typeface="Poppins"/>
                <a:cs typeface="Poppins"/>
              </a:rPr>
              <a:t>Failure of AI – Targeted Negative Sentiment</a:t>
            </a:r>
            <a:endParaRPr lang="en-US" sz="2000" b="1" spc="300" dirty="0">
              <a:solidFill>
                <a:schemeClr val="accent6"/>
              </a:solidFill>
              <a:latin typeface="Poppins"/>
              <a:cs typeface="Poppins"/>
            </a:endParaRPr>
          </a:p>
        </p:txBody>
      </p:sp>
      <p:sp>
        <p:nvSpPr>
          <p:cNvPr id="15" name="Oval 14">
            <a:extLst>
              <a:ext uri="{FF2B5EF4-FFF2-40B4-BE49-F238E27FC236}">
                <a16:creationId xmlns:a16="http://schemas.microsoft.com/office/drawing/2014/main" id="{64524829-C890-F3E6-E1A8-520591C9E152}"/>
              </a:ext>
            </a:extLst>
          </p:cNvPr>
          <p:cNvSpPr/>
          <p:nvPr/>
        </p:nvSpPr>
        <p:spPr>
          <a:xfrm>
            <a:off x="3379304" y="2159621"/>
            <a:ext cx="609600" cy="583096"/>
          </a:xfrm>
          <a:prstGeom prst="ellipse">
            <a:avLst/>
          </a:prstGeom>
          <a:solidFill>
            <a:schemeClr val="bg1"/>
          </a:solidFill>
        </p:spPr>
        <p:txBody>
          <a:bodyPr rtlCol="0" anchor="ctr"/>
          <a:lstStyle/>
          <a:p>
            <a:pPr algn="l" defTabSz="609630"/>
            <a:endParaRPr lang="en-US" sz="1200" dirty="0">
              <a:solidFill>
                <a:prstClr val="black"/>
              </a:solidFill>
              <a:latin typeface="Calibri"/>
            </a:endParaRPr>
          </a:p>
        </p:txBody>
      </p:sp>
      <p:sp>
        <p:nvSpPr>
          <p:cNvPr id="16" name="Oval 15">
            <a:extLst>
              <a:ext uri="{FF2B5EF4-FFF2-40B4-BE49-F238E27FC236}">
                <a16:creationId xmlns:a16="http://schemas.microsoft.com/office/drawing/2014/main" id="{6CF97697-EBF9-704D-E0F8-E636AA855CEB}"/>
              </a:ext>
            </a:extLst>
          </p:cNvPr>
          <p:cNvSpPr/>
          <p:nvPr/>
        </p:nvSpPr>
        <p:spPr>
          <a:xfrm>
            <a:off x="3379304" y="3820722"/>
            <a:ext cx="609600" cy="583096"/>
          </a:xfrm>
          <a:prstGeom prst="ellipse">
            <a:avLst/>
          </a:prstGeom>
          <a:solidFill>
            <a:schemeClr val="bg1"/>
          </a:solidFill>
        </p:spPr>
        <p:txBody>
          <a:bodyPr rtlCol="0" anchor="ctr"/>
          <a:lstStyle/>
          <a:p>
            <a:pPr algn="l" defTabSz="609630"/>
            <a:endParaRPr lang="en-US" sz="1200" dirty="0">
              <a:solidFill>
                <a:prstClr val="black"/>
              </a:solidFill>
              <a:latin typeface="Calibri"/>
            </a:endParaRPr>
          </a:p>
        </p:txBody>
      </p:sp>
      <p:sp>
        <p:nvSpPr>
          <p:cNvPr id="18" name="Oval 17">
            <a:extLst>
              <a:ext uri="{FF2B5EF4-FFF2-40B4-BE49-F238E27FC236}">
                <a16:creationId xmlns:a16="http://schemas.microsoft.com/office/drawing/2014/main" id="{F9CAC147-806A-E5E2-6710-DBDC1C4064D0}"/>
              </a:ext>
            </a:extLst>
          </p:cNvPr>
          <p:cNvSpPr/>
          <p:nvPr/>
        </p:nvSpPr>
        <p:spPr>
          <a:xfrm>
            <a:off x="3315687" y="5534748"/>
            <a:ext cx="609600" cy="583096"/>
          </a:xfrm>
          <a:prstGeom prst="ellipse">
            <a:avLst/>
          </a:prstGeom>
          <a:solidFill>
            <a:schemeClr val="bg1"/>
          </a:solidFill>
        </p:spPr>
        <p:txBody>
          <a:bodyPr rtlCol="0" anchor="ctr"/>
          <a:lstStyle/>
          <a:p>
            <a:pPr algn="l" defTabSz="609630"/>
            <a:endParaRPr lang="en-US" sz="1200" dirty="0">
              <a:solidFill>
                <a:prstClr val="black"/>
              </a:solidFill>
              <a:latin typeface="Calibri"/>
            </a:endParaRPr>
          </a:p>
        </p:txBody>
      </p:sp>
      <p:sp>
        <p:nvSpPr>
          <p:cNvPr id="3" name="Google Shape;1037;p19">
            <a:extLst>
              <a:ext uri="{FF2B5EF4-FFF2-40B4-BE49-F238E27FC236}">
                <a16:creationId xmlns:a16="http://schemas.microsoft.com/office/drawing/2014/main" id="{5EF8CF78-FAFE-40EF-8394-8C90C9647076}"/>
              </a:ext>
            </a:extLst>
          </p:cNvPr>
          <p:cNvSpPr/>
          <p:nvPr/>
        </p:nvSpPr>
        <p:spPr>
          <a:xfrm>
            <a:off x="3188726" y="4898797"/>
            <a:ext cx="8540393" cy="1738923"/>
          </a:xfrm>
          <a:prstGeom prst="roundRect">
            <a:avLst>
              <a:gd name="adj" fmla="val 16667"/>
            </a:avLst>
          </a:prstGeom>
          <a:solidFill>
            <a:schemeClr val="tx2"/>
          </a:solidFill>
          <a:ln>
            <a:solidFill>
              <a:schemeClr val="accent1">
                <a:lumMod val="50000"/>
              </a:schemeClr>
            </a:solidFill>
          </a:ln>
        </p:spPr>
        <p:txBody>
          <a:bodyPr spcFirstLastPara="1" wrap="square" lIns="91425" tIns="45700" rIns="91425" bIns="45700" anchor="ctr" anchorCtr="0">
            <a:noAutofit/>
          </a:bodyPr>
          <a:lstStyle/>
          <a:p>
            <a:pPr lvl="0" algn="ctr">
              <a:buClr>
                <a:srgbClr val="000000"/>
              </a:buClr>
              <a:defRPr/>
            </a:pPr>
            <a:r>
              <a:rPr lang="en-US" kern="0" dirty="0">
                <a:solidFill>
                  <a:prstClr val="white"/>
                </a:solidFill>
                <a:ea typeface="Calibri"/>
                <a:cs typeface="Calibri"/>
                <a:sym typeface="Calibri"/>
              </a:rPr>
              <a:t>The adoption of AI technologies has had an adverse effect on Gray Media and its associated media group companies. Despite their investment in these new technologies, it has not contributed to the companies' success. </a:t>
            </a:r>
          </a:p>
          <a:p>
            <a:pPr lvl="0" algn="ctr">
              <a:buClr>
                <a:srgbClr val="000000"/>
              </a:buClr>
              <a:defRPr/>
            </a:pPr>
            <a:r>
              <a:rPr lang="en-US" kern="0" dirty="0">
                <a:solidFill>
                  <a:prstClr val="white"/>
                </a:solidFill>
                <a:ea typeface="Calibri"/>
                <a:cs typeface="Calibri"/>
                <a:sym typeface="Calibri"/>
              </a:rPr>
              <a:t>AI serves as a support but cannot replace human creativity in areas such as entertainment, art, music, and certain aspects of media, where emotional richness, cultural relevance, and uniqueness are critically important.</a:t>
            </a:r>
            <a:endParaRPr kumimoji="0" lang="en-US" b="0" i="0" u="none" strike="noStrike" kern="0" cap="none" spc="0" normalizeH="0" baseline="0" noProof="0" dirty="0">
              <a:ln>
                <a:noFill/>
              </a:ln>
              <a:solidFill>
                <a:prstClr val="white"/>
              </a:solidFill>
              <a:effectLst/>
              <a:uLnTx/>
              <a:uFillTx/>
              <a:latin typeface="Calibri"/>
              <a:ea typeface="Calibri"/>
              <a:cs typeface="Calibri"/>
              <a:sym typeface="Calibri"/>
            </a:endParaRPr>
          </a:p>
        </p:txBody>
      </p:sp>
      <p:graphicFrame>
        <p:nvGraphicFramePr>
          <p:cNvPr id="6" name="Table 5">
            <a:extLst>
              <a:ext uri="{FF2B5EF4-FFF2-40B4-BE49-F238E27FC236}">
                <a16:creationId xmlns:a16="http://schemas.microsoft.com/office/drawing/2014/main" id="{38F1468E-6AB1-216D-3567-B6631CA5C09A}"/>
              </a:ext>
            </a:extLst>
          </p:cNvPr>
          <p:cNvGraphicFramePr>
            <a:graphicFrameLocks noGrp="1"/>
          </p:cNvGraphicFramePr>
          <p:nvPr>
            <p:extLst>
              <p:ext uri="{D42A27DB-BD31-4B8C-83A1-F6EECF244321}">
                <p14:modId xmlns:p14="http://schemas.microsoft.com/office/powerpoint/2010/main" val="991992176"/>
              </p:ext>
            </p:extLst>
          </p:nvPr>
        </p:nvGraphicFramePr>
        <p:xfrm>
          <a:off x="281071" y="1415610"/>
          <a:ext cx="2589882" cy="5116478"/>
        </p:xfrm>
        <a:graphic>
          <a:graphicData uri="http://schemas.openxmlformats.org/drawingml/2006/table">
            <a:tbl>
              <a:tblPr firstRow="1" bandRow="1">
                <a:tableStyleId>{5C22544A-7EE6-4342-B048-85BDC9FD1C3A}</a:tableStyleId>
              </a:tblPr>
              <a:tblGrid>
                <a:gridCol w="1294941">
                  <a:extLst>
                    <a:ext uri="{9D8B030D-6E8A-4147-A177-3AD203B41FA5}">
                      <a16:colId xmlns:a16="http://schemas.microsoft.com/office/drawing/2014/main" val="2004147874"/>
                    </a:ext>
                  </a:extLst>
                </a:gridCol>
                <a:gridCol w="1294941">
                  <a:extLst>
                    <a:ext uri="{9D8B030D-6E8A-4147-A177-3AD203B41FA5}">
                      <a16:colId xmlns:a16="http://schemas.microsoft.com/office/drawing/2014/main" val="600877369"/>
                    </a:ext>
                  </a:extLst>
                </a:gridCol>
              </a:tblGrid>
              <a:tr h="514054">
                <a:tc>
                  <a:txBody>
                    <a:bodyPr/>
                    <a:lstStyle/>
                    <a:p>
                      <a:pPr algn="ctr"/>
                      <a:r>
                        <a:rPr lang="en-US" sz="1400" dirty="0"/>
                        <a:t>Companies</a:t>
                      </a:r>
                    </a:p>
                  </a:txBody>
                  <a:tcPr anchor="ctr"/>
                </a:tc>
                <a:tc>
                  <a:txBody>
                    <a:bodyPr/>
                    <a:lstStyle/>
                    <a:p>
                      <a:pPr algn="ctr"/>
                      <a:r>
                        <a:rPr lang="en-US" sz="1400" dirty="0"/>
                        <a:t>Articles</a:t>
                      </a:r>
                    </a:p>
                  </a:txBody>
                  <a:tcPr anchor="ctr"/>
                </a:tc>
                <a:extLst>
                  <a:ext uri="{0D108BD9-81ED-4DB2-BD59-A6C34878D82A}">
                    <a16:rowId xmlns:a16="http://schemas.microsoft.com/office/drawing/2014/main" val="3291762326"/>
                  </a:ext>
                </a:extLst>
              </a:tr>
              <a:tr h="718267">
                <a:tc>
                  <a:txBody>
                    <a:bodyPr/>
                    <a:lstStyle/>
                    <a:p>
                      <a:pPr algn="ctr"/>
                      <a:r>
                        <a:rPr lang="en-US" sz="1400" dirty="0"/>
                        <a:t>Gray Media Group</a:t>
                      </a:r>
                    </a:p>
                  </a:txBody>
                  <a:tcPr anchor="ctr"/>
                </a:tc>
                <a:tc>
                  <a:txBody>
                    <a:bodyPr/>
                    <a:lstStyle/>
                    <a:p>
                      <a:pPr algn="ctr"/>
                      <a:r>
                        <a:rPr lang="en-US" sz="1400" dirty="0"/>
                        <a:t>20090</a:t>
                      </a:r>
                    </a:p>
                  </a:txBody>
                  <a:tcPr anchor="ctr"/>
                </a:tc>
                <a:extLst>
                  <a:ext uri="{0D108BD9-81ED-4DB2-BD59-A6C34878D82A}">
                    <a16:rowId xmlns:a16="http://schemas.microsoft.com/office/drawing/2014/main" val="2168860967"/>
                  </a:ext>
                </a:extLst>
              </a:tr>
              <a:tr h="514054">
                <a:tc>
                  <a:txBody>
                    <a:bodyPr/>
                    <a:lstStyle/>
                    <a:p>
                      <a:pPr algn="ctr"/>
                      <a:r>
                        <a:rPr lang="en-US" sz="1400" dirty="0"/>
                        <a:t>Google</a:t>
                      </a:r>
                    </a:p>
                  </a:txBody>
                  <a:tcPr anchor="ctr"/>
                </a:tc>
                <a:tc>
                  <a:txBody>
                    <a:bodyPr/>
                    <a:lstStyle/>
                    <a:p>
                      <a:pPr algn="ctr"/>
                      <a:r>
                        <a:rPr lang="en-US" sz="1400" dirty="0"/>
                        <a:t>29057</a:t>
                      </a:r>
                    </a:p>
                  </a:txBody>
                  <a:tcPr anchor="ctr"/>
                </a:tc>
                <a:extLst>
                  <a:ext uri="{0D108BD9-81ED-4DB2-BD59-A6C34878D82A}">
                    <a16:rowId xmlns:a16="http://schemas.microsoft.com/office/drawing/2014/main" val="331274612"/>
                  </a:ext>
                </a:extLst>
              </a:tr>
              <a:tr h="514054">
                <a:tc>
                  <a:txBody>
                    <a:bodyPr/>
                    <a:lstStyle/>
                    <a:p>
                      <a:pPr algn="ctr"/>
                      <a:r>
                        <a:rPr lang="en-US" sz="1400" dirty="0"/>
                        <a:t>Microsoft</a:t>
                      </a:r>
                    </a:p>
                  </a:txBody>
                  <a:tcPr anchor="ctr"/>
                </a:tc>
                <a:tc>
                  <a:txBody>
                    <a:bodyPr/>
                    <a:lstStyle/>
                    <a:p>
                      <a:pPr algn="ctr"/>
                      <a:r>
                        <a:rPr lang="en-US" sz="1400" dirty="0"/>
                        <a:t>26834</a:t>
                      </a:r>
                    </a:p>
                  </a:txBody>
                  <a:tcPr anchor="ctr"/>
                </a:tc>
                <a:extLst>
                  <a:ext uri="{0D108BD9-81ED-4DB2-BD59-A6C34878D82A}">
                    <a16:rowId xmlns:a16="http://schemas.microsoft.com/office/drawing/2014/main" val="626961992"/>
                  </a:ext>
                </a:extLst>
              </a:tr>
              <a:tr h="514054">
                <a:tc>
                  <a:txBody>
                    <a:bodyPr/>
                    <a:lstStyle/>
                    <a:p>
                      <a:pPr algn="ctr"/>
                      <a:r>
                        <a:rPr lang="en-US" sz="1400" dirty="0"/>
                        <a:t>Gray Television Inc</a:t>
                      </a:r>
                    </a:p>
                  </a:txBody>
                  <a:tcPr anchor="ctr"/>
                </a:tc>
                <a:tc>
                  <a:txBody>
                    <a:bodyPr/>
                    <a:lstStyle/>
                    <a:p>
                      <a:pPr algn="ctr"/>
                      <a:r>
                        <a:rPr lang="en-US" sz="1400" dirty="0"/>
                        <a:t>25142</a:t>
                      </a:r>
                    </a:p>
                  </a:txBody>
                  <a:tcPr anchor="ctr"/>
                </a:tc>
                <a:extLst>
                  <a:ext uri="{0D108BD9-81ED-4DB2-BD59-A6C34878D82A}">
                    <a16:rowId xmlns:a16="http://schemas.microsoft.com/office/drawing/2014/main" val="378120777"/>
                  </a:ext>
                </a:extLst>
              </a:tr>
              <a:tr h="1309781">
                <a:tc>
                  <a:txBody>
                    <a:bodyPr/>
                    <a:lstStyle/>
                    <a:p>
                      <a:pPr algn="ctr"/>
                      <a:r>
                        <a:rPr lang="en-US" sz="1400" dirty="0"/>
                        <a:t>Amazon</a:t>
                      </a:r>
                    </a:p>
                  </a:txBody>
                  <a:tcPr anchor="ctr"/>
                </a:tc>
                <a:tc>
                  <a:txBody>
                    <a:bodyPr/>
                    <a:lstStyle/>
                    <a:p>
                      <a:pPr algn="ctr"/>
                      <a:r>
                        <a:rPr lang="en-US" sz="1400" dirty="0"/>
                        <a:t>14416</a:t>
                      </a:r>
                    </a:p>
                  </a:txBody>
                  <a:tcPr anchor="ctr"/>
                </a:tc>
                <a:extLst>
                  <a:ext uri="{0D108BD9-81ED-4DB2-BD59-A6C34878D82A}">
                    <a16:rowId xmlns:a16="http://schemas.microsoft.com/office/drawing/2014/main" val="2095465478"/>
                  </a:ext>
                </a:extLst>
              </a:tr>
              <a:tr h="514054">
                <a:tc>
                  <a:txBody>
                    <a:bodyPr/>
                    <a:lstStyle/>
                    <a:p>
                      <a:pPr algn="ctr"/>
                      <a:r>
                        <a:rPr lang="en-US" sz="1400" dirty="0"/>
                        <a:t>IBM</a:t>
                      </a:r>
                    </a:p>
                  </a:txBody>
                  <a:tcPr anchor="ctr"/>
                </a:tc>
                <a:tc>
                  <a:txBody>
                    <a:bodyPr/>
                    <a:lstStyle/>
                    <a:p>
                      <a:pPr algn="ctr"/>
                      <a:r>
                        <a:rPr lang="en-US" sz="1400" dirty="0"/>
                        <a:t>10827</a:t>
                      </a:r>
                    </a:p>
                  </a:txBody>
                  <a:tcPr anchor="ctr"/>
                </a:tc>
                <a:extLst>
                  <a:ext uri="{0D108BD9-81ED-4DB2-BD59-A6C34878D82A}">
                    <a16:rowId xmlns:a16="http://schemas.microsoft.com/office/drawing/2014/main" val="3236929976"/>
                  </a:ext>
                </a:extLst>
              </a:tr>
              <a:tr h="514054">
                <a:tc>
                  <a:txBody>
                    <a:bodyPr/>
                    <a:lstStyle/>
                    <a:p>
                      <a:pPr algn="ctr"/>
                      <a:r>
                        <a:rPr lang="en-US" sz="1400" dirty="0"/>
                        <a:t>GPT</a:t>
                      </a:r>
                    </a:p>
                  </a:txBody>
                  <a:tcPr anchor="ctr"/>
                </a:tc>
                <a:tc>
                  <a:txBody>
                    <a:bodyPr/>
                    <a:lstStyle/>
                    <a:p>
                      <a:pPr algn="ctr"/>
                      <a:r>
                        <a:rPr lang="en-US" sz="1400" dirty="0"/>
                        <a:t>10488</a:t>
                      </a:r>
                    </a:p>
                  </a:txBody>
                  <a:tcPr anchor="ctr"/>
                </a:tc>
                <a:extLst>
                  <a:ext uri="{0D108BD9-81ED-4DB2-BD59-A6C34878D82A}">
                    <a16:rowId xmlns:a16="http://schemas.microsoft.com/office/drawing/2014/main" val="4132354048"/>
                  </a:ext>
                </a:extLst>
              </a:tr>
            </a:tbl>
          </a:graphicData>
        </a:graphic>
      </p:graphicFrame>
      <p:pic>
        <p:nvPicPr>
          <p:cNvPr id="5" name="Picture 20">
            <a:extLst>
              <a:ext uri="{FF2B5EF4-FFF2-40B4-BE49-F238E27FC236}">
                <a16:creationId xmlns:a16="http://schemas.microsoft.com/office/drawing/2014/main" id="{198ED03A-5008-EF96-E38B-F7A00021A0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2023" y="1415611"/>
            <a:ext cx="8577095" cy="3391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301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0" y="-30196"/>
            <a:ext cx="12192000" cy="1280160"/>
          </a:xfrm>
          <a:custGeom>
            <a:avLst/>
            <a:gdLst/>
            <a:ahLst/>
            <a:cxnLst/>
            <a:rect l="l" t="t" r="r" b="b"/>
            <a:pathLst>
              <a:path w="18288000" h="3408764">
                <a:moveTo>
                  <a:pt x="0" y="0"/>
                </a:moveTo>
                <a:lnTo>
                  <a:pt x="18288000" y="0"/>
                </a:lnTo>
                <a:lnTo>
                  <a:pt x="18288000" y="3408764"/>
                </a:lnTo>
                <a:lnTo>
                  <a:pt x="0" y="3408764"/>
                </a:lnTo>
                <a:lnTo>
                  <a:pt x="0" y="0"/>
                </a:lnTo>
                <a:close/>
              </a:path>
            </a:pathLst>
          </a:custGeom>
          <a:blipFill>
            <a:blip r:embed="rId3">
              <a:extLst>
                <a:ext uri="{96DAC541-7B7A-43D3-8B79-37D633B846F1}">
                  <asvg:svgBlip xmlns:asvg="http://schemas.microsoft.com/office/drawing/2016/SVG/main" r:embed="rId4"/>
                </a:ext>
              </a:extLst>
            </a:blip>
            <a:stretch>
              <a:fillRect t="-201415"/>
            </a:stretch>
          </a:blipFill>
        </p:spPr>
        <p:txBody>
          <a:bodyPr/>
          <a:lstStyle/>
          <a:p>
            <a:pPr defTabSz="609630"/>
            <a:endParaRPr lang="en-US" sz="1200">
              <a:solidFill>
                <a:prstClr val="black"/>
              </a:solidFill>
              <a:latin typeface="Calibri"/>
            </a:endParaRPr>
          </a:p>
        </p:txBody>
      </p:sp>
      <p:cxnSp>
        <p:nvCxnSpPr>
          <p:cNvPr id="10" name="Straight Connector 9">
            <a:extLst>
              <a:ext uri="{FF2B5EF4-FFF2-40B4-BE49-F238E27FC236}">
                <a16:creationId xmlns:a16="http://schemas.microsoft.com/office/drawing/2014/main" id="{5AE983CB-93BB-7B3C-2CB1-B74E479AA71C}"/>
              </a:ext>
            </a:extLst>
          </p:cNvPr>
          <p:cNvCxnSpPr/>
          <p:nvPr/>
        </p:nvCxnSpPr>
        <p:spPr>
          <a:xfrm>
            <a:off x="0" y="6158851"/>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1">
            <a:extLst>
              <a:ext uri="{FF2B5EF4-FFF2-40B4-BE49-F238E27FC236}">
                <a16:creationId xmlns:a16="http://schemas.microsoft.com/office/drawing/2014/main" id="{D7FE8671-2215-8D8F-4310-19EF948E88A4}"/>
              </a:ext>
            </a:extLst>
          </p:cNvPr>
          <p:cNvSpPr txBox="1"/>
          <p:nvPr/>
        </p:nvSpPr>
        <p:spPr>
          <a:xfrm>
            <a:off x="281071" y="330014"/>
            <a:ext cx="10820400" cy="307777"/>
          </a:xfrm>
          <a:prstGeom prst="rect">
            <a:avLst/>
          </a:prstGeom>
        </p:spPr>
        <p:txBody>
          <a:bodyPr lIns="0" tIns="0" rIns="0" bIns="0" rtlCol="0" anchor="t">
            <a:spAutoFit/>
          </a:bodyPr>
          <a:lstStyle/>
          <a:p>
            <a:pPr defTabSz="609630"/>
            <a:r>
              <a:rPr lang="en-US" sz="2000" spc="300" dirty="0">
                <a:solidFill>
                  <a:schemeClr val="bg1"/>
                </a:solidFill>
                <a:latin typeface="Poppins"/>
                <a:cs typeface="Poppins"/>
              </a:rPr>
              <a:t>Recommendations and Actionable Insights	</a:t>
            </a:r>
            <a:endParaRPr lang="en-US" sz="2000" b="1" spc="300" dirty="0">
              <a:solidFill>
                <a:schemeClr val="accent6"/>
              </a:solidFill>
              <a:latin typeface="Poppins"/>
              <a:cs typeface="Poppins"/>
            </a:endParaRPr>
          </a:p>
        </p:txBody>
      </p:sp>
      <p:sp>
        <p:nvSpPr>
          <p:cNvPr id="15" name="Oval 14">
            <a:extLst>
              <a:ext uri="{FF2B5EF4-FFF2-40B4-BE49-F238E27FC236}">
                <a16:creationId xmlns:a16="http://schemas.microsoft.com/office/drawing/2014/main" id="{64524829-C890-F3E6-E1A8-520591C9E152}"/>
              </a:ext>
            </a:extLst>
          </p:cNvPr>
          <p:cNvSpPr/>
          <p:nvPr/>
        </p:nvSpPr>
        <p:spPr>
          <a:xfrm>
            <a:off x="3379304" y="2159621"/>
            <a:ext cx="609600" cy="583096"/>
          </a:xfrm>
          <a:prstGeom prst="ellipse">
            <a:avLst/>
          </a:prstGeom>
          <a:solidFill>
            <a:schemeClr val="bg1"/>
          </a:solidFill>
        </p:spPr>
        <p:txBody>
          <a:bodyPr rtlCol="0" anchor="ctr"/>
          <a:lstStyle/>
          <a:p>
            <a:pPr algn="l" defTabSz="609630"/>
            <a:endParaRPr lang="en-US" sz="1200" dirty="0">
              <a:solidFill>
                <a:prstClr val="black"/>
              </a:solidFill>
              <a:latin typeface="Calibri"/>
            </a:endParaRPr>
          </a:p>
        </p:txBody>
      </p:sp>
      <p:sp>
        <p:nvSpPr>
          <p:cNvPr id="16" name="Oval 15">
            <a:extLst>
              <a:ext uri="{FF2B5EF4-FFF2-40B4-BE49-F238E27FC236}">
                <a16:creationId xmlns:a16="http://schemas.microsoft.com/office/drawing/2014/main" id="{6CF97697-EBF9-704D-E0F8-E636AA855CEB}"/>
              </a:ext>
            </a:extLst>
          </p:cNvPr>
          <p:cNvSpPr/>
          <p:nvPr/>
        </p:nvSpPr>
        <p:spPr>
          <a:xfrm>
            <a:off x="3379304" y="3820722"/>
            <a:ext cx="609600" cy="583096"/>
          </a:xfrm>
          <a:prstGeom prst="ellipse">
            <a:avLst/>
          </a:prstGeom>
          <a:solidFill>
            <a:schemeClr val="bg1"/>
          </a:solidFill>
        </p:spPr>
        <p:txBody>
          <a:bodyPr rtlCol="0" anchor="ctr"/>
          <a:lstStyle/>
          <a:p>
            <a:pPr algn="l" defTabSz="609630"/>
            <a:endParaRPr lang="en-US" sz="1200" dirty="0">
              <a:solidFill>
                <a:prstClr val="black"/>
              </a:solidFill>
              <a:latin typeface="Calibri"/>
            </a:endParaRPr>
          </a:p>
        </p:txBody>
      </p:sp>
      <p:sp>
        <p:nvSpPr>
          <p:cNvPr id="18" name="Oval 17">
            <a:extLst>
              <a:ext uri="{FF2B5EF4-FFF2-40B4-BE49-F238E27FC236}">
                <a16:creationId xmlns:a16="http://schemas.microsoft.com/office/drawing/2014/main" id="{F9CAC147-806A-E5E2-6710-DBDC1C4064D0}"/>
              </a:ext>
            </a:extLst>
          </p:cNvPr>
          <p:cNvSpPr/>
          <p:nvPr/>
        </p:nvSpPr>
        <p:spPr>
          <a:xfrm>
            <a:off x="3315687" y="5534748"/>
            <a:ext cx="609600" cy="583096"/>
          </a:xfrm>
          <a:prstGeom prst="ellipse">
            <a:avLst/>
          </a:prstGeom>
          <a:solidFill>
            <a:schemeClr val="bg1"/>
          </a:solidFill>
        </p:spPr>
        <p:txBody>
          <a:bodyPr rtlCol="0" anchor="ctr"/>
          <a:lstStyle/>
          <a:p>
            <a:pPr algn="l" defTabSz="609630"/>
            <a:endParaRPr lang="en-US" sz="1200" dirty="0">
              <a:solidFill>
                <a:prstClr val="black"/>
              </a:solidFill>
              <a:latin typeface="Calibri"/>
            </a:endParaRPr>
          </a:p>
        </p:txBody>
      </p:sp>
      <p:sp>
        <p:nvSpPr>
          <p:cNvPr id="3" name="Google Shape;1037;p19">
            <a:extLst>
              <a:ext uri="{FF2B5EF4-FFF2-40B4-BE49-F238E27FC236}">
                <a16:creationId xmlns:a16="http://schemas.microsoft.com/office/drawing/2014/main" id="{5EF8CF78-FAFE-40EF-8394-8C90C9647076}"/>
              </a:ext>
            </a:extLst>
          </p:cNvPr>
          <p:cNvSpPr/>
          <p:nvPr/>
        </p:nvSpPr>
        <p:spPr>
          <a:xfrm>
            <a:off x="6641781" y="1290199"/>
            <a:ext cx="5403812" cy="5287424"/>
          </a:xfrm>
          <a:prstGeom prst="roundRect">
            <a:avLst>
              <a:gd name="adj" fmla="val 16667"/>
            </a:avLst>
          </a:prstGeom>
          <a:solidFill>
            <a:schemeClr val="tx2"/>
          </a:solidFill>
          <a:ln>
            <a:solidFill>
              <a:schemeClr val="accent1">
                <a:lumMod val="50000"/>
              </a:schemeClr>
            </a:solidFill>
          </a:ln>
        </p:spPr>
        <p:txBody>
          <a:bodyPr spcFirstLastPara="1" wrap="square" lIns="91425" tIns="45700" rIns="91425" bIns="45700" anchor="ctr" anchorCtr="0">
            <a:noAutofit/>
          </a:bodyPr>
          <a:lstStyle/>
          <a:p>
            <a:pPr lvl="0">
              <a:buClr>
                <a:srgbClr val="000000"/>
              </a:buClr>
              <a:defRPr/>
            </a:pPr>
            <a:r>
              <a:rPr lang="en-US" dirty="0">
                <a:solidFill>
                  <a:prstClr val="white"/>
                </a:solidFill>
              </a:rPr>
              <a:t>To determine the actions to increase success rate of AI project, I analyzed words mostly discussed in Sentiment timelines and made a filter of possible things to improve from negative sentiment and things to be continued from positive articles. </a:t>
            </a:r>
          </a:p>
          <a:p>
            <a:pPr lvl="0">
              <a:buClr>
                <a:srgbClr val="000000"/>
              </a:buClr>
              <a:defRPr/>
            </a:pPr>
            <a:endParaRPr lang="en-US" dirty="0">
              <a:solidFill>
                <a:prstClr val="white"/>
              </a:solidFill>
            </a:endParaRPr>
          </a:p>
          <a:p>
            <a:pPr lvl="0">
              <a:buClr>
                <a:srgbClr val="000000"/>
              </a:buClr>
              <a:defRPr/>
            </a:pPr>
            <a:r>
              <a:rPr lang="en-US" dirty="0">
                <a:solidFill>
                  <a:prstClr val="white"/>
                </a:solidFill>
              </a:rPr>
              <a:t>- Invest in R&amp;D for new product innovation using - newer technology like ChatGPT.</a:t>
            </a:r>
          </a:p>
          <a:p>
            <a:pPr lvl="0">
              <a:buClr>
                <a:srgbClr val="000000"/>
              </a:buClr>
              <a:defRPr/>
            </a:pPr>
            <a:r>
              <a:rPr lang="en-US" dirty="0">
                <a:solidFill>
                  <a:prstClr val="white"/>
                </a:solidFill>
              </a:rPr>
              <a:t>- Develop cutting edge technology for market research.</a:t>
            </a:r>
          </a:p>
          <a:p>
            <a:pPr lvl="0">
              <a:buClr>
                <a:srgbClr val="000000"/>
              </a:buClr>
              <a:defRPr/>
            </a:pPr>
            <a:r>
              <a:rPr lang="en-US" dirty="0">
                <a:solidFill>
                  <a:prstClr val="white"/>
                </a:solidFill>
              </a:rPr>
              <a:t>- Improve cybersecurity and maintain ethics using the new tech.</a:t>
            </a:r>
          </a:p>
          <a:p>
            <a:pPr lvl="0">
              <a:buClr>
                <a:srgbClr val="000000"/>
              </a:buClr>
              <a:defRPr/>
            </a:pPr>
            <a:r>
              <a:rPr lang="en-US" dirty="0">
                <a:solidFill>
                  <a:prstClr val="white"/>
                </a:solidFill>
              </a:rPr>
              <a:t>- Promote integrating projects with cloud platforms.</a:t>
            </a:r>
          </a:p>
          <a:p>
            <a:pPr lvl="0">
              <a:buClr>
                <a:srgbClr val="000000"/>
              </a:buClr>
              <a:defRPr/>
            </a:pPr>
            <a:r>
              <a:rPr lang="en-US" dirty="0">
                <a:solidFill>
                  <a:prstClr val="white"/>
                </a:solidFill>
              </a:rPr>
              <a:t>- Boost real-time projects and Healthcare projects. </a:t>
            </a:r>
          </a:p>
          <a:p>
            <a:pPr lvl="0">
              <a:buClr>
                <a:srgbClr val="000000"/>
              </a:buClr>
              <a:defRPr/>
            </a:pPr>
            <a:r>
              <a:rPr lang="en-US" dirty="0">
                <a:solidFill>
                  <a:prstClr val="white"/>
                </a:solidFill>
              </a:rPr>
              <a:t>Improve employee benefits.</a:t>
            </a:r>
          </a:p>
        </p:txBody>
      </p:sp>
      <p:pic>
        <p:nvPicPr>
          <p:cNvPr id="4" name="Picture 3">
            <a:extLst>
              <a:ext uri="{FF2B5EF4-FFF2-40B4-BE49-F238E27FC236}">
                <a16:creationId xmlns:a16="http://schemas.microsoft.com/office/drawing/2014/main" id="{44EEA451-47B6-9704-47EC-ABB4B4EAC37E}"/>
              </a:ext>
            </a:extLst>
          </p:cNvPr>
          <p:cNvPicPr>
            <a:picLocks noChangeAspect="1"/>
          </p:cNvPicPr>
          <p:nvPr/>
        </p:nvPicPr>
        <p:blipFill>
          <a:blip r:embed="rId5"/>
          <a:stretch>
            <a:fillRect/>
          </a:stretch>
        </p:blipFill>
        <p:spPr>
          <a:xfrm>
            <a:off x="856529" y="1290199"/>
            <a:ext cx="5403813" cy="2779659"/>
          </a:xfrm>
          <a:prstGeom prst="rect">
            <a:avLst/>
          </a:prstGeom>
        </p:spPr>
      </p:pic>
      <p:pic>
        <p:nvPicPr>
          <p:cNvPr id="6" name="Picture 5">
            <a:extLst>
              <a:ext uri="{FF2B5EF4-FFF2-40B4-BE49-F238E27FC236}">
                <a16:creationId xmlns:a16="http://schemas.microsoft.com/office/drawing/2014/main" id="{B26BCFA6-B764-D08D-8D3E-37ECC7F4FDF9}"/>
              </a:ext>
            </a:extLst>
          </p:cNvPr>
          <p:cNvPicPr>
            <a:picLocks noChangeAspect="1"/>
          </p:cNvPicPr>
          <p:nvPr/>
        </p:nvPicPr>
        <p:blipFill>
          <a:blip r:embed="rId6"/>
          <a:stretch>
            <a:fillRect/>
          </a:stretch>
        </p:blipFill>
        <p:spPr>
          <a:xfrm>
            <a:off x="961053" y="4154307"/>
            <a:ext cx="5308497" cy="2721615"/>
          </a:xfrm>
          <a:prstGeom prst="rect">
            <a:avLst/>
          </a:prstGeom>
        </p:spPr>
      </p:pic>
    </p:spTree>
    <p:extLst>
      <p:ext uri="{BB962C8B-B14F-4D97-AF65-F5344CB8AC3E}">
        <p14:creationId xmlns:p14="http://schemas.microsoft.com/office/powerpoint/2010/main" val="315038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313"/>
            <a:ext cx="12192000" cy="6849687"/>
          </a:xfrm>
          <a:custGeom>
            <a:avLst/>
            <a:gdLst/>
            <a:ahLst/>
            <a:cxnLst/>
            <a:rect l="l" t="t" r="r" b="b"/>
            <a:pathLst>
              <a:path w="18288000" h="10274531">
                <a:moveTo>
                  <a:pt x="0" y="0"/>
                </a:moveTo>
                <a:lnTo>
                  <a:pt x="18288000" y="0"/>
                </a:lnTo>
                <a:lnTo>
                  <a:pt x="18288000" y="10274530"/>
                </a:lnTo>
                <a:lnTo>
                  <a:pt x="0" y="102745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defTabSz="609630"/>
            <a:endParaRPr lang="en-US" sz="1200">
              <a:solidFill>
                <a:prstClr val="black"/>
              </a:solidFill>
              <a:latin typeface="Calibri"/>
            </a:endParaRPr>
          </a:p>
        </p:txBody>
      </p:sp>
      <p:sp>
        <p:nvSpPr>
          <p:cNvPr id="12" name="TextBox 12"/>
          <p:cNvSpPr txBox="1"/>
          <p:nvPr/>
        </p:nvSpPr>
        <p:spPr>
          <a:xfrm>
            <a:off x="3792471" y="2848768"/>
            <a:ext cx="4607059" cy="845809"/>
          </a:xfrm>
          <a:prstGeom prst="rect">
            <a:avLst/>
          </a:prstGeom>
        </p:spPr>
        <p:txBody>
          <a:bodyPr lIns="0" tIns="0" rIns="0" bIns="0" rtlCol="0" anchor="t">
            <a:spAutoFit/>
          </a:bodyPr>
          <a:lstStyle/>
          <a:p>
            <a:pPr algn="ctr" defTabSz="609630">
              <a:lnSpc>
                <a:spcPts val="6800"/>
              </a:lnSpc>
            </a:pPr>
            <a:r>
              <a:rPr lang="en-US" sz="5666" spc="600" dirty="0">
                <a:solidFill>
                  <a:srgbClr val="FFFFFF">
                    <a:alpha val="59969"/>
                  </a:srgbClr>
                </a:solidFill>
                <a:latin typeface="Telegraf Medium"/>
              </a:rPr>
              <a:t>THANK YOU </a:t>
            </a:r>
          </a:p>
        </p:txBody>
      </p:sp>
    </p:spTree>
    <p:extLst>
      <p:ext uri="{BB962C8B-B14F-4D97-AF65-F5344CB8AC3E}">
        <p14:creationId xmlns:p14="http://schemas.microsoft.com/office/powerpoint/2010/main" val="3456797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10A29"/>
        </a:solidFill>
        <a:effectLst/>
      </p:bgPr>
    </p:bg>
    <p:spTree>
      <p:nvGrpSpPr>
        <p:cNvPr id="1" name=""/>
        <p:cNvGrpSpPr/>
        <p:nvPr/>
      </p:nvGrpSpPr>
      <p:grpSpPr>
        <a:xfrm>
          <a:off x="0" y="0"/>
          <a:ext cx="0" cy="0"/>
          <a:chOff x="0" y="0"/>
          <a:chExt cx="0" cy="0"/>
        </a:xfrm>
      </p:grpSpPr>
      <p:grpSp>
        <p:nvGrpSpPr>
          <p:cNvPr id="2" name="Group 2"/>
          <p:cNvGrpSpPr/>
          <p:nvPr/>
        </p:nvGrpSpPr>
        <p:grpSpPr>
          <a:xfrm>
            <a:off x="30253" y="1130066"/>
            <a:ext cx="12166580" cy="5598160"/>
            <a:chOff x="-78343" y="-47625"/>
            <a:chExt cx="4408367" cy="1219073"/>
          </a:xfrm>
        </p:grpSpPr>
        <p:sp>
          <p:nvSpPr>
            <p:cNvPr id="3" name="Freeform 3"/>
            <p:cNvSpPr/>
            <p:nvPr/>
          </p:nvSpPr>
          <p:spPr>
            <a:xfrm>
              <a:off x="-78343" y="-47625"/>
              <a:ext cx="4408367" cy="1219073"/>
            </a:xfrm>
            <a:custGeom>
              <a:avLst/>
              <a:gdLst/>
              <a:ahLst/>
              <a:cxnLst/>
              <a:rect l="l" t="t" r="r" b="b"/>
              <a:pathLst>
                <a:path w="1949876" h="446022">
                  <a:moveTo>
                    <a:pt x="31372" y="0"/>
                  </a:moveTo>
                  <a:lnTo>
                    <a:pt x="1918505" y="0"/>
                  </a:lnTo>
                  <a:cubicBezTo>
                    <a:pt x="1926825" y="0"/>
                    <a:pt x="1934804" y="3305"/>
                    <a:pt x="1940688" y="9189"/>
                  </a:cubicBezTo>
                  <a:cubicBezTo>
                    <a:pt x="1946571" y="15072"/>
                    <a:pt x="1949876" y="23051"/>
                    <a:pt x="1949876" y="31372"/>
                  </a:cubicBezTo>
                  <a:lnTo>
                    <a:pt x="1949876" y="414650"/>
                  </a:lnTo>
                  <a:cubicBezTo>
                    <a:pt x="1949876" y="431976"/>
                    <a:pt x="1935831" y="446022"/>
                    <a:pt x="1918505" y="446022"/>
                  </a:cubicBezTo>
                  <a:lnTo>
                    <a:pt x="31372" y="446022"/>
                  </a:lnTo>
                  <a:cubicBezTo>
                    <a:pt x="14046" y="446022"/>
                    <a:pt x="0" y="431976"/>
                    <a:pt x="0" y="414650"/>
                  </a:cubicBezTo>
                  <a:lnTo>
                    <a:pt x="0" y="31372"/>
                  </a:lnTo>
                  <a:cubicBezTo>
                    <a:pt x="0" y="14046"/>
                    <a:pt x="14046" y="0"/>
                    <a:pt x="31372" y="0"/>
                  </a:cubicBezTo>
                  <a:close/>
                </a:path>
              </a:pathLst>
            </a:custGeom>
            <a:solidFill>
              <a:schemeClr val="tx2">
                <a:alpha val="25012"/>
              </a:schemeClr>
            </a:solidFill>
          </p:spPr>
          <p: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4"/>
            <p:cNvSpPr txBox="1"/>
            <p:nvPr/>
          </p:nvSpPr>
          <p:spPr>
            <a:xfrm>
              <a:off x="0" y="-47625"/>
              <a:ext cx="1949876" cy="493647"/>
            </a:xfrm>
            <a:prstGeom prst="rect">
              <a:avLst/>
            </a:prstGeom>
          </p:spPr>
          <p:txBody>
            <a:bodyPr lIns="33867" tIns="33867" rIns="33867" bIns="33867" rtlCol="0" anchor="ctr"/>
            <a:lstStyle/>
            <a:p>
              <a:pPr marL="0" marR="0" lvl="0" indent="0" algn="ctr" defTabSz="609630" rtl="0" eaLnBrk="1" fontAlgn="auto" latinLnBrk="0" hangingPunct="1">
                <a:lnSpc>
                  <a:spcPts val="2239"/>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mn-ea"/>
                <a:cs typeface="+mn-cs"/>
              </a:endParaRPr>
            </a:p>
          </p:txBody>
        </p:sp>
      </p:grpSp>
      <p:sp>
        <p:nvSpPr>
          <p:cNvPr id="24" name="TextBox 19">
            <a:extLst>
              <a:ext uri="{FF2B5EF4-FFF2-40B4-BE49-F238E27FC236}">
                <a16:creationId xmlns:a16="http://schemas.microsoft.com/office/drawing/2014/main" id="{E3029519-36F9-65C9-7630-93E81FA4205D}"/>
              </a:ext>
            </a:extLst>
          </p:cNvPr>
          <p:cNvSpPr txBox="1"/>
          <p:nvPr/>
        </p:nvSpPr>
        <p:spPr>
          <a:xfrm>
            <a:off x="685800" y="78974"/>
            <a:ext cx="10820400" cy="600677"/>
          </a:xfrm>
          <a:prstGeom prst="rect">
            <a:avLst/>
          </a:prstGeom>
        </p:spPr>
        <p:txBody>
          <a:bodyPr lIns="0" tIns="0" rIns="0" bIns="0" rtlCol="0" anchor="t">
            <a:spAutoFit/>
          </a:bodyPr>
          <a:lstStyle/>
          <a:p>
            <a:pPr marL="0" marR="0" lvl="0" indent="0" algn="ctr" defTabSz="609630" rtl="0" eaLnBrk="1" fontAlgn="auto" latinLnBrk="0" hangingPunct="1">
              <a:lnSpc>
                <a:spcPts val="52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Poppins" pitchFamily="2" charset="77"/>
                <a:ea typeface="+mn-ea"/>
                <a:cs typeface="Poppins" pitchFamily="2" charset="77"/>
              </a:rPr>
              <a:t>Executive</a:t>
            </a:r>
            <a:r>
              <a:rPr kumimoji="0" lang="en-US" sz="2800" b="0" i="0" u="none" strike="noStrike" kern="1200" cap="none" spc="0" normalizeH="0" noProof="0" dirty="0">
                <a:ln>
                  <a:noFill/>
                </a:ln>
                <a:solidFill>
                  <a:prstClr val="white"/>
                </a:solidFill>
                <a:effectLst/>
                <a:uLnTx/>
                <a:uFillTx/>
                <a:latin typeface="Poppins" pitchFamily="2" charset="77"/>
                <a:ea typeface="+mn-ea"/>
                <a:cs typeface="Poppins" pitchFamily="2" charset="77"/>
              </a:rPr>
              <a:t> Summary</a:t>
            </a:r>
            <a:endParaRPr kumimoji="0" lang="en-US" sz="2800" b="0" i="0" u="none" strike="noStrike" kern="1200" cap="none" spc="0" normalizeH="0" baseline="0" noProof="0" dirty="0">
              <a:ln>
                <a:noFill/>
              </a:ln>
              <a:solidFill>
                <a:prstClr val="white"/>
              </a:solidFill>
              <a:effectLst/>
              <a:uLnTx/>
              <a:uFillTx/>
              <a:latin typeface="Poppins" pitchFamily="2" charset="77"/>
              <a:ea typeface="+mn-ea"/>
              <a:cs typeface="Poppins" pitchFamily="2" charset="77"/>
            </a:endParaRPr>
          </a:p>
        </p:txBody>
      </p:sp>
      <p:sp>
        <p:nvSpPr>
          <p:cNvPr id="7" name="TextBox 6">
            <a:extLst>
              <a:ext uri="{FF2B5EF4-FFF2-40B4-BE49-F238E27FC236}">
                <a16:creationId xmlns:a16="http://schemas.microsoft.com/office/drawing/2014/main" id="{64401543-167E-9D65-90F7-501B872288BA}"/>
              </a:ext>
            </a:extLst>
          </p:cNvPr>
          <p:cNvSpPr txBox="1"/>
          <p:nvPr/>
        </p:nvSpPr>
        <p:spPr>
          <a:xfrm>
            <a:off x="1782224" y="1568599"/>
            <a:ext cx="2309923" cy="369332"/>
          </a:xfrm>
          <a:prstGeom prst="rect">
            <a:avLst/>
          </a:prstGeom>
          <a:noFill/>
        </p:spPr>
        <p:txBody>
          <a:bodyPr wrap="square">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FFFF"/>
                </a:solidFill>
                <a:effectLst/>
                <a:uLnTx/>
                <a:uFillTx/>
              </a:rPr>
              <a:t>Business Problem </a:t>
            </a:r>
            <a:endParaRPr kumimoji="0" lang="en-US" sz="1800" b="1" i="0" u="none" strike="noStrike" kern="0" cap="none" spc="0" normalizeH="0" baseline="0" noProof="0" dirty="0">
              <a:ln>
                <a:noFill/>
              </a:ln>
              <a:solidFill>
                <a:prstClr val="white"/>
              </a:solidFill>
              <a:effectLst/>
              <a:uLnTx/>
              <a:uFillTx/>
            </a:endParaRPr>
          </a:p>
        </p:txBody>
      </p:sp>
      <p:sp>
        <p:nvSpPr>
          <p:cNvPr id="8" name="TextBox 7">
            <a:extLst>
              <a:ext uri="{FF2B5EF4-FFF2-40B4-BE49-F238E27FC236}">
                <a16:creationId xmlns:a16="http://schemas.microsoft.com/office/drawing/2014/main" id="{F1093982-C780-AA97-F67F-3D10DC92080B}"/>
              </a:ext>
            </a:extLst>
          </p:cNvPr>
          <p:cNvSpPr txBox="1"/>
          <p:nvPr/>
        </p:nvSpPr>
        <p:spPr>
          <a:xfrm>
            <a:off x="7286941" y="1568599"/>
            <a:ext cx="3657600" cy="369332"/>
          </a:xfrm>
          <a:prstGeom prst="rect">
            <a:avLst/>
          </a:prstGeom>
          <a:noFill/>
        </p:spPr>
        <p:txBody>
          <a:bodyPr wrap="square">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FFFF"/>
                </a:solidFill>
                <a:effectLst/>
                <a:uLnTx/>
                <a:uFillTx/>
              </a:rPr>
              <a:t>Insights &amp; Recommendation </a:t>
            </a:r>
            <a:endParaRPr kumimoji="0" lang="en-US" sz="1800" b="1" i="0" u="none" strike="noStrike" kern="0" cap="none" spc="0" normalizeH="0" baseline="0" noProof="0" dirty="0">
              <a:ln>
                <a:noFill/>
              </a:ln>
              <a:solidFill>
                <a:prstClr val="white"/>
              </a:solidFill>
              <a:effectLst/>
              <a:uLnTx/>
              <a:uFillTx/>
            </a:endParaRPr>
          </a:p>
        </p:txBody>
      </p:sp>
      <p:sp>
        <p:nvSpPr>
          <p:cNvPr id="9" name="TextBox 8">
            <a:extLst>
              <a:ext uri="{FF2B5EF4-FFF2-40B4-BE49-F238E27FC236}">
                <a16:creationId xmlns:a16="http://schemas.microsoft.com/office/drawing/2014/main" id="{70928E75-F151-A8E1-BD42-630A42DF10B5}"/>
              </a:ext>
            </a:extLst>
          </p:cNvPr>
          <p:cNvSpPr txBox="1"/>
          <p:nvPr/>
        </p:nvSpPr>
        <p:spPr>
          <a:xfrm>
            <a:off x="1169581" y="2289819"/>
            <a:ext cx="3732028" cy="3139321"/>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D1D5DB"/>
                </a:solidFill>
                <a:effectLst/>
                <a:uLnTx/>
                <a:uFillTx/>
                <a:latin typeface="Söhne"/>
              </a:rPr>
              <a:t>In today's industries, automation is extensively employed, wherein AI is utilized by companies to minimize expenses, save time, and reduce waste, while also enhancing productivity, reducing errors, and managing business processes in real-time. Nonetheless, there are several potential hazards and downsides associated with AI that can have unfavorable effects on humans.</a:t>
            </a:r>
            <a:endParaRPr kumimoji="0" lang="en-US" sz="1800" b="0" i="0" u="none" strike="noStrike" kern="0" cap="none" spc="0" normalizeH="0" baseline="0" noProof="0" dirty="0">
              <a:ln>
                <a:noFill/>
              </a:ln>
              <a:solidFill>
                <a:prstClr val="white"/>
              </a:solidFill>
              <a:effectLst/>
              <a:uLnTx/>
              <a:uFillTx/>
            </a:endParaRPr>
          </a:p>
        </p:txBody>
      </p:sp>
      <p:sp>
        <p:nvSpPr>
          <p:cNvPr id="10" name="TextBox 9">
            <a:extLst>
              <a:ext uri="{FF2B5EF4-FFF2-40B4-BE49-F238E27FC236}">
                <a16:creationId xmlns:a16="http://schemas.microsoft.com/office/drawing/2014/main" id="{A6A75A59-ECFA-C835-1681-9F3F22BE245D}"/>
              </a:ext>
            </a:extLst>
          </p:cNvPr>
          <p:cNvSpPr txBox="1"/>
          <p:nvPr/>
        </p:nvSpPr>
        <p:spPr>
          <a:xfrm>
            <a:off x="7249017" y="2289819"/>
            <a:ext cx="3540642" cy="3139321"/>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D1D5DB"/>
                </a:solidFill>
                <a:effectLst/>
                <a:uLnTx/>
                <a:uFillTx/>
                <a:latin typeface="Söhne"/>
              </a:rPr>
              <a:t>Invest in R&amp;D using new technology like </a:t>
            </a:r>
            <a:r>
              <a:rPr kumimoji="0" lang="en-US" sz="1800" b="0" i="0" u="none" strike="noStrike" kern="0" cap="none" spc="0" normalizeH="0" baseline="0" noProof="0" dirty="0" err="1">
                <a:ln>
                  <a:noFill/>
                </a:ln>
                <a:solidFill>
                  <a:srgbClr val="D1D5DB"/>
                </a:solidFill>
                <a:effectLst/>
                <a:uLnTx/>
                <a:uFillTx/>
                <a:latin typeface="Söhne"/>
              </a:rPr>
              <a:t>ChatGPT</a:t>
            </a:r>
            <a:r>
              <a:rPr kumimoji="0" lang="en-US" sz="1800" b="0" i="0" u="none" strike="noStrike" kern="0" cap="none" spc="0" normalizeH="0" baseline="0" noProof="0" dirty="0">
                <a:ln>
                  <a:noFill/>
                </a:ln>
                <a:solidFill>
                  <a:srgbClr val="D1D5DB"/>
                </a:solidFill>
                <a:effectLst/>
                <a:uLnTx/>
                <a:uFillTx/>
                <a:latin typeface="Söhne"/>
              </a:rPr>
              <a:t> to innovate new products. Companies can integrate projects with a cloud platforms. To improve cybersecurity and ethics, they can develop cutting-edge technology, perform market research, and focus on real-time and healthcare projects. Improving employee benefits will help retain top talent.</a:t>
            </a:r>
            <a:endParaRPr kumimoji="0" lang="en-US" sz="1800" b="0" i="0" u="none" strike="noStrike" kern="0" cap="none" spc="0" normalizeH="0" baseline="0" noProof="0" dirty="0">
              <a:ln>
                <a:noFill/>
              </a:ln>
              <a:solidFill>
                <a:prstClr val="white"/>
              </a:solidFill>
              <a:effectLst/>
              <a:uLnTx/>
              <a:uFillTx/>
            </a:endParaRPr>
          </a:p>
        </p:txBody>
      </p:sp>
      <p:cxnSp>
        <p:nvCxnSpPr>
          <p:cNvPr id="11" name="Straight Connector 10">
            <a:extLst>
              <a:ext uri="{FF2B5EF4-FFF2-40B4-BE49-F238E27FC236}">
                <a16:creationId xmlns:a16="http://schemas.microsoft.com/office/drawing/2014/main" id="{140CE9EF-57FC-4382-6272-93F752CDB2F1}"/>
              </a:ext>
            </a:extLst>
          </p:cNvPr>
          <p:cNvCxnSpPr/>
          <p:nvPr/>
        </p:nvCxnSpPr>
        <p:spPr>
          <a:xfrm>
            <a:off x="6096000" y="1448627"/>
            <a:ext cx="0" cy="4688958"/>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0"/>
                                  </p:iterate>
                                  <p:childTnLst>
                                    <p:set>
                                      <p:cBhvr>
                                        <p:cTn id="6" dur="1" fill="hold">
                                          <p:stCondLst>
                                            <p:cond delay="0"/>
                                          </p:stCondLst>
                                        </p:cTn>
                                        <p:tgtEl>
                                          <p:spTgt spid="24">
                                            <p:txEl>
                                              <p:pRg st="0" end="0"/>
                                            </p:txEl>
                                          </p:spTgt>
                                        </p:tgtEl>
                                        <p:attrNameLst>
                                          <p:attrName>style.visibility</p:attrName>
                                        </p:attrNameLst>
                                      </p:cBhvr>
                                      <p:to>
                                        <p:strVal val="visible"/>
                                      </p:to>
                                    </p:set>
                                    <p:animEffect transition="in" filter="dissolve">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mph" presetSubtype="0" nodeType="clickEffect">
                                  <p:stCondLst>
                                    <p:cond delay="0"/>
                                  </p:stCondLst>
                                  <p:iterate type="lt">
                                    <p:tmAbs val="25"/>
                                  </p:iterate>
                                  <p:childTnLst>
                                    <p:set>
                                      <p:cBhvr override="childStyle">
                                        <p:cTn id="11" dur="indefinite"/>
                                        <p:tgtEl>
                                          <p:spTgt spid="24">
                                            <p:txEl>
                                              <p:pRg st="0" end="0"/>
                                            </p:txEl>
                                          </p:spTgt>
                                        </p:tgtEl>
                                        <p:attrNameLst>
                                          <p:attrName>style.fontWeight</p:attrName>
                                        </p:attrNameLst>
                                      </p:cBhvr>
                                      <p:to>
                                        <p:strVal val="bold"/>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10A29"/>
        </a:solidFill>
        <a:effectLst/>
      </p:bgPr>
    </p:bg>
    <p:spTree>
      <p:nvGrpSpPr>
        <p:cNvPr id="1" name=""/>
        <p:cNvGrpSpPr/>
        <p:nvPr/>
      </p:nvGrpSpPr>
      <p:grpSpPr>
        <a:xfrm>
          <a:off x="0" y="0"/>
          <a:ext cx="0" cy="0"/>
          <a:chOff x="0" y="0"/>
          <a:chExt cx="0" cy="0"/>
        </a:xfrm>
      </p:grpSpPr>
      <p:grpSp>
        <p:nvGrpSpPr>
          <p:cNvPr id="2" name="Group 2"/>
          <p:cNvGrpSpPr/>
          <p:nvPr/>
        </p:nvGrpSpPr>
        <p:grpSpPr>
          <a:xfrm>
            <a:off x="30253" y="1130066"/>
            <a:ext cx="12166580" cy="5598160"/>
            <a:chOff x="-78343" y="-47625"/>
            <a:chExt cx="4408367" cy="1219073"/>
          </a:xfrm>
        </p:grpSpPr>
        <p:sp>
          <p:nvSpPr>
            <p:cNvPr id="3" name="Freeform 3"/>
            <p:cNvSpPr/>
            <p:nvPr/>
          </p:nvSpPr>
          <p:spPr>
            <a:xfrm>
              <a:off x="-78343" y="-47625"/>
              <a:ext cx="4408367" cy="1219073"/>
            </a:xfrm>
            <a:custGeom>
              <a:avLst/>
              <a:gdLst/>
              <a:ahLst/>
              <a:cxnLst/>
              <a:rect l="l" t="t" r="r" b="b"/>
              <a:pathLst>
                <a:path w="1949876" h="446022">
                  <a:moveTo>
                    <a:pt x="31372" y="0"/>
                  </a:moveTo>
                  <a:lnTo>
                    <a:pt x="1918505" y="0"/>
                  </a:lnTo>
                  <a:cubicBezTo>
                    <a:pt x="1926825" y="0"/>
                    <a:pt x="1934804" y="3305"/>
                    <a:pt x="1940688" y="9189"/>
                  </a:cubicBezTo>
                  <a:cubicBezTo>
                    <a:pt x="1946571" y="15072"/>
                    <a:pt x="1949876" y="23051"/>
                    <a:pt x="1949876" y="31372"/>
                  </a:cubicBezTo>
                  <a:lnTo>
                    <a:pt x="1949876" y="414650"/>
                  </a:lnTo>
                  <a:cubicBezTo>
                    <a:pt x="1949876" y="431976"/>
                    <a:pt x="1935831" y="446022"/>
                    <a:pt x="1918505" y="446022"/>
                  </a:cubicBezTo>
                  <a:lnTo>
                    <a:pt x="31372" y="446022"/>
                  </a:lnTo>
                  <a:cubicBezTo>
                    <a:pt x="14046" y="446022"/>
                    <a:pt x="0" y="431976"/>
                    <a:pt x="0" y="414650"/>
                  </a:cubicBezTo>
                  <a:lnTo>
                    <a:pt x="0" y="31372"/>
                  </a:lnTo>
                  <a:cubicBezTo>
                    <a:pt x="0" y="14046"/>
                    <a:pt x="14046" y="0"/>
                    <a:pt x="31372" y="0"/>
                  </a:cubicBezTo>
                  <a:close/>
                </a:path>
              </a:pathLst>
            </a:custGeom>
            <a:solidFill>
              <a:schemeClr val="tx2">
                <a:alpha val="25012"/>
              </a:schemeClr>
            </a:solidFill>
          </p:spPr>
          <p: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4"/>
            <p:cNvSpPr txBox="1"/>
            <p:nvPr/>
          </p:nvSpPr>
          <p:spPr>
            <a:xfrm>
              <a:off x="0" y="-47625"/>
              <a:ext cx="1949876" cy="493647"/>
            </a:xfrm>
            <a:prstGeom prst="rect">
              <a:avLst/>
            </a:prstGeom>
          </p:spPr>
          <p:txBody>
            <a:bodyPr lIns="33867" tIns="33867" rIns="33867" bIns="33867" rtlCol="0" anchor="ctr"/>
            <a:lstStyle/>
            <a:p>
              <a:pPr marL="0" marR="0" lvl="0" indent="0" algn="ctr" defTabSz="609630" rtl="0" eaLnBrk="1" fontAlgn="auto" latinLnBrk="0" hangingPunct="1">
                <a:lnSpc>
                  <a:spcPts val="2239"/>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mn-ea"/>
                <a:cs typeface="+mn-cs"/>
              </a:endParaRPr>
            </a:p>
          </p:txBody>
        </p:sp>
      </p:grpSp>
      <p:sp>
        <p:nvSpPr>
          <p:cNvPr id="24" name="TextBox 19">
            <a:extLst>
              <a:ext uri="{FF2B5EF4-FFF2-40B4-BE49-F238E27FC236}">
                <a16:creationId xmlns:a16="http://schemas.microsoft.com/office/drawing/2014/main" id="{E3029519-36F9-65C9-7630-93E81FA4205D}"/>
              </a:ext>
            </a:extLst>
          </p:cNvPr>
          <p:cNvSpPr txBox="1"/>
          <p:nvPr/>
        </p:nvSpPr>
        <p:spPr>
          <a:xfrm>
            <a:off x="685800" y="78974"/>
            <a:ext cx="10820400" cy="600677"/>
          </a:xfrm>
          <a:prstGeom prst="rect">
            <a:avLst/>
          </a:prstGeom>
        </p:spPr>
        <p:txBody>
          <a:bodyPr lIns="0" tIns="0" rIns="0" bIns="0" rtlCol="0" anchor="t">
            <a:spAutoFit/>
          </a:bodyPr>
          <a:lstStyle/>
          <a:p>
            <a:pPr marL="0" marR="0" lvl="0" indent="0" algn="ctr" defTabSz="609630" rtl="0" eaLnBrk="1" fontAlgn="auto" latinLnBrk="0" hangingPunct="1">
              <a:lnSpc>
                <a:spcPts val="52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Poppins" pitchFamily="2" charset="77"/>
                <a:ea typeface="+mn-ea"/>
                <a:cs typeface="Poppins" pitchFamily="2" charset="77"/>
              </a:rPr>
              <a:t>Methodology</a:t>
            </a:r>
          </a:p>
        </p:txBody>
      </p:sp>
      <p:grpSp>
        <p:nvGrpSpPr>
          <p:cNvPr id="5" name="Group 4">
            <a:extLst>
              <a:ext uri="{FF2B5EF4-FFF2-40B4-BE49-F238E27FC236}">
                <a16:creationId xmlns:a16="http://schemas.microsoft.com/office/drawing/2014/main" id="{6A073A05-7D36-7CAE-8083-DDC40801F525}"/>
              </a:ext>
            </a:extLst>
          </p:cNvPr>
          <p:cNvGrpSpPr/>
          <p:nvPr/>
        </p:nvGrpSpPr>
        <p:grpSpPr>
          <a:xfrm>
            <a:off x="1232853" y="3596215"/>
            <a:ext cx="9481431" cy="21215"/>
            <a:chOff x="1243013" y="5235653"/>
            <a:chExt cx="9481431" cy="21215"/>
          </a:xfrm>
        </p:grpSpPr>
        <p:cxnSp>
          <p:nvCxnSpPr>
            <p:cNvPr id="6" name="Straight Connector 5">
              <a:extLst>
                <a:ext uri="{FF2B5EF4-FFF2-40B4-BE49-F238E27FC236}">
                  <a16:creationId xmlns:a16="http://schemas.microsoft.com/office/drawing/2014/main" id="{BC797B80-951D-F285-E64A-FAA4759A692D}"/>
                </a:ext>
              </a:extLst>
            </p:cNvPr>
            <p:cNvCxnSpPr/>
            <p:nvPr/>
          </p:nvCxnSpPr>
          <p:spPr>
            <a:xfrm flipV="1">
              <a:off x="3839938" y="5235653"/>
              <a:ext cx="6884506" cy="18938"/>
            </a:xfrm>
            <a:prstGeom prst="line">
              <a:avLst/>
            </a:prstGeom>
            <a:ln w="28575" cap="rnd">
              <a:solidFill>
                <a:schemeClr val="bg1"/>
              </a:solidFill>
              <a:prstDash val="sysDot"/>
              <a:miter lim="800000"/>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61994B6-96EC-9D7F-0941-5705521A2679}"/>
                </a:ext>
              </a:extLst>
            </p:cNvPr>
            <p:cNvCxnSpPr/>
            <p:nvPr/>
          </p:nvCxnSpPr>
          <p:spPr>
            <a:xfrm>
              <a:off x="1243013" y="5256868"/>
              <a:ext cx="2508668" cy="0"/>
            </a:xfrm>
            <a:prstGeom prst="line">
              <a:avLst/>
            </a:prstGeom>
            <a:ln w="28575" cap="rnd">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 name="Oval 7">
            <a:extLst>
              <a:ext uri="{FF2B5EF4-FFF2-40B4-BE49-F238E27FC236}">
                <a16:creationId xmlns:a16="http://schemas.microsoft.com/office/drawing/2014/main" id="{A10B2987-2CA6-4C63-F8E2-C2A6243D54D3}"/>
              </a:ext>
            </a:extLst>
          </p:cNvPr>
          <p:cNvSpPr/>
          <p:nvPr/>
        </p:nvSpPr>
        <p:spPr>
          <a:xfrm>
            <a:off x="925345" y="3127572"/>
            <a:ext cx="947058" cy="947058"/>
          </a:xfrm>
          <a:prstGeom prst="ellipse">
            <a:avLst/>
          </a:prstGeom>
          <a:solidFill>
            <a:schemeClr val="bg1"/>
          </a:solidFill>
          <a:ln>
            <a:noFill/>
          </a:ln>
          <a:effectLst>
            <a:outerShdw blurRad="1905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Oval 8">
            <a:extLst>
              <a:ext uri="{FF2B5EF4-FFF2-40B4-BE49-F238E27FC236}">
                <a16:creationId xmlns:a16="http://schemas.microsoft.com/office/drawing/2014/main" id="{FB9629F2-DBC5-0B38-EF51-49B0ED4D0186}"/>
              </a:ext>
            </a:extLst>
          </p:cNvPr>
          <p:cNvSpPr/>
          <p:nvPr/>
        </p:nvSpPr>
        <p:spPr>
          <a:xfrm>
            <a:off x="2421474" y="3141624"/>
            <a:ext cx="947058" cy="947058"/>
          </a:xfrm>
          <a:prstGeom prst="ellipse">
            <a:avLst/>
          </a:prstGeom>
          <a:solidFill>
            <a:schemeClr val="bg1"/>
          </a:solidFill>
          <a:ln>
            <a:noFill/>
          </a:ln>
          <a:effectLst>
            <a:outerShdw blurRad="1905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333DF1BE-1E93-4673-916D-D6B258E1E434}"/>
              </a:ext>
            </a:extLst>
          </p:cNvPr>
          <p:cNvSpPr/>
          <p:nvPr/>
        </p:nvSpPr>
        <p:spPr>
          <a:xfrm>
            <a:off x="7404412" y="3132155"/>
            <a:ext cx="947058" cy="947058"/>
          </a:xfrm>
          <a:prstGeom prst="ellipse">
            <a:avLst/>
          </a:prstGeom>
          <a:solidFill>
            <a:schemeClr val="bg1"/>
          </a:solidFill>
          <a:ln>
            <a:noFill/>
          </a:ln>
          <a:effectLst>
            <a:outerShdw blurRad="1905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FD7001FB-2DCC-C101-9D28-7ECF31679DE6}"/>
              </a:ext>
            </a:extLst>
          </p:cNvPr>
          <p:cNvGrpSpPr/>
          <p:nvPr/>
        </p:nvGrpSpPr>
        <p:grpSpPr>
          <a:xfrm>
            <a:off x="7534873" y="3091081"/>
            <a:ext cx="2188768" cy="947058"/>
            <a:chOff x="6959756" y="5614207"/>
            <a:chExt cx="2188768" cy="947058"/>
          </a:xfrm>
        </p:grpSpPr>
        <p:sp>
          <p:nvSpPr>
            <p:cNvPr id="12" name="Oval 11">
              <a:extLst>
                <a:ext uri="{FF2B5EF4-FFF2-40B4-BE49-F238E27FC236}">
                  <a16:creationId xmlns:a16="http://schemas.microsoft.com/office/drawing/2014/main" id="{6582EBBF-4A8B-DFCC-B35D-F0F2927797BB}"/>
                </a:ext>
              </a:extLst>
            </p:cNvPr>
            <p:cNvSpPr/>
            <p:nvPr/>
          </p:nvSpPr>
          <p:spPr>
            <a:xfrm flipV="1">
              <a:off x="8201466" y="5614207"/>
              <a:ext cx="947058" cy="947058"/>
            </a:xfrm>
            <a:prstGeom prst="ellipse">
              <a:avLst/>
            </a:prstGeom>
            <a:solidFill>
              <a:schemeClr val="bg1"/>
            </a:solidFill>
            <a:ln>
              <a:noFill/>
            </a:ln>
            <a:effectLst>
              <a:outerShdw blurRad="1905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a:extLst>
                <a:ext uri="{FF2B5EF4-FFF2-40B4-BE49-F238E27FC236}">
                  <a16:creationId xmlns:a16="http://schemas.microsoft.com/office/drawing/2014/main" id="{AE9799E8-0E5B-E841-9321-03B9EADBE56D}"/>
                </a:ext>
              </a:extLst>
            </p:cNvPr>
            <p:cNvPicPr>
              <a:picLocks noChangeAspect="1"/>
            </p:cNvPicPr>
            <p:nvPr/>
          </p:nvPicPr>
          <p:blipFill>
            <a:blip r:embed="rId2"/>
            <a:stretch>
              <a:fillRect/>
            </a:stretch>
          </p:blipFill>
          <p:spPr>
            <a:xfrm>
              <a:off x="6959756" y="5898139"/>
              <a:ext cx="712069" cy="454385"/>
            </a:xfrm>
            <a:prstGeom prst="rect">
              <a:avLst/>
            </a:prstGeom>
          </p:spPr>
        </p:pic>
      </p:grpSp>
      <p:sp>
        <p:nvSpPr>
          <p:cNvPr id="14" name="Oval 13">
            <a:extLst>
              <a:ext uri="{FF2B5EF4-FFF2-40B4-BE49-F238E27FC236}">
                <a16:creationId xmlns:a16="http://schemas.microsoft.com/office/drawing/2014/main" id="{FD9B7884-DA24-A997-BC0C-71B71D8BE8FB}"/>
              </a:ext>
            </a:extLst>
          </p:cNvPr>
          <p:cNvSpPr/>
          <p:nvPr/>
        </p:nvSpPr>
        <p:spPr>
          <a:xfrm>
            <a:off x="5822805" y="3127572"/>
            <a:ext cx="947058" cy="947058"/>
          </a:xfrm>
          <a:prstGeom prst="ellipse">
            <a:avLst/>
          </a:prstGeom>
          <a:solidFill>
            <a:schemeClr val="bg1"/>
          </a:solidFill>
          <a:ln>
            <a:noFill/>
          </a:ln>
          <a:effectLst>
            <a:outerShdw blurRad="1905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AE9D7C7F-8BD2-080A-7F73-33B69AFABA84}"/>
              </a:ext>
            </a:extLst>
          </p:cNvPr>
          <p:cNvSpPr/>
          <p:nvPr/>
        </p:nvSpPr>
        <p:spPr>
          <a:xfrm>
            <a:off x="10299277" y="3127572"/>
            <a:ext cx="947058" cy="947058"/>
          </a:xfrm>
          <a:prstGeom prst="ellipse">
            <a:avLst/>
          </a:prstGeom>
          <a:solidFill>
            <a:schemeClr val="bg1"/>
          </a:solidFill>
          <a:ln>
            <a:noFill/>
          </a:ln>
          <a:effectLst>
            <a:outerShdw blurRad="1905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3D59918A-B049-7E9D-30E5-84880F28EA04}"/>
              </a:ext>
            </a:extLst>
          </p:cNvPr>
          <p:cNvSpPr txBox="1"/>
          <p:nvPr/>
        </p:nvSpPr>
        <p:spPr>
          <a:xfrm>
            <a:off x="760327" y="4127028"/>
            <a:ext cx="1285929" cy="307777"/>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Roboto" charset="0"/>
                <a:ea typeface="Roboto" charset="0"/>
                <a:cs typeface="Roboto" charset="0"/>
              </a:rPr>
              <a:t>News Articles</a:t>
            </a:r>
          </a:p>
        </p:txBody>
      </p:sp>
      <p:sp>
        <p:nvSpPr>
          <p:cNvPr id="18" name="TextBox 17">
            <a:extLst>
              <a:ext uri="{FF2B5EF4-FFF2-40B4-BE49-F238E27FC236}">
                <a16:creationId xmlns:a16="http://schemas.microsoft.com/office/drawing/2014/main" id="{3BDC2005-B324-CB36-E533-8DF235D050DD}"/>
              </a:ext>
            </a:extLst>
          </p:cNvPr>
          <p:cNvSpPr txBox="1"/>
          <p:nvPr/>
        </p:nvSpPr>
        <p:spPr>
          <a:xfrm>
            <a:off x="8508216" y="1655771"/>
            <a:ext cx="1468551" cy="138499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Roboto" charset="0"/>
                <a:ea typeface="Roboto" charset="0"/>
                <a:cs typeface="Roboto" charset="0"/>
              </a:rPr>
              <a:t>Investigate who was conveying which feelings and at what time they were expressed.</a:t>
            </a:r>
          </a:p>
        </p:txBody>
      </p:sp>
      <p:sp>
        <p:nvSpPr>
          <p:cNvPr id="19" name="TextBox 18">
            <a:extLst>
              <a:ext uri="{FF2B5EF4-FFF2-40B4-BE49-F238E27FC236}">
                <a16:creationId xmlns:a16="http://schemas.microsoft.com/office/drawing/2014/main" id="{6CA72DB9-67E2-2EFD-8503-C28DEC9E4322}"/>
              </a:ext>
            </a:extLst>
          </p:cNvPr>
          <p:cNvSpPr txBox="1"/>
          <p:nvPr/>
        </p:nvSpPr>
        <p:spPr>
          <a:xfrm>
            <a:off x="2035955" y="2579319"/>
            <a:ext cx="1700344"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Roboto" charset="0"/>
                <a:ea typeface="Roboto" charset="0"/>
                <a:cs typeface="Roboto" charset="0"/>
              </a:rPr>
              <a:t>News Article related to AI</a:t>
            </a:r>
          </a:p>
        </p:txBody>
      </p:sp>
      <p:sp>
        <p:nvSpPr>
          <p:cNvPr id="20" name="TextBox 19">
            <a:extLst>
              <a:ext uri="{FF2B5EF4-FFF2-40B4-BE49-F238E27FC236}">
                <a16:creationId xmlns:a16="http://schemas.microsoft.com/office/drawing/2014/main" id="{E401CB25-C1DB-EF76-68B4-F606B6CF064A}"/>
              </a:ext>
            </a:extLst>
          </p:cNvPr>
          <p:cNvSpPr txBox="1"/>
          <p:nvPr/>
        </p:nvSpPr>
        <p:spPr>
          <a:xfrm>
            <a:off x="5526323" y="2549323"/>
            <a:ext cx="1533132"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Roboto" charset="0"/>
                <a:ea typeface="Roboto" charset="0"/>
                <a:cs typeface="Roboto" charset="0"/>
              </a:rPr>
              <a:t>Filtering Relevant Articles</a:t>
            </a:r>
            <a:endParaRPr kumimoji="0" lang="en-US" sz="1400" b="0" i="0" u="none" strike="noStrike" kern="1200" cap="none" spc="0" normalizeH="0" baseline="0" noProof="0" dirty="0">
              <a:ln>
                <a:noFill/>
              </a:ln>
              <a:solidFill>
                <a:prstClr val="white"/>
              </a:solidFill>
              <a:effectLst/>
              <a:uLnTx/>
              <a:uFillTx/>
              <a:latin typeface="Roboto" charset="0"/>
              <a:ea typeface="Roboto" charset="0"/>
              <a:cs typeface="Roboto" charset="0"/>
            </a:endParaRPr>
          </a:p>
        </p:txBody>
      </p:sp>
      <p:sp>
        <p:nvSpPr>
          <p:cNvPr id="22" name="Oval 21">
            <a:extLst>
              <a:ext uri="{FF2B5EF4-FFF2-40B4-BE49-F238E27FC236}">
                <a16:creationId xmlns:a16="http://schemas.microsoft.com/office/drawing/2014/main" id="{2A6E30A6-73A0-A268-19C7-8D0919FE345A}"/>
              </a:ext>
            </a:extLst>
          </p:cNvPr>
          <p:cNvSpPr/>
          <p:nvPr/>
        </p:nvSpPr>
        <p:spPr>
          <a:xfrm flipV="1">
            <a:off x="4240801" y="3155720"/>
            <a:ext cx="947058" cy="947058"/>
          </a:xfrm>
          <a:prstGeom prst="ellipse">
            <a:avLst/>
          </a:prstGeom>
          <a:solidFill>
            <a:schemeClr val="bg1"/>
          </a:solidFill>
          <a:ln>
            <a:noFill/>
          </a:ln>
          <a:effectLst>
            <a:outerShdw blurRad="1905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TextBox 22">
            <a:extLst>
              <a:ext uri="{FF2B5EF4-FFF2-40B4-BE49-F238E27FC236}">
                <a16:creationId xmlns:a16="http://schemas.microsoft.com/office/drawing/2014/main" id="{AACCF9F7-A9FD-B81D-9D80-CF43A9C4B64D}"/>
              </a:ext>
            </a:extLst>
          </p:cNvPr>
          <p:cNvSpPr txBox="1"/>
          <p:nvPr/>
        </p:nvSpPr>
        <p:spPr>
          <a:xfrm>
            <a:off x="3864157" y="4158552"/>
            <a:ext cx="1700344" cy="116955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Roboto" charset="0"/>
                <a:ea typeface="Roboto" charset="0"/>
                <a:cs typeface="Roboto" charset="0"/>
              </a:rPr>
              <a:t>Preprocessing - Clean up noise an reductant data</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Roboto" charset="0"/>
                <a:ea typeface="Roboto" charset="0"/>
                <a:cs typeface="Roboto" charset="0"/>
              </a:rPr>
              <a:t>(Non English and Web Crawled Data)</a:t>
            </a:r>
            <a:endParaRPr kumimoji="0" lang="en-US" sz="1400" b="0" i="0" u="none" strike="noStrike" kern="1200" cap="none" spc="0" normalizeH="0" baseline="0" noProof="0" dirty="0">
              <a:ln>
                <a:noFill/>
              </a:ln>
              <a:solidFill>
                <a:prstClr val="white"/>
              </a:solidFill>
              <a:effectLst/>
              <a:uLnTx/>
              <a:uFillTx/>
              <a:latin typeface="Roboto" charset="0"/>
              <a:ea typeface="Roboto" charset="0"/>
              <a:cs typeface="Roboto" charset="0"/>
            </a:endParaRPr>
          </a:p>
        </p:txBody>
      </p:sp>
      <p:pic>
        <p:nvPicPr>
          <p:cNvPr id="25" name="Graphic 24" descr="Books with solid fill">
            <a:extLst>
              <a:ext uri="{FF2B5EF4-FFF2-40B4-BE49-F238E27FC236}">
                <a16:creationId xmlns:a16="http://schemas.microsoft.com/office/drawing/2014/main" id="{BD0B58FF-B0B7-CE0A-1A51-BF42B84C67A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5556" y="3182042"/>
            <a:ext cx="839008" cy="839008"/>
          </a:xfrm>
          <a:prstGeom prst="rect">
            <a:avLst/>
          </a:prstGeom>
        </p:spPr>
      </p:pic>
      <p:sp>
        <p:nvSpPr>
          <p:cNvPr id="26" name="TextBox 25">
            <a:extLst>
              <a:ext uri="{FF2B5EF4-FFF2-40B4-BE49-F238E27FC236}">
                <a16:creationId xmlns:a16="http://schemas.microsoft.com/office/drawing/2014/main" id="{82CB1FA6-D159-9BD2-07CD-2200E23DB6F4}"/>
              </a:ext>
            </a:extLst>
          </p:cNvPr>
          <p:cNvSpPr txBox="1"/>
          <p:nvPr/>
        </p:nvSpPr>
        <p:spPr>
          <a:xfrm>
            <a:off x="10075088" y="4134248"/>
            <a:ext cx="1468551" cy="95410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Roboto" charset="0"/>
                <a:ea typeface="Roboto" charset="0"/>
                <a:cs typeface="Roboto" charset="0"/>
              </a:rPr>
              <a:t>Providing recommendations on failing initiatives</a:t>
            </a:r>
          </a:p>
        </p:txBody>
      </p:sp>
      <p:pic>
        <p:nvPicPr>
          <p:cNvPr id="27" name="Picture 26">
            <a:extLst>
              <a:ext uri="{FF2B5EF4-FFF2-40B4-BE49-F238E27FC236}">
                <a16:creationId xmlns:a16="http://schemas.microsoft.com/office/drawing/2014/main" id="{4070F4B2-AD5C-406C-9057-D93E5CF0CCDB}"/>
              </a:ext>
            </a:extLst>
          </p:cNvPr>
          <p:cNvPicPr>
            <a:picLocks/>
          </p:cNvPicPr>
          <p:nvPr/>
        </p:nvPicPr>
        <p:blipFill>
          <a:blip r:embed="rId5"/>
          <a:stretch>
            <a:fillRect/>
          </a:stretch>
        </p:blipFill>
        <p:spPr>
          <a:xfrm>
            <a:off x="10369020" y="3232498"/>
            <a:ext cx="780789" cy="780789"/>
          </a:xfrm>
          <a:prstGeom prst="rect">
            <a:avLst/>
          </a:prstGeom>
        </p:spPr>
      </p:pic>
      <p:pic>
        <p:nvPicPr>
          <p:cNvPr id="28" name="Graphic 27" descr="Artificial Intelligence with solid fill">
            <a:extLst>
              <a:ext uri="{FF2B5EF4-FFF2-40B4-BE49-F238E27FC236}">
                <a16:creationId xmlns:a16="http://schemas.microsoft.com/office/drawing/2014/main" id="{923C1F84-8016-53EB-BB2A-2C201BCA2BD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456997" y="3174421"/>
            <a:ext cx="914400" cy="914400"/>
          </a:xfrm>
          <a:prstGeom prst="rect">
            <a:avLst/>
          </a:prstGeom>
        </p:spPr>
      </p:pic>
      <p:pic>
        <p:nvPicPr>
          <p:cNvPr id="29" name="Graphic 28" descr="Mop and bucket with solid fill">
            <a:extLst>
              <a:ext uri="{FF2B5EF4-FFF2-40B4-BE49-F238E27FC236}">
                <a16:creationId xmlns:a16="http://schemas.microsoft.com/office/drawing/2014/main" id="{3F3357D6-7CE8-4F1D-9EC5-F6C22ACF69B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284802" y="3207785"/>
            <a:ext cx="795798" cy="795798"/>
          </a:xfrm>
          <a:prstGeom prst="rect">
            <a:avLst/>
          </a:prstGeom>
        </p:spPr>
      </p:pic>
      <p:pic>
        <p:nvPicPr>
          <p:cNvPr id="30" name="Graphic 29" descr="Filter with solid fill">
            <a:extLst>
              <a:ext uri="{FF2B5EF4-FFF2-40B4-BE49-F238E27FC236}">
                <a16:creationId xmlns:a16="http://schemas.microsoft.com/office/drawing/2014/main" id="{4955ADEF-F5FC-F09F-29EB-F01DD2741F4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835689" y="3228604"/>
            <a:ext cx="914400" cy="914400"/>
          </a:xfrm>
          <a:prstGeom prst="rect">
            <a:avLst/>
          </a:prstGeom>
        </p:spPr>
      </p:pic>
      <p:sp>
        <p:nvSpPr>
          <p:cNvPr id="31" name="TextBox 30">
            <a:extLst>
              <a:ext uri="{FF2B5EF4-FFF2-40B4-BE49-F238E27FC236}">
                <a16:creationId xmlns:a16="http://schemas.microsoft.com/office/drawing/2014/main" id="{751FFA44-4A92-2EB7-C749-86CB608F307A}"/>
              </a:ext>
            </a:extLst>
          </p:cNvPr>
          <p:cNvSpPr txBox="1"/>
          <p:nvPr/>
        </p:nvSpPr>
        <p:spPr>
          <a:xfrm>
            <a:off x="7156631" y="4158552"/>
            <a:ext cx="1468551" cy="1169551"/>
          </a:xfrm>
          <a:prstGeom prst="rect">
            <a:avLst/>
          </a:prstGeom>
          <a:noFill/>
        </p:spPr>
        <p:txBody>
          <a:bodyPr wrap="square" rtlCol="0">
            <a:spAutoFit/>
          </a:bodyPr>
          <a:lstStyle/>
          <a:p>
            <a:pPr algn="ctr"/>
            <a:r>
              <a:rPr lang="en-US" sz="1400" dirty="0">
                <a:solidFill>
                  <a:schemeClr val="bg1"/>
                </a:solidFill>
                <a:effectLst/>
                <a:latin typeface="Roboto" panose="02000000000000000000" pitchFamily="2" charset="0"/>
                <a:ea typeface="Roboto" panose="02000000000000000000" pitchFamily="2" charset="0"/>
                <a:cs typeface="Roboto" panose="02000000000000000000" pitchFamily="2" charset="0"/>
              </a:rPr>
              <a:t>Analyze the topics </a:t>
            </a:r>
          </a:p>
          <a:p>
            <a:pPr algn="ctr"/>
            <a:r>
              <a:rPr lang="en-US" sz="1400" dirty="0">
                <a:solidFill>
                  <a:schemeClr val="bg1"/>
                </a:solidFill>
                <a:effectLst/>
                <a:latin typeface="Roboto" panose="02000000000000000000" pitchFamily="2" charset="0"/>
                <a:ea typeface="Roboto" panose="02000000000000000000" pitchFamily="2" charset="0"/>
                <a:cs typeface="Roboto" panose="02000000000000000000" pitchFamily="2" charset="0"/>
              </a:rPr>
              <a:t>and sentiments</a:t>
            </a:r>
          </a:p>
          <a:p>
            <a:pPr algn="ctr"/>
            <a:r>
              <a:rPr lang="en-US" sz="1400" dirty="0">
                <a:solidFill>
                  <a:schemeClr val="bg1"/>
                </a:solidFill>
                <a:effectLst/>
                <a:latin typeface="Roboto" panose="02000000000000000000" pitchFamily="2" charset="0"/>
                <a:ea typeface="Roboto" panose="02000000000000000000" pitchFamily="2" charset="0"/>
                <a:cs typeface="Roboto" panose="02000000000000000000" pitchFamily="2" charset="0"/>
              </a:rPr>
              <a:t> trend in the data </a:t>
            </a:r>
          </a:p>
        </p:txBody>
      </p:sp>
      <p:pic>
        <p:nvPicPr>
          <p:cNvPr id="34" name="Graphic 33" descr="Thumbs up sign with solid fill">
            <a:extLst>
              <a:ext uri="{FF2B5EF4-FFF2-40B4-BE49-F238E27FC236}">
                <a16:creationId xmlns:a16="http://schemas.microsoft.com/office/drawing/2014/main" id="{2423DEFA-6506-18C0-070F-F22D58E1FC6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952909" y="3063502"/>
            <a:ext cx="572196" cy="572196"/>
          </a:xfrm>
          <a:prstGeom prst="rect">
            <a:avLst/>
          </a:prstGeom>
        </p:spPr>
      </p:pic>
      <p:pic>
        <p:nvPicPr>
          <p:cNvPr id="36" name="Graphic 35" descr="Thumbs Down with solid fill">
            <a:extLst>
              <a:ext uri="{FF2B5EF4-FFF2-40B4-BE49-F238E27FC236}">
                <a16:creationId xmlns:a16="http://schemas.microsoft.com/office/drawing/2014/main" id="{5AF9E57F-CF45-5F27-9DD1-0F8722C0181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942128" y="3514041"/>
            <a:ext cx="567972" cy="567972"/>
          </a:xfrm>
          <a:prstGeom prst="rect">
            <a:avLst/>
          </a:prstGeom>
        </p:spPr>
      </p:pic>
    </p:spTree>
    <p:extLst>
      <p:ext uri="{BB962C8B-B14F-4D97-AF65-F5344CB8AC3E}">
        <p14:creationId xmlns:p14="http://schemas.microsoft.com/office/powerpoint/2010/main" val="11624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0"/>
                                  </p:iterate>
                                  <p:childTnLst>
                                    <p:set>
                                      <p:cBhvr>
                                        <p:cTn id="6" dur="1" fill="hold">
                                          <p:stCondLst>
                                            <p:cond delay="0"/>
                                          </p:stCondLst>
                                        </p:cTn>
                                        <p:tgtEl>
                                          <p:spTgt spid="24">
                                            <p:txEl>
                                              <p:pRg st="0" end="0"/>
                                            </p:txEl>
                                          </p:spTgt>
                                        </p:tgtEl>
                                        <p:attrNameLst>
                                          <p:attrName>style.visibility</p:attrName>
                                        </p:attrNameLst>
                                      </p:cBhvr>
                                      <p:to>
                                        <p:strVal val="visible"/>
                                      </p:to>
                                    </p:set>
                                    <p:animEffect transition="in" filter="dissolve">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mph" presetSubtype="0" nodeType="clickEffect">
                                  <p:stCondLst>
                                    <p:cond delay="0"/>
                                  </p:stCondLst>
                                  <p:iterate type="lt">
                                    <p:tmAbs val="25"/>
                                  </p:iterate>
                                  <p:childTnLst>
                                    <p:set>
                                      <p:cBhvr override="childStyle">
                                        <p:cTn id="11" dur="indefinite"/>
                                        <p:tgtEl>
                                          <p:spTgt spid="24">
                                            <p:txEl>
                                              <p:pRg st="0" end="0"/>
                                            </p:txEl>
                                          </p:spTgt>
                                        </p:tgtEl>
                                        <p:attrNameLst>
                                          <p:attrName>style.fontWeight</p:attrName>
                                        </p:attrNameLst>
                                      </p:cBhvr>
                                      <p:to>
                                        <p:strVal val="bold"/>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0" y="-7370"/>
            <a:ext cx="12192000" cy="1280160"/>
          </a:xfrm>
          <a:custGeom>
            <a:avLst/>
            <a:gdLst/>
            <a:ahLst/>
            <a:cxnLst/>
            <a:rect l="l" t="t" r="r" b="b"/>
            <a:pathLst>
              <a:path w="18288000" h="3408764">
                <a:moveTo>
                  <a:pt x="0" y="0"/>
                </a:moveTo>
                <a:lnTo>
                  <a:pt x="18288000" y="0"/>
                </a:lnTo>
                <a:lnTo>
                  <a:pt x="18288000" y="3408764"/>
                </a:lnTo>
                <a:lnTo>
                  <a:pt x="0" y="3408764"/>
                </a:lnTo>
                <a:lnTo>
                  <a:pt x="0" y="0"/>
                </a:lnTo>
                <a:close/>
              </a:path>
            </a:pathLst>
          </a:custGeom>
          <a:blipFill>
            <a:blip r:embed="rId2">
              <a:extLst>
                <a:ext uri="{96DAC541-7B7A-43D3-8B79-37D633B846F1}">
                  <asvg:svgBlip xmlns:asvg="http://schemas.microsoft.com/office/drawing/2016/SVG/main" r:embed="rId3"/>
                </a:ext>
              </a:extLst>
            </a:blip>
            <a:stretch>
              <a:fillRect t="-201415"/>
            </a:stretch>
          </a:blipFill>
        </p:spPr>
        <p:txBody>
          <a:bodyPr/>
          <a:lstStyle/>
          <a:p>
            <a:pPr defTabSz="609630"/>
            <a:endParaRPr lang="en-US" sz="1200">
              <a:solidFill>
                <a:prstClr val="black"/>
              </a:solidFill>
              <a:latin typeface="Calibri"/>
            </a:endParaRPr>
          </a:p>
        </p:txBody>
      </p:sp>
      <p:sp>
        <p:nvSpPr>
          <p:cNvPr id="5" name="TextBox 11">
            <a:extLst>
              <a:ext uri="{FF2B5EF4-FFF2-40B4-BE49-F238E27FC236}">
                <a16:creationId xmlns:a16="http://schemas.microsoft.com/office/drawing/2014/main" id="{E153276C-DDD5-5D89-4B97-846289D63323}"/>
              </a:ext>
            </a:extLst>
          </p:cNvPr>
          <p:cNvSpPr txBox="1"/>
          <p:nvPr/>
        </p:nvSpPr>
        <p:spPr>
          <a:xfrm>
            <a:off x="281070" y="468156"/>
            <a:ext cx="11491829" cy="307777"/>
          </a:xfrm>
          <a:prstGeom prst="rect">
            <a:avLst/>
          </a:prstGeom>
        </p:spPr>
        <p:txBody>
          <a:bodyPr wrap="square" lIns="0" tIns="0" rIns="0" bIns="0" rtlCol="0" anchor="t">
            <a:spAutoFit/>
          </a:bodyPr>
          <a:lstStyle/>
          <a:p>
            <a:pPr defTabSz="609630"/>
            <a:r>
              <a:rPr lang="en-US" sz="2000" spc="300" dirty="0">
                <a:solidFill>
                  <a:schemeClr val="bg1"/>
                </a:solidFill>
                <a:latin typeface="Poppins"/>
                <a:cs typeface="Poppins"/>
              </a:rPr>
              <a:t>Preprocessing of News Article</a:t>
            </a:r>
            <a:endParaRPr lang="en-US" sz="2000" b="1" spc="300" dirty="0">
              <a:solidFill>
                <a:schemeClr val="accent6"/>
              </a:solidFill>
              <a:latin typeface="Poppins"/>
              <a:cs typeface="Poppins"/>
            </a:endParaRPr>
          </a:p>
        </p:txBody>
      </p:sp>
      <p:sp>
        <p:nvSpPr>
          <p:cNvPr id="21" name="Rectangle 20">
            <a:extLst>
              <a:ext uri="{FF2B5EF4-FFF2-40B4-BE49-F238E27FC236}">
                <a16:creationId xmlns:a16="http://schemas.microsoft.com/office/drawing/2014/main" id="{FB927F62-5B7B-2F4E-A16C-80514BB08AC3}"/>
              </a:ext>
            </a:extLst>
          </p:cNvPr>
          <p:cNvSpPr/>
          <p:nvPr/>
        </p:nvSpPr>
        <p:spPr>
          <a:xfrm>
            <a:off x="0" y="3983392"/>
            <a:ext cx="2119769" cy="355482"/>
          </a:xfrm>
          <a:prstGeom prst="rect">
            <a:avLst/>
          </a:prstGeom>
          <a:noFill/>
        </p:spPr>
        <p:txBody>
          <a:bodyPr wrap="square">
            <a:spAutoFit/>
          </a:bodyPr>
          <a:lstStyle/>
          <a:p>
            <a:pPr marL="0" marR="0" lvl="0" indent="0" algn="ctr" defTabSz="914400" rtl="0" eaLnBrk="1" fontAlgn="auto" latinLnBrk="0" hangingPunct="1">
              <a:lnSpc>
                <a:spcPct val="95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accent2"/>
                </a:solidFill>
                <a:effectLst/>
                <a:uLnTx/>
                <a:uFillTx/>
                <a:latin typeface="Poppins" pitchFamily="2" charset="77"/>
                <a:ea typeface="+mn-ea"/>
                <a:cs typeface="Poppins" pitchFamily="2" charset="77"/>
              </a:rPr>
              <a:t>News Article</a:t>
            </a:r>
          </a:p>
        </p:txBody>
      </p:sp>
      <p:sp>
        <p:nvSpPr>
          <p:cNvPr id="22" name="TextBox 21">
            <a:extLst>
              <a:ext uri="{FF2B5EF4-FFF2-40B4-BE49-F238E27FC236}">
                <a16:creationId xmlns:a16="http://schemas.microsoft.com/office/drawing/2014/main" id="{CD138DB2-C1B1-36D2-AF36-CC51A613304C}"/>
              </a:ext>
            </a:extLst>
          </p:cNvPr>
          <p:cNvSpPr txBox="1"/>
          <p:nvPr/>
        </p:nvSpPr>
        <p:spPr>
          <a:xfrm>
            <a:off x="3543510" y="3052045"/>
            <a:ext cx="2552490" cy="307777"/>
          </a:xfrm>
          <a:prstGeom prst="rect">
            <a:avLst/>
          </a:prstGeom>
          <a:noFill/>
          <a:ln>
            <a:noFill/>
          </a:ln>
          <a:scene3d>
            <a:camera prst="orthographicFront">
              <a:rot lat="0" lon="0" rev="0"/>
            </a:camera>
            <a:lightRig rig="threePt" dir="t"/>
          </a:scene3d>
        </p:spPr>
        <p:txBody>
          <a:bodyPr wrap="square" lIns="9144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spc="300" dirty="0">
                <a:solidFill>
                  <a:srgbClr val="28BBC4"/>
                </a:solidFill>
                <a:latin typeface="Poppins" pitchFamily="2" charset="77"/>
                <a:ea typeface="Roboto" charset="0"/>
                <a:cs typeface="Poppins" pitchFamily="2" charset="77"/>
              </a:rPr>
              <a:t>Irrelevant Article</a:t>
            </a:r>
            <a:endParaRPr kumimoji="0" lang="en-US" sz="1400" b="1" i="0" u="none" strike="noStrike" kern="1200" cap="none" spc="300" normalizeH="0" baseline="0" noProof="0" dirty="0">
              <a:ln>
                <a:noFill/>
              </a:ln>
              <a:solidFill>
                <a:srgbClr val="28BBC4"/>
              </a:solidFill>
              <a:effectLst/>
              <a:uLnTx/>
              <a:uFillTx/>
              <a:latin typeface="Poppins" pitchFamily="2" charset="77"/>
              <a:ea typeface="Roboto" charset="0"/>
              <a:cs typeface="Poppins" pitchFamily="2" charset="77"/>
            </a:endParaRPr>
          </a:p>
        </p:txBody>
      </p:sp>
      <p:sp>
        <p:nvSpPr>
          <p:cNvPr id="23" name="TextBox 22">
            <a:extLst>
              <a:ext uri="{FF2B5EF4-FFF2-40B4-BE49-F238E27FC236}">
                <a16:creationId xmlns:a16="http://schemas.microsoft.com/office/drawing/2014/main" id="{F10E2C3F-B1B6-F5F4-DE39-49C3605E1859}"/>
              </a:ext>
            </a:extLst>
          </p:cNvPr>
          <p:cNvSpPr txBox="1"/>
          <p:nvPr/>
        </p:nvSpPr>
        <p:spPr>
          <a:xfrm>
            <a:off x="3402615" y="5455959"/>
            <a:ext cx="2988838" cy="307777"/>
          </a:xfrm>
          <a:prstGeom prst="rect">
            <a:avLst/>
          </a:prstGeom>
          <a:noFill/>
          <a:ln>
            <a:noFill/>
          </a:ln>
          <a:scene3d>
            <a:camera prst="orthographicFront">
              <a:rot lat="0" lon="0" rev="0"/>
            </a:camera>
            <a:lightRig rig="threePt" dir="t"/>
          </a:scene3d>
        </p:spPr>
        <p:txBody>
          <a:bodyPr wrap="square" lIns="9144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300" normalizeH="0" baseline="0" noProof="0" dirty="0">
                <a:ln>
                  <a:noFill/>
                </a:ln>
                <a:solidFill>
                  <a:srgbClr val="28BBC4"/>
                </a:solidFill>
                <a:effectLst/>
                <a:uLnTx/>
                <a:uFillTx/>
                <a:latin typeface="Poppins" pitchFamily="2" charset="77"/>
                <a:ea typeface="Roboto" charset="0"/>
                <a:cs typeface="Poppins" pitchFamily="2" charset="77"/>
              </a:rPr>
              <a:t>Relevant Articles</a:t>
            </a:r>
          </a:p>
        </p:txBody>
      </p:sp>
      <p:cxnSp>
        <p:nvCxnSpPr>
          <p:cNvPr id="24" name="Google Shape;1027;p19">
            <a:extLst>
              <a:ext uri="{FF2B5EF4-FFF2-40B4-BE49-F238E27FC236}">
                <a16:creationId xmlns:a16="http://schemas.microsoft.com/office/drawing/2014/main" id="{40FFC4F6-06A5-2CA3-C89C-EB924C36CC80}"/>
              </a:ext>
            </a:extLst>
          </p:cNvPr>
          <p:cNvCxnSpPr>
            <a:cxnSpLocks/>
          </p:cNvCxnSpPr>
          <p:nvPr/>
        </p:nvCxnSpPr>
        <p:spPr>
          <a:xfrm flipV="1">
            <a:off x="2030765" y="3283509"/>
            <a:ext cx="1221267" cy="583513"/>
          </a:xfrm>
          <a:prstGeom prst="straightConnector1">
            <a:avLst/>
          </a:prstGeom>
          <a:noFill/>
          <a:ln w="28575" cap="flat" cmpd="sng">
            <a:solidFill>
              <a:schemeClr val="bg1"/>
            </a:solidFill>
            <a:prstDash val="solid"/>
            <a:miter lim="800000"/>
            <a:headEnd type="none" w="sm" len="sm"/>
            <a:tailEnd type="triangle" w="lg" len="lg"/>
          </a:ln>
        </p:spPr>
      </p:cxnSp>
      <p:cxnSp>
        <p:nvCxnSpPr>
          <p:cNvPr id="25" name="Google Shape;1027;p19">
            <a:extLst>
              <a:ext uri="{FF2B5EF4-FFF2-40B4-BE49-F238E27FC236}">
                <a16:creationId xmlns:a16="http://schemas.microsoft.com/office/drawing/2014/main" id="{6BB666EE-AA1B-54F8-9E73-964A4D2780AE}"/>
              </a:ext>
            </a:extLst>
          </p:cNvPr>
          <p:cNvCxnSpPr>
            <a:cxnSpLocks/>
          </p:cNvCxnSpPr>
          <p:nvPr/>
        </p:nvCxnSpPr>
        <p:spPr>
          <a:xfrm>
            <a:off x="1959023" y="4771802"/>
            <a:ext cx="1221267" cy="583513"/>
          </a:xfrm>
          <a:prstGeom prst="straightConnector1">
            <a:avLst/>
          </a:prstGeom>
          <a:noFill/>
          <a:ln w="28575" cap="flat" cmpd="sng">
            <a:solidFill>
              <a:schemeClr val="bg1"/>
            </a:solidFill>
            <a:prstDash val="solid"/>
            <a:miter lim="800000"/>
            <a:headEnd type="none" w="sm" len="sm"/>
            <a:tailEnd type="triangle" w="lg" len="lg"/>
          </a:ln>
        </p:spPr>
      </p:cxnSp>
      <p:cxnSp>
        <p:nvCxnSpPr>
          <p:cNvPr id="26" name="Google Shape;1027;p19">
            <a:extLst>
              <a:ext uri="{FF2B5EF4-FFF2-40B4-BE49-F238E27FC236}">
                <a16:creationId xmlns:a16="http://schemas.microsoft.com/office/drawing/2014/main" id="{F4E2EF37-7F87-9D04-5396-579F3CE84543}"/>
              </a:ext>
            </a:extLst>
          </p:cNvPr>
          <p:cNvCxnSpPr>
            <a:cxnSpLocks/>
          </p:cNvCxnSpPr>
          <p:nvPr/>
        </p:nvCxnSpPr>
        <p:spPr>
          <a:xfrm flipV="1">
            <a:off x="6455315" y="2706839"/>
            <a:ext cx="1221267" cy="314705"/>
          </a:xfrm>
          <a:prstGeom prst="straightConnector1">
            <a:avLst/>
          </a:prstGeom>
          <a:noFill/>
          <a:ln w="28575" cap="flat" cmpd="sng">
            <a:solidFill>
              <a:schemeClr val="bg1"/>
            </a:solidFill>
            <a:prstDash val="solid"/>
            <a:miter lim="800000"/>
            <a:headEnd type="none" w="sm" len="sm"/>
            <a:tailEnd type="triangle" w="lg" len="lg"/>
          </a:ln>
        </p:spPr>
      </p:cxnSp>
      <p:cxnSp>
        <p:nvCxnSpPr>
          <p:cNvPr id="27" name="Google Shape;1027;p19">
            <a:extLst>
              <a:ext uri="{FF2B5EF4-FFF2-40B4-BE49-F238E27FC236}">
                <a16:creationId xmlns:a16="http://schemas.microsoft.com/office/drawing/2014/main" id="{6F0DED03-360E-78B7-8BB9-F5186D7F0FCF}"/>
              </a:ext>
            </a:extLst>
          </p:cNvPr>
          <p:cNvCxnSpPr>
            <a:cxnSpLocks/>
          </p:cNvCxnSpPr>
          <p:nvPr/>
        </p:nvCxnSpPr>
        <p:spPr>
          <a:xfrm>
            <a:off x="6455315" y="3450229"/>
            <a:ext cx="1204111" cy="321903"/>
          </a:xfrm>
          <a:prstGeom prst="straightConnector1">
            <a:avLst/>
          </a:prstGeom>
          <a:noFill/>
          <a:ln w="28575" cap="flat" cmpd="sng">
            <a:solidFill>
              <a:schemeClr val="bg1"/>
            </a:solidFill>
            <a:prstDash val="solid"/>
            <a:miter lim="800000"/>
            <a:headEnd type="none" w="sm" len="sm"/>
            <a:tailEnd type="triangle" w="lg" len="lg"/>
          </a:ln>
        </p:spPr>
      </p:cxnSp>
      <p:sp>
        <p:nvSpPr>
          <p:cNvPr id="28" name="TextBox 27">
            <a:extLst>
              <a:ext uri="{FF2B5EF4-FFF2-40B4-BE49-F238E27FC236}">
                <a16:creationId xmlns:a16="http://schemas.microsoft.com/office/drawing/2014/main" id="{FB307286-90D1-9584-3AA3-A7E53C84CCCE}"/>
              </a:ext>
            </a:extLst>
          </p:cNvPr>
          <p:cNvSpPr txBox="1"/>
          <p:nvPr/>
        </p:nvSpPr>
        <p:spPr>
          <a:xfrm>
            <a:off x="7974745" y="2672212"/>
            <a:ext cx="2988838" cy="307777"/>
          </a:xfrm>
          <a:prstGeom prst="rect">
            <a:avLst/>
          </a:prstGeom>
          <a:noFill/>
          <a:ln>
            <a:noFill/>
          </a:ln>
          <a:scene3d>
            <a:camera prst="orthographicFront">
              <a:rot lat="0" lon="0" rev="0"/>
            </a:camera>
            <a:lightRig rig="threePt" dir="t"/>
          </a:scene3d>
        </p:spPr>
        <p:txBody>
          <a:bodyPr wrap="square" lIns="9144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300" normalizeH="0" baseline="0" noProof="0" dirty="0">
                <a:ln>
                  <a:noFill/>
                </a:ln>
                <a:solidFill>
                  <a:srgbClr val="28BBC4"/>
                </a:solidFill>
                <a:effectLst/>
                <a:uLnTx/>
                <a:uFillTx/>
                <a:latin typeface="Poppins" pitchFamily="2" charset="77"/>
                <a:ea typeface="Roboto" charset="0"/>
                <a:cs typeface="Poppins" pitchFamily="2" charset="77"/>
              </a:rPr>
              <a:t>Non-English</a:t>
            </a:r>
            <a:r>
              <a:rPr kumimoji="0" lang="en-US" sz="1400" b="1" i="0" u="none" strike="noStrike" kern="1200" cap="none" spc="300" normalizeH="0" noProof="0" dirty="0">
                <a:ln>
                  <a:noFill/>
                </a:ln>
                <a:solidFill>
                  <a:srgbClr val="28BBC4"/>
                </a:solidFill>
                <a:effectLst/>
                <a:uLnTx/>
                <a:uFillTx/>
                <a:latin typeface="Poppins" pitchFamily="2" charset="77"/>
                <a:ea typeface="Roboto" charset="0"/>
                <a:cs typeface="Poppins" pitchFamily="2" charset="77"/>
              </a:rPr>
              <a:t> Articles</a:t>
            </a:r>
            <a:endParaRPr kumimoji="0" lang="en-US" sz="1400" b="1" i="0" u="none" strike="noStrike" kern="1200" cap="none" spc="300" normalizeH="0" baseline="0" noProof="0" dirty="0">
              <a:ln>
                <a:noFill/>
              </a:ln>
              <a:solidFill>
                <a:srgbClr val="28BBC4"/>
              </a:solidFill>
              <a:effectLst/>
              <a:uLnTx/>
              <a:uFillTx/>
              <a:latin typeface="Poppins" pitchFamily="2" charset="77"/>
              <a:ea typeface="Roboto" charset="0"/>
              <a:cs typeface="Poppins" pitchFamily="2" charset="77"/>
            </a:endParaRPr>
          </a:p>
        </p:txBody>
      </p:sp>
      <p:sp>
        <p:nvSpPr>
          <p:cNvPr id="29" name="TextBox 28">
            <a:extLst>
              <a:ext uri="{FF2B5EF4-FFF2-40B4-BE49-F238E27FC236}">
                <a16:creationId xmlns:a16="http://schemas.microsoft.com/office/drawing/2014/main" id="{6BC28AE1-36CD-412B-FF28-1A572D9A88D2}"/>
              </a:ext>
            </a:extLst>
          </p:cNvPr>
          <p:cNvSpPr txBox="1"/>
          <p:nvPr/>
        </p:nvSpPr>
        <p:spPr>
          <a:xfrm>
            <a:off x="7709781" y="3785359"/>
            <a:ext cx="2988838" cy="307777"/>
          </a:xfrm>
          <a:prstGeom prst="rect">
            <a:avLst/>
          </a:prstGeom>
          <a:noFill/>
          <a:ln>
            <a:noFill/>
          </a:ln>
          <a:scene3d>
            <a:camera prst="orthographicFront">
              <a:rot lat="0" lon="0" rev="0"/>
            </a:camera>
            <a:lightRig rig="threePt" dir="t"/>
          </a:scene3d>
        </p:spPr>
        <p:txBody>
          <a:bodyPr wrap="square" lIns="9144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300" normalizeH="0" baseline="0" noProof="0" dirty="0">
                <a:ln>
                  <a:noFill/>
                </a:ln>
                <a:solidFill>
                  <a:srgbClr val="28BBC4"/>
                </a:solidFill>
                <a:effectLst/>
                <a:uLnTx/>
                <a:uFillTx/>
                <a:latin typeface="Poppins" pitchFamily="2" charset="77"/>
                <a:ea typeface="Roboto" charset="0"/>
                <a:cs typeface="Poppins" pitchFamily="2" charset="77"/>
              </a:rPr>
              <a:t>Short Articles</a:t>
            </a:r>
          </a:p>
        </p:txBody>
      </p:sp>
      <p:sp>
        <p:nvSpPr>
          <p:cNvPr id="47" name="TextBox 46">
            <a:extLst>
              <a:ext uri="{FF2B5EF4-FFF2-40B4-BE49-F238E27FC236}">
                <a16:creationId xmlns:a16="http://schemas.microsoft.com/office/drawing/2014/main" id="{4D8F379D-88B3-1F63-A9E6-845FC351CA12}"/>
              </a:ext>
            </a:extLst>
          </p:cNvPr>
          <p:cNvSpPr txBox="1"/>
          <p:nvPr/>
        </p:nvSpPr>
        <p:spPr>
          <a:xfrm>
            <a:off x="567996" y="4310948"/>
            <a:ext cx="983776" cy="46166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1" dirty="0">
                <a:solidFill>
                  <a:schemeClr val="accent2"/>
                </a:solidFill>
                <a:latin typeface="Poppins"/>
                <a:ea typeface="+mn-lt"/>
                <a:cs typeface="Poppins"/>
              </a:rPr>
              <a:t>200k</a:t>
            </a:r>
            <a:endParaRPr kumimoji="0" lang="en-US" sz="3600" b="0" i="1" u="none" strike="noStrike" kern="1200" cap="none" spc="0" normalizeH="0" baseline="0" noProof="0" dirty="0">
              <a:ln>
                <a:noFill/>
              </a:ln>
              <a:solidFill>
                <a:schemeClr val="accent2"/>
              </a:solidFill>
              <a:effectLst/>
              <a:uLnTx/>
              <a:uFillTx/>
              <a:latin typeface="Calibri" panose="020F0502020204030204"/>
            </a:endParaRPr>
          </a:p>
        </p:txBody>
      </p:sp>
      <p:sp>
        <p:nvSpPr>
          <p:cNvPr id="48" name="TextBox 47">
            <a:extLst>
              <a:ext uri="{FF2B5EF4-FFF2-40B4-BE49-F238E27FC236}">
                <a16:creationId xmlns:a16="http://schemas.microsoft.com/office/drawing/2014/main" id="{CBD5CE74-DF28-451A-6E3F-FAAEEF2792E8}"/>
              </a:ext>
            </a:extLst>
          </p:cNvPr>
          <p:cNvSpPr txBox="1"/>
          <p:nvPr/>
        </p:nvSpPr>
        <p:spPr>
          <a:xfrm>
            <a:off x="7974745" y="4928946"/>
            <a:ext cx="3705389" cy="1600438"/>
          </a:xfrm>
          <a:prstGeom prst="rect">
            <a:avLst/>
          </a:prstGeom>
          <a:noFill/>
          <a:ln>
            <a:noFill/>
          </a:ln>
          <a:scene3d>
            <a:camera prst="orthographicFront">
              <a:rot lat="0" lon="0" rev="0"/>
            </a:camera>
            <a:lightRig rig="threePt" dir="t"/>
          </a:scene3d>
        </p:spPr>
        <p:txBody>
          <a:bodyPr wrap="square" lIns="9144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1" u="sng" strike="noStrike" kern="1200" cap="none" spc="300" normalizeH="0" baseline="0" noProof="0" dirty="0">
                <a:ln>
                  <a:noFill/>
                </a:ln>
                <a:solidFill>
                  <a:srgbClr val="28BBC4"/>
                </a:solidFill>
                <a:effectLst/>
                <a:uLnTx/>
                <a:uFillTx/>
                <a:latin typeface="Poppins" pitchFamily="2" charset="77"/>
                <a:ea typeface="Roboto" charset="0"/>
                <a:cs typeface="Poppins" pitchFamily="2" charset="77"/>
              </a:rPr>
              <a:t>Preprocessing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300" normalizeH="0" baseline="0" noProof="0" dirty="0">
                <a:ln>
                  <a:noFill/>
                </a:ln>
                <a:solidFill>
                  <a:srgbClr val="28BBC4"/>
                </a:solidFill>
                <a:effectLst/>
                <a:uLnTx/>
                <a:uFillTx/>
                <a:latin typeface="Poppins" pitchFamily="2" charset="77"/>
                <a:ea typeface="Roboto" charset="0"/>
                <a:cs typeface="Poppins" pitchFamily="2" charset="77"/>
              </a:rPr>
              <a:t>  - Removal</a:t>
            </a:r>
            <a:r>
              <a:rPr kumimoji="0" lang="en-US" sz="1400" b="1" i="0" u="none" strike="noStrike" kern="1200" cap="none" spc="300" normalizeH="0" noProof="0" dirty="0">
                <a:ln>
                  <a:noFill/>
                </a:ln>
                <a:solidFill>
                  <a:srgbClr val="28BBC4"/>
                </a:solidFill>
                <a:effectLst/>
                <a:uLnTx/>
                <a:uFillTx/>
                <a:latin typeface="Poppins" pitchFamily="2" charset="77"/>
                <a:ea typeface="Roboto" charset="0"/>
                <a:cs typeface="Poppins" pitchFamily="2" charset="77"/>
              </a:rPr>
              <a:t> </a:t>
            </a:r>
            <a:r>
              <a:rPr kumimoji="0" lang="en-US" sz="1400" b="1" i="0" u="none" strike="noStrike" kern="1200" cap="none" spc="300" normalizeH="0" noProof="0" dirty="0" err="1">
                <a:ln>
                  <a:noFill/>
                </a:ln>
                <a:solidFill>
                  <a:srgbClr val="28BBC4"/>
                </a:solidFill>
                <a:effectLst/>
                <a:uLnTx/>
                <a:uFillTx/>
                <a:latin typeface="Poppins" pitchFamily="2" charset="77"/>
                <a:ea typeface="Roboto" charset="0"/>
                <a:cs typeface="Poppins" pitchFamily="2" charset="77"/>
              </a:rPr>
              <a:t>Stopwords</a:t>
            </a:r>
            <a:endParaRPr kumimoji="0" lang="en-US" sz="1400" b="1" i="0" u="none" strike="noStrike" kern="1200" cap="none" spc="300" normalizeH="0" noProof="0" dirty="0">
              <a:ln>
                <a:noFill/>
              </a:ln>
              <a:solidFill>
                <a:srgbClr val="28BBC4"/>
              </a:solidFill>
              <a:effectLst/>
              <a:uLnTx/>
              <a:uFillTx/>
              <a:latin typeface="Poppins" pitchFamily="2" charset="77"/>
              <a:ea typeface="Roboto" charset="0"/>
              <a:cs typeface="Poppins" pitchFamily="2" charset="77"/>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spc="300" dirty="0">
                <a:solidFill>
                  <a:srgbClr val="28BBC4"/>
                </a:solidFill>
                <a:latin typeface="Poppins" pitchFamily="2" charset="77"/>
                <a:ea typeface="Roboto" charset="0"/>
                <a:cs typeface="Poppins" pitchFamily="2" charset="77"/>
              </a:rPr>
              <a:t> - Treating CamelCase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spc="300" dirty="0">
                <a:solidFill>
                  <a:srgbClr val="28BBC4"/>
                </a:solidFill>
                <a:latin typeface="Poppins" pitchFamily="2" charset="77"/>
                <a:ea typeface="Roboto" charset="0"/>
                <a:cs typeface="Poppins" pitchFamily="2" charset="77"/>
              </a:rPr>
              <a:t> - URL &amp; </a:t>
            </a:r>
            <a:r>
              <a:rPr kumimoji="0" lang="en-US" sz="1400" b="1" i="0" u="none" strike="noStrike" kern="1200" cap="none" spc="300" normalizeH="0" noProof="0" dirty="0">
                <a:ln>
                  <a:noFill/>
                </a:ln>
                <a:solidFill>
                  <a:srgbClr val="28BBC4"/>
                </a:solidFill>
                <a:effectLst/>
                <a:uLnTx/>
                <a:uFillTx/>
                <a:latin typeface="Poppins" pitchFamily="2" charset="77"/>
                <a:ea typeface="Roboto" charset="0"/>
                <a:cs typeface="Poppins" pitchFamily="2" charset="77"/>
              </a:rPr>
              <a:t>Symbols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300" normalizeH="0" noProof="0" dirty="0">
                <a:ln>
                  <a:noFill/>
                </a:ln>
                <a:solidFill>
                  <a:srgbClr val="28BBC4"/>
                </a:solidFill>
                <a:effectLst/>
                <a:uLnTx/>
                <a:uFillTx/>
                <a:latin typeface="Poppins" pitchFamily="2" charset="77"/>
                <a:ea typeface="Roboto" charset="0"/>
                <a:cs typeface="Poppins" pitchFamily="2" charset="77"/>
              </a:rPr>
              <a:t> - Custom </a:t>
            </a:r>
            <a:r>
              <a:rPr kumimoji="0" lang="en-US" sz="1400" b="1" i="0" u="none" strike="noStrike" kern="1200" cap="none" spc="300" normalizeH="0" noProof="0" dirty="0" err="1">
                <a:ln>
                  <a:noFill/>
                </a:ln>
                <a:solidFill>
                  <a:srgbClr val="28BBC4"/>
                </a:solidFill>
                <a:effectLst/>
                <a:uLnTx/>
                <a:uFillTx/>
                <a:latin typeface="Poppins" pitchFamily="2" charset="77"/>
                <a:ea typeface="Roboto" charset="0"/>
                <a:cs typeface="Poppins" pitchFamily="2" charset="77"/>
              </a:rPr>
              <a:t>Stopwords</a:t>
            </a:r>
            <a:r>
              <a:rPr kumimoji="0" lang="en-US" sz="1400" b="1" i="0" u="none" strike="noStrike" kern="1200" cap="none" spc="300" normalizeH="0" noProof="0" dirty="0">
                <a:ln>
                  <a:noFill/>
                </a:ln>
                <a:solidFill>
                  <a:srgbClr val="28BBC4"/>
                </a:solidFill>
                <a:effectLst/>
                <a:uLnTx/>
                <a:uFillTx/>
                <a:latin typeface="Poppins" pitchFamily="2" charset="77"/>
                <a:ea typeface="Roboto" charset="0"/>
                <a:cs typeface="Poppins" pitchFamily="2" charset="77"/>
              </a:rPr>
              <a:t>(All right reverse, login </a:t>
            </a:r>
            <a:r>
              <a:rPr kumimoji="0" lang="en-US" sz="1400" b="1" i="0" u="none" strike="noStrike" kern="1200" cap="none" spc="300" normalizeH="0" noProof="0" dirty="0" err="1">
                <a:ln>
                  <a:noFill/>
                </a:ln>
                <a:solidFill>
                  <a:srgbClr val="28BBC4"/>
                </a:solidFill>
                <a:effectLst/>
                <a:uLnTx/>
                <a:uFillTx/>
                <a:latin typeface="Poppins" pitchFamily="2" charset="77"/>
                <a:ea typeface="Roboto" charset="0"/>
                <a:cs typeface="Poppins" pitchFamily="2" charset="77"/>
              </a:rPr>
              <a:t>etc</a:t>
            </a:r>
            <a:r>
              <a:rPr kumimoji="0" lang="en-US" sz="1400" b="1" i="0" u="none" strike="noStrike" kern="1200" cap="none" spc="300" normalizeH="0" noProof="0" dirty="0">
                <a:ln>
                  <a:noFill/>
                </a:ln>
                <a:solidFill>
                  <a:srgbClr val="28BBC4"/>
                </a:solidFill>
                <a:effectLst/>
                <a:uLnTx/>
                <a:uFillTx/>
                <a:latin typeface="Poppins" pitchFamily="2" charset="77"/>
                <a:ea typeface="Roboto" charset="0"/>
                <a:cs typeface="Poppins" pitchFamily="2" charset="77"/>
              </a:rPr>
              <a: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300" normalizeH="0" baseline="0" noProof="0" dirty="0">
              <a:ln>
                <a:noFill/>
              </a:ln>
              <a:solidFill>
                <a:srgbClr val="28BBC4"/>
              </a:solidFill>
              <a:effectLst/>
              <a:uLnTx/>
              <a:uFillTx/>
              <a:latin typeface="Poppins" pitchFamily="2" charset="77"/>
              <a:ea typeface="Roboto" charset="0"/>
              <a:cs typeface="Poppins" pitchFamily="2" charset="77"/>
            </a:endParaRPr>
          </a:p>
        </p:txBody>
      </p:sp>
      <p:cxnSp>
        <p:nvCxnSpPr>
          <p:cNvPr id="64" name="Google Shape;1027;p19">
            <a:extLst>
              <a:ext uri="{FF2B5EF4-FFF2-40B4-BE49-F238E27FC236}">
                <a16:creationId xmlns:a16="http://schemas.microsoft.com/office/drawing/2014/main" id="{739220A6-25EB-D7D9-0E18-AEE3B990E02E}"/>
              </a:ext>
            </a:extLst>
          </p:cNvPr>
          <p:cNvCxnSpPr>
            <a:cxnSpLocks/>
          </p:cNvCxnSpPr>
          <p:nvPr/>
        </p:nvCxnSpPr>
        <p:spPr>
          <a:xfrm flipV="1">
            <a:off x="6455315" y="5025452"/>
            <a:ext cx="1221267" cy="314705"/>
          </a:xfrm>
          <a:prstGeom prst="straightConnector1">
            <a:avLst/>
          </a:prstGeom>
          <a:noFill/>
          <a:ln w="28575" cap="flat" cmpd="sng">
            <a:solidFill>
              <a:schemeClr val="bg1"/>
            </a:solidFill>
            <a:prstDash val="solid"/>
            <a:miter lim="800000"/>
            <a:headEnd type="none" w="sm" len="sm"/>
            <a:tailEnd type="triangle" w="lg" len="lg"/>
          </a:ln>
        </p:spPr>
      </p:cxnSp>
      <p:cxnSp>
        <p:nvCxnSpPr>
          <p:cNvPr id="65" name="Google Shape;1027;p19">
            <a:extLst>
              <a:ext uri="{FF2B5EF4-FFF2-40B4-BE49-F238E27FC236}">
                <a16:creationId xmlns:a16="http://schemas.microsoft.com/office/drawing/2014/main" id="{620A2D17-0324-D770-838C-873A51B3371D}"/>
              </a:ext>
            </a:extLst>
          </p:cNvPr>
          <p:cNvCxnSpPr>
            <a:cxnSpLocks/>
          </p:cNvCxnSpPr>
          <p:nvPr/>
        </p:nvCxnSpPr>
        <p:spPr>
          <a:xfrm>
            <a:off x="6455315" y="5768842"/>
            <a:ext cx="1204111" cy="321903"/>
          </a:xfrm>
          <a:prstGeom prst="straightConnector1">
            <a:avLst/>
          </a:prstGeom>
          <a:noFill/>
          <a:ln w="28575" cap="flat" cmpd="sng">
            <a:solidFill>
              <a:schemeClr val="bg1"/>
            </a:solidFill>
            <a:prstDash val="solid"/>
            <a:miter lim="800000"/>
            <a:headEnd type="none" w="sm" len="sm"/>
            <a:tailEnd type="triangle" w="lg" len="lg"/>
          </a:ln>
        </p:spPr>
      </p:cxnSp>
      <p:cxnSp>
        <p:nvCxnSpPr>
          <p:cNvPr id="67" name="Google Shape;1027;p19">
            <a:extLst>
              <a:ext uri="{FF2B5EF4-FFF2-40B4-BE49-F238E27FC236}">
                <a16:creationId xmlns:a16="http://schemas.microsoft.com/office/drawing/2014/main" id="{63A315C4-6C0E-8FD3-AFF2-A0CAEAC74FEF}"/>
              </a:ext>
            </a:extLst>
          </p:cNvPr>
          <p:cNvCxnSpPr>
            <a:cxnSpLocks/>
          </p:cNvCxnSpPr>
          <p:nvPr/>
        </p:nvCxnSpPr>
        <p:spPr>
          <a:xfrm flipV="1">
            <a:off x="2183165" y="3435909"/>
            <a:ext cx="1221267" cy="583513"/>
          </a:xfrm>
          <a:prstGeom prst="straightConnector1">
            <a:avLst/>
          </a:prstGeom>
          <a:ln>
            <a:headEnd type="none" w="sm" len="sm"/>
            <a:tailEnd type="triangle" w="lg" len="lg"/>
          </a:ln>
        </p:spPr>
        <p:style>
          <a:lnRef idx="1">
            <a:schemeClr val="dk1"/>
          </a:lnRef>
          <a:fillRef idx="0">
            <a:schemeClr val="dk1"/>
          </a:fillRef>
          <a:effectRef idx="0">
            <a:schemeClr val="dk1"/>
          </a:effectRef>
          <a:fontRef idx="minor">
            <a:schemeClr val="tx1"/>
          </a:fontRef>
        </p:style>
      </p:cxnSp>
      <p:cxnSp>
        <p:nvCxnSpPr>
          <p:cNvPr id="68" name="Google Shape;1027;p19">
            <a:extLst>
              <a:ext uri="{FF2B5EF4-FFF2-40B4-BE49-F238E27FC236}">
                <a16:creationId xmlns:a16="http://schemas.microsoft.com/office/drawing/2014/main" id="{24098715-F173-AABD-9F5F-564C42D4A3F2}"/>
              </a:ext>
            </a:extLst>
          </p:cNvPr>
          <p:cNvCxnSpPr>
            <a:cxnSpLocks/>
          </p:cNvCxnSpPr>
          <p:nvPr/>
        </p:nvCxnSpPr>
        <p:spPr>
          <a:xfrm>
            <a:off x="2111423" y="4924202"/>
            <a:ext cx="1221267" cy="583513"/>
          </a:xfrm>
          <a:prstGeom prst="straightConnector1">
            <a:avLst/>
          </a:prstGeom>
          <a:ln>
            <a:headEnd type="none" w="sm" len="sm"/>
            <a:tailEnd type="triangle" w="lg" len="lg"/>
          </a:ln>
        </p:spPr>
        <p:style>
          <a:lnRef idx="1">
            <a:schemeClr val="dk1"/>
          </a:lnRef>
          <a:fillRef idx="0">
            <a:schemeClr val="dk1"/>
          </a:fillRef>
          <a:effectRef idx="0">
            <a:schemeClr val="dk1"/>
          </a:effectRef>
          <a:fontRef idx="minor">
            <a:schemeClr val="tx1"/>
          </a:fontRef>
        </p:style>
      </p:cxnSp>
      <p:cxnSp>
        <p:nvCxnSpPr>
          <p:cNvPr id="69" name="Google Shape;1027;p19">
            <a:extLst>
              <a:ext uri="{FF2B5EF4-FFF2-40B4-BE49-F238E27FC236}">
                <a16:creationId xmlns:a16="http://schemas.microsoft.com/office/drawing/2014/main" id="{04D16982-5714-8038-EBD6-5F03653B90E7}"/>
              </a:ext>
            </a:extLst>
          </p:cNvPr>
          <p:cNvCxnSpPr>
            <a:cxnSpLocks/>
          </p:cNvCxnSpPr>
          <p:nvPr/>
        </p:nvCxnSpPr>
        <p:spPr>
          <a:xfrm flipV="1">
            <a:off x="6607715" y="2859239"/>
            <a:ext cx="1221267" cy="314705"/>
          </a:xfrm>
          <a:prstGeom prst="straightConnector1">
            <a:avLst/>
          </a:prstGeom>
          <a:ln>
            <a:headEnd type="none" w="sm" len="sm"/>
            <a:tailEnd type="triangle" w="lg" len="lg"/>
          </a:ln>
        </p:spPr>
        <p:style>
          <a:lnRef idx="1">
            <a:schemeClr val="dk1"/>
          </a:lnRef>
          <a:fillRef idx="0">
            <a:schemeClr val="dk1"/>
          </a:fillRef>
          <a:effectRef idx="0">
            <a:schemeClr val="dk1"/>
          </a:effectRef>
          <a:fontRef idx="minor">
            <a:schemeClr val="tx1"/>
          </a:fontRef>
        </p:style>
      </p:cxnSp>
      <p:cxnSp>
        <p:nvCxnSpPr>
          <p:cNvPr id="70" name="Google Shape;1027;p19">
            <a:extLst>
              <a:ext uri="{FF2B5EF4-FFF2-40B4-BE49-F238E27FC236}">
                <a16:creationId xmlns:a16="http://schemas.microsoft.com/office/drawing/2014/main" id="{44DB45AC-9AD6-B01F-3DB8-173DA48A5F78}"/>
              </a:ext>
            </a:extLst>
          </p:cNvPr>
          <p:cNvCxnSpPr>
            <a:cxnSpLocks/>
          </p:cNvCxnSpPr>
          <p:nvPr/>
        </p:nvCxnSpPr>
        <p:spPr>
          <a:xfrm>
            <a:off x="6607715" y="3602629"/>
            <a:ext cx="1204111" cy="321903"/>
          </a:xfrm>
          <a:prstGeom prst="straightConnector1">
            <a:avLst/>
          </a:prstGeom>
          <a:ln>
            <a:headEnd type="none" w="sm" len="sm"/>
            <a:tailEnd type="triangle" w="lg" len="lg"/>
          </a:ln>
        </p:spPr>
        <p:style>
          <a:lnRef idx="1">
            <a:schemeClr val="dk1"/>
          </a:lnRef>
          <a:fillRef idx="0">
            <a:schemeClr val="dk1"/>
          </a:fillRef>
          <a:effectRef idx="0">
            <a:schemeClr val="dk1"/>
          </a:effectRef>
          <a:fontRef idx="minor">
            <a:schemeClr val="tx1"/>
          </a:fontRef>
        </p:style>
      </p:cxnSp>
      <p:cxnSp>
        <p:nvCxnSpPr>
          <p:cNvPr id="71" name="Google Shape;1027;p19">
            <a:extLst>
              <a:ext uri="{FF2B5EF4-FFF2-40B4-BE49-F238E27FC236}">
                <a16:creationId xmlns:a16="http://schemas.microsoft.com/office/drawing/2014/main" id="{13FAF7AE-AA28-13F2-91D6-37B47DFB491D}"/>
              </a:ext>
            </a:extLst>
          </p:cNvPr>
          <p:cNvCxnSpPr>
            <a:cxnSpLocks/>
          </p:cNvCxnSpPr>
          <p:nvPr/>
        </p:nvCxnSpPr>
        <p:spPr>
          <a:xfrm>
            <a:off x="6607715" y="5492557"/>
            <a:ext cx="1367030" cy="15158"/>
          </a:xfrm>
          <a:prstGeom prst="straightConnector1">
            <a:avLst/>
          </a:prstGeom>
          <a:ln>
            <a:headEnd type="none" w="sm" len="sm"/>
            <a:tailEnd type="triangle" w="lg" len="lg"/>
          </a:ln>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48129465-7493-0536-8CC6-9692921D6742}"/>
              </a:ext>
            </a:extLst>
          </p:cNvPr>
          <p:cNvSpPr txBox="1"/>
          <p:nvPr/>
        </p:nvSpPr>
        <p:spPr>
          <a:xfrm>
            <a:off x="4294978" y="5698960"/>
            <a:ext cx="1262542" cy="46166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lvl="0" algn="ctr">
              <a:defRPr/>
            </a:pPr>
            <a:r>
              <a:rPr lang="en-US" sz="2400" b="1" spc="300" dirty="0">
                <a:solidFill>
                  <a:srgbClr val="28BBC4"/>
                </a:solidFill>
                <a:latin typeface="Poppins" pitchFamily="2" charset="77"/>
                <a:ea typeface="Roboto" charset="0"/>
                <a:cs typeface="Poppins" pitchFamily="2" charset="77"/>
              </a:rPr>
              <a:t>~132k</a:t>
            </a:r>
          </a:p>
        </p:txBody>
      </p:sp>
      <p:sp>
        <p:nvSpPr>
          <p:cNvPr id="75" name="TextBox 74">
            <a:extLst>
              <a:ext uri="{FF2B5EF4-FFF2-40B4-BE49-F238E27FC236}">
                <a16:creationId xmlns:a16="http://schemas.microsoft.com/office/drawing/2014/main" id="{A1306D83-2F67-894E-2247-67AAB60D341F}"/>
              </a:ext>
            </a:extLst>
          </p:cNvPr>
          <p:cNvSpPr txBox="1"/>
          <p:nvPr/>
        </p:nvSpPr>
        <p:spPr>
          <a:xfrm>
            <a:off x="419101" y="1478181"/>
            <a:ext cx="11261033" cy="923330"/>
          </a:xfrm>
          <a:prstGeom prst="rect">
            <a:avLst/>
          </a:prstGeom>
          <a:noFill/>
        </p:spPr>
        <p:txBody>
          <a:bodyPr wrap="square" rtlCol="0">
            <a:spAutoFit/>
          </a:bodyPr>
          <a:lstStyle/>
          <a:p>
            <a:r>
              <a:rPr lang="en-US" dirty="0"/>
              <a:t>Our original dataset comprised around 200k news articles. The goal was to eliminate data that wasn't relevant. By removing duplicates and filtering entries based on text length and pertinent keywords, we narrowed it down to approximately 132k records.</a:t>
            </a:r>
          </a:p>
        </p:txBody>
      </p:sp>
      <p:sp>
        <p:nvSpPr>
          <p:cNvPr id="76" name="Rectangle: Rounded Corners 75">
            <a:extLst>
              <a:ext uri="{FF2B5EF4-FFF2-40B4-BE49-F238E27FC236}">
                <a16:creationId xmlns:a16="http://schemas.microsoft.com/office/drawing/2014/main" id="{63C1E9AD-F39E-A5EB-18F4-67087CA31087}"/>
              </a:ext>
            </a:extLst>
          </p:cNvPr>
          <p:cNvSpPr/>
          <p:nvPr/>
        </p:nvSpPr>
        <p:spPr>
          <a:xfrm>
            <a:off x="3543510" y="5025452"/>
            <a:ext cx="2911805" cy="1436390"/>
          </a:xfrm>
          <a:prstGeom prst="roundRect">
            <a:avLst/>
          </a:prstGeom>
          <a:noFill/>
          <a:ln w="762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l" defTabSz="609630"/>
            <a:endParaRPr lang="en-US" sz="1200" dirty="0">
              <a:ln w="57150">
                <a:solidFill>
                  <a:schemeClr val="tx1"/>
                </a:solidFill>
              </a:ln>
              <a:solidFill>
                <a:prstClr val="black"/>
              </a:solidFill>
              <a:latin typeface="Calibri"/>
            </a:endParaRPr>
          </a:p>
        </p:txBody>
      </p:sp>
    </p:spTree>
    <p:extLst>
      <p:ext uri="{BB962C8B-B14F-4D97-AF65-F5344CB8AC3E}">
        <p14:creationId xmlns:p14="http://schemas.microsoft.com/office/powerpoint/2010/main" val="2514595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heckerboard(across)">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dissolve">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mph" presetSubtype="0" fill="hold" grpId="1" nodeType="clickEffect">
                                  <p:stCondLst>
                                    <p:cond delay="0"/>
                                  </p:stCondLst>
                                  <p:childTnLst>
                                    <p:animScale>
                                      <p:cBhvr>
                                        <p:cTn id="16" dur="2000" fill="hold"/>
                                        <p:tgtEl>
                                          <p:spTgt spid="47"/>
                                        </p:tgtEl>
                                      </p:cBhvr>
                                      <p:by x="150000" y="150000"/>
                                    </p:animScale>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dissolv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dissolve">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dissolve">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dissolve">
                                      <p:cBhvr>
                                        <p:cTn id="36" dur="500"/>
                                        <p:tgtEl>
                                          <p:spTgt spid="2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dissolve">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dissolve">
                                      <p:cBhvr>
                                        <p:cTn id="46" dur="500"/>
                                        <p:tgtEl>
                                          <p:spTgt spid="29"/>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dissolve">
                                      <p:cBhvr>
                                        <p:cTn id="51" dur="500"/>
                                        <p:tgtEl>
                                          <p:spTgt spid="25"/>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dissolve">
                                      <p:cBhvr>
                                        <p:cTn id="56" dur="500"/>
                                        <p:tgtEl>
                                          <p:spTgt spid="23"/>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dissolve">
                                      <p:cBhvr>
                                        <p:cTn id="61" dur="500"/>
                                        <p:tgtEl>
                                          <p:spTgt spid="48"/>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64"/>
                                        </p:tgtEl>
                                        <p:attrNameLst>
                                          <p:attrName>style.visibility</p:attrName>
                                        </p:attrNameLst>
                                      </p:cBhvr>
                                      <p:to>
                                        <p:strVal val="visible"/>
                                      </p:to>
                                    </p:set>
                                    <p:animEffect transition="in" filter="dissolve">
                                      <p:cBhvr>
                                        <p:cTn id="66" dur="500"/>
                                        <p:tgtEl>
                                          <p:spTgt spid="64"/>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nodeType="click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dissolve">
                                      <p:cBhvr>
                                        <p:cTn id="71" dur="500"/>
                                        <p:tgtEl>
                                          <p:spTgt spid="65"/>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67"/>
                                        </p:tgtEl>
                                        <p:attrNameLst>
                                          <p:attrName>style.visibility</p:attrName>
                                        </p:attrNameLst>
                                      </p:cBhvr>
                                      <p:to>
                                        <p:strVal val="visible"/>
                                      </p:to>
                                    </p:set>
                                    <p:animEffect transition="in" filter="dissolve">
                                      <p:cBhvr>
                                        <p:cTn id="76" dur="500"/>
                                        <p:tgtEl>
                                          <p:spTgt spid="67"/>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69"/>
                                        </p:tgtEl>
                                        <p:attrNameLst>
                                          <p:attrName>style.visibility</p:attrName>
                                        </p:attrNameLst>
                                      </p:cBhvr>
                                      <p:to>
                                        <p:strVal val="visible"/>
                                      </p:to>
                                    </p:set>
                                    <p:animEffect transition="in" filter="dissolve">
                                      <p:cBhvr>
                                        <p:cTn id="81" dur="500"/>
                                        <p:tgtEl>
                                          <p:spTgt spid="69"/>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nodeType="clickEffect">
                                  <p:stCondLst>
                                    <p:cond delay="0"/>
                                  </p:stCondLst>
                                  <p:childTnLst>
                                    <p:set>
                                      <p:cBhvr>
                                        <p:cTn id="85" dur="1" fill="hold">
                                          <p:stCondLst>
                                            <p:cond delay="0"/>
                                          </p:stCondLst>
                                        </p:cTn>
                                        <p:tgtEl>
                                          <p:spTgt spid="70"/>
                                        </p:tgtEl>
                                        <p:attrNameLst>
                                          <p:attrName>style.visibility</p:attrName>
                                        </p:attrNameLst>
                                      </p:cBhvr>
                                      <p:to>
                                        <p:strVal val="visible"/>
                                      </p:to>
                                    </p:set>
                                    <p:animEffect transition="in" filter="dissolve">
                                      <p:cBhvr>
                                        <p:cTn id="86" dur="500"/>
                                        <p:tgtEl>
                                          <p:spTgt spid="70"/>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nodeType="clickEffect">
                                  <p:stCondLst>
                                    <p:cond delay="0"/>
                                  </p:stCondLst>
                                  <p:childTnLst>
                                    <p:set>
                                      <p:cBhvr>
                                        <p:cTn id="90" dur="1" fill="hold">
                                          <p:stCondLst>
                                            <p:cond delay="0"/>
                                          </p:stCondLst>
                                        </p:cTn>
                                        <p:tgtEl>
                                          <p:spTgt spid="68"/>
                                        </p:tgtEl>
                                        <p:attrNameLst>
                                          <p:attrName>style.visibility</p:attrName>
                                        </p:attrNameLst>
                                      </p:cBhvr>
                                      <p:to>
                                        <p:strVal val="visible"/>
                                      </p:to>
                                    </p:set>
                                    <p:animEffect transition="in" filter="dissolve">
                                      <p:cBhvr>
                                        <p:cTn id="91" dur="500"/>
                                        <p:tgtEl>
                                          <p:spTgt spid="68"/>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nodeType="clickEffect">
                                  <p:stCondLst>
                                    <p:cond delay="0"/>
                                  </p:stCondLst>
                                  <p:childTnLst>
                                    <p:set>
                                      <p:cBhvr>
                                        <p:cTn id="95" dur="1" fill="hold">
                                          <p:stCondLst>
                                            <p:cond delay="0"/>
                                          </p:stCondLst>
                                        </p:cTn>
                                        <p:tgtEl>
                                          <p:spTgt spid="71"/>
                                        </p:tgtEl>
                                        <p:attrNameLst>
                                          <p:attrName>style.visibility</p:attrName>
                                        </p:attrNameLst>
                                      </p:cBhvr>
                                      <p:to>
                                        <p:strVal val="visible"/>
                                      </p:to>
                                    </p:set>
                                    <p:animEffect transition="in" filter="dissolve">
                                      <p:cBhvr>
                                        <p:cTn id="96" dur="500"/>
                                        <p:tgtEl>
                                          <p:spTgt spid="71"/>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74"/>
                                        </p:tgtEl>
                                        <p:attrNameLst>
                                          <p:attrName>style.visibility</p:attrName>
                                        </p:attrNameLst>
                                      </p:cBhvr>
                                      <p:to>
                                        <p:strVal val="visible"/>
                                      </p:to>
                                    </p:set>
                                    <p:animEffect transition="in" filter="dissolve">
                                      <p:cBhvr>
                                        <p:cTn id="101" dur="500"/>
                                        <p:tgtEl>
                                          <p:spTgt spid="74"/>
                                        </p:tgtEl>
                                      </p:cBhvr>
                                    </p:animEffect>
                                  </p:childTnLst>
                                </p:cTn>
                              </p:par>
                            </p:childTnLst>
                          </p:cTn>
                        </p:par>
                      </p:childTnLst>
                    </p:cTn>
                  </p:par>
                  <p:par>
                    <p:cTn id="102" fill="hold">
                      <p:stCondLst>
                        <p:cond delay="indefinite"/>
                      </p:stCondLst>
                      <p:childTnLst>
                        <p:par>
                          <p:cTn id="103" fill="hold">
                            <p:stCondLst>
                              <p:cond delay="0"/>
                            </p:stCondLst>
                            <p:childTnLst>
                              <p:par>
                                <p:cTn id="104" presetID="6" presetClass="emph" presetSubtype="0" fill="hold" grpId="1" nodeType="clickEffect">
                                  <p:stCondLst>
                                    <p:cond delay="0"/>
                                  </p:stCondLst>
                                  <p:childTnLst>
                                    <p:animScale>
                                      <p:cBhvr>
                                        <p:cTn id="105" dur="2000" fill="hold"/>
                                        <p:tgtEl>
                                          <p:spTgt spid="7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8" grpId="0"/>
      <p:bldP spid="29" grpId="0"/>
      <p:bldP spid="47" grpId="0"/>
      <p:bldP spid="47" grpId="1"/>
      <p:bldP spid="48" grpId="0"/>
      <p:bldP spid="74" grpId="0"/>
      <p:bldP spid="7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0" y="-2204"/>
            <a:ext cx="12192000" cy="1280160"/>
          </a:xfrm>
          <a:custGeom>
            <a:avLst/>
            <a:gdLst/>
            <a:ahLst/>
            <a:cxnLst/>
            <a:rect l="l" t="t" r="r" b="b"/>
            <a:pathLst>
              <a:path w="18288000" h="3408764">
                <a:moveTo>
                  <a:pt x="0" y="0"/>
                </a:moveTo>
                <a:lnTo>
                  <a:pt x="18288000" y="0"/>
                </a:lnTo>
                <a:lnTo>
                  <a:pt x="18288000" y="3408764"/>
                </a:lnTo>
                <a:lnTo>
                  <a:pt x="0" y="3408764"/>
                </a:lnTo>
                <a:lnTo>
                  <a:pt x="0" y="0"/>
                </a:lnTo>
                <a:close/>
              </a:path>
            </a:pathLst>
          </a:custGeom>
          <a:blipFill>
            <a:blip r:embed="rId3">
              <a:extLst>
                <a:ext uri="{96DAC541-7B7A-43D3-8B79-37D633B846F1}">
                  <asvg:svgBlip xmlns:asvg="http://schemas.microsoft.com/office/drawing/2016/SVG/main" r:embed="rId4"/>
                </a:ext>
              </a:extLst>
            </a:blip>
            <a:stretch>
              <a:fillRect t="-201415"/>
            </a:stretch>
          </a:blipFill>
        </p:spPr>
        <p: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1" name="TextBox 11"/>
          <p:cNvSpPr txBox="1"/>
          <p:nvPr/>
        </p:nvSpPr>
        <p:spPr>
          <a:xfrm>
            <a:off x="268393" y="371316"/>
            <a:ext cx="11932507" cy="275396"/>
          </a:xfrm>
          <a:prstGeom prst="rect">
            <a:avLst/>
          </a:prstGeom>
        </p:spPr>
        <p:txBody>
          <a:bodyPr wrap="square" lIns="0" tIns="0" rIns="0" bIns="0" rtlCol="0" anchor="t">
            <a:spAutoFit/>
          </a:bodyPr>
          <a:lstStyle/>
          <a:p>
            <a:pPr marL="0" marR="0" lvl="0" indent="0" algn="l" defTabSz="609630" rtl="0" eaLnBrk="1" fontAlgn="auto" latinLnBrk="0" hangingPunct="1">
              <a:lnSpc>
                <a:spcPts val="2239"/>
              </a:lnSpc>
              <a:spcBef>
                <a:spcPct val="0"/>
              </a:spcBef>
              <a:spcAft>
                <a:spcPts val="0"/>
              </a:spcAft>
              <a:buClrTx/>
              <a:buSzTx/>
              <a:buFontTx/>
              <a:buNone/>
              <a:tabLst/>
              <a:defRPr/>
            </a:pPr>
            <a:r>
              <a:rPr kumimoji="0" lang="en-US" sz="1800" b="0" i="0" u="none" strike="noStrike" kern="1200" cap="none" spc="300" normalizeH="0" baseline="0" noProof="0" dirty="0">
                <a:ln>
                  <a:noFill/>
                </a:ln>
                <a:solidFill>
                  <a:srgbClr val="FFFFFF"/>
                </a:solidFill>
                <a:effectLst/>
                <a:uLnTx/>
                <a:uFillTx/>
                <a:latin typeface="Poppins"/>
                <a:ea typeface="+mn-ea"/>
                <a:cs typeface="Poppins"/>
              </a:rPr>
              <a:t>Identify Industries using Keyword Search and </a:t>
            </a:r>
            <a:r>
              <a:rPr kumimoji="0" lang="en-US" sz="1800" b="0" i="0" u="none" strike="noStrike" kern="1200" cap="none" spc="300" normalizeH="0" baseline="0" noProof="0" dirty="0" err="1">
                <a:ln>
                  <a:noFill/>
                </a:ln>
                <a:solidFill>
                  <a:srgbClr val="FFFFFF"/>
                </a:solidFill>
                <a:effectLst/>
                <a:uLnTx/>
                <a:uFillTx/>
                <a:latin typeface="Poppins"/>
                <a:ea typeface="+mn-ea"/>
                <a:cs typeface="Poppins"/>
              </a:rPr>
              <a:t>BERTopic</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0" name="Straight Connector 9">
            <a:extLst>
              <a:ext uri="{FF2B5EF4-FFF2-40B4-BE49-F238E27FC236}">
                <a16:creationId xmlns:a16="http://schemas.microsoft.com/office/drawing/2014/main" id="{5AE983CB-93BB-7B3C-2CB1-B74E479AA71C}"/>
              </a:ext>
            </a:extLst>
          </p:cNvPr>
          <p:cNvCxnSpPr/>
          <p:nvPr/>
        </p:nvCxnSpPr>
        <p:spPr>
          <a:xfrm>
            <a:off x="0" y="4446501"/>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56CB1905-9FFA-BBF1-5083-60EE9D5CF3D1}"/>
              </a:ext>
            </a:extLst>
          </p:cNvPr>
          <p:cNvSpPr/>
          <p:nvPr/>
        </p:nvSpPr>
        <p:spPr>
          <a:xfrm>
            <a:off x="4748082" y="1289773"/>
            <a:ext cx="1554480" cy="155448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5" name="Google Shape;1037;p19">
            <a:extLst>
              <a:ext uri="{FF2B5EF4-FFF2-40B4-BE49-F238E27FC236}">
                <a16:creationId xmlns:a16="http://schemas.microsoft.com/office/drawing/2014/main" id="{A5B8474C-06BF-AD36-ABF2-6BECB023A7EC}"/>
              </a:ext>
            </a:extLst>
          </p:cNvPr>
          <p:cNvSpPr/>
          <p:nvPr/>
        </p:nvSpPr>
        <p:spPr>
          <a:xfrm>
            <a:off x="48758" y="5031654"/>
            <a:ext cx="12094484" cy="1658395"/>
          </a:xfrm>
          <a:prstGeom prst="roundRect">
            <a:avLst>
              <a:gd name="adj" fmla="val 16667"/>
            </a:avLst>
          </a:prstGeom>
          <a:solidFill>
            <a:schemeClr val="tx2"/>
          </a:solidFill>
          <a:ln>
            <a:solidFill>
              <a:schemeClr val="accent1">
                <a:lumMod val="50000"/>
              </a:schemeClr>
            </a:solid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The finance, healthcare, and legal sectors are at the forefront of artificial intelligence adoption, with significant influences noted in their evolution. Finance leads with a 28% adoption, leveraging AI for market predictions and customer service enhancement. Healthcare follows at 21%, where AI has revolutionized diagnostics and treatment personalization. The legal sector's adoption stands at 20%, utilizing AI for document analysis and legal research. These industries have capitalized on AI to drive innovation and operational efficiency.</a:t>
            </a:r>
            <a:endParaRPr kumimoji="0" lang="en-US" sz="2400" b="0" i="0" u="none" strike="noStrike" kern="0" cap="none" spc="0" normalizeH="0" baseline="0" noProof="0" dirty="0">
              <a:ln>
                <a:noFill/>
              </a:ln>
              <a:solidFill>
                <a:prstClr val="white"/>
              </a:solidFill>
              <a:effectLst/>
              <a:uLnTx/>
              <a:uFillTx/>
              <a:latin typeface="Calibri"/>
              <a:ea typeface="Calibri"/>
              <a:cs typeface="Calibri"/>
              <a:sym typeface="Calibri"/>
            </a:endParaRPr>
          </a:p>
        </p:txBody>
      </p:sp>
      <p:sp>
        <p:nvSpPr>
          <p:cNvPr id="13" name="Oval 12">
            <a:extLst>
              <a:ext uri="{FF2B5EF4-FFF2-40B4-BE49-F238E27FC236}">
                <a16:creationId xmlns:a16="http://schemas.microsoft.com/office/drawing/2014/main" id="{FEFD40DB-7BA9-1D77-3281-3ABC03729DEE}"/>
              </a:ext>
            </a:extLst>
          </p:cNvPr>
          <p:cNvSpPr/>
          <p:nvPr/>
        </p:nvSpPr>
        <p:spPr>
          <a:xfrm>
            <a:off x="8300611" y="1954663"/>
            <a:ext cx="731520" cy="731520"/>
          </a:xfrm>
          <a:prstGeom prst="ellipse">
            <a:avLst/>
          </a:prstGeom>
          <a:solidFill>
            <a:schemeClr val="bg1"/>
          </a:solidFill>
        </p:spPr>
        <p:txBody>
          <a:bodyPr rtlCol="0" anchor="ct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29" name="Google Shape;1658;p71">
            <a:extLst>
              <a:ext uri="{FF2B5EF4-FFF2-40B4-BE49-F238E27FC236}">
                <a16:creationId xmlns:a16="http://schemas.microsoft.com/office/drawing/2014/main" id="{E4E8F5A6-DAFC-9A19-C2EA-E025CE8F74A6}"/>
              </a:ext>
            </a:extLst>
          </p:cNvPr>
          <p:cNvSpPr txBox="1">
            <a:spLocks/>
          </p:cNvSpPr>
          <p:nvPr/>
        </p:nvSpPr>
        <p:spPr>
          <a:xfrm>
            <a:off x="2800081" y="2372617"/>
            <a:ext cx="2368683" cy="2539389"/>
          </a:xfrm>
          <a:prstGeom prst="rect">
            <a:avLst/>
          </a:prstGeom>
        </p:spPr>
        <p:txBody>
          <a:bodyPr spcFirstLastPara="1" wrap="square" lIns="91425" tIns="91425" rIns="91425" bIns="91425" anchor="t" anchorCtr="0">
            <a:noAutofit/>
          </a:bodyPr>
          <a:lst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a:lstStyle>
          <a:p>
            <a:pPr marL="0" marR="0" lvl="0" indent="0" algn="ctr" defTabSz="609630" rtl="0" eaLnBrk="1" fontAlgn="auto" latinLnBrk="0" hangingPunct="1">
              <a:lnSpc>
                <a:spcPct val="150000"/>
              </a:lnSpc>
              <a:spcBef>
                <a:spcPts val="0"/>
              </a:spcBef>
              <a:spcAft>
                <a:spcPts val="0"/>
              </a:spcAft>
              <a:buClrTx/>
              <a:buSzTx/>
              <a:buFont typeface="Arial" pitchFamily="34" charset="0"/>
              <a:buNone/>
              <a:tabLst/>
              <a:defRPr/>
            </a:pPr>
            <a:r>
              <a:rPr kumimoji="0" lang="en-US" sz="1300" b="0" i="0" u="none" strike="noStrike" kern="1200" cap="none" spc="300" normalizeH="0" baseline="0" noProof="0" dirty="0">
                <a:ln>
                  <a:noFill/>
                </a:ln>
                <a:solidFill>
                  <a:prstClr val="white"/>
                </a:solidFill>
                <a:effectLst/>
                <a:uLnTx/>
                <a:uFillTx/>
                <a:latin typeface="Poppins" pitchFamily="2" charset="77"/>
                <a:ea typeface="+mn-ea"/>
                <a:cs typeface="Poppins" pitchFamily="2" charset="77"/>
              </a:rPr>
              <a:t>.</a:t>
            </a:r>
          </a:p>
        </p:txBody>
      </p:sp>
      <p:pic>
        <p:nvPicPr>
          <p:cNvPr id="15" name="Picture 14">
            <a:extLst>
              <a:ext uri="{FF2B5EF4-FFF2-40B4-BE49-F238E27FC236}">
                <a16:creationId xmlns:a16="http://schemas.microsoft.com/office/drawing/2014/main" id="{62DF4C54-D16E-52E9-29C8-8E8DBD437A16}"/>
              </a:ext>
            </a:extLst>
          </p:cNvPr>
          <p:cNvPicPr>
            <a:picLocks noChangeAspect="1"/>
          </p:cNvPicPr>
          <p:nvPr/>
        </p:nvPicPr>
        <p:blipFill>
          <a:blip r:embed="rId5"/>
          <a:stretch>
            <a:fillRect/>
          </a:stretch>
        </p:blipFill>
        <p:spPr>
          <a:xfrm>
            <a:off x="5499501" y="1793539"/>
            <a:ext cx="6643741" cy="2652961"/>
          </a:xfrm>
          <a:prstGeom prst="rect">
            <a:avLst/>
          </a:prstGeom>
        </p:spPr>
      </p:pic>
      <p:sp>
        <p:nvSpPr>
          <p:cNvPr id="18" name="Rectangle: Rounded Corners 17">
            <a:extLst>
              <a:ext uri="{FF2B5EF4-FFF2-40B4-BE49-F238E27FC236}">
                <a16:creationId xmlns:a16="http://schemas.microsoft.com/office/drawing/2014/main" id="{F3C36289-6852-6CE5-663B-1E3F3BEF9BA0}"/>
              </a:ext>
            </a:extLst>
          </p:cNvPr>
          <p:cNvSpPr/>
          <p:nvPr/>
        </p:nvSpPr>
        <p:spPr>
          <a:xfrm>
            <a:off x="5593080" y="1661160"/>
            <a:ext cx="1500905" cy="14859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9" name="Rectangle: Rounded Corners 18">
            <a:extLst>
              <a:ext uri="{FF2B5EF4-FFF2-40B4-BE49-F238E27FC236}">
                <a16:creationId xmlns:a16="http://schemas.microsoft.com/office/drawing/2014/main" id="{E294B8AA-5FB1-4D70-2A1B-C7AA2886385E}"/>
              </a:ext>
            </a:extLst>
          </p:cNvPr>
          <p:cNvSpPr/>
          <p:nvPr/>
        </p:nvSpPr>
        <p:spPr>
          <a:xfrm>
            <a:off x="7208757" y="1660810"/>
            <a:ext cx="1500904" cy="14859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20" name="Rectangle: Rounded Corners 19">
            <a:extLst>
              <a:ext uri="{FF2B5EF4-FFF2-40B4-BE49-F238E27FC236}">
                <a16:creationId xmlns:a16="http://schemas.microsoft.com/office/drawing/2014/main" id="{1322C3C0-E339-9FF6-7115-7925EB31DF98}"/>
              </a:ext>
            </a:extLst>
          </p:cNvPr>
          <p:cNvSpPr/>
          <p:nvPr/>
        </p:nvSpPr>
        <p:spPr>
          <a:xfrm>
            <a:off x="8770892" y="1642148"/>
            <a:ext cx="1500904" cy="14859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21" name="Rectangle: Rounded Corners 20">
            <a:extLst>
              <a:ext uri="{FF2B5EF4-FFF2-40B4-BE49-F238E27FC236}">
                <a16:creationId xmlns:a16="http://schemas.microsoft.com/office/drawing/2014/main" id="{CE1F4B95-AA82-FF9E-0F70-F9308188BA03}"/>
              </a:ext>
            </a:extLst>
          </p:cNvPr>
          <p:cNvSpPr/>
          <p:nvPr/>
        </p:nvSpPr>
        <p:spPr>
          <a:xfrm>
            <a:off x="5593080" y="3147115"/>
            <a:ext cx="1500905" cy="14859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24" name="TextBox 23">
            <a:extLst>
              <a:ext uri="{FF2B5EF4-FFF2-40B4-BE49-F238E27FC236}">
                <a16:creationId xmlns:a16="http://schemas.microsoft.com/office/drawing/2014/main" id="{01E55C33-8B9D-11A8-2EC3-7313C1F90645}"/>
              </a:ext>
            </a:extLst>
          </p:cNvPr>
          <p:cNvSpPr txBox="1"/>
          <p:nvPr/>
        </p:nvSpPr>
        <p:spPr>
          <a:xfrm>
            <a:off x="5754887" y="1348512"/>
            <a:ext cx="1177290" cy="3231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Calibri"/>
                <a:ea typeface="+mn-ea"/>
                <a:cs typeface="+mn-cs"/>
              </a:rPr>
              <a:t>Tech</a:t>
            </a:r>
          </a:p>
        </p:txBody>
      </p:sp>
      <p:sp>
        <p:nvSpPr>
          <p:cNvPr id="25" name="TextBox 24">
            <a:extLst>
              <a:ext uri="{FF2B5EF4-FFF2-40B4-BE49-F238E27FC236}">
                <a16:creationId xmlns:a16="http://schemas.microsoft.com/office/drawing/2014/main" id="{D388BD89-46B0-EF39-372D-B0FDA203CF57}"/>
              </a:ext>
            </a:extLst>
          </p:cNvPr>
          <p:cNvSpPr txBox="1"/>
          <p:nvPr/>
        </p:nvSpPr>
        <p:spPr>
          <a:xfrm>
            <a:off x="7130131" y="1323714"/>
            <a:ext cx="1604614" cy="3231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Calibri"/>
                <a:ea typeface="+mn-ea"/>
                <a:cs typeface="+mn-cs"/>
              </a:rPr>
              <a:t>Entertainment</a:t>
            </a:r>
          </a:p>
        </p:txBody>
      </p:sp>
      <p:sp>
        <p:nvSpPr>
          <p:cNvPr id="26" name="TextBox 25">
            <a:extLst>
              <a:ext uri="{FF2B5EF4-FFF2-40B4-BE49-F238E27FC236}">
                <a16:creationId xmlns:a16="http://schemas.microsoft.com/office/drawing/2014/main" id="{22F2574C-A82F-6921-E07D-41415F09BD11}"/>
              </a:ext>
            </a:extLst>
          </p:cNvPr>
          <p:cNvSpPr txBox="1"/>
          <p:nvPr/>
        </p:nvSpPr>
        <p:spPr>
          <a:xfrm>
            <a:off x="8719037" y="1311628"/>
            <a:ext cx="1604614" cy="3231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Calibri"/>
                <a:ea typeface="+mn-ea"/>
                <a:cs typeface="+mn-cs"/>
              </a:rPr>
              <a:t>Healthcare</a:t>
            </a:r>
          </a:p>
        </p:txBody>
      </p:sp>
      <p:sp>
        <p:nvSpPr>
          <p:cNvPr id="28" name="TextBox 27">
            <a:extLst>
              <a:ext uri="{FF2B5EF4-FFF2-40B4-BE49-F238E27FC236}">
                <a16:creationId xmlns:a16="http://schemas.microsoft.com/office/drawing/2014/main" id="{E1060B8B-BAFD-BB4E-4CA9-4D536187F4BD}"/>
              </a:ext>
            </a:extLst>
          </p:cNvPr>
          <p:cNvSpPr txBox="1"/>
          <p:nvPr/>
        </p:nvSpPr>
        <p:spPr>
          <a:xfrm>
            <a:off x="5548397" y="4588495"/>
            <a:ext cx="1604614" cy="3231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Calibri"/>
                <a:ea typeface="+mn-ea"/>
                <a:cs typeface="+mn-cs"/>
              </a:rPr>
              <a:t>Environment</a:t>
            </a:r>
          </a:p>
        </p:txBody>
      </p:sp>
      <p:pic>
        <p:nvPicPr>
          <p:cNvPr id="30" name="Picture 29">
            <a:extLst>
              <a:ext uri="{FF2B5EF4-FFF2-40B4-BE49-F238E27FC236}">
                <a16:creationId xmlns:a16="http://schemas.microsoft.com/office/drawing/2014/main" id="{A9AF0FA0-C14C-496A-1409-E38DB6A9D57B}"/>
              </a:ext>
            </a:extLst>
          </p:cNvPr>
          <p:cNvPicPr>
            <a:picLocks noChangeAspect="1"/>
          </p:cNvPicPr>
          <p:nvPr/>
        </p:nvPicPr>
        <p:blipFill>
          <a:blip r:embed="rId6"/>
          <a:stretch>
            <a:fillRect/>
          </a:stretch>
        </p:blipFill>
        <p:spPr>
          <a:xfrm>
            <a:off x="415172" y="1406624"/>
            <a:ext cx="5032473" cy="3491243"/>
          </a:xfrm>
          <a:prstGeom prst="rect">
            <a:avLst/>
          </a:prstGeom>
        </p:spPr>
      </p:pic>
    </p:spTree>
    <p:extLst>
      <p:ext uri="{BB962C8B-B14F-4D97-AF65-F5344CB8AC3E}">
        <p14:creationId xmlns:p14="http://schemas.microsoft.com/office/powerpoint/2010/main" val="144539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randombar(horizontal)">
                                      <p:cBhvr>
                                        <p:cTn id="7" dur="500"/>
                                        <p:tgtEl>
                                          <p:spTgt spid="45"/>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strips(downLeft)">
                                      <p:cBhvr>
                                        <p:cTn id="10" dur="500"/>
                                        <p:tgtEl>
                                          <p:spTgt spid="29"/>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strips(downLeft)">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13" grpId="0" animBg="1"/>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0" y="-2204"/>
            <a:ext cx="12192000" cy="1280160"/>
          </a:xfrm>
          <a:custGeom>
            <a:avLst/>
            <a:gdLst/>
            <a:ahLst/>
            <a:cxnLst/>
            <a:rect l="l" t="t" r="r" b="b"/>
            <a:pathLst>
              <a:path w="18288000" h="3408764">
                <a:moveTo>
                  <a:pt x="0" y="0"/>
                </a:moveTo>
                <a:lnTo>
                  <a:pt x="18288000" y="0"/>
                </a:lnTo>
                <a:lnTo>
                  <a:pt x="18288000" y="3408764"/>
                </a:lnTo>
                <a:lnTo>
                  <a:pt x="0" y="3408764"/>
                </a:lnTo>
                <a:lnTo>
                  <a:pt x="0" y="0"/>
                </a:lnTo>
                <a:close/>
              </a:path>
            </a:pathLst>
          </a:custGeom>
          <a:blipFill>
            <a:blip r:embed="rId3">
              <a:extLst>
                <a:ext uri="{96DAC541-7B7A-43D3-8B79-37D633B846F1}">
                  <asvg:svgBlip xmlns:asvg="http://schemas.microsoft.com/office/drawing/2016/SVG/main" r:embed="rId4"/>
                </a:ext>
              </a:extLst>
            </a:blip>
            <a:stretch>
              <a:fillRect t="-201415"/>
            </a:stretch>
          </a:blipFill>
        </p:spPr>
        <p:txBody>
          <a:bodyPr/>
          <a:lstStyle/>
          <a:p>
            <a:pPr defTabSz="609630"/>
            <a:endParaRPr lang="en-US" sz="1200">
              <a:solidFill>
                <a:prstClr val="black"/>
              </a:solidFill>
              <a:latin typeface="Calibri"/>
            </a:endParaRPr>
          </a:p>
        </p:txBody>
      </p:sp>
      <p:sp>
        <p:nvSpPr>
          <p:cNvPr id="11" name="TextBox 11"/>
          <p:cNvSpPr txBox="1"/>
          <p:nvPr/>
        </p:nvSpPr>
        <p:spPr>
          <a:xfrm>
            <a:off x="281071" y="330014"/>
            <a:ext cx="11354086" cy="621260"/>
          </a:xfrm>
          <a:prstGeom prst="rect">
            <a:avLst/>
          </a:prstGeom>
        </p:spPr>
        <p:txBody>
          <a:bodyPr wrap="square" lIns="0" tIns="0" rIns="0" bIns="0" rtlCol="0" anchor="t">
            <a:spAutoFit/>
          </a:bodyPr>
          <a:lstStyle/>
          <a:p>
            <a:pPr defTabSz="609630">
              <a:lnSpc>
                <a:spcPct val="114999"/>
              </a:lnSpc>
            </a:pPr>
            <a:r>
              <a:rPr lang="en-US" spc="300" dirty="0">
                <a:solidFill>
                  <a:schemeClr val="bg1"/>
                </a:solidFill>
                <a:latin typeface="Poppins"/>
                <a:cs typeface="Poppins"/>
              </a:rPr>
              <a:t>Detecting the Sentiment of the News Articles Using Logistics Regression trained on YELP data</a:t>
            </a:r>
            <a:endParaRPr lang="en-US" dirty="0">
              <a:solidFill>
                <a:schemeClr val="bg1"/>
              </a:solidFill>
              <a:latin typeface="Calibri"/>
              <a:cs typeface="Calibri"/>
            </a:endParaRPr>
          </a:p>
        </p:txBody>
      </p:sp>
      <p:pic>
        <p:nvPicPr>
          <p:cNvPr id="10" name="Graphic 9" descr="Arrow Right with solid fill">
            <a:extLst>
              <a:ext uri="{FF2B5EF4-FFF2-40B4-BE49-F238E27FC236}">
                <a16:creationId xmlns:a16="http://schemas.microsoft.com/office/drawing/2014/main" id="{B128C69F-99E2-C099-E39D-AAD0967BE05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3148118">
            <a:off x="1868703" y="2461071"/>
            <a:ext cx="1403466" cy="914400"/>
          </a:xfrm>
          <a:prstGeom prst="rect">
            <a:avLst/>
          </a:prstGeom>
        </p:spPr>
      </p:pic>
      <p:sp>
        <p:nvSpPr>
          <p:cNvPr id="21" name="TextBox 20">
            <a:extLst>
              <a:ext uri="{FF2B5EF4-FFF2-40B4-BE49-F238E27FC236}">
                <a16:creationId xmlns:a16="http://schemas.microsoft.com/office/drawing/2014/main" id="{827B9092-BAC7-2B4D-B339-EC6EB2EA235A}"/>
              </a:ext>
            </a:extLst>
          </p:cNvPr>
          <p:cNvSpPr txBox="1"/>
          <p:nvPr/>
        </p:nvSpPr>
        <p:spPr>
          <a:xfrm>
            <a:off x="7855577" y="1593063"/>
            <a:ext cx="2600574" cy="461665"/>
          </a:xfrm>
          <a:prstGeom prst="rect">
            <a:avLst/>
          </a:prstGeom>
          <a:noFill/>
        </p:spPr>
        <p:txBody>
          <a:bodyPr wrap="square" rtlCol="0">
            <a:spAutoFit/>
          </a:bodyPr>
          <a:lstStyle/>
          <a:p>
            <a:r>
              <a:rPr lang="en-US" sz="2400" b="1" u="sng">
                <a:solidFill>
                  <a:schemeClr val="bg1"/>
                </a:solidFill>
                <a:latin typeface="Poppins" pitchFamily="2" charset="77"/>
                <a:cs typeface="Poppins" pitchFamily="2" charset="77"/>
              </a:rPr>
              <a:t>User Interface</a:t>
            </a:r>
          </a:p>
        </p:txBody>
      </p:sp>
      <p:pic>
        <p:nvPicPr>
          <p:cNvPr id="1026" name="Picture 2">
            <a:extLst>
              <a:ext uri="{FF2B5EF4-FFF2-40B4-BE49-F238E27FC236}">
                <a16:creationId xmlns:a16="http://schemas.microsoft.com/office/drawing/2014/main" id="{E4B7D90D-FB2D-49DE-5DCF-54FB5FB573F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3145" y="1343608"/>
            <a:ext cx="4440685" cy="29147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7BD8ED4-9777-996C-4B22-687149A85E1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62" y="4037525"/>
            <a:ext cx="6715009" cy="2660648"/>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1037;p19">
            <a:extLst>
              <a:ext uri="{FF2B5EF4-FFF2-40B4-BE49-F238E27FC236}">
                <a16:creationId xmlns:a16="http://schemas.microsoft.com/office/drawing/2014/main" id="{64D89FAC-8969-4257-553C-D2F44C990C89}"/>
              </a:ext>
            </a:extLst>
          </p:cNvPr>
          <p:cNvSpPr/>
          <p:nvPr/>
        </p:nvSpPr>
        <p:spPr>
          <a:xfrm>
            <a:off x="6820417" y="1415611"/>
            <a:ext cx="5225175" cy="5162012"/>
          </a:xfrm>
          <a:prstGeom prst="roundRect">
            <a:avLst>
              <a:gd name="adj" fmla="val 16667"/>
            </a:avLst>
          </a:prstGeom>
          <a:solidFill>
            <a:schemeClr val="tx2"/>
          </a:solidFill>
          <a:ln>
            <a:solidFill>
              <a:schemeClr val="accent1">
                <a:lumMod val="50000"/>
              </a:schemeClr>
            </a:solidFill>
          </a:ln>
        </p:spPr>
        <p:txBody>
          <a:bodyPr spcFirstLastPara="1" wrap="square" lIns="91425" tIns="45700" rIns="91425" bIns="45700" anchor="ctr" anchorCtr="0">
            <a:noAutofit/>
          </a:bodyPr>
          <a:lstStyle/>
          <a:p>
            <a:pPr lvl="0" algn="ctr">
              <a:buClr>
                <a:srgbClr val="000000"/>
              </a:buClr>
              <a:defRPr/>
            </a:pPr>
            <a:r>
              <a:rPr lang="en-US" sz="1700" kern="0" dirty="0">
                <a:solidFill>
                  <a:prstClr val="white"/>
                </a:solidFill>
                <a:ea typeface="Calibri"/>
                <a:cs typeface="Calibri"/>
                <a:sym typeface="Calibri"/>
              </a:rPr>
              <a:t>The chart shows that most news stories about AI are negative, with two out of every three articles expressing worries or doubts. This negativity is often linked to fears that AI will take over simple office jobs, making people anxious. Moreover, the intense competition between big technology companies to be the top in AI since 2023 has probably made these fears worse. However, not all the news is bad; about one-third of the articles are positive, highlighting how AI can make things more efficient and help with work tasks. The graph also shows changes in how people feel about AI over time, with occasional jumps that might relate to news regarding the developments in AI.</a:t>
            </a:r>
            <a:endParaRPr kumimoji="0" lang="en-US" sz="1700" b="0" i="0" u="none" strike="noStrike" kern="0" cap="none" spc="0" normalizeH="0" baseline="0" noProof="0" dirty="0">
              <a:ln>
                <a:noFill/>
              </a:ln>
              <a:solidFill>
                <a:prstClr val="white"/>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33717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dissolv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0" y="-2204"/>
            <a:ext cx="12192000" cy="1280160"/>
          </a:xfrm>
          <a:custGeom>
            <a:avLst/>
            <a:gdLst/>
            <a:ahLst/>
            <a:cxnLst/>
            <a:rect l="l" t="t" r="r" b="b"/>
            <a:pathLst>
              <a:path w="18288000" h="3408764">
                <a:moveTo>
                  <a:pt x="0" y="0"/>
                </a:moveTo>
                <a:lnTo>
                  <a:pt x="18288000" y="0"/>
                </a:lnTo>
                <a:lnTo>
                  <a:pt x="18288000" y="3408764"/>
                </a:lnTo>
                <a:lnTo>
                  <a:pt x="0" y="3408764"/>
                </a:lnTo>
                <a:lnTo>
                  <a:pt x="0" y="0"/>
                </a:lnTo>
                <a:close/>
              </a:path>
            </a:pathLst>
          </a:custGeom>
          <a:blipFill>
            <a:blip r:embed="rId3">
              <a:extLst>
                <a:ext uri="{96DAC541-7B7A-43D3-8B79-37D633B846F1}">
                  <asvg:svgBlip xmlns:asvg="http://schemas.microsoft.com/office/drawing/2016/SVG/main" r:embed="rId4"/>
                </a:ext>
              </a:extLst>
            </a:blip>
            <a:stretch>
              <a:fillRect t="-201415"/>
            </a:stretch>
          </a:blipFill>
        </p:spPr>
        <p:txBody>
          <a:bodyPr/>
          <a:lstStyle/>
          <a:p>
            <a:pPr defTabSz="609630"/>
            <a:endParaRPr lang="en-US" sz="1200">
              <a:solidFill>
                <a:prstClr val="black"/>
              </a:solidFill>
              <a:latin typeface="Calibri"/>
            </a:endParaRPr>
          </a:p>
        </p:txBody>
      </p:sp>
      <p:cxnSp>
        <p:nvCxnSpPr>
          <p:cNvPr id="10" name="Straight Connector 9">
            <a:extLst>
              <a:ext uri="{FF2B5EF4-FFF2-40B4-BE49-F238E27FC236}">
                <a16:creationId xmlns:a16="http://schemas.microsoft.com/office/drawing/2014/main" id="{5AE983CB-93BB-7B3C-2CB1-B74E479AA71C}"/>
              </a:ext>
            </a:extLst>
          </p:cNvPr>
          <p:cNvCxnSpPr/>
          <p:nvPr/>
        </p:nvCxnSpPr>
        <p:spPr>
          <a:xfrm>
            <a:off x="0" y="6158851"/>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1">
            <a:extLst>
              <a:ext uri="{FF2B5EF4-FFF2-40B4-BE49-F238E27FC236}">
                <a16:creationId xmlns:a16="http://schemas.microsoft.com/office/drawing/2014/main" id="{D7FE8671-2215-8D8F-4310-19EF948E88A4}"/>
              </a:ext>
            </a:extLst>
          </p:cNvPr>
          <p:cNvSpPr txBox="1"/>
          <p:nvPr/>
        </p:nvSpPr>
        <p:spPr>
          <a:xfrm>
            <a:off x="281071" y="330014"/>
            <a:ext cx="10820400" cy="307777"/>
          </a:xfrm>
          <a:prstGeom prst="rect">
            <a:avLst/>
          </a:prstGeom>
        </p:spPr>
        <p:txBody>
          <a:bodyPr lIns="0" tIns="0" rIns="0" bIns="0" rtlCol="0" anchor="t">
            <a:spAutoFit/>
          </a:bodyPr>
          <a:lstStyle/>
          <a:p>
            <a:pPr defTabSz="609630"/>
            <a:r>
              <a:rPr lang="en-US" sz="2000" spc="300" dirty="0">
                <a:solidFill>
                  <a:schemeClr val="bg1"/>
                </a:solidFill>
                <a:latin typeface="Poppins"/>
                <a:cs typeface="Poppins"/>
              </a:rPr>
              <a:t>Sentiment Analysis over Time for Industries</a:t>
            </a:r>
            <a:endParaRPr lang="en-US" sz="2000" b="1" spc="300" dirty="0">
              <a:solidFill>
                <a:schemeClr val="accent6"/>
              </a:solidFill>
              <a:latin typeface="Poppins"/>
              <a:cs typeface="Poppins"/>
            </a:endParaRPr>
          </a:p>
        </p:txBody>
      </p:sp>
      <p:sp>
        <p:nvSpPr>
          <p:cNvPr id="15" name="Oval 14">
            <a:extLst>
              <a:ext uri="{FF2B5EF4-FFF2-40B4-BE49-F238E27FC236}">
                <a16:creationId xmlns:a16="http://schemas.microsoft.com/office/drawing/2014/main" id="{64524829-C890-F3E6-E1A8-520591C9E152}"/>
              </a:ext>
            </a:extLst>
          </p:cNvPr>
          <p:cNvSpPr/>
          <p:nvPr/>
        </p:nvSpPr>
        <p:spPr>
          <a:xfrm>
            <a:off x="3379304" y="2159621"/>
            <a:ext cx="609600" cy="583096"/>
          </a:xfrm>
          <a:prstGeom prst="ellipse">
            <a:avLst/>
          </a:prstGeom>
          <a:solidFill>
            <a:schemeClr val="bg1"/>
          </a:solidFill>
        </p:spPr>
        <p:txBody>
          <a:bodyPr rtlCol="0" anchor="ctr"/>
          <a:lstStyle/>
          <a:p>
            <a:pPr algn="l" defTabSz="609630"/>
            <a:endParaRPr lang="en-US" sz="1200" dirty="0">
              <a:solidFill>
                <a:prstClr val="black"/>
              </a:solidFill>
              <a:latin typeface="Calibri"/>
            </a:endParaRPr>
          </a:p>
        </p:txBody>
      </p:sp>
      <p:sp>
        <p:nvSpPr>
          <p:cNvPr id="16" name="Oval 15">
            <a:extLst>
              <a:ext uri="{FF2B5EF4-FFF2-40B4-BE49-F238E27FC236}">
                <a16:creationId xmlns:a16="http://schemas.microsoft.com/office/drawing/2014/main" id="{6CF97697-EBF9-704D-E0F8-E636AA855CEB}"/>
              </a:ext>
            </a:extLst>
          </p:cNvPr>
          <p:cNvSpPr/>
          <p:nvPr/>
        </p:nvSpPr>
        <p:spPr>
          <a:xfrm>
            <a:off x="3379304" y="3820722"/>
            <a:ext cx="609600" cy="583096"/>
          </a:xfrm>
          <a:prstGeom prst="ellipse">
            <a:avLst/>
          </a:prstGeom>
          <a:solidFill>
            <a:schemeClr val="bg1"/>
          </a:solidFill>
        </p:spPr>
        <p:txBody>
          <a:bodyPr rtlCol="0" anchor="ctr"/>
          <a:lstStyle/>
          <a:p>
            <a:pPr algn="l" defTabSz="609630"/>
            <a:endParaRPr lang="en-US" sz="1200" dirty="0">
              <a:solidFill>
                <a:prstClr val="black"/>
              </a:solidFill>
              <a:latin typeface="Calibri"/>
            </a:endParaRPr>
          </a:p>
        </p:txBody>
      </p:sp>
      <p:sp>
        <p:nvSpPr>
          <p:cNvPr id="18" name="Oval 17">
            <a:extLst>
              <a:ext uri="{FF2B5EF4-FFF2-40B4-BE49-F238E27FC236}">
                <a16:creationId xmlns:a16="http://schemas.microsoft.com/office/drawing/2014/main" id="{F9CAC147-806A-E5E2-6710-DBDC1C4064D0}"/>
              </a:ext>
            </a:extLst>
          </p:cNvPr>
          <p:cNvSpPr/>
          <p:nvPr/>
        </p:nvSpPr>
        <p:spPr>
          <a:xfrm>
            <a:off x="3315687" y="5534748"/>
            <a:ext cx="609600" cy="583096"/>
          </a:xfrm>
          <a:prstGeom prst="ellipse">
            <a:avLst/>
          </a:prstGeom>
          <a:solidFill>
            <a:schemeClr val="bg1"/>
          </a:solidFill>
        </p:spPr>
        <p:txBody>
          <a:bodyPr rtlCol="0" anchor="ctr"/>
          <a:lstStyle/>
          <a:p>
            <a:pPr algn="l" defTabSz="609630"/>
            <a:endParaRPr lang="en-US" sz="1200" dirty="0">
              <a:solidFill>
                <a:prstClr val="black"/>
              </a:solidFill>
              <a:latin typeface="Calibri"/>
            </a:endParaRPr>
          </a:p>
        </p:txBody>
      </p:sp>
      <p:sp>
        <p:nvSpPr>
          <p:cNvPr id="3" name="Google Shape;1037;p19">
            <a:extLst>
              <a:ext uri="{FF2B5EF4-FFF2-40B4-BE49-F238E27FC236}">
                <a16:creationId xmlns:a16="http://schemas.microsoft.com/office/drawing/2014/main" id="{5EF8CF78-FAFE-40EF-8394-8C90C9647076}"/>
              </a:ext>
            </a:extLst>
          </p:cNvPr>
          <p:cNvSpPr/>
          <p:nvPr/>
        </p:nvSpPr>
        <p:spPr>
          <a:xfrm>
            <a:off x="7711440" y="1415611"/>
            <a:ext cx="4334152" cy="5162012"/>
          </a:xfrm>
          <a:prstGeom prst="roundRect">
            <a:avLst>
              <a:gd name="adj" fmla="val 16667"/>
            </a:avLst>
          </a:prstGeom>
          <a:solidFill>
            <a:schemeClr val="tx2"/>
          </a:solidFill>
          <a:ln>
            <a:solidFill>
              <a:schemeClr val="accent1">
                <a:lumMod val="50000"/>
              </a:schemeClr>
            </a:solidFill>
          </a:ln>
        </p:spPr>
        <p:txBody>
          <a:bodyPr spcFirstLastPara="1" wrap="square" lIns="91425" tIns="45700" rIns="91425" bIns="45700" anchor="ctr" anchorCtr="0">
            <a:noAutofit/>
          </a:bodyPr>
          <a:lstStyle/>
          <a:p>
            <a:pPr lvl="0" algn="ctr">
              <a:buClr>
                <a:srgbClr val="000000"/>
              </a:buClr>
              <a:defRPr/>
            </a:pPr>
            <a:r>
              <a:rPr lang="en-US" sz="1700" kern="0" dirty="0">
                <a:solidFill>
                  <a:prstClr val="white"/>
                </a:solidFill>
                <a:ea typeface="Calibri"/>
                <a:cs typeface="Calibri"/>
                <a:sym typeface="Calibri"/>
              </a:rPr>
              <a:t>There is a generally positive reception towards AI integration across several industries from 2020 to 2024. Healthcare and entertainment consistently show higher sentiment scores, reflecting successful AI applications in patient care and media personalization. Notable peaks in the automobile sector hint at major AI advancements, possibly autonomous vehicle technologies. Meanwhile, the sharp sentiment shifts in finance around late 2021 could point to AI's impact on market dynamics. While the graph shows a trend towards greater approval of AI, the variability across industries signifies differing public perceptions and possibly debates surrounding AI's role in each sector.</a:t>
            </a:r>
            <a:endParaRPr kumimoji="0" lang="en-US" sz="1700" b="0" i="0" u="none" strike="noStrike" kern="0" cap="none" spc="0" normalizeH="0" baseline="0" noProof="0" dirty="0">
              <a:ln>
                <a:noFill/>
              </a:ln>
              <a:solidFill>
                <a:prstClr val="white"/>
              </a:solidFill>
              <a:effectLst/>
              <a:uLnTx/>
              <a:uFillTx/>
              <a:latin typeface="Calibri"/>
              <a:ea typeface="Calibri"/>
              <a:cs typeface="Calibri"/>
              <a:sym typeface="Calibri"/>
            </a:endParaRPr>
          </a:p>
        </p:txBody>
      </p:sp>
      <p:pic>
        <p:nvPicPr>
          <p:cNvPr id="5" name="Picture 4">
            <a:extLst>
              <a:ext uri="{FF2B5EF4-FFF2-40B4-BE49-F238E27FC236}">
                <a16:creationId xmlns:a16="http://schemas.microsoft.com/office/drawing/2014/main" id="{E32B1F70-6415-7049-5222-EC6F5503353A}"/>
              </a:ext>
            </a:extLst>
          </p:cNvPr>
          <p:cNvPicPr>
            <a:picLocks noChangeAspect="1"/>
          </p:cNvPicPr>
          <p:nvPr/>
        </p:nvPicPr>
        <p:blipFill>
          <a:blip r:embed="rId5"/>
          <a:stretch>
            <a:fillRect/>
          </a:stretch>
        </p:blipFill>
        <p:spPr>
          <a:xfrm>
            <a:off x="345199" y="2033312"/>
            <a:ext cx="7021042" cy="4157916"/>
          </a:xfrm>
          <a:prstGeom prst="rect">
            <a:avLst/>
          </a:prstGeom>
        </p:spPr>
      </p:pic>
    </p:spTree>
    <p:extLst>
      <p:ext uri="{BB962C8B-B14F-4D97-AF65-F5344CB8AC3E}">
        <p14:creationId xmlns:p14="http://schemas.microsoft.com/office/powerpoint/2010/main" val="45316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0" y="-2204"/>
            <a:ext cx="12192000" cy="1280160"/>
          </a:xfrm>
          <a:custGeom>
            <a:avLst/>
            <a:gdLst/>
            <a:ahLst/>
            <a:cxnLst/>
            <a:rect l="l" t="t" r="r" b="b"/>
            <a:pathLst>
              <a:path w="18288000" h="3408764">
                <a:moveTo>
                  <a:pt x="0" y="0"/>
                </a:moveTo>
                <a:lnTo>
                  <a:pt x="18288000" y="0"/>
                </a:lnTo>
                <a:lnTo>
                  <a:pt x="18288000" y="3408764"/>
                </a:lnTo>
                <a:lnTo>
                  <a:pt x="0" y="3408764"/>
                </a:lnTo>
                <a:lnTo>
                  <a:pt x="0" y="0"/>
                </a:lnTo>
                <a:close/>
              </a:path>
            </a:pathLst>
          </a:custGeom>
          <a:blipFill>
            <a:blip r:embed="rId3">
              <a:extLst>
                <a:ext uri="{96DAC541-7B7A-43D3-8B79-37D633B846F1}">
                  <asvg:svgBlip xmlns:asvg="http://schemas.microsoft.com/office/drawing/2016/SVG/main" r:embed="rId4"/>
                </a:ext>
              </a:extLst>
            </a:blip>
            <a:stretch>
              <a:fillRect t="-201415"/>
            </a:stretch>
          </a:blipFill>
        </p:spPr>
        <p:txBody>
          <a:bodyPr/>
          <a:lstStyle/>
          <a:p>
            <a:pPr defTabSz="609630"/>
            <a:endParaRPr lang="en-US" sz="1200">
              <a:solidFill>
                <a:prstClr val="black"/>
              </a:solidFill>
              <a:latin typeface="Calibri"/>
            </a:endParaRPr>
          </a:p>
        </p:txBody>
      </p:sp>
      <p:cxnSp>
        <p:nvCxnSpPr>
          <p:cNvPr id="10" name="Straight Connector 9">
            <a:extLst>
              <a:ext uri="{FF2B5EF4-FFF2-40B4-BE49-F238E27FC236}">
                <a16:creationId xmlns:a16="http://schemas.microsoft.com/office/drawing/2014/main" id="{5AE983CB-93BB-7B3C-2CB1-B74E479AA71C}"/>
              </a:ext>
            </a:extLst>
          </p:cNvPr>
          <p:cNvCxnSpPr/>
          <p:nvPr/>
        </p:nvCxnSpPr>
        <p:spPr>
          <a:xfrm>
            <a:off x="0" y="6158851"/>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1">
            <a:extLst>
              <a:ext uri="{FF2B5EF4-FFF2-40B4-BE49-F238E27FC236}">
                <a16:creationId xmlns:a16="http://schemas.microsoft.com/office/drawing/2014/main" id="{D7FE8671-2215-8D8F-4310-19EF948E88A4}"/>
              </a:ext>
            </a:extLst>
          </p:cNvPr>
          <p:cNvSpPr txBox="1"/>
          <p:nvPr/>
        </p:nvSpPr>
        <p:spPr>
          <a:xfrm>
            <a:off x="281071" y="330014"/>
            <a:ext cx="10820400" cy="307777"/>
          </a:xfrm>
          <a:prstGeom prst="rect">
            <a:avLst/>
          </a:prstGeom>
        </p:spPr>
        <p:txBody>
          <a:bodyPr lIns="0" tIns="0" rIns="0" bIns="0" rtlCol="0" anchor="t">
            <a:spAutoFit/>
          </a:bodyPr>
          <a:lstStyle/>
          <a:p>
            <a:pPr defTabSz="609630"/>
            <a:r>
              <a:rPr lang="en-US" sz="2000" spc="300" dirty="0">
                <a:solidFill>
                  <a:schemeClr val="bg1"/>
                </a:solidFill>
                <a:latin typeface="Poppins"/>
                <a:cs typeface="Poppins"/>
              </a:rPr>
              <a:t>Sentiment of Top 5 Organizations over time</a:t>
            </a:r>
            <a:endParaRPr lang="en-US" sz="2000" b="1" spc="300" dirty="0">
              <a:solidFill>
                <a:schemeClr val="accent6"/>
              </a:solidFill>
              <a:latin typeface="Poppins"/>
              <a:cs typeface="Poppins"/>
            </a:endParaRPr>
          </a:p>
        </p:txBody>
      </p:sp>
      <p:sp>
        <p:nvSpPr>
          <p:cNvPr id="15" name="Oval 14">
            <a:extLst>
              <a:ext uri="{FF2B5EF4-FFF2-40B4-BE49-F238E27FC236}">
                <a16:creationId xmlns:a16="http://schemas.microsoft.com/office/drawing/2014/main" id="{64524829-C890-F3E6-E1A8-520591C9E152}"/>
              </a:ext>
            </a:extLst>
          </p:cNvPr>
          <p:cNvSpPr/>
          <p:nvPr/>
        </p:nvSpPr>
        <p:spPr>
          <a:xfrm>
            <a:off x="3379304" y="2159621"/>
            <a:ext cx="609600" cy="583096"/>
          </a:xfrm>
          <a:prstGeom prst="ellipse">
            <a:avLst/>
          </a:prstGeom>
          <a:solidFill>
            <a:schemeClr val="bg1"/>
          </a:solidFill>
        </p:spPr>
        <p:txBody>
          <a:bodyPr rtlCol="0" anchor="ctr"/>
          <a:lstStyle/>
          <a:p>
            <a:pPr algn="l" defTabSz="609630"/>
            <a:endParaRPr lang="en-US" sz="1200" dirty="0">
              <a:solidFill>
                <a:prstClr val="black"/>
              </a:solidFill>
              <a:latin typeface="Calibri"/>
            </a:endParaRPr>
          </a:p>
        </p:txBody>
      </p:sp>
      <p:sp>
        <p:nvSpPr>
          <p:cNvPr id="16" name="Oval 15">
            <a:extLst>
              <a:ext uri="{FF2B5EF4-FFF2-40B4-BE49-F238E27FC236}">
                <a16:creationId xmlns:a16="http://schemas.microsoft.com/office/drawing/2014/main" id="{6CF97697-EBF9-704D-E0F8-E636AA855CEB}"/>
              </a:ext>
            </a:extLst>
          </p:cNvPr>
          <p:cNvSpPr/>
          <p:nvPr/>
        </p:nvSpPr>
        <p:spPr>
          <a:xfrm>
            <a:off x="3379304" y="3820722"/>
            <a:ext cx="609600" cy="583096"/>
          </a:xfrm>
          <a:prstGeom prst="ellipse">
            <a:avLst/>
          </a:prstGeom>
          <a:solidFill>
            <a:schemeClr val="bg1"/>
          </a:solidFill>
        </p:spPr>
        <p:txBody>
          <a:bodyPr rtlCol="0" anchor="ctr"/>
          <a:lstStyle/>
          <a:p>
            <a:pPr algn="l" defTabSz="609630"/>
            <a:endParaRPr lang="en-US" sz="1200" dirty="0">
              <a:solidFill>
                <a:prstClr val="black"/>
              </a:solidFill>
              <a:latin typeface="Calibri"/>
            </a:endParaRPr>
          </a:p>
        </p:txBody>
      </p:sp>
      <p:sp>
        <p:nvSpPr>
          <p:cNvPr id="18" name="Oval 17">
            <a:extLst>
              <a:ext uri="{FF2B5EF4-FFF2-40B4-BE49-F238E27FC236}">
                <a16:creationId xmlns:a16="http://schemas.microsoft.com/office/drawing/2014/main" id="{F9CAC147-806A-E5E2-6710-DBDC1C4064D0}"/>
              </a:ext>
            </a:extLst>
          </p:cNvPr>
          <p:cNvSpPr/>
          <p:nvPr/>
        </p:nvSpPr>
        <p:spPr>
          <a:xfrm>
            <a:off x="3315687" y="5534748"/>
            <a:ext cx="609600" cy="583096"/>
          </a:xfrm>
          <a:prstGeom prst="ellipse">
            <a:avLst/>
          </a:prstGeom>
          <a:solidFill>
            <a:schemeClr val="bg1"/>
          </a:solidFill>
        </p:spPr>
        <p:txBody>
          <a:bodyPr rtlCol="0" anchor="ctr"/>
          <a:lstStyle/>
          <a:p>
            <a:pPr algn="l" defTabSz="609630"/>
            <a:endParaRPr lang="en-US" sz="1200" dirty="0">
              <a:solidFill>
                <a:prstClr val="black"/>
              </a:solidFill>
              <a:latin typeface="Calibri"/>
            </a:endParaRPr>
          </a:p>
        </p:txBody>
      </p:sp>
      <p:pic>
        <p:nvPicPr>
          <p:cNvPr id="11" name="Picture 10">
            <a:extLst>
              <a:ext uri="{FF2B5EF4-FFF2-40B4-BE49-F238E27FC236}">
                <a16:creationId xmlns:a16="http://schemas.microsoft.com/office/drawing/2014/main" id="{F0D1B687-AD4A-DA21-676C-95C091F00FB8}"/>
              </a:ext>
            </a:extLst>
          </p:cNvPr>
          <p:cNvPicPr>
            <a:picLocks noChangeAspect="1"/>
          </p:cNvPicPr>
          <p:nvPr/>
        </p:nvPicPr>
        <p:blipFill>
          <a:blip r:embed="rId5"/>
          <a:stretch>
            <a:fillRect/>
          </a:stretch>
        </p:blipFill>
        <p:spPr>
          <a:xfrm>
            <a:off x="0" y="1402758"/>
            <a:ext cx="7487920" cy="2667230"/>
          </a:xfrm>
          <a:prstGeom prst="rect">
            <a:avLst/>
          </a:prstGeom>
        </p:spPr>
      </p:pic>
      <p:pic>
        <p:nvPicPr>
          <p:cNvPr id="24" name="Picture 23">
            <a:extLst>
              <a:ext uri="{FF2B5EF4-FFF2-40B4-BE49-F238E27FC236}">
                <a16:creationId xmlns:a16="http://schemas.microsoft.com/office/drawing/2014/main" id="{B4CB5B65-E06E-2604-9A94-003E0B604EB9}"/>
              </a:ext>
            </a:extLst>
          </p:cNvPr>
          <p:cNvPicPr>
            <a:picLocks noChangeAspect="1"/>
          </p:cNvPicPr>
          <p:nvPr/>
        </p:nvPicPr>
        <p:blipFill>
          <a:blip r:embed="rId6"/>
          <a:stretch>
            <a:fillRect/>
          </a:stretch>
        </p:blipFill>
        <p:spPr>
          <a:xfrm>
            <a:off x="82199" y="4017850"/>
            <a:ext cx="7405721" cy="2546077"/>
          </a:xfrm>
          <a:prstGeom prst="rect">
            <a:avLst/>
          </a:prstGeom>
        </p:spPr>
      </p:pic>
      <p:sp>
        <p:nvSpPr>
          <p:cNvPr id="3" name="Google Shape;1037;p19">
            <a:extLst>
              <a:ext uri="{FF2B5EF4-FFF2-40B4-BE49-F238E27FC236}">
                <a16:creationId xmlns:a16="http://schemas.microsoft.com/office/drawing/2014/main" id="{947BD904-D105-61BD-C2F6-0DDE41C81F53}"/>
              </a:ext>
            </a:extLst>
          </p:cNvPr>
          <p:cNvSpPr/>
          <p:nvPr/>
        </p:nvSpPr>
        <p:spPr>
          <a:xfrm>
            <a:off x="7570119" y="1415611"/>
            <a:ext cx="4475473" cy="5162012"/>
          </a:xfrm>
          <a:prstGeom prst="roundRect">
            <a:avLst>
              <a:gd name="adj" fmla="val 16667"/>
            </a:avLst>
          </a:prstGeom>
          <a:solidFill>
            <a:schemeClr val="tx2"/>
          </a:solidFill>
          <a:ln>
            <a:solidFill>
              <a:schemeClr val="accent1">
                <a:lumMod val="50000"/>
              </a:schemeClr>
            </a:solidFill>
          </a:ln>
        </p:spPr>
        <p:txBody>
          <a:bodyPr spcFirstLastPara="1" wrap="square" lIns="91425" tIns="45700" rIns="91425" bIns="45700" anchor="ctr" anchorCtr="0">
            <a:noAutofit/>
          </a:bodyPr>
          <a:lstStyle/>
          <a:p>
            <a:pPr lvl="0" algn="ctr">
              <a:buClr>
                <a:srgbClr val="000000"/>
              </a:buClr>
              <a:defRPr/>
            </a:pPr>
            <a:r>
              <a:rPr lang="en-US" dirty="0">
                <a:solidFill>
                  <a:prstClr val="white"/>
                </a:solidFill>
              </a:rPr>
              <a:t>The sentiment graph up to 2024 shows  Gray Media Group with fluctuating public sentiment, likely due to impactful corporate events. The positive spikes for IBM could be related to AI advancements, while Gray Media Group’s is due to media technology successes. The negative sentiments might reflect AI regulatory challenges. Google, Microsoft, and Amazon display stable sentiment, attributed to innovations like Google’s Bard, Microsoft’s integration of ChatGPT, and Amazon’s AWS achievements. Occasional negative sentiment spikes across these companies could stem from industry-wide issues like competition and AI regulation debates. </a:t>
            </a:r>
            <a:endParaRPr kumimoji="0" lang="en-US" sz="2400" b="0" i="0" u="none" strike="noStrike" kern="0" cap="none" spc="0" normalizeH="0" baseline="0" noProof="0" dirty="0">
              <a:ln>
                <a:noFill/>
              </a:ln>
              <a:solidFill>
                <a:prstClr val="white"/>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151783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0" y="-2204"/>
            <a:ext cx="12192000" cy="1280160"/>
          </a:xfrm>
          <a:custGeom>
            <a:avLst/>
            <a:gdLst/>
            <a:ahLst/>
            <a:cxnLst/>
            <a:rect l="l" t="t" r="r" b="b"/>
            <a:pathLst>
              <a:path w="18288000" h="3408764">
                <a:moveTo>
                  <a:pt x="0" y="0"/>
                </a:moveTo>
                <a:lnTo>
                  <a:pt x="18288000" y="0"/>
                </a:lnTo>
                <a:lnTo>
                  <a:pt x="18288000" y="3408764"/>
                </a:lnTo>
                <a:lnTo>
                  <a:pt x="0" y="3408764"/>
                </a:lnTo>
                <a:lnTo>
                  <a:pt x="0" y="0"/>
                </a:lnTo>
                <a:close/>
              </a:path>
            </a:pathLst>
          </a:custGeom>
          <a:blipFill>
            <a:blip r:embed="rId3">
              <a:extLst>
                <a:ext uri="{96DAC541-7B7A-43D3-8B79-37D633B846F1}">
                  <asvg:svgBlip xmlns:asvg="http://schemas.microsoft.com/office/drawing/2016/SVG/main" r:embed="rId4"/>
                </a:ext>
              </a:extLst>
            </a:blip>
            <a:stretch>
              <a:fillRect t="-201415"/>
            </a:stretch>
          </a:blipFill>
        </p:spPr>
        <p:txBody>
          <a:bodyPr/>
          <a:lstStyle/>
          <a:p>
            <a:pPr defTabSz="609630"/>
            <a:endParaRPr lang="en-US" sz="1200">
              <a:solidFill>
                <a:prstClr val="black"/>
              </a:solidFill>
              <a:latin typeface="Calibri"/>
            </a:endParaRPr>
          </a:p>
        </p:txBody>
      </p:sp>
      <p:cxnSp>
        <p:nvCxnSpPr>
          <p:cNvPr id="10" name="Straight Connector 9">
            <a:extLst>
              <a:ext uri="{FF2B5EF4-FFF2-40B4-BE49-F238E27FC236}">
                <a16:creationId xmlns:a16="http://schemas.microsoft.com/office/drawing/2014/main" id="{5AE983CB-93BB-7B3C-2CB1-B74E479AA71C}"/>
              </a:ext>
            </a:extLst>
          </p:cNvPr>
          <p:cNvCxnSpPr/>
          <p:nvPr/>
        </p:nvCxnSpPr>
        <p:spPr>
          <a:xfrm>
            <a:off x="0" y="6158851"/>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1">
            <a:extLst>
              <a:ext uri="{FF2B5EF4-FFF2-40B4-BE49-F238E27FC236}">
                <a16:creationId xmlns:a16="http://schemas.microsoft.com/office/drawing/2014/main" id="{D7FE8671-2215-8D8F-4310-19EF948E88A4}"/>
              </a:ext>
            </a:extLst>
          </p:cNvPr>
          <p:cNvSpPr txBox="1"/>
          <p:nvPr/>
        </p:nvSpPr>
        <p:spPr>
          <a:xfrm>
            <a:off x="281071" y="330014"/>
            <a:ext cx="10820400" cy="307777"/>
          </a:xfrm>
          <a:prstGeom prst="rect">
            <a:avLst/>
          </a:prstGeom>
        </p:spPr>
        <p:txBody>
          <a:bodyPr lIns="0" tIns="0" rIns="0" bIns="0" rtlCol="0" anchor="t">
            <a:spAutoFit/>
          </a:bodyPr>
          <a:lstStyle/>
          <a:p>
            <a:pPr defTabSz="609630"/>
            <a:r>
              <a:rPr lang="en-US" sz="2000" spc="300" dirty="0">
                <a:solidFill>
                  <a:schemeClr val="bg1"/>
                </a:solidFill>
                <a:latin typeface="Poppins"/>
                <a:cs typeface="Poppins"/>
              </a:rPr>
              <a:t>Sentiment of Top 5 Personalities over time</a:t>
            </a:r>
            <a:endParaRPr lang="en-US" sz="2000" b="1" spc="300" dirty="0">
              <a:solidFill>
                <a:schemeClr val="accent6"/>
              </a:solidFill>
              <a:latin typeface="Poppins"/>
              <a:cs typeface="Poppins"/>
            </a:endParaRPr>
          </a:p>
        </p:txBody>
      </p:sp>
      <p:sp>
        <p:nvSpPr>
          <p:cNvPr id="15" name="Oval 14">
            <a:extLst>
              <a:ext uri="{FF2B5EF4-FFF2-40B4-BE49-F238E27FC236}">
                <a16:creationId xmlns:a16="http://schemas.microsoft.com/office/drawing/2014/main" id="{64524829-C890-F3E6-E1A8-520591C9E152}"/>
              </a:ext>
            </a:extLst>
          </p:cNvPr>
          <p:cNvSpPr/>
          <p:nvPr/>
        </p:nvSpPr>
        <p:spPr>
          <a:xfrm>
            <a:off x="3379304" y="2159621"/>
            <a:ext cx="609600" cy="583096"/>
          </a:xfrm>
          <a:prstGeom prst="ellipse">
            <a:avLst/>
          </a:prstGeom>
          <a:solidFill>
            <a:schemeClr val="bg1"/>
          </a:solidFill>
        </p:spPr>
        <p:txBody>
          <a:bodyPr rtlCol="0" anchor="ctr"/>
          <a:lstStyle/>
          <a:p>
            <a:pPr algn="l" defTabSz="609630"/>
            <a:endParaRPr lang="en-US" sz="1200" dirty="0">
              <a:solidFill>
                <a:prstClr val="black"/>
              </a:solidFill>
              <a:latin typeface="Calibri"/>
            </a:endParaRPr>
          </a:p>
        </p:txBody>
      </p:sp>
      <p:sp>
        <p:nvSpPr>
          <p:cNvPr id="16" name="Oval 15">
            <a:extLst>
              <a:ext uri="{FF2B5EF4-FFF2-40B4-BE49-F238E27FC236}">
                <a16:creationId xmlns:a16="http://schemas.microsoft.com/office/drawing/2014/main" id="{6CF97697-EBF9-704D-E0F8-E636AA855CEB}"/>
              </a:ext>
            </a:extLst>
          </p:cNvPr>
          <p:cNvSpPr/>
          <p:nvPr/>
        </p:nvSpPr>
        <p:spPr>
          <a:xfrm>
            <a:off x="3379304" y="3820722"/>
            <a:ext cx="609600" cy="583096"/>
          </a:xfrm>
          <a:prstGeom prst="ellipse">
            <a:avLst/>
          </a:prstGeom>
          <a:solidFill>
            <a:schemeClr val="bg1"/>
          </a:solidFill>
        </p:spPr>
        <p:txBody>
          <a:bodyPr rtlCol="0" anchor="ctr"/>
          <a:lstStyle/>
          <a:p>
            <a:pPr algn="l" defTabSz="609630"/>
            <a:endParaRPr lang="en-US" sz="1200" dirty="0">
              <a:solidFill>
                <a:prstClr val="black"/>
              </a:solidFill>
              <a:latin typeface="Calibri"/>
            </a:endParaRPr>
          </a:p>
        </p:txBody>
      </p:sp>
      <p:sp>
        <p:nvSpPr>
          <p:cNvPr id="18" name="Oval 17">
            <a:extLst>
              <a:ext uri="{FF2B5EF4-FFF2-40B4-BE49-F238E27FC236}">
                <a16:creationId xmlns:a16="http://schemas.microsoft.com/office/drawing/2014/main" id="{F9CAC147-806A-E5E2-6710-DBDC1C4064D0}"/>
              </a:ext>
            </a:extLst>
          </p:cNvPr>
          <p:cNvSpPr/>
          <p:nvPr/>
        </p:nvSpPr>
        <p:spPr>
          <a:xfrm>
            <a:off x="3315687" y="5534748"/>
            <a:ext cx="609600" cy="583096"/>
          </a:xfrm>
          <a:prstGeom prst="ellipse">
            <a:avLst/>
          </a:prstGeom>
          <a:solidFill>
            <a:schemeClr val="bg1"/>
          </a:solidFill>
        </p:spPr>
        <p:txBody>
          <a:bodyPr rtlCol="0" anchor="ctr"/>
          <a:lstStyle/>
          <a:p>
            <a:pPr algn="l" defTabSz="609630"/>
            <a:endParaRPr lang="en-US" sz="1200" dirty="0">
              <a:solidFill>
                <a:prstClr val="black"/>
              </a:solidFill>
              <a:latin typeface="Calibri"/>
            </a:endParaRPr>
          </a:p>
        </p:txBody>
      </p:sp>
      <p:sp>
        <p:nvSpPr>
          <p:cNvPr id="3" name="Google Shape;1037;p19">
            <a:extLst>
              <a:ext uri="{FF2B5EF4-FFF2-40B4-BE49-F238E27FC236}">
                <a16:creationId xmlns:a16="http://schemas.microsoft.com/office/drawing/2014/main" id="{5EF8CF78-FAFE-40EF-8394-8C90C9647076}"/>
              </a:ext>
            </a:extLst>
          </p:cNvPr>
          <p:cNvSpPr/>
          <p:nvPr/>
        </p:nvSpPr>
        <p:spPr>
          <a:xfrm>
            <a:off x="7570119" y="1415611"/>
            <a:ext cx="4475473" cy="5162012"/>
          </a:xfrm>
          <a:prstGeom prst="roundRect">
            <a:avLst>
              <a:gd name="adj" fmla="val 16667"/>
            </a:avLst>
          </a:prstGeom>
          <a:solidFill>
            <a:schemeClr val="tx2"/>
          </a:solidFill>
          <a:ln>
            <a:solidFill>
              <a:schemeClr val="accent1">
                <a:lumMod val="50000"/>
              </a:schemeClr>
            </a:solidFill>
          </a:ln>
        </p:spPr>
        <p:txBody>
          <a:bodyPr spcFirstLastPara="1" wrap="square" lIns="91425" tIns="45700" rIns="91425" bIns="45700" anchor="ctr" anchorCtr="0">
            <a:noAutofit/>
          </a:bodyPr>
          <a:lstStyle/>
          <a:p>
            <a:pPr lvl="0" algn="ctr">
              <a:buClr>
                <a:srgbClr val="000000"/>
              </a:buClr>
              <a:defRPr/>
            </a:pPr>
            <a:endParaRPr lang="en-US" dirty="0">
              <a:solidFill>
                <a:prstClr val="white"/>
              </a:solidFill>
            </a:endParaRPr>
          </a:p>
          <a:p>
            <a:pPr lvl="0" algn="ctr">
              <a:buClr>
                <a:srgbClr val="000000"/>
              </a:buClr>
              <a:defRPr/>
            </a:pPr>
            <a:r>
              <a:rPr lang="en-US" dirty="0">
                <a:solidFill>
                  <a:prstClr val="white"/>
                </a:solidFill>
              </a:rPr>
              <a:t>Sam Altman's peaks in positive sentiment align with OpenAI's GPT releases, suggesting approval of their AI advancements. Joe Biden's positive sentiment is linked to election campaigning, indicating favorable responses to his political activities.</a:t>
            </a:r>
          </a:p>
          <a:p>
            <a:pPr lvl="0" algn="ctr">
              <a:buClr>
                <a:srgbClr val="000000"/>
              </a:buClr>
              <a:defRPr/>
            </a:pPr>
            <a:r>
              <a:rPr lang="en-US" dirty="0">
                <a:solidFill>
                  <a:prstClr val="white"/>
                </a:solidFill>
              </a:rPr>
              <a:t>Elon Musk's sentiment is dual-faceted: Positive spikes correspond with Tesla's technological progress in autonomous driving, while negative spikes are tied to controversy, particularly his Twitter acquisition, which has drawn substantial criticism. These insights showcase the direct influence of professional milestones and public actions on public sentiment.</a:t>
            </a:r>
            <a:endParaRPr kumimoji="0" lang="en-US" sz="2400" b="0" i="0" u="none" strike="noStrike" kern="0" cap="none" spc="0" normalizeH="0" baseline="0" noProof="0" dirty="0">
              <a:ln>
                <a:noFill/>
              </a:ln>
              <a:solidFill>
                <a:prstClr val="white"/>
              </a:solidFill>
              <a:effectLst/>
              <a:uLnTx/>
              <a:uFillTx/>
              <a:latin typeface="Calibri"/>
              <a:ea typeface="Calibri"/>
              <a:cs typeface="Calibri"/>
              <a:sym typeface="Calibri"/>
            </a:endParaRPr>
          </a:p>
        </p:txBody>
      </p:sp>
      <p:pic>
        <p:nvPicPr>
          <p:cNvPr id="5" name="Picture 4">
            <a:extLst>
              <a:ext uri="{FF2B5EF4-FFF2-40B4-BE49-F238E27FC236}">
                <a16:creationId xmlns:a16="http://schemas.microsoft.com/office/drawing/2014/main" id="{BC825CF8-8C6E-BA26-2448-A442EFE30D25}"/>
              </a:ext>
            </a:extLst>
          </p:cNvPr>
          <p:cNvPicPr>
            <a:picLocks noChangeAspect="1"/>
          </p:cNvPicPr>
          <p:nvPr/>
        </p:nvPicPr>
        <p:blipFill>
          <a:blip r:embed="rId5"/>
          <a:stretch>
            <a:fillRect/>
          </a:stretch>
        </p:blipFill>
        <p:spPr>
          <a:xfrm>
            <a:off x="27993" y="1486074"/>
            <a:ext cx="7357920" cy="5252391"/>
          </a:xfrm>
          <a:prstGeom prst="rect">
            <a:avLst/>
          </a:prstGeom>
        </p:spPr>
      </p:pic>
    </p:spTree>
    <p:extLst>
      <p:ext uri="{BB962C8B-B14F-4D97-AF65-F5344CB8AC3E}">
        <p14:creationId xmlns:p14="http://schemas.microsoft.com/office/powerpoint/2010/main" val="822300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a:stretch>
            <a:fillRect l="-12823" t="-24906" r="-24141" b="-80284"/>
          </a:stretch>
        </a:blipFill>
      </a:spPr>
      <a:bodyPr/>
      <a:lstStyle>
        <a:defPPr algn="l" defTabSz="609630">
          <a:defRPr sz="1200" dirty="0">
            <a:solidFill>
              <a:prstClr val="black"/>
            </a:solidFill>
            <a:latin typeface="Calibri"/>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560</TotalTime>
  <Words>1960</Words>
  <Application>Microsoft Office PowerPoint</Application>
  <PresentationFormat>Widescreen</PresentationFormat>
  <Paragraphs>175</Paragraphs>
  <Slides>13</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Poppins</vt:lpstr>
      <vt:lpstr>Roboto</vt:lpstr>
      <vt:lpstr>Söhne</vt:lpstr>
      <vt:lpstr>Telegraf Medium</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Menon</dc:creator>
  <cp:lastModifiedBy>Rahul Menon</cp:lastModifiedBy>
  <cp:revision>39</cp:revision>
  <dcterms:created xsi:type="dcterms:W3CDTF">2024-03-07T16:54:55Z</dcterms:created>
  <dcterms:modified xsi:type="dcterms:W3CDTF">2024-03-08T02:14:59Z</dcterms:modified>
</cp:coreProperties>
</file>