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6" r:id="rId6"/>
    <p:sldId id="265" r:id="rId7"/>
    <p:sldId id="259" r:id="rId8"/>
    <p:sldId id="263" r:id="rId9"/>
    <p:sldId id="269" r:id="rId10"/>
    <p:sldId id="268" r:id="rId11"/>
    <p:sldId id="264" r:id="rId12"/>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C02"/>
    <a:srgbClr val="6A7B01"/>
    <a:srgbClr val="81D4F1"/>
    <a:srgbClr val="0558FF"/>
    <a:srgbClr val="140F17"/>
    <a:srgbClr val="B7DEE8"/>
    <a:srgbClr val="80D3EF"/>
    <a:srgbClr val="002060"/>
    <a:srgbClr val="4F81BD"/>
    <a:srgbClr val="1712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2910" autoAdjust="0"/>
  </p:normalViewPr>
  <p:slideViewPr>
    <p:cSldViewPr>
      <p:cViewPr>
        <p:scale>
          <a:sx n="60" d="100"/>
          <a:sy n="60" d="100"/>
        </p:scale>
        <p:origin x="-402" y="6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91E0-176D-4779-BE50-352A0D8D9380}" type="datetimeFigureOut">
              <a:rPr lang="en-IN" smtClean="0"/>
              <a:t>01-10-2018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4DBD6-05EF-4C3B-9E35-4C6D952B5DFF}" type="slidenum">
              <a:rPr lang="en-IN" smtClean="0"/>
              <a:t>‹#›</a:t>
            </a:fld>
            <a:endParaRPr lang="en-IN"/>
          </a:p>
        </p:txBody>
      </p:sp>
    </p:spTree>
    <p:extLst>
      <p:ext uri="{BB962C8B-B14F-4D97-AF65-F5344CB8AC3E}">
        <p14:creationId xmlns:p14="http://schemas.microsoft.com/office/powerpoint/2010/main" val="283072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t>2</a:t>
            </a:fld>
            <a:endParaRPr lang="en-IN"/>
          </a:p>
        </p:txBody>
      </p:sp>
    </p:spTree>
    <p:extLst>
      <p:ext uri="{BB962C8B-B14F-4D97-AF65-F5344CB8AC3E}">
        <p14:creationId xmlns:p14="http://schemas.microsoft.com/office/powerpoint/2010/main" val="208121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t>5</a:t>
            </a:fld>
            <a:endParaRPr lang="en-IN"/>
          </a:p>
        </p:txBody>
      </p:sp>
    </p:spTree>
    <p:extLst>
      <p:ext uri="{BB962C8B-B14F-4D97-AF65-F5344CB8AC3E}">
        <p14:creationId xmlns:p14="http://schemas.microsoft.com/office/powerpoint/2010/main" val="296739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t>6</a:t>
            </a:fld>
            <a:endParaRPr lang="en-IN"/>
          </a:p>
        </p:txBody>
      </p:sp>
    </p:spTree>
    <p:extLst>
      <p:ext uri="{BB962C8B-B14F-4D97-AF65-F5344CB8AC3E}">
        <p14:creationId xmlns:p14="http://schemas.microsoft.com/office/powerpoint/2010/main" val="33022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294DBD6-05EF-4C3B-9E35-4C6D952B5DFF}" type="slidenum">
              <a:rPr lang="en-IN" smtClean="0"/>
              <a:t>8</a:t>
            </a:fld>
            <a:endParaRPr lang="en-IN"/>
          </a:p>
        </p:txBody>
      </p:sp>
    </p:spTree>
    <p:extLst>
      <p:ext uri="{BB962C8B-B14F-4D97-AF65-F5344CB8AC3E}">
        <p14:creationId xmlns:p14="http://schemas.microsoft.com/office/powerpoint/2010/main" val="137103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41FB21-AC28-462E-8008-4B7CB7C60707}"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112089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69911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0942" y="396240"/>
            <a:ext cx="15557499" cy="84258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103794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1FB21-AC28-462E-8008-4B7CB7C60707}"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115148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5700" b="1" cap="all"/>
            </a:lvl1pPr>
          </a:lstStyle>
          <a:p>
            <a:r>
              <a:rPr lang="en-US"/>
              <a:t>Click to edit Master title style</a:t>
            </a:r>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1FB21-AC28-462E-8008-4B7CB7C60707}" type="datetimeFigureOut">
              <a:rPr lang="en-US" smtClean="0"/>
              <a:t>10/1/2018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32308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26241"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41FB21-AC28-462E-8008-4B7CB7C60707}"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397615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1FB21-AC28-462E-8008-4B7CB7C60707}" type="datetimeFigureOut">
              <a:rPr lang="en-US" smtClean="0"/>
              <a:t>10/1/2018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320913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1FB21-AC28-462E-8008-4B7CB7C60707}" type="datetimeFigureOut">
              <a:rPr lang="en-US" smtClean="0"/>
              <a:t>10/1/2018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98402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1FB21-AC28-462E-8008-4B7CB7C60707}" type="datetimeFigureOut">
              <a:rPr lang="en-US" smtClean="0"/>
              <a:t>10/1/2018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210843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441FB21-AC28-462E-8008-4B7CB7C60707}"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123046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441FB21-AC28-462E-8008-4B7CB7C60707}" type="datetimeFigureOut">
              <a:rPr lang="en-US" smtClean="0"/>
              <a:t>10/1/2018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B3AB2-90A6-496D-98C3-88D17497F3F2}" type="slidenum">
              <a:rPr lang="en-US" smtClean="0"/>
              <a:t>‹#›</a:t>
            </a:fld>
            <a:endParaRPr lang="en-US"/>
          </a:p>
        </p:txBody>
      </p:sp>
    </p:spTree>
    <p:extLst>
      <p:ext uri="{BB962C8B-B14F-4D97-AF65-F5344CB8AC3E}">
        <p14:creationId xmlns:p14="http://schemas.microsoft.com/office/powerpoint/2010/main" val="4159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520" y="7627621"/>
            <a:ext cx="3413760" cy="438150"/>
          </a:xfrm>
          <a:prstGeom prst="rect">
            <a:avLst/>
          </a:prstGeom>
        </p:spPr>
        <p:txBody>
          <a:bodyPr vert="horz" lIns="130622" tIns="65311" rIns="130622" bIns="65311" rtlCol="0" anchor="ctr"/>
          <a:lstStyle>
            <a:lvl1pPr algn="l">
              <a:defRPr sz="1700">
                <a:solidFill>
                  <a:schemeClr val="tx1">
                    <a:tint val="75000"/>
                  </a:schemeClr>
                </a:solidFill>
              </a:defRPr>
            </a:lvl1pPr>
          </a:lstStyle>
          <a:p>
            <a:fld id="{2441FB21-AC28-462E-8008-4B7CB7C60707}" type="datetimeFigureOut">
              <a:rPr lang="en-US" smtClean="0"/>
              <a:t>10/1/2018</a:t>
            </a:fld>
            <a:endParaRPr lang="en-US"/>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130622" tIns="65311" rIns="130622" bIns="65311" rtlCol="0" anchor="ctr"/>
          <a:lstStyle>
            <a:lvl1pPr algn="r">
              <a:defRPr sz="1700">
                <a:solidFill>
                  <a:schemeClr val="tx1">
                    <a:tint val="75000"/>
                  </a:schemeClr>
                </a:solidFill>
              </a:defRPr>
            </a:lvl1pPr>
          </a:lstStyle>
          <a:p>
            <a:fld id="{054B3AB2-90A6-496D-98C3-88D17497F3F2}" type="slidenum">
              <a:rPr lang="en-US" smtClean="0"/>
              <a:t>‹#›</a:t>
            </a:fld>
            <a:endParaRPr lang="en-US"/>
          </a:p>
        </p:txBody>
      </p:sp>
    </p:spTree>
    <p:extLst>
      <p:ext uri="{BB962C8B-B14F-4D97-AF65-F5344CB8AC3E}">
        <p14:creationId xmlns:p14="http://schemas.microsoft.com/office/powerpoint/2010/main" val="386788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3" name="Parallelogram 12"/>
          <p:cNvSpPr/>
          <p:nvPr/>
        </p:nvSpPr>
        <p:spPr>
          <a:xfrm>
            <a:off x="6324600" y="4485230"/>
            <a:ext cx="3499915" cy="34708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p:cNvSpPr/>
          <p:nvPr/>
        </p:nvSpPr>
        <p:spPr>
          <a:xfrm>
            <a:off x="6324600" y="4485230"/>
            <a:ext cx="3499915" cy="347083"/>
          </a:xfrm>
          <a:prstGeom prst="parallelogram">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5687" y="4408585"/>
            <a:ext cx="2999026" cy="646331"/>
          </a:xfrm>
          <a:prstGeom prst="rect">
            <a:avLst/>
          </a:prstGeom>
          <a:noFill/>
        </p:spPr>
        <p:txBody>
          <a:bodyPr wrap="none" rtlCol="0">
            <a:spAutoFit/>
          </a:bodyPr>
          <a:lstStyle/>
          <a:p>
            <a:pPr algn="ctr"/>
            <a:r>
              <a:rPr lang="en-US" sz="3600" spc="-300" dirty="0">
                <a:solidFill>
                  <a:schemeClr val="bg1"/>
                </a:solidFill>
                <a:latin typeface="Gotham" pitchFamily="50" charset="0"/>
              </a:rPr>
              <a:t>STRUCTURES</a:t>
            </a:r>
          </a:p>
        </p:txBody>
      </p:sp>
      <p:sp>
        <p:nvSpPr>
          <p:cNvPr id="6" name="Rectangle 5"/>
          <p:cNvSpPr/>
          <p:nvPr/>
        </p:nvSpPr>
        <p:spPr>
          <a:xfrm>
            <a:off x="4800600" y="3733800"/>
            <a:ext cx="5029202"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831080" y="3748027"/>
            <a:ext cx="4823681" cy="646331"/>
          </a:xfrm>
          <a:prstGeom prst="rect">
            <a:avLst/>
          </a:prstGeom>
          <a:noFill/>
        </p:spPr>
        <p:txBody>
          <a:bodyPr wrap="square" rtlCol="0">
            <a:spAutoFit/>
          </a:bodyPr>
          <a:lstStyle/>
          <a:p>
            <a:pPr algn="ctr"/>
            <a:r>
              <a:rPr lang="en-US" sz="3600" spc="1000" dirty="0">
                <a:solidFill>
                  <a:srgbClr val="002060"/>
                </a:solidFill>
                <a:latin typeface="Gotham Light" pitchFamily="50" charset="0"/>
              </a:rPr>
              <a:t>DATA</a:t>
            </a:r>
          </a:p>
        </p:txBody>
      </p:sp>
      <p:sp>
        <p:nvSpPr>
          <p:cNvPr id="12" name="Rectangle 11"/>
          <p:cNvSpPr/>
          <p:nvPr/>
        </p:nvSpPr>
        <p:spPr>
          <a:xfrm>
            <a:off x="-669797" y="4400011"/>
            <a:ext cx="6485484" cy="731710"/>
          </a:xfrm>
          <a:custGeom>
            <a:avLst/>
            <a:gdLst>
              <a:gd name="connsiteX0" fmla="*/ 0 w 4952998"/>
              <a:gd name="connsiteY0" fmla="*/ 0 h 725270"/>
              <a:gd name="connsiteX1" fmla="*/ 4952998 w 4952998"/>
              <a:gd name="connsiteY1" fmla="*/ 0 h 725270"/>
              <a:gd name="connsiteX2" fmla="*/ 4952998 w 4952998"/>
              <a:gd name="connsiteY2" fmla="*/ 725270 h 725270"/>
              <a:gd name="connsiteX3" fmla="*/ 0 w 4952998"/>
              <a:gd name="connsiteY3" fmla="*/ 725270 h 725270"/>
              <a:gd name="connsiteX4" fmla="*/ 0 w 4952998"/>
              <a:gd name="connsiteY4" fmla="*/ 0 h 725270"/>
              <a:gd name="connsiteX0" fmla="*/ 0 w 4952998"/>
              <a:gd name="connsiteY0" fmla="*/ 0 h 731710"/>
              <a:gd name="connsiteX1" fmla="*/ 4952998 w 4952998"/>
              <a:gd name="connsiteY1" fmla="*/ 0 h 731710"/>
              <a:gd name="connsiteX2" fmla="*/ 4798451 w 4952998"/>
              <a:gd name="connsiteY2" fmla="*/ 731710 h 731710"/>
              <a:gd name="connsiteX3" fmla="*/ 0 w 4952998"/>
              <a:gd name="connsiteY3" fmla="*/ 725270 h 731710"/>
              <a:gd name="connsiteX4" fmla="*/ 0 w 4952998"/>
              <a:gd name="connsiteY4" fmla="*/ 0 h 731710"/>
              <a:gd name="connsiteX0" fmla="*/ 0 w 4998074"/>
              <a:gd name="connsiteY0" fmla="*/ 6439 h 738149"/>
              <a:gd name="connsiteX1" fmla="*/ 4998074 w 4998074"/>
              <a:gd name="connsiteY1" fmla="*/ 0 h 738149"/>
              <a:gd name="connsiteX2" fmla="*/ 4798451 w 4998074"/>
              <a:gd name="connsiteY2" fmla="*/ 738149 h 738149"/>
              <a:gd name="connsiteX3" fmla="*/ 0 w 4998074"/>
              <a:gd name="connsiteY3" fmla="*/ 731709 h 738149"/>
              <a:gd name="connsiteX4" fmla="*/ 0 w 4998074"/>
              <a:gd name="connsiteY4" fmla="*/ 6439 h 738149"/>
              <a:gd name="connsiteX0" fmla="*/ 0 w 4991634"/>
              <a:gd name="connsiteY0" fmla="*/ 0 h 731710"/>
              <a:gd name="connsiteX1" fmla="*/ 4991634 w 4991634"/>
              <a:gd name="connsiteY1" fmla="*/ 6440 h 731710"/>
              <a:gd name="connsiteX2" fmla="*/ 4798451 w 4991634"/>
              <a:gd name="connsiteY2" fmla="*/ 731710 h 731710"/>
              <a:gd name="connsiteX3" fmla="*/ 0 w 4991634"/>
              <a:gd name="connsiteY3" fmla="*/ 725270 h 731710"/>
              <a:gd name="connsiteX4" fmla="*/ 0 w 4991634"/>
              <a:gd name="connsiteY4" fmla="*/ 0 h 731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1634" h="731710">
                <a:moveTo>
                  <a:pt x="0" y="0"/>
                </a:moveTo>
                <a:lnTo>
                  <a:pt x="4991634" y="6440"/>
                </a:lnTo>
                <a:lnTo>
                  <a:pt x="4798451" y="731710"/>
                </a:lnTo>
                <a:lnTo>
                  <a:pt x="0" y="725270"/>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9770426" y="4498668"/>
            <a:ext cx="5023916" cy="347083"/>
          </a:xfrm>
          <a:prstGeom prst="parallelogram">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4800600" y="3505200"/>
            <a:ext cx="5029202"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00600" y="3505200"/>
            <a:ext cx="5029202" cy="152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75" y="-86289"/>
            <a:ext cx="4800599" cy="822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9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000" fill="hold"/>
                                        <p:tgtEl>
                                          <p:spTgt spid="16"/>
                                        </p:tgtEl>
                                        <p:attrNameLst>
                                          <p:attrName>ppt_x</p:attrName>
                                        </p:attrNameLst>
                                      </p:cBhvr>
                                      <p:tavLst>
                                        <p:tav tm="0">
                                          <p:val>
                                            <p:strVal val="1+#ppt_w/2"/>
                                          </p:val>
                                        </p:tav>
                                        <p:tav tm="100000">
                                          <p:val>
                                            <p:strVal val="#ppt_x"/>
                                          </p:val>
                                        </p:tav>
                                      </p:tavLst>
                                    </p:anim>
                                    <p:anim calcmode="lin" valueType="num">
                                      <p:cBhvr additive="base">
                                        <p:cTn id="24" dur="1000" fill="hold"/>
                                        <p:tgtEl>
                                          <p:spTgt spid="16"/>
                                        </p:tgtEl>
                                        <p:attrNameLst>
                                          <p:attrName>ppt_y</p:attrName>
                                        </p:attrNameLst>
                                      </p:cBhvr>
                                      <p:tavLst>
                                        <p:tav tm="0">
                                          <p:val>
                                            <p:strVal val="#ppt_y"/>
                                          </p:val>
                                        </p:tav>
                                        <p:tav tm="100000">
                                          <p:val>
                                            <p:strVal val="#ppt_y"/>
                                          </p:val>
                                        </p:tav>
                                      </p:tavLst>
                                    </p:anim>
                                  </p:childTnLst>
                                </p:cTn>
                              </p:par>
                              <p:par>
                                <p:cTn id="25" presetID="6" presetClass="emph" presetSubtype="0" decel="100000" fill="hold" grpId="1" nodeType="withEffect">
                                  <p:stCondLst>
                                    <p:cond delay="1000"/>
                                  </p:stCondLst>
                                  <p:childTnLst>
                                    <p:animScale>
                                      <p:cBhvr>
                                        <p:cTn id="26" dur="500" fill="hold"/>
                                        <p:tgtEl>
                                          <p:spTgt spid="4"/>
                                        </p:tgtEl>
                                      </p:cBhvr>
                                      <p:by x="90000" y="90000"/>
                                    </p:animScale>
                                  </p:childTnLst>
                                </p:cTn>
                              </p:par>
                              <p:par>
                                <p:cTn id="27" presetID="2" presetClass="entr" presetSubtype="8" decel="10000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0-#ppt_w/2"/>
                                          </p:val>
                                        </p:tav>
                                        <p:tav tm="100000">
                                          <p:val>
                                            <p:strVal val="#ppt_x"/>
                                          </p:val>
                                        </p:tav>
                                      </p:tavLst>
                                    </p:anim>
                                    <p:anim calcmode="lin" valueType="num">
                                      <p:cBhvr additive="base">
                                        <p:cTn id="30" dur="1000" fill="hold"/>
                                        <p:tgtEl>
                                          <p:spTgt spid="3"/>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1000" fill="hold"/>
                                        <p:tgtEl>
                                          <p:spTgt spid="15"/>
                                        </p:tgtEl>
                                        <p:attrNameLst>
                                          <p:attrName>ppt_x</p:attrName>
                                        </p:attrNameLst>
                                      </p:cBhvr>
                                      <p:tavLst>
                                        <p:tav tm="0">
                                          <p:val>
                                            <p:strVal val="0-#ppt_w/2"/>
                                          </p:val>
                                        </p:tav>
                                        <p:tav tm="100000">
                                          <p:val>
                                            <p:strVal val="#ppt_x"/>
                                          </p:val>
                                        </p:tav>
                                      </p:tavLst>
                                    </p:anim>
                                    <p:anim calcmode="lin" valueType="num">
                                      <p:cBhvr additive="base">
                                        <p:cTn id="34"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5" grpId="0"/>
      <p:bldP spid="6" grpId="0" animBg="1"/>
      <p:bldP spid="4" grpId="0"/>
      <p:bldP spid="4" grpId="1"/>
      <p:bldP spid="3"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2877800" y="2362200"/>
            <a:ext cx="3505200" cy="3505200"/>
          </a:xfrm>
          <a:prstGeom prst="ellipse">
            <a:avLst/>
          </a:prstGeom>
          <a:solidFill>
            <a:srgbClr val="932B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463765">
            <a:off x="12928626" y="-2231058"/>
            <a:ext cx="3281024" cy="4087584"/>
          </a:xfrm>
          <a:prstGeom prst="ellipse">
            <a:avLst/>
          </a:prstGeom>
          <a:solidFill>
            <a:srgbClr val="21D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46930">
            <a:off x="-1131105" y="5981513"/>
            <a:ext cx="3281024" cy="408758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16412" y="1219200"/>
            <a:ext cx="5021631" cy="1446550"/>
          </a:xfrm>
          <a:prstGeom prst="rect">
            <a:avLst/>
          </a:prstGeom>
          <a:noFill/>
        </p:spPr>
        <p:txBody>
          <a:bodyPr wrap="none" rtlCol="0">
            <a:spAutoFit/>
          </a:bodyPr>
          <a:lstStyle/>
          <a:p>
            <a:pPr algn="ctr"/>
            <a:r>
              <a:rPr lang="en-US" sz="8800" spc="-300" dirty="0">
                <a:solidFill>
                  <a:schemeClr val="bg1"/>
                </a:solidFill>
                <a:latin typeface="Gotham" pitchFamily="50" charset="0"/>
                <a:cs typeface="Times New Roman" panose="02020603050405020304" pitchFamily="18" charset="0"/>
              </a:rPr>
              <a:t>CREDITS</a:t>
            </a:r>
          </a:p>
        </p:txBody>
      </p:sp>
      <p:sp>
        <p:nvSpPr>
          <p:cNvPr id="2" name="TextBox 1">
            <a:extLst>
              <a:ext uri="{FF2B5EF4-FFF2-40B4-BE49-F238E27FC236}">
                <a16:creationId xmlns:a16="http://schemas.microsoft.com/office/drawing/2014/main" id="{361345C9-DE0D-40D5-A310-4A1835250070}"/>
              </a:ext>
            </a:extLst>
          </p:cNvPr>
          <p:cNvSpPr txBox="1"/>
          <p:nvPr/>
        </p:nvSpPr>
        <p:spPr>
          <a:xfrm>
            <a:off x="1316412" y="3352800"/>
            <a:ext cx="13258800" cy="2800767"/>
          </a:xfrm>
          <a:prstGeom prst="rect">
            <a:avLst/>
          </a:prstGeom>
          <a:noFill/>
        </p:spPr>
        <p:txBody>
          <a:bodyPr wrap="square" rtlCol="0">
            <a:spAutoFit/>
          </a:bodyPr>
          <a:lstStyle/>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Integration using </a:t>
            </a:r>
            <a:r>
              <a:rPr lang="en-IN" sz="4400" dirty="0" err="1">
                <a:solidFill>
                  <a:schemeClr val="bg1"/>
                </a:solidFill>
                <a:latin typeface="+mj-lt"/>
                <a:cs typeface="Times New Roman" panose="02020603050405020304" pitchFamily="18" charset="0"/>
              </a:rPr>
              <a:t>Github</a:t>
            </a:r>
            <a:endParaRPr lang="en-IN" sz="4400" dirty="0">
              <a:solidFill>
                <a:schemeClr val="bg1"/>
              </a:solidFill>
              <a:latin typeface="+mj-lt"/>
              <a:cs typeface="Times New Roman" panose="02020603050405020304" pitchFamily="18" charset="0"/>
            </a:endParaRPr>
          </a:p>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Repl.it as IDE</a:t>
            </a:r>
          </a:p>
          <a:p>
            <a:pPr marL="457200" indent="-457200">
              <a:buFont typeface="Arial" panose="020B0604020202020204" pitchFamily="34" charset="0"/>
              <a:buChar char="•"/>
            </a:pPr>
            <a:r>
              <a:rPr lang="en-IN" sz="4400" dirty="0">
                <a:solidFill>
                  <a:schemeClr val="bg1"/>
                </a:solidFill>
                <a:latin typeface="+mj-lt"/>
                <a:cs typeface="Times New Roman" panose="02020603050405020304" pitchFamily="18" charset="0"/>
              </a:rPr>
              <a:t>Adobe Flash Pro CC for video making &amp; editing</a:t>
            </a:r>
          </a:p>
          <a:p>
            <a:pPr marL="457200" indent="-457200">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547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6"/>
                                            </p:tgtEl>
                                          </p:cBhvr>
                                          <p:by x="1000000" y="1000000"/>
                                        </p:animScale>
                                      </p:childTnLst>
                                    </p:cTn>
                                  </p:par>
                                  <p:par>
                                    <p:cTn id="11" presetID="23" presetClass="entr" presetSubtype="16" fill="hold" grpId="0" nodeType="withEffect">
                                      <p:stCondLst>
                                        <p:cond delay="3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300"/>
                                      </p:stCondLst>
                                      <p:childTnLst>
                                        <p:animScale>
                                          <p:cBhvr>
                                            <p:cTn id="16" dur="1200" fill="hold"/>
                                            <p:tgtEl>
                                              <p:spTgt spid="9"/>
                                            </p:tgtEl>
                                          </p:cBhvr>
                                          <p:by x="1000000" y="1000000"/>
                                        </p:animScale>
                                      </p:childTnLst>
                                    </p:cTn>
                                  </p:par>
                                  <p:par>
                                    <p:cTn id="17" presetID="23" presetClass="entr" presetSubtype="16"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500"/>
                                      </p:stCondLst>
                                      <p:childTnLst>
                                        <p:animScale>
                                          <p:cBhvr>
                                            <p:cTn id="22" dur="1200" fill="hold"/>
                                            <p:tgtEl>
                                              <p:spTgt spid="10"/>
                                            </p:tgtEl>
                                          </p:cBhvr>
                                          <p:by x="1200000" y="1200000"/>
                                        </p:animScale>
                                      </p:childTnLst>
                                    </p:cTn>
                                  </p:par>
                                  <p:par>
                                    <p:cTn id="23" presetID="23" presetClass="entr" presetSubtype="16"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p:cTn id="25" dur="300" fill="hold"/>
                                            <p:tgtEl>
                                              <p:spTgt spid="5"/>
                                            </p:tgtEl>
                                            <p:attrNameLst>
                                              <p:attrName>ppt_w</p:attrName>
                                            </p:attrNameLst>
                                          </p:cBhvr>
                                          <p:tavLst>
                                            <p:tav tm="0">
                                              <p:val>
                                                <p:fltVal val="0"/>
                                              </p:val>
                                            </p:tav>
                                            <p:tav tm="100000">
                                              <p:val>
                                                <p:strVal val="#ppt_w"/>
                                              </p:val>
                                            </p:tav>
                                          </p:tavLst>
                                        </p:anim>
                                        <p:anim calcmode="lin" valueType="num">
                                          <p:cBhvr>
                                            <p:cTn id="26" dur="300" fill="hold"/>
                                            <p:tgtEl>
                                              <p:spTgt spid="5"/>
                                            </p:tgtEl>
                                            <p:attrNameLst>
                                              <p:attrName>ppt_h</p:attrName>
                                            </p:attrNameLst>
                                          </p:cBhvr>
                                          <p:tavLst>
                                            <p:tav tm="0">
                                              <p:val>
                                                <p:fltVal val="0"/>
                                              </p:val>
                                            </p:tav>
                                            <p:tav tm="100000">
                                              <p:val>
                                                <p:strVal val="#ppt_h"/>
                                              </p:val>
                                            </p:tav>
                                          </p:tavLst>
                                        </p:anim>
                                      </p:childTnLst>
                                    </p:cTn>
                                  </p:par>
                                  <p:par>
                                    <p:cTn id="27" presetID="6" presetClass="emph" presetSubtype="0" accel="100000" fill="hold" grpId="1" nodeType="withEffect" p14:presetBounceEnd="90909">
                                      <p:stCondLst>
                                        <p:cond delay="1100"/>
                                      </p:stCondLst>
                                      <p:childTnLst>
                                        <p:animScale p14:bounceEnd="90909">
                                          <p:cBhvr>
                                            <p:cTn id="28" dur="1400" fill="hold"/>
                                            <p:tgtEl>
                                              <p:spTgt spid="5"/>
                                            </p:tgtEl>
                                          </p:cBhvr>
                                          <p:by x="140000" y="140000"/>
                                        </p:animScale>
                                      </p:childTnLst>
                                    </p:cTn>
                                  </p:par>
                                  <p:par>
                                    <p:cTn id="29" presetID="23" presetClass="entr" presetSubtype="16" fill="hold" grpId="0" nodeType="withEffect">
                                      <p:stCondLst>
                                        <p:cond delay="11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5" grpId="0"/>
          <p:bldP spid="5" grpId="1"/>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6" presetClass="emph" presetSubtype="0" accel="25000" decel="75000" fill="hold" grpId="1" nodeType="withEffect">
                                      <p:stCondLst>
                                        <p:cond delay="0"/>
                                      </p:stCondLst>
                                      <p:childTnLst>
                                        <p:animScale>
                                          <p:cBhvr>
                                            <p:cTn id="10" dur="1200" fill="hold"/>
                                            <p:tgtEl>
                                              <p:spTgt spid="6"/>
                                            </p:tgtEl>
                                          </p:cBhvr>
                                          <p:by x="1000000" y="1000000"/>
                                        </p:animScale>
                                      </p:childTnLst>
                                    </p:cTn>
                                  </p:par>
                                  <p:par>
                                    <p:cTn id="11" presetID="23" presetClass="entr" presetSubtype="16" fill="hold" grpId="0" nodeType="withEffect">
                                      <p:stCondLst>
                                        <p:cond delay="30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childTnLst>
                                    </p:cTn>
                                  </p:par>
                                  <p:par>
                                    <p:cTn id="15" presetID="6" presetClass="emph" presetSubtype="0" accel="25000" decel="75000" fill="hold" grpId="1" nodeType="withEffect">
                                      <p:stCondLst>
                                        <p:cond delay="300"/>
                                      </p:stCondLst>
                                      <p:childTnLst>
                                        <p:animScale>
                                          <p:cBhvr>
                                            <p:cTn id="16" dur="1200" fill="hold"/>
                                            <p:tgtEl>
                                              <p:spTgt spid="9"/>
                                            </p:tgtEl>
                                          </p:cBhvr>
                                          <p:by x="1000000" y="1000000"/>
                                        </p:animScale>
                                      </p:childTnLst>
                                    </p:cTn>
                                  </p:par>
                                  <p:par>
                                    <p:cTn id="17" presetID="23" presetClass="entr" presetSubtype="16"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6" presetClass="emph" presetSubtype="0" accel="25000" decel="75000" fill="hold" grpId="1" nodeType="withEffect">
                                      <p:stCondLst>
                                        <p:cond delay="500"/>
                                      </p:stCondLst>
                                      <p:childTnLst>
                                        <p:animScale>
                                          <p:cBhvr>
                                            <p:cTn id="22" dur="1200" fill="hold"/>
                                            <p:tgtEl>
                                              <p:spTgt spid="10"/>
                                            </p:tgtEl>
                                          </p:cBhvr>
                                          <p:by x="1200000" y="1200000"/>
                                        </p:animScale>
                                      </p:childTnLst>
                                    </p:cTn>
                                  </p:par>
                                  <p:par>
                                    <p:cTn id="23" presetID="23" presetClass="entr" presetSubtype="16" fill="hold" grpId="0" nodeType="withEffect">
                                      <p:stCondLst>
                                        <p:cond delay="1000"/>
                                      </p:stCondLst>
                                      <p:childTnLst>
                                        <p:set>
                                          <p:cBhvr>
                                            <p:cTn id="24" dur="1" fill="hold">
                                              <p:stCondLst>
                                                <p:cond delay="0"/>
                                              </p:stCondLst>
                                            </p:cTn>
                                            <p:tgtEl>
                                              <p:spTgt spid="5"/>
                                            </p:tgtEl>
                                            <p:attrNameLst>
                                              <p:attrName>style.visibility</p:attrName>
                                            </p:attrNameLst>
                                          </p:cBhvr>
                                          <p:to>
                                            <p:strVal val="visible"/>
                                          </p:to>
                                        </p:set>
                                        <p:anim calcmode="lin" valueType="num">
                                          <p:cBhvr>
                                            <p:cTn id="25" dur="300" fill="hold"/>
                                            <p:tgtEl>
                                              <p:spTgt spid="5"/>
                                            </p:tgtEl>
                                            <p:attrNameLst>
                                              <p:attrName>ppt_w</p:attrName>
                                            </p:attrNameLst>
                                          </p:cBhvr>
                                          <p:tavLst>
                                            <p:tav tm="0">
                                              <p:val>
                                                <p:fltVal val="0"/>
                                              </p:val>
                                            </p:tav>
                                            <p:tav tm="100000">
                                              <p:val>
                                                <p:strVal val="#ppt_w"/>
                                              </p:val>
                                            </p:tav>
                                          </p:tavLst>
                                        </p:anim>
                                        <p:anim calcmode="lin" valueType="num">
                                          <p:cBhvr>
                                            <p:cTn id="26" dur="300" fill="hold"/>
                                            <p:tgtEl>
                                              <p:spTgt spid="5"/>
                                            </p:tgtEl>
                                            <p:attrNameLst>
                                              <p:attrName>ppt_h</p:attrName>
                                            </p:attrNameLst>
                                          </p:cBhvr>
                                          <p:tavLst>
                                            <p:tav tm="0">
                                              <p:val>
                                                <p:fltVal val="0"/>
                                              </p:val>
                                            </p:tav>
                                            <p:tav tm="100000">
                                              <p:val>
                                                <p:strVal val="#ppt_h"/>
                                              </p:val>
                                            </p:tav>
                                          </p:tavLst>
                                        </p:anim>
                                      </p:childTnLst>
                                    </p:cTn>
                                  </p:par>
                                  <p:par>
                                    <p:cTn id="27" presetID="6" presetClass="emph" presetSubtype="0" accel="100000" fill="hold" grpId="1" nodeType="withEffect">
                                      <p:stCondLst>
                                        <p:cond delay="1100"/>
                                      </p:stCondLst>
                                      <p:childTnLst>
                                        <p:animScale>
                                          <p:cBhvr>
                                            <p:cTn id="28" dur="1400" fill="hold"/>
                                            <p:tgtEl>
                                              <p:spTgt spid="5"/>
                                            </p:tgtEl>
                                          </p:cBhvr>
                                          <p:by x="140000" y="140000"/>
                                        </p:animScale>
                                      </p:childTnLst>
                                    </p:cTn>
                                  </p:par>
                                  <p:par>
                                    <p:cTn id="29" presetID="23" presetClass="entr" presetSubtype="16" fill="hold" grpId="0" nodeType="withEffect">
                                      <p:stCondLst>
                                        <p:cond delay="11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5" grpId="0"/>
          <p:bldP spid="5" grpId="1"/>
          <p:bldP spid="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BCCF9-40CB-4F09-BAAD-15EB0855CE98}"/>
              </a:ext>
            </a:extLst>
          </p:cNvPr>
          <p:cNvSpPr>
            <a:spLocks noGrp="1"/>
          </p:cNvSpPr>
          <p:nvPr>
            <p:ph type="title"/>
          </p:nvPr>
        </p:nvSpPr>
        <p:spPr>
          <a:xfrm>
            <a:off x="3886200" y="1371600"/>
            <a:ext cx="7208520" cy="1447800"/>
          </a:xfrm>
        </p:spPr>
        <p:txBody>
          <a:bodyPr>
            <a:normAutofit/>
          </a:bodyPr>
          <a:lstStyle/>
          <a:p>
            <a:r>
              <a:rPr lang="en-IN" dirty="0">
                <a:solidFill>
                  <a:schemeClr val="bg1"/>
                </a:solidFill>
                <a:latin typeface="Gotham" pitchFamily="50" charset="0"/>
              </a:rPr>
              <a:t>contributors:</a:t>
            </a:r>
          </a:p>
        </p:txBody>
      </p:sp>
      <p:sp>
        <p:nvSpPr>
          <p:cNvPr id="5" name="Text Placeholder 4">
            <a:extLst>
              <a:ext uri="{FF2B5EF4-FFF2-40B4-BE49-F238E27FC236}">
                <a16:creationId xmlns:a16="http://schemas.microsoft.com/office/drawing/2014/main" id="{DB9BDEF9-6A58-4E35-9C75-023DF7ECA728}"/>
              </a:ext>
            </a:extLst>
          </p:cNvPr>
          <p:cNvSpPr>
            <a:spLocks noGrp="1"/>
          </p:cNvSpPr>
          <p:nvPr>
            <p:ph type="body" idx="1"/>
          </p:nvPr>
        </p:nvSpPr>
        <p:spPr>
          <a:xfrm>
            <a:off x="3200400" y="2819400"/>
            <a:ext cx="7741920" cy="3581400"/>
          </a:xfrm>
          <a:noFill/>
        </p:spPr>
        <p:txBody>
          <a:bodyPr>
            <a:normAutofit/>
          </a:bodyPr>
          <a:lstStyle/>
          <a:p>
            <a:pPr algn="ctr"/>
            <a:r>
              <a:rPr lang="en-IN" sz="3600" dirty="0">
                <a:solidFill>
                  <a:schemeClr val="bg1"/>
                </a:solidFill>
              </a:rPr>
              <a:t>SY COMPS A</a:t>
            </a:r>
          </a:p>
          <a:p>
            <a:pPr algn="ctr"/>
            <a:r>
              <a:rPr lang="en-IN" dirty="0">
                <a:solidFill>
                  <a:schemeClr val="bg1"/>
                </a:solidFill>
              </a:rPr>
              <a:t>Kalpesh </a:t>
            </a:r>
            <a:r>
              <a:rPr lang="en-IN" dirty="0" err="1">
                <a:solidFill>
                  <a:schemeClr val="bg1"/>
                </a:solidFill>
              </a:rPr>
              <a:t>Mataghare</a:t>
            </a:r>
            <a:r>
              <a:rPr lang="en-IN" dirty="0">
                <a:solidFill>
                  <a:schemeClr val="bg1"/>
                </a:solidFill>
              </a:rPr>
              <a:t> 	1711031</a:t>
            </a:r>
            <a:br>
              <a:rPr lang="en-IN" dirty="0">
                <a:solidFill>
                  <a:schemeClr val="bg1"/>
                </a:solidFill>
              </a:rPr>
            </a:br>
            <a:r>
              <a:rPr lang="en-IN" dirty="0" err="1">
                <a:solidFill>
                  <a:schemeClr val="bg1"/>
                </a:solidFill>
              </a:rPr>
              <a:t>Prachit</a:t>
            </a:r>
            <a:r>
              <a:rPr lang="en-IN" dirty="0">
                <a:solidFill>
                  <a:schemeClr val="bg1"/>
                </a:solidFill>
              </a:rPr>
              <a:t> </a:t>
            </a:r>
            <a:r>
              <a:rPr lang="en-IN" dirty="0" err="1">
                <a:solidFill>
                  <a:schemeClr val="bg1"/>
                </a:solidFill>
              </a:rPr>
              <a:t>Mhalgi</a:t>
            </a:r>
            <a:r>
              <a:rPr lang="en-IN" dirty="0">
                <a:solidFill>
                  <a:schemeClr val="bg1"/>
                </a:solidFill>
              </a:rPr>
              <a:t> 		1711032</a:t>
            </a:r>
            <a:br>
              <a:rPr lang="en-IN" dirty="0">
                <a:solidFill>
                  <a:schemeClr val="bg1"/>
                </a:solidFill>
              </a:rPr>
            </a:br>
            <a:r>
              <a:rPr lang="en-IN" dirty="0">
                <a:solidFill>
                  <a:schemeClr val="bg1"/>
                </a:solidFill>
              </a:rPr>
              <a:t>Rahul Mistry 		1711033</a:t>
            </a:r>
            <a:br>
              <a:rPr lang="en-IN" dirty="0">
                <a:solidFill>
                  <a:schemeClr val="bg1"/>
                </a:solidFill>
              </a:rPr>
            </a:br>
            <a:r>
              <a:rPr lang="en-IN" dirty="0" err="1">
                <a:solidFill>
                  <a:schemeClr val="bg1"/>
                </a:solidFill>
              </a:rPr>
              <a:t>Gayatri</a:t>
            </a:r>
            <a:r>
              <a:rPr lang="en-IN" dirty="0">
                <a:solidFill>
                  <a:schemeClr val="bg1"/>
                </a:solidFill>
              </a:rPr>
              <a:t> Srinivasan 	1711058</a:t>
            </a:r>
            <a:br>
              <a:rPr lang="en-IN" dirty="0">
                <a:solidFill>
                  <a:schemeClr val="bg1"/>
                </a:solidFill>
              </a:rPr>
            </a:br>
            <a:r>
              <a:rPr lang="en-IN" dirty="0">
                <a:solidFill>
                  <a:schemeClr val="bg1"/>
                </a:solidFill>
              </a:rPr>
              <a:t>Girish </a:t>
            </a:r>
            <a:r>
              <a:rPr lang="en-IN" dirty="0" err="1">
                <a:solidFill>
                  <a:schemeClr val="bg1"/>
                </a:solidFill>
              </a:rPr>
              <a:t>Thatte</a:t>
            </a:r>
            <a:r>
              <a:rPr lang="en-IN" dirty="0">
                <a:solidFill>
                  <a:schemeClr val="bg1"/>
                </a:solidFill>
              </a:rPr>
              <a:t> 		1711059 </a:t>
            </a:r>
            <a:br>
              <a:rPr lang="en-IN" dirty="0">
                <a:solidFill>
                  <a:schemeClr val="bg1"/>
                </a:solidFill>
              </a:rPr>
            </a:br>
            <a:r>
              <a:rPr lang="en-IN" dirty="0">
                <a:solidFill>
                  <a:schemeClr val="bg1"/>
                </a:solidFill>
              </a:rPr>
              <a:t>Amisha Waghela 		1711063</a:t>
            </a:r>
          </a:p>
        </p:txBody>
      </p:sp>
    </p:spTree>
    <p:custDataLst>
      <p:tags r:id="rId1"/>
    </p:custDataLst>
    <p:extLst>
      <p:ext uri="{BB962C8B-B14F-4D97-AF65-F5344CB8AC3E}">
        <p14:creationId xmlns:p14="http://schemas.microsoft.com/office/powerpoint/2010/main" val="17367272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F17"/>
        </a:solidFill>
        <a:effectLst/>
      </p:bgPr>
    </p:bg>
    <p:spTree>
      <p:nvGrpSpPr>
        <p:cNvPr id="1" name=""/>
        <p:cNvGrpSpPr/>
        <p:nvPr/>
      </p:nvGrpSpPr>
      <p:grpSpPr>
        <a:xfrm>
          <a:off x="0" y="0"/>
          <a:ext cx="0" cy="0"/>
          <a:chOff x="0" y="0"/>
          <a:chExt cx="0" cy="0"/>
        </a:xfrm>
      </p:grpSpPr>
      <p:sp>
        <p:nvSpPr>
          <p:cNvPr id="11" name="Rectangle 10"/>
          <p:cNvSpPr/>
          <p:nvPr/>
        </p:nvSpPr>
        <p:spPr>
          <a:xfrm>
            <a:off x="4575452" y="3782855"/>
            <a:ext cx="3253200" cy="762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99078" y="3719153"/>
            <a:ext cx="3005951" cy="830997"/>
          </a:xfrm>
          <a:prstGeom prst="rect">
            <a:avLst/>
          </a:prstGeom>
          <a:noFill/>
        </p:spPr>
        <p:txBody>
          <a:bodyPr wrap="none" rtlCol="0">
            <a:spAutoFit/>
          </a:bodyPr>
          <a:lstStyle/>
          <a:p>
            <a:pPr algn="ctr"/>
            <a:r>
              <a:rPr lang="en-US" sz="4800" b="1" spc="-500" dirty="0">
                <a:solidFill>
                  <a:schemeClr val="bg1"/>
                </a:solidFill>
                <a:latin typeface="Gotham Light" pitchFamily="50" charset="0"/>
              </a:rPr>
              <a:t>PROBLEM</a:t>
            </a:r>
          </a:p>
        </p:txBody>
      </p:sp>
      <p:sp>
        <p:nvSpPr>
          <p:cNvPr id="20" name="Rectangle 19"/>
          <p:cNvSpPr/>
          <p:nvPr/>
        </p:nvSpPr>
        <p:spPr>
          <a:xfrm>
            <a:off x="7828652" y="0"/>
            <a:ext cx="6801748" cy="82296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rot="16200000">
            <a:off x="6169569" y="2024573"/>
            <a:ext cx="64964" cy="32531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0" y="3618689"/>
            <a:ext cx="4575452" cy="164166"/>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rot="16200000">
            <a:off x="6172833" y="2019277"/>
            <a:ext cx="64964" cy="3253198"/>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16200000">
            <a:off x="8743394" y="3115709"/>
            <a:ext cx="762000" cy="2094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8743395" y="3116661"/>
            <a:ext cx="762000" cy="2094387"/>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39128" y="3719153"/>
            <a:ext cx="3482043" cy="830997"/>
          </a:xfrm>
          <a:prstGeom prst="rect">
            <a:avLst/>
          </a:prstGeom>
          <a:noFill/>
        </p:spPr>
        <p:txBody>
          <a:bodyPr wrap="none" rtlCol="0">
            <a:spAutoFit/>
          </a:bodyPr>
          <a:lstStyle/>
          <a:p>
            <a:pPr algn="ctr"/>
            <a:r>
              <a:rPr lang="en-US" sz="4800" spc="-400" dirty="0">
                <a:solidFill>
                  <a:schemeClr val="bg1"/>
                </a:solidFill>
                <a:latin typeface="Gotham" pitchFamily="50" charset="0"/>
              </a:rPr>
              <a:t>DEFINITION</a:t>
            </a:r>
          </a:p>
        </p:txBody>
      </p:sp>
      <p:sp>
        <p:nvSpPr>
          <p:cNvPr id="21" name="Rectangle 20"/>
          <p:cNvSpPr/>
          <p:nvPr/>
        </p:nvSpPr>
        <p:spPr>
          <a:xfrm>
            <a:off x="9606882" y="-136442"/>
            <a:ext cx="2282695" cy="38862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9239F0-FE75-41F7-A645-7C1FF4E5EE07}"/>
              </a:ext>
            </a:extLst>
          </p:cNvPr>
          <p:cNvSpPr/>
          <p:nvPr/>
        </p:nvSpPr>
        <p:spPr>
          <a:xfrm>
            <a:off x="7963203" y="-119894"/>
            <a:ext cx="2282695" cy="3886200"/>
          </a:xfrm>
          <a:prstGeom prst="rect">
            <a:avLst/>
          </a:prstGeom>
          <a:solidFill>
            <a:srgbClr val="130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1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4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00" fill="hold"/>
                                        <p:tgtEl>
                                          <p:spTgt spid="23"/>
                                        </p:tgtEl>
                                        <p:attrNameLst>
                                          <p:attrName>ppt_x</p:attrName>
                                        </p:attrNameLst>
                                      </p:cBhvr>
                                      <p:tavLst>
                                        <p:tav tm="0">
                                          <p:val>
                                            <p:strVal val="0-#ppt_w/2"/>
                                          </p:val>
                                        </p:tav>
                                        <p:tav tm="100000">
                                          <p:val>
                                            <p:strVal val="#ppt_x"/>
                                          </p:val>
                                        </p:tav>
                                      </p:tavLst>
                                    </p:anim>
                                    <p:anim calcmode="lin" valueType="num">
                                      <p:cBhvr additive="base">
                                        <p:cTn id="12" dur="12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900" fill="hold"/>
                                        <p:tgtEl>
                                          <p:spTgt spid="25"/>
                                        </p:tgtEl>
                                        <p:attrNameLst>
                                          <p:attrName>ppt_x</p:attrName>
                                        </p:attrNameLst>
                                      </p:cBhvr>
                                      <p:tavLst>
                                        <p:tav tm="0">
                                          <p:val>
                                            <p:strVal val="0-#ppt_w/2"/>
                                          </p:val>
                                        </p:tav>
                                        <p:tav tm="100000">
                                          <p:val>
                                            <p:strVal val="#ppt_x"/>
                                          </p:val>
                                        </p:tav>
                                      </p:tavLst>
                                    </p:anim>
                                    <p:anim calcmode="lin" valueType="num">
                                      <p:cBhvr additive="base">
                                        <p:cTn id="16" dur="9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300" fill="hold"/>
                                        <p:tgtEl>
                                          <p:spTgt spid="14"/>
                                        </p:tgtEl>
                                        <p:attrNameLst>
                                          <p:attrName>ppt_x</p:attrName>
                                        </p:attrNameLst>
                                      </p:cBhvr>
                                      <p:tavLst>
                                        <p:tav tm="0">
                                          <p:val>
                                            <p:strVal val="0-#ppt_w/2"/>
                                          </p:val>
                                        </p:tav>
                                        <p:tav tm="100000">
                                          <p:val>
                                            <p:strVal val="#ppt_x"/>
                                          </p:val>
                                        </p:tav>
                                      </p:tavLst>
                                    </p:anim>
                                    <p:anim calcmode="lin" valueType="num">
                                      <p:cBhvr additive="base">
                                        <p:cTn id="20" dur="13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2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200" fill="hold"/>
                                        <p:tgtEl>
                                          <p:spTgt spid="26"/>
                                        </p:tgtEl>
                                        <p:attrNameLst>
                                          <p:attrName>ppt_x</p:attrName>
                                        </p:attrNameLst>
                                      </p:cBhvr>
                                      <p:tavLst>
                                        <p:tav tm="0">
                                          <p:val>
                                            <p:strVal val="#ppt_x"/>
                                          </p:val>
                                        </p:tav>
                                        <p:tav tm="100000">
                                          <p:val>
                                            <p:strVal val="#ppt_x"/>
                                          </p:val>
                                        </p:tav>
                                      </p:tavLst>
                                    </p:anim>
                                    <p:anim calcmode="lin" valueType="num">
                                      <p:cBhvr additive="base">
                                        <p:cTn id="24" dur="12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6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900" fill="hold"/>
                                        <p:tgtEl>
                                          <p:spTgt spid="27"/>
                                        </p:tgtEl>
                                        <p:attrNameLst>
                                          <p:attrName>ppt_x</p:attrName>
                                        </p:attrNameLst>
                                      </p:cBhvr>
                                      <p:tavLst>
                                        <p:tav tm="0">
                                          <p:val>
                                            <p:strVal val="#ppt_x"/>
                                          </p:val>
                                        </p:tav>
                                        <p:tav tm="100000">
                                          <p:val>
                                            <p:strVal val="#ppt_x"/>
                                          </p:val>
                                        </p:tav>
                                      </p:tavLst>
                                    </p:anim>
                                    <p:anim calcmode="lin" valueType="num">
                                      <p:cBhvr additive="base">
                                        <p:cTn id="28" dur="9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3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200" fill="hold"/>
                                        <p:tgtEl>
                                          <p:spTgt spid="18"/>
                                        </p:tgtEl>
                                        <p:attrNameLst>
                                          <p:attrName>ppt_x</p:attrName>
                                        </p:attrNameLst>
                                      </p:cBhvr>
                                      <p:tavLst>
                                        <p:tav tm="0">
                                          <p:val>
                                            <p:strVal val="#ppt_x"/>
                                          </p:val>
                                        </p:tav>
                                        <p:tav tm="100000">
                                          <p:val>
                                            <p:strVal val="#ppt_x"/>
                                          </p:val>
                                        </p:tav>
                                      </p:tavLst>
                                    </p:anim>
                                    <p:anim calcmode="lin" valueType="num">
                                      <p:cBhvr additive="base">
                                        <p:cTn id="32" dur="12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animBg="1"/>
      <p:bldP spid="25" grpId="0" animBg="1"/>
      <p:bldP spid="26" grpId="0" animBg="1"/>
      <p:bldP spid="27"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3152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09728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657600" y="-1861501"/>
            <a:ext cx="3657600" cy="11865604"/>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56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600" fill="hold"/>
                                        <p:tgtEl>
                                          <p:spTgt spid="35"/>
                                        </p:tgtEl>
                                        <p:attrNameLst>
                                          <p:attrName>ppt_x</p:attrName>
                                        </p:attrNameLst>
                                      </p:cBhvr>
                                      <p:tavLst>
                                        <p:tav tm="0">
                                          <p:val>
                                            <p:strVal val="#ppt_x"/>
                                          </p:val>
                                        </p:tav>
                                        <p:tav tm="100000">
                                          <p:val>
                                            <p:strVal val="#ppt_x"/>
                                          </p:val>
                                        </p:tav>
                                      </p:tavLst>
                                    </p:anim>
                                    <p:anim calcmode="lin" valueType="num">
                                      <p:cBhvr additive="base">
                                        <p:cTn id="8" dur="600" fill="hold"/>
                                        <p:tgtEl>
                                          <p:spTgt spid="3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600" fill="hold"/>
                                        <p:tgtEl>
                                          <p:spTgt spid="9"/>
                                        </p:tgtEl>
                                        <p:attrNameLst>
                                          <p:attrName>ppt_x</p:attrName>
                                        </p:attrNameLst>
                                      </p:cBhvr>
                                      <p:tavLst>
                                        <p:tav tm="0">
                                          <p:val>
                                            <p:strVal val="#ppt_x"/>
                                          </p:val>
                                        </p:tav>
                                        <p:tav tm="100000">
                                          <p:val>
                                            <p:strVal val="#ppt_x"/>
                                          </p:val>
                                        </p:tav>
                                      </p:tavLst>
                                    </p:anim>
                                    <p:anim calcmode="lin" valueType="num">
                                      <p:cBhvr additive="base">
                                        <p:cTn id="12" dur="6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600" fill="hold"/>
                                        <p:tgtEl>
                                          <p:spTgt spid="13"/>
                                        </p:tgtEl>
                                        <p:attrNameLst>
                                          <p:attrName>ppt_x</p:attrName>
                                        </p:attrNameLst>
                                      </p:cBhvr>
                                      <p:tavLst>
                                        <p:tav tm="0">
                                          <p:val>
                                            <p:strVal val="#ppt_x"/>
                                          </p:val>
                                        </p:tav>
                                        <p:tav tm="100000">
                                          <p:val>
                                            <p:strVal val="#ppt_x"/>
                                          </p:val>
                                        </p:tav>
                                      </p:tavLst>
                                    </p:anim>
                                    <p:anim calcmode="lin" valueType="num">
                                      <p:cBhvr additive="base">
                                        <p:cTn id="16" dur="6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600" fill="hold"/>
                                        <p:tgtEl>
                                          <p:spTgt spid="34"/>
                                        </p:tgtEl>
                                        <p:attrNameLst>
                                          <p:attrName>ppt_x</p:attrName>
                                        </p:attrNameLst>
                                      </p:cBhvr>
                                      <p:tavLst>
                                        <p:tav tm="0">
                                          <p:val>
                                            <p:strVal val="#ppt_x"/>
                                          </p:val>
                                        </p:tav>
                                        <p:tav tm="100000">
                                          <p:val>
                                            <p:strVal val="#ppt_x"/>
                                          </p:val>
                                        </p:tav>
                                      </p:tavLst>
                                    </p:anim>
                                    <p:anim calcmode="lin" valueType="num">
                                      <p:cBhvr additive="base">
                                        <p:cTn id="20" dur="6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4" grpId="0" animBg="1"/>
      <p:bldP spid="3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rot="16200000">
            <a:off x="6248400" y="-1905000"/>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rot="16200000">
            <a:off x="6477000" y="-7391400"/>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16200000">
            <a:off x="6705600" y="-4648199"/>
            <a:ext cx="2743200" cy="17526000"/>
          </a:xfrm>
          <a:prstGeom prst="roundRect">
            <a:avLst>
              <a:gd name="adj" fmla="val 50000"/>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4665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accel="100000" fill="hold" grpId="0" nodeType="withEffect">
                                  <p:stCondLst>
                                    <p:cond delay="0"/>
                                  </p:stCondLst>
                                  <p:childTnLst>
                                    <p:anim calcmode="lin" valueType="num">
                                      <p:cBhvr additive="base">
                                        <p:cTn id="6" dur="600"/>
                                        <p:tgtEl>
                                          <p:spTgt spid="9"/>
                                        </p:tgtEl>
                                        <p:attrNameLst>
                                          <p:attrName>ppt_x</p:attrName>
                                        </p:attrNameLst>
                                      </p:cBhvr>
                                      <p:tavLst>
                                        <p:tav tm="0">
                                          <p:val>
                                            <p:strVal val="ppt_x"/>
                                          </p:val>
                                        </p:tav>
                                        <p:tav tm="100000">
                                          <p:val>
                                            <p:strVal val="0-ppt_w/2"/>
                                          </p:val>
                                        </p:tav>
                                      </p:tavLst>
                                    </p:anim>
                                    <p:anim calcmode="lin" valueType="num">
                                      <p:cBhvr additive="base">
                                        <p:cTn id="7" dur="600"/>
                                        <p:tgtEl>
                                          <p:spTgt spid="9"/>
                                        </p:tgtEl>
                                        <p:attrNameLst>
                                          <p:attrName>ppt_y</p:attrName>
                                        </p:attrNameLst>
                                      </p:cBhvr>
                                      <p:tavLst>
                                        <p:tav tm="0">
                                          <p:val>
                                            <p:strVal val="ppt_y"/>
                                          </p:val>
                                        </p:tav>
                                        <p:tav tm="100000">
                                          <p:val>
                                            <p:strVal val="ppt_y"/>
                                          </p:val>
                                        </p:tav>
                                      </p:tavLst>
                                    </p:anim>
                                    <p:set>
                                      <p:cBhvr>
                                        <p:cTn id="8" dur="1" fill="hold">
                                          <p:stCondLst>
                                            <p:cond delay="599"/>
                                          </p:stCondLst>
                                        </p:cTn>
                                        <p:tgtEl>
                                          <p:spTgt spid="9"/>
                                        </p:tgtEl>
                                        <p:attrNameLst>
                                          <p:attrName>style.visibility</p:attrName>
                                        </p:attrNameLst>
                                      </p:cBhvr>
                                      <p:to>
                                        <p:strVal val="hidden"/>
                                      </p:to>
                                    </p:set>
                                  </p:childTnLst>
                                </p:cTn>
                              </p:par>
                              <p:par>
                                <p:cTn id="9" presetID="2" presetClass="exit" presetSubtype="2" accel="100000" fill="hold" grpId="0" nodeType="withEffect">
                                  <p:stCondLst>
                                    <p:cond delay="0"/>
                                  </p:stCondLst>
                                  <p:childTnLst>
                                    <p:anim calcmode="lin" valueType="num">
                                      <p:cBhvr additive="base">
                                        <p:cTn id="10" dur="600"/>
                                        <p:tgtEl>
                                          <p:spTgt spid="13"/>
                                        </p:tgtEl>
                                        <p:attrNameLst>
                                          <p:attrName>ppt_x</p:attrName>
                                        </p:attrNameLst>
                                      </p:cBhvr>
                                      <p:tavLst>
                                        <p:tav tm="0">
                                          <p:val>
                                            <p:strVal val="ppt_x"/>
                                          </p:val>
                                        </p:tav>
                                        <p:tav tm="100000">
                                          <p:val>
                                            <p:strVal val="1+ppt_w/2"/>
                                          </p:val>
                                        </p:tav>
                                      </p:tavLst>
                                    </p:anim>
                                    <p:anim calcmode="lin" valueType="num">
                                      <p:cBhvr additive="base">
                                        <p:cTn id="11" dur="600"/>
                                        <p:tgtEl>
                                          <p:spTgt spid="13"/>
                                        </p:tgtEl>
                                        <p:attrNameLst>
                                          <p:attrName>ppt_y</p:attrName>
                                        </p:attrNameLst>
                                      </p:cBhvr>
                                      <p:tavLst>
                                        <p:tav tm="0">
                                          <p:val>
                                            <p:strVal val="ppt_y"/>
                                          </p:val>
                                        </p:tav>
                                        <p:tav tm="100000">
                                          <p:val>
                                            <p:strVal val="ppt_y"/>
                                          </p:val>
                                        </p:tav>
                                      </p:tavLst>
                                    </p:anim>
                                    <p:set>
                                      <p:cBhvr>
                                        <p:cTn id="12" dur="1" fill="hold">
                                          <p:stCondLst>
                                            <p:cond delay="599"/>
                                          </p:stCondLst>
                                        </p:cTn>
                                        <p:tgtEl>
                                          <p:spTgt spid="13"/>
                                        </p:tgtEl>
                                        <p:attrNameLst>
                                          <p:attrName>style.visibility</p:attrName>
                                        </p:attrNameLst>
                                      </p:cBhvr>
                                      <p:to>
                                        <p:strVal val="hidden"/>
                                      </p:to>
                                    </p:set>
                                  </p:childTnLst>
                                </p:cTn>
                              </p:par>
                              <p:par>
                                <p:cTn id="13" presetID="2" presetClass="exit" presetSubtype="8" accel="100000" fill="hold" grpId="0" nodeType="withEffect">
                                  <p:stCondLst>
                                    <p:cond delay="0"/>
                                  </p:stCondLst>
                                  <p:childTnLst>
                                    <p:anim calcmode="lin" valueType="num">
                                      <p:cBhvr additive="base">
                                        <p:cTn id="14" dur="600"/>
                                        <p:tgtEl>
                                          <p:spTgt spid="12"/>
                                        </p:tgtEl>
                                        <p:attrNameLst>
                                          <p:attrName>ppt_x</p:attrName>
                                        </p:attrNameLst>
                                      </p:cBhvr>
                                      <p:tavLst>
                                        <p:tav tm="0">
                                          <p:val>
                                            <p:strVal val="ppt_x"/>
                                          </p:val>
                                        </p:tav>
                                        <p:tav tm="100000">
                                          <p:val>
                                            <p:strVal val="0-ppt_w/2"/>
                                          </p:val>
                                        </p:tav>
                                      </p:tavLst>
                                    </p:anim>
                                    <p:anim calcmode="lin" valueType="num">
                                      <p:cBhvr additive="base">
                                        <p:cTn id="15" dur="600"/>
                                        <p:tgtEl>
                                          <p:spTgt spid="12"/>
                                        </p:tgtEl>
                                        <p:attrNameLst>
                                          <p:attrName>ppt_y</p:attrName>
                                        </p:attrNameLst>
                                      </p:cBhvr>
                                      <p:tavLst>
                                        <p:tav tm="0">
                                          <p:val>
                                            <p:strVal val="ppt_y"/>
                                          </p:val>
                                        </p:tav>
                                        <p:tav tm="100000">
                                          <p:val>
                                            <p:strVal val="ppt_y"/>
                                          </p:val>
                                        </p:tav>
                                      </p:tavLst>
                                    </p:anim>
                                    <p:set>
                                      <p:cBhvr>
                                        <p:cTn id="16" dur="1" fill="hold">
                                          <p:stCondLst>
                                            <p:cond delay="5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0" b="-3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0BEE-DDF2-4A9F-A9B5-60A9A80BEAD2}"/>
              </a:ext>
            </a:extLst>
          </p:cNvPr>
          <p:cNvSpPr>
            <a:spLocks noGrp="1"/>
          </p:cNvSpPr>
          <p:nvPr>
            <p:ph type="title"/>
          </p:nvPr>
        </p:nvSpPr>
        <p:spPr>
          <a:xfrm>
            <a:off x="0" y="1752600"/>
            <a:ext cx="14630400" cy="1219200"/>
          </a:xfrm>
          <a:solidFill>
            <a:schemeClr val="bg1"/>
          </a:solidFill>
        </p:spPr>
        <p:txBody>
          <a:bodyPr/>
          <a:lstStyle/>
          <a:p>
            <a:r>
              <a:rPr lang="en-IN" dirty="0">
                <a:solidFill>
                  <a:srgbClr val="002060"/>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ED1D55F0-52DD-429C-82B5-1F6D1C49542A}"/>
              </a:ext>
            </a:extLst>
          </p:cNvPr>
          <p:cNvSpPr>
            <a:spLocks noGrp="1"/>
          </p:cNvSpPr>
          <p:nvPr>
            <p:ph idx="1"/>
          </p:nvPr>
        </p:nvSpPr>
        <p:spPr>
          <a:xfrm>
            <a:off x="533400" y="3463290"/>
            <a:ext cx="13887450" cy="3013710"/>
          </a:xfrm>
          <a:prstGeom prst="flowChartAlternateProcess">
            <a:avLst/>
          </a:prstGeom>
          <a:solidFill>
            <a:schemeClr val="bg1"/>
          </a:solidFill>
        </p:spPr>
        <p:txBody>
          <a:bodyPr>
            <a:normAutofit lnSpcReduction="10000"/>
          </a:bodyPr>
          <a:lstStyle/>
          <a:p>
            <a:pPr marL="0" indent="0" algn="ctr">
              <a:buNone/>
            </a:pPr>
            <a:r>
              <a:rPr lang="en-US" b="1" dirty="0">
                <a:solidFill>
                  <a:srgbClr val="002060"/>
                </a:solidFill>
                <a:latin typeface="Times New Roman" panose="02020603050405020304" pitchFamily="18" charset="0"/>
                <a:cs typeface="Times New Roman" panose="02020603050405020304" pitchFamily="18" charset="0"/>
              </a:rPr>
              <a:t>Accept an alphanumerical string that ends with some special character and push the contents on three separate lists viz. letters on one list, digits on second and special characters on third one.</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48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110">
            <a:extLst>
              <a:ext uri="{FF2B5EF4-FFF2-40B4-BE49-F238E27FC236}">
                <a16:creationId xmlns:a16="http://schemas.microsoft.com/office/drawing/2014/main" id="{268DA095-5AA6-45CB-914D-549D391484B4}"/>
              </a:ext>
            </a:extLst>
          </p:cNvPr>
          <p:cNvGrpSpPr/>
          <p:nvPr/>
        </p:nvGrpSpPr>
        <p:grpSpPr>
          <a:xfrm>
            <a:off x="-5480246" y="-58324"/>
            <a:ext cx="12875893" cy="8229600"/>
            <a:chOff x="10249608" y="0"/>
            <a:chExt cx="10729911"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0249608" y="0"/>
              <a:ext cx="10729911" cy="6858000"/>
              <a:chOff x="-4114798" y="0"/>
              <a:chExt cx="10729911"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798" y="0"/>
                <a:ext cx="984885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5733703" y="2973345"/>
                <a:ext cx="881757" cy="881063"/>
              </a:xfrm>
              <a:prstGeom prst="round2SameRect">
                <a:avLst/>
              </a:prstGeom>
              <a:solidFill>
                <a:srgbClr val="B7D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grpSp>
        <p:grpSp>
          <p:nvGrpSpPr>
            <p:cNvPr id="108" name="Group 107">
              <a:extLst>
                <a:ext uri="{FF2B5EF4-FFF2-40B4-BE49-F238E27FC236}">
                  <a16:creationId xmlns:a16="http://schemas.microsoft.com/office/drawing/2014/main" id="{35D5122A-C246-4D14-A319-B2F43FE3C943}"/>
                </a:ext>
              </a:extLst>
            </p:cNvPr>
            <p:cNvGrpSpPr/>
            <p:nvPr/>
          </p:nvGrpSpPr>
          <p:grpSpPr>
            <a:xfrm>
              <a:off x="14056340" y="1501624"/>
              <a:ext cx="4796782" cy="4036597"/>
              <a:chOff x="5330572" y="1501624"/>
              <a:chExt cx="4796782" cy="4036597"/>
            </a:xfrm>
          </p:grpSpPr>
          <p:sp>
            <p:nvSpPr>
              <p:cNvPr id="49" name="TextBox 48">
                <a:extLst>
                  <a:ext uri="{FF2B5EF4-FFF2-40B4-BE49-F238E27FC236}">
                    <a16:creationId xmlns:a16="http://schemas.microsoft.com/office/drawing/2014/main" id="{395F4D23-23FA-409E-A146-57262624239E}"/>
                  </a:ext>
                </a:extLst>
              </p:cNvPr>
              <p:cNvSpPr txBox="1"/>
              <p:nvPr/>
            </p:nvSpPr>
            <p:spPr>
              <a:xfrm>
                <a:off x="6684086" y="3098385"/>
                <a:ext cx="2098756" cy="877163"/>
              </a:xfrm>
              <a:prstGeom prst="rect">
                <a:avLst/>
              </a:prstGeom>
              <a:noFill/>
            </p:spPr>
            <p:txBody>
              <a:bodyPr wrap="square" rtlCol="0">
                <a:spAutoFit/>
              </a:bodyPr>
              <a:lstStyle/>
              <a:p>
                <a:pPr algn="ctr"/>
                <a:r>
                  <a:rPr lang="en-US" sz="3120" dirty="0">
                    <a:solidFill>
                      <a:srgbClr val="140F17"/>
                    </a:solidFill>
                    <a:latin typeface="DAGGERSQUARE" pitchFamily="50" charset="0"/>
                  </a:rPr>
                  <a:t>APPROACHES</a:t>
                </a:r>
              </a:p>
              <a:p>
                <a:pPr algn="ctr"/>
                <a:r>
                  <a:rPr lang="en-US" sz="3120" dirty="0">
                    <a:solidFill>
                      <a:srgbClr val="140F17"/>
                    </a:solidFill>
                    <a:latin typeface="DAGGERSQUARE" pitchFamily="50" charset="0"/>
                  </a:rPr>
                  <a:t>AVAILABLE </a:t>
                </a:r>
              </a:p>
            </p:txBody>
          </p:sp>
          <p:grpSp>
            <p:nvGrpSpPr>
              <p:cNvPr id="107" name="Group 106">
                <a:extLst>
                  <a:ext uri="{FF2B5EF4-FFF2-40B4-BE49-F238E27FC236}">
                    <a16:creationId xmlns:a16="http://schemas.microsoft.com/office/drawing/2014/main" id="{76932D89-666B-488D-8353-C17D090F64F0}"/>
                  </a:ext>
                </a:extLst>
              </p:cNvPr>
              <p:cNvGrpSpPr/>
              <p:nvPr/>
            </p:nvGrpSpPr>
            <p:grpSpPr>
              <a:xfrm>
                <a:off x="5330572" y="1501624"/>
                <a:ext cx="4796782" cy="4036597"/>
                <a:chOff x="5330572" y="1501624"/>
                <a:chExt cx="4796782" cy="4036597"/>
              </a:xfrm>
            </p:grpSpPr>
            <p:sp>
              <p:nvSpPr>
                <p:cNvPr id="46" name="Circle: Hollow 45">
                  <a:extLst>
                    <a:ext uri="{FF2B5EF4-FFF2-40B4-BE49-F238E27FC236}">
                      <a16:creationId xmlns:a16="http://schemas.microsoft.com/office/drawing/2014/main" id="{5FB1EB76-8EA6-4A30-B695-C1783E9F4437}"/>
                    </a:ext>
                  </a:extLst>
                </p:cNvPr>
                <p:cNvSpPr/>
                <p:nvPr/>
              </p:nvSpPr>
              <p:spPr>
                <a:xfrm>
                  <a:off x="6414218" y="2173032"/>
                  <a:ext cx="2648562" cy="2648562"/>
                </a:xfrm>
                <a:prstGeom prst="donut">
                  <a:avLst>
                    <a:gd name="adj" fmla="val 12685"/>
                  </a:avLst>
                </a:prstGeom>
                <a:solidFill>
                  <a:srgbClr val="84A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grpSp>
              <p:nvGrpSpPr>
                <p:cNvPr id="106" name="Group 105">
                  <a:extLst>
                    <a:ext uri="{FF2B5EF4-FFF2-40B4-BE49-F238E27FC236}">
                      <a16:creationId xmlns:a16="http://schemas.microsoft.com/office/drawing/2014/main" id="{D68F025F-C472-493C-9128-B0777320969E}"/>
                    </a:ext>
                  </a:extLst>
                </p:cNvPr>
                <p:cNvGrpSpPr/>
                <p:nvPr/>
              </p:nvGrpSpPr>
              <p:grpSpPr>
                <a:xfrm>
                  <a:off x="5330572" y="1501624"/>
                  <a:ext cx="4796782" cy="4036597"/>
                  <a:chOff x="5330572" y="1501624"/>
                  <a:chExt cx="4796782" cy="4036597"/>
                </a:xfrm>
              </p:grpSpPr>
              <p:sp>
                <p:nvSpPr>
                  <p:cNvPr id="45" name="Block Arc 44">
                    <a:extLst>
                      <a:ext uri="{FF2B5EF4-FFF2-40B4-BE49-F238E27FC236}">
                        <a16:creationId xmlns:a16="http://schemas.microsoft.com/office/drawing/2014/main" id="{EB9E5A14-2189-4EBF-9440-46C245F45FF3}"/>
                      </a:ext>
                    </a:extLst>
                  </p:cNvPr>
                  <p:cNvSpPr/>
                  <p:nvPr/>
                </p:nvSpPr>
                <p:spPr>
                  <a:xfrm rot="17100000">
                    <a:off x="6414218" y="2173032"/>
                    <a:ext cx="2648562" cy="2648562"/>
                  </a:xfrm>
                  <a:prstGeom prst="blockArc">
                    <a:avLst>
                      <a:gd name="adj1" fmla="val 183959"/>
                      <a:gd name="adj2" fmla="val 10321606"/>
                      <a:gd name="adj3" fmla="val 12799"/>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solidFill>
                        <a:schemeClr val="tx1"/>
                      </a:solidFill>
                    </a:endParaRPr>
                  </a:p>
                </p:txBody>
              </p:sp>
              <p:sp>
                <p:nvSpPr>
                  <p:cNvPr id="47" name="Block Arc 46">
                    <a:extLst>
                      <a:ext uri="{FF2B5EF4-FFF2-40B4-BE49-F238E27FC236}">
                        <a16:creationId xmlns:a16="http://schemas.microsoft.com/office/drawing/2014/main" id="{81351FA8-951C-42BF-81AC-EB1E5E3F36CC}"/>
                      </a:ext>
                    </a:extLst>
                  </p:cNvPr>
                  <p:cNvSpPr/>
                  <p:nvPr/>
                </p:nvSpPr>
                <p:spPr>
                  <a:xfrm>
                    <a:off x="6407654" y="2173032"/>
                    <a:ext cx="2648562" cy="2648562"/>
                  </a:xfrm>
                  <a:prstGeom prst="blockArc">
                    <a:avLst>
                      <a:gd name="adj1" fmla="val 5324802"/>
                      <a:gd name="adj2" fmla="val 10321606"/>
                      <a:gd name="adj3" fmla="val 1279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sp>
                <p:nvSpPr>
                  <p:cNvPr id="48" name="Block Arc 47">
                    <a:extLst>
                      <a:ext uri="{FF2B5EF4-FFF2-40B4-BE49-F238E27FC236}">
                        <a16:creationId xmlns:a16="http://schemas.microsoft.com/office/drawing/2014/main" id="{3410DE77-18AC-4B32-9ECA-658CCFAD8357}"/>
                      </a:ext>
                    </a:extLst>
                  </p:cNvPr>
                  <p:cNvSpPr/>
                  <p:nvPr/>
                </p:nvSpPr>
                <p:spPr>
                  <a:xfrm rot="2700000">
                    <a:off x="6407654" y="2173032"/>
                    <a:ext cx="2648562" cy="2648562"/>
                  </a:xfrm>
                  <a:prstGeom prst="blockArc">
                    <a:avLst>
                      <a:gd name="adj1" fmla="val 6907547"/>
                      <a:gd name="adj2" fmla="val 10321606"/>
                      <a:gd name="adj3" fmla="val 12799"/>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solidFill>
                        <a:schemeClr val="tx1"/>
                      </a:solidFill>
                    </a:endParaRPr>
                  </a:p>
                </p:txBody>
              </p:sp>
              <p:grpSp>
                <p:nvGrpSpPr>
                  <p:cNvPr id="52" name="Group 51">
                    <a:extLst>
                      <a:ext uri="{FF2B5EF4-FFF2-40B4-BE49-F238E27FC236}">
                        <a16:creationId xmlns:a16="http://schemas.microsoft.com/office/drawing/2014/main" id="{F34FE6A0-1436-4DDB-85AC-BC6BF84B2E10}"/>
                      </a:ext>
                    </a:extLst>
                  </p:cNvPr>
                  <p:cNvGrpSpPr/>
                  <p:nvPr/>
                </p:nvGrpSpPr>
                <p:grpSpPr>
                  <a:xfrm>
                    <a:off x="5330572" y="1501624"/>
                    <a:ext cx="1351985" cy="434848"/>
                    <a:chOff x="5420007" y="1501624"/>
                    <a:chExt cx="1351985" cy="434848"/>
                  </a:xfrm>
                </p:grpSpPr>
                <p:sp>
                  <p:nvSpPr>
                    <p:cNvPr id="50" name="Rectangle: Rounded Corners 49">
                      <a:extLst>
                        <a:ext uri="{FF2B5EF4-FFF2-40B4-BE49-F238E27FC236}">
                          <a16:creationId xmlns:a16="http://schemas.microsoft.com/office/drawing/2014/main" id="{D379C1B4-CD40-44A1-AE21-9AEB3858CEB5}"/>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1" name="TextBox 50">
                      <a:extLst>
                        <a:ext uri="{FF2B5EF4-FFF2-40B4-BE49-F238E27FC236}">
                          <a16:creationId xmlns:a16="http://schemas.microsoft.com/office/drawing/2014/main" id="{0CD795CE-BF8D-499C-8715-64AABB46432B}"/>
                        </a:ext>
                      </a:extLst>
                    </p:cNvPr>
                    <p:cNvSpPr txBox="1"/>
                    <p:nvPr/>
                  </p:nvSpPr>
                  <p:spPr>
                    <a:xfrm>
                      <a:off x="5420007" y="154977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QUEUE</a:t>
                      </a:r>
                    </a:p>
                  </p:txBody>
                </p:sp>
              </p:grpSp>
              <p:grpSp>
                <p:nvGrpSpPr>
                  <p:cNvPr id="53" name="Group 52">
                    <a:extLst>
                      <a:ext uri="{FF2B5EF4-FFF2-40B4-BE49-F238E27FC236}">
                        <a16:creationId xmlns:a16="http://schemas.microsoft.com/office/drawing/2014/main" id="{73C2776F-4C49-4787-B330-F504EAA83EA9}"/>
                      </a:ext>
                    </a:extLst>
                  </p:cNvPr>
                  <p:cNvGrpSpPr/>
                  <p:nvPr/>
                </p:nvGrpSpPr>
                <p:grpSpPr>
                  <a:xfrm>
                    <a:off x="8737337" y="1501624"/>
                    <a:ext cx="1351985" cy="434848"/>
                    <a:chOff x="5381975" y="1501624"/>
                    <a:chExt cx="1351985" cy="434848"/>
                  </a:xfrm>
                </p:grpSpPr>
                <p:sp>
                  <p:nvSpPr>
                    <p:cNvPr id="54" name="Rectangle: Rounded Corners 53">
                      <a:extLst>
                        <a:ext uri="{FF2B5EF4-FFF2-40B4-BE49-F238E27FC236}">
                          <a16:creationId xmlns:a16="http://schemas.microsoft.com/office/drawing/2014/main" id="{0FD9F39C-F3DD-4029-B090-9A195FE19D61}"/>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5" name="TextBox 54">
                      <a:extLst>
                        <a:ext uri="{FF2B5EF4-FFF2-40B4-BE49-F238E27FC236}">
                          <a16:creationId xmlns:a16="http://schemas.microsoft.com/office/drawing/2014/main" id="{E1214972-58A1-4EBD-8D15-490E9C80EA04}"/>
                        </a:ext>
                      </a:extLst>
                    </p:cNvPr>
                    <p:cNvSpPr txBox="1"/>
                    <p:nvPr/>
                  </p:nvSpPr>
                  <p:spPr>
                    <a:xfrm>
                      <a:off x="5381975" y="154198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STACK</a:t>
                      </a:r>
                    </a:p>
                  </p:txBody>
                </p:sp>
              </p:grpSp>
              <p:grpSp>
                <p:nvGrpSpPr>
                  <p:cNvPr id="56" name="Group 55">
                    <a:extLst>
                      <a:ext uri="{FF2B5EF4-FFF2-40B4-BE49-F238E27FC236}">
                        <a16:creationId xmlns:a16="http://schemas.microsoft.com/office/drawing/2014/main" id="{CDDE16EC-C2A8-4459-9225-70B4C969C43D}"/>
                      </a:ext>
                    </a:extLst>
                  </p:cNvPr>
                  <p:cNvGrpSpPr/>
                  <p:nvPr/>
                </p:nvGrpSpPr>
                <p:grpSpPr>
                  <a:xfrm>
                    <a:off x="5330572" y="5103373"/>
                    <a:ext cx="1351985" cy="434848"/>
                    <a:chOff x="5420007" y="1501624"/>
                    <a:chExt cx="1351985" cy="434848"/>
                  </a:xfrm>
                </p:grpSpPr>
                <p:sp>
                  <p:nvSpPr>
                    <p:cNvPr id="57" name="Rectangle: Rounded Corners 56">
                      <a:extLst>
                        <a:ext uri="{FF2B5EF4-FFF2-40B4-BE49-F238E27FC236}">
                          <a16:creationId xmlns:a16="http://schemas.microsoft.com/office/drawing/2014/main" id="{082D59AB-B79D-4184-A70B-CE7C66FE747C}"/>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58" name="TextBox 57">
                      <a:extLst>
                        <a:ext uri="{FF2B5EF4-FFF2-40B4-BE49-F238E27FC236}">
                          <a16:creationId xmlns:a16="http://schemas.microsoft.com/office/drawing/2014/main" id="{6E081DA7-B202-4528-96B9-49797D9E2A76}"/>
                        </a:ext>
                      </a:extLst>
                    </p:cNvPr>
                    <p:cNvSpPr txBox="1"/>
                    <p:nvPr/>
                  </p:nvSpPr>
                  <p:spPr>
                    <a:xfrm>
                      <a:off x="5420007" y="1549771"/>
                      <a:ext cx="1351985" cy="333425"/>
                    </a:xfrm>
                    <a:prstGeom prst="rect">
                      <a:avLst/>
                    </a:prstGeom>
                    <a:noFill/>
                  </p:spPr>
                  <p:txBody>
                    <a:bodyPr wrap="square" rtlCol="0">
                      <a:spAutoFit/>
                    </a:bodyPr>
                    <a:lstStyle/>
                    <a:p>
                      <a:pPr algn="ctr"/>
                      <a:r>
                        <a:rPr lang="en-US" sz="2000" b="1" dirty="0">
                          <a:solidFill>
                            <a:srgbClr val="140F17"/>
                          </a:solidFill>
                          <a:latin typeface="DAGGERSQUARE" pitchFamily="50" charset="0"/>
                        </a:rPr>
                        <a:t>LINKED LIST</a:t>
                      </a:r>
                    </a:p>
                  </p:txBody>
                </p:sp>
              </p:grpSp>
              <p:grpSp>
                <p:nvGrpSpPr>
                  <p:cNvPr id="59" name="Group 58">
                    <a:extLst>
                      <a:ext uri="{FF2B5EF4-FFF2-40B4-BE49-F238E27FC236}">
                        <a16:creationId xmlns:a16="http://schemas.microsoft.com/office/drawing/2014/main" id="{4A83BE45-E88B-44E2-88DB-D4E6718B1F8A}"/>
                      </a:ext>
                    </a:extLst>
                  </p:cNvPr>
                  <p:cNvGrpSpPr/>
                  <p:nvPr/>
                </p:nvGrpSpPr>
                <p:grpSpPr>
                  <a:xfrm>
                    <a:off x="8775369" y="5103373"/>
                    <a:ext cx="1351985" cy="434848"/>
                    <a:chOff x="5420007" y="1501624"/>
                    <a:chExt cx="1351985" cy="434848"/>
                  </a:xfrm>
                </p:grpSpPr>
                <p:sp>
                  <p:nvSpPr>
                    <p:cNvPr id="60" name="Rectangle: Rounded Corners 59">
                      <a:extLst>
                        <a:ext uri="{FF2B5EF4-FFF2-40B4-BE49-F238E27FC236}">
                          <a16:creationId xmlns:a16="http://schemas.microsoft.com/office/drawing/2014/main" id="{00A5757F-6D48-4FE6-9252-61A709A454F3}"/>
                        </a:ext>
                      </a:extLst>
                    </p:cNvPr>
                    <p:cNvSpPr/>
                    <p:nvPr/>
                  </p:nvSpPr>
                  <p:spPr>
                    <a:xfrm>
                      <a:off x="5471223" y="1501624"/>
                      <a:ext cx="1211333" cy="43484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61" name="TextBox 60">
                      <a:extLst>
                        <a:ext uri="{FF2B5EF4-FFF2-40B4-BE49-F238E27FC236}">
                          <a16:creationId xmlns:a16="http://schemas.microsoft.com/office/drawing/2014/main" id="{58DDC6C3-E2AC-41D0-B309-C768DE73B1BF}"/>
                        </a:ext>
                      </a:extLst>
                    </p:cNvPr>
                    <p:cNvSpPr txBox="1"/>
                    <p:nvPr/>
                  </p:nvSpPr>
                  <p:spPr>
                    <a:xfrm>
                      <a:off x="5420007" y="1549771"/>
                      <a:ext cx="1351985" cy="323165"/>
                    </a:xfrm>
                    <a:prstGeom prst="rect">
                      <a:avLst/>
                    </a:prstGeom>
                    <a:noFill/>
                  </p:spPr>
                  <p:txBody>
                    <a:bodyPr wrap="square" rtlCol="0">
                      <a:spAutoFit/>
                    </a:bodyPr>
                    <a:lstStyle/>
                    <a:p>
                      <a:pPr algn="ctr"/>
                      <a:r>
                        <a:rPr lang="en-US" sz="1920" b="1" dirty="0">
                          <a:solidFill>
                            <a:srgbClr val="140F17"/>
                          </a:solidFill>
                          <a:latin typeface="DAGGERSQUARE" pitchFamily="50" charset="0"/>
                        </a:rPr>
                        <a:t>ARRAY</a:t>
                      </a:r>
                    </a:p>
                  </p:txBody>
                </p:sp>
              </p:grpSp>
              <p:grpSp>
                <p:nvGrpSpPr>
                  <p:cNvPr id="85" name="Group 84">
                    <a:extLst>
                      <a:ext uri="{FF2B5EF4-FFF2-40B4-BE49-F238E27FC236}">
                        <a16:creationId xmlns:a16="http://schemas.microsoft.com/office/drawing/2014/main" id="{B071CDAD-FFC2-43F5-8FD5-36413D301EDA}"/>
                      </a:ext>
                    </a:extLst>
                  </p:cNvPr>
                  <p:cNvGrpSpPr/>
                  <p:nvPr/>
                </p:nvGrpSpPr>
                <p:grpSpPr>
                  <a:xfrm>
                    <a:off x="7343775" y="1719048"/>
                    <a:ext cx="1482810" cy="551336"/>
                    <a:chOff x="7343775" y="1719048"/>
                    <a:chExt cx="1482810" cy="551336"/>
                  </a:xfrm>
                </p:grpSpPr>
                <p:cxnSp>
                  <p:nvCxnSpPr>
                    <p:cNvPr id="82" name="Straight Connector 81">
                      <a:extLst>
                        <a:ext uri="{FF2B5EF4-FFF2-40B4-BE49-F238E27FC236}">
                          <a16:creationId xmlns:a16="http://schemas.microsoft.com/office/drawing/2014/main" id="{7A4A44CA-AA68-44C8-8315-683C6BFA44AC}"/>
                        </a:ext>
                      </a:extLst>
                    </p:cNvPr>
                    <p:cNvCxnSpPr/>
                    <p:nvPr/>
                  </p:nvCxnSpPr>
                  <p:spPr>
                    <a:xfrm flipV="1">
                      <a:off x="7346950" y="1719048"/>
                      <a:ext cx="0" cy="55133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66D860F-2C61-4B2B-9DC2-CE57D3021BA6}"/>
                        </a:ext>
                      </a:extLst>
                    </p:cNvPr>
                    <p:cNvCxnSpPr/>
                    <p:nvPr/>
                  </p:nvCxnSpPr>
                  <p:spPr>
                    <a:xfrm>
                      <a:off x="7343775" y="1719048"/>
                      <a:ext cx="148281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id="{34E0A5AA-B728-4A94-9FA7-86C0E26AFA0F}"/>
                      </a:ext>
                    </a:extLst>
                  </p:cNvPr>
                  <p:cNvGrpSpPr/>
                  <p:nvPr/>
                </p:nvGrpSpPr>
                <p:grpSpPr>
                  <a:xfrm>
                    <a:off x="6006564" y="1936472"/>
                    <a:ext cx="407654" cy="1424215"/>
                    <a:chOff x="6006564" y="1936472"/>
                    <a:chExt cx="407654" cy="1424215"/>
                  </a:xfrm>
                </p:grpSpPr>
                <p:cxnSp>
                  <p:nvCxnSpPr>
                    <p:cNvPr id="87" name="Straight Connector 86">
                      <a:extLst>
                        <a:ext uri="{FF2B5EF4-FFF2-40B4-BE49-F238E27FC236}">
                          <a16:creationId xmlns:a16="http://schemas.microsoft.com/office/drawing/2014/main" id="{6E3A0C94-13E7-49D6-B11B-7824CA51F9B4}"/>
                        </a:ext>
                      </a:extLst>
                    </p:cNvPr>
                    <p:cNvCxnSpPr/>
                    <p:nvPr/>
                  </p:nvCxnSpPr>
                  <p:spPr>
                    <a:xfrm flipH="1">
                      <a:off x="6006564" y="3360687"/>
                      <a:ext cx="407654"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8E43181-8032-4CD9-87B8-B1F88CEB84F6}"/>
                        </a:ext>
                      </a:extLst>
                    </p:cNvPr>
                    <p:cNvCxnSpPr>
                      <a:cxnSpLocks/>
                    </p:cNvCxnSpPr>
                    <p:nvPr/>
                  </p:nvCxnSpPr>
                  <p:spPr>
                    <a:xfrm flipV="1">
                      <a:off x="6006564" y="1936472"/>
                      <a:ext cx="0" cy="1424215"/>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2A6E9062-B727-4BBF-8761-88FB93C92282}"/>
                      </a:ext>
                    </a:extLst>
                  </p:cNvPr>
                  <p:cNvGrpSpPr/>
                  <p:nvPr/>
                </p:nvGrpSpPr>
                <p:grpSpPr>
                  <a:xfrm>
                    <a:off x="5987454" y="4498459"/>
                    <a:ext cx="892158" cy="604914"/>
                    <a:chOff x="5987454" y="4498459"/>
                    <a:chExt cx="892158" cy="604914"/>
                  </a:xfrm>
                </p:grpSpPr>
                <p:cxnSp>
                  <p:nvCxnSpPr>
                    <p:cNvPr id="93" name="Straight Connector 92">
                      <a:extLst>
                        <a:ext uri="{FF2B5EF4-FFF2-40B4-BE49-F238E27FC236}">
                          <a16:creationId xmlns:a16="http://schemas.microsoft.com/office/drawing/2014/main" id="{0F0D1172-E9C4-4504-BC5F-743DA9626DEC}"/>
                        </a:ext>
                      </a:extLst>
                    </p:cNvPr>
                    <p:cNvCxnSpPr>
                      <a:cxnSpLocks/>
                    </p:cNvCxnSpPr>
                    <p:nvPr/>
                  </p:nvCxnSpPr>
                  <p:spPr>
                    <a:xfrm flipH="1">
                      <a:off x="5987454" y="4498459"/>
                      <a:ext cx="89215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7BBE642-81FF-4B25-B32C-0A2D14829A75}"/>
                        </a:ext>
                      </a:extLst>
                    </p:cNvPr>
                    <p:cNvCxnSpPr/>
                    <p:nvPr/>
                  </p:nvCxnSpPr>
                  <p:spPr>
                    <a:xfrm>
                      <a:off x="5988843" y="4498459"/>
                      <a:ext cx="0" cy="60491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09135D60-5532-484B-B7D8-555763E98B24}"/>
                      </a:ext>
                    </a:extLst>
                  </p:cNvPr>
                  <p:cNvGrpSpPr/>
                  <p:nvPr/>
                </p:nvGrpSpPr>
                <p:grpSpPr>
                  <a:xfrm>
                    <a:off x="9051453" y="3517465"/>
                    <a:ext cx="380799" cy="1585908"/>
                    <a:chOff x="9051453" y="3517465"/>
                    <a:chExt cx="380799" cy="1585908"/>
                  </a:xfrm>
                </p:grpSpPr>
                <p:cxnSp>
                  <p:nvCxnSpPr>
                    <p:cNvPr id="99" name="Straight Connector 98">
                      <a:extLst>
                        <a:ext uri="{FF2B5EF4-FFF2-40B4-BE49-F238E27FC236}">
                          <a16:creationId xmlns:a16="http://schemas.microsoft.com/office/drawing/2014/main" id="{CB230313-66A7-4FBC-BBC1-06B54B8348CF}"/>
                        </a:ext>
                      </a:extLst>
                    </p:cNvPr>
                    <p:cNvCxnSpPr>
                      <a:cxnSpLocks/>
                    </p:cNvCxnSpPr>
                    <p:nvPr/>
                  </p:nvCxnSpPr>
                  <p:spPr>
                    <a:xfrm>
                      <a:off x="9051453" y="3517465"/>
                      <a:ext cx="380798"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03992FD-3235-467D-9996-7127FE3FE048}"/>
                        </a:ext>
                      </a:extLst>
                    </p:cNvPr>
                    <p:cNvCxnSpPr>
                      <a:endCxn id="60" idx="0"/>
                    </p:cNvCxnSpPr>
                    <p:nvPr/>
                  </p:nvCxnSpPr>
                  <p:spPr>
                    <a:xfrm>
                      <a:off x="9432251" y="3518100"/>
                      <a:ext cx="1" cy="158527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grpSp>
        </p:grpSp>
      </p:grpSp>
      <p:grpSp>
        <p:nvGrpSpPr>
          <p:cNvPr id="224" name="Group 223">
            <a:extLst>
              <a:ext uri="{FF2B5EF4-FFF2-40B4-BE49-F238E27FC236}">
                <a16:creationId xmlns:a16="http://schemas.microsoft.com/office/drawing/2014/main" id="{7BD0F8CB-278A-496F-BBAC-6FC9B9EC1783}"/>
              </a:ext>
            </a:extLst>
          </p:cNvPr>
          <p:cNvGrpSpPr/>
          <p:nvPr/>
        </p:nvGrpSpPr>
        <p:grpSpPr>
          <a:xfrm>
            <a:off x="-7111361" y="-58324"/>
            <a:ext cx="12875896" cy="8229600"/>
            <a:chOff x="0" y="0"/>
            <a:chExt cx="10729913"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0" y="0"/>
              <a:ext cx="10729913" cy="6858000"/>
              <a:chOff x="-5219700" y="0"/>
              <a:chExt cx="10729913"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19700" y="0"/>
                <a:ext cx="984885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4628803" y="2532468"/>
                <a:ext cx="881757" cy="881063"/>
              </a:xfrm>
              <a:prstGeom prst="round2Same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grpSp>
        <p:grpSp>
          <p:nvGrpSpPr>
            <p:cNvPr id="43" name="Group 42">
              <a:extLst>
                <a:ext uri="{FF2B5EF4-FFF2-40B4-BE49-F238E27FC236}">
                  <a16:creationId xmlns:a16="http://schemas.microsoft.com/office/drawing/2014/main" id="{774B79D3-2A17-4D81-A029-C45B90DB89C4}"/>
                </a:ext>
              </a:extLst>
            </p:cNvPr>
            <p:cNvGrpSpPr/>
            <p:nvPr/>
          </p:nvGrpSpPr>
          <p:grpSpPr>
            <a:xfrm>
              <a:off x="4020824" y="1073075"/>
              <a:ext cx="6061990" cy="4673871"/>
              <a:chOff x="3883510" y="1073075"/>
              <a:chExt cx="6061990" cy="4673871"/>
            </a:xfrm>
          </p:grpSpPr>
          <p:sp>
            <p:nvSpPr>
              <p:cNvPr id="34" name="Freeform: Shape 33">
                <a:extLst>
                  <a:ext uri="{FF2B5EF4-FFF2-40B4-BE49-F238E27FC236}">
                    <a16:creationId xmlns:a16="http://schemas.microsoft.com/office/drawing/2014/main" id="{C43B5457-F591-49E3-B0D8-BB4174F6F4C5}"/>
                  </a:ext>
                </a:extLst>
              </p:cNvPr>
              <p:cNvSpPr/>
              <p:nvPr/>
            </p:nvSpPr>
            <p:spPr>
              <a:xfrm>
                <a:off x="4169468" y="1073075"/>
                <a:ext cx="2172300" cy="2164836"/>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84A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5" name="Freeform: Shape 34">
                <a:extLst>
                  <a:ext uri="{FF2B5EF4-FFF2-40B4-BE49-F238E27FC236}">
                    <a16:creationId xmlns:a16="http://schemas.microsoft.com/office/drawing/2014/main" id="{8ABEFC38-8382-4DF4-B355-4E1D4DC22BDB}"/>
                  </a:ext>
                </a:extLst>
              </p:cNvPr>
              <p:cNvSpPr/>
              <p:nvPr/>
            </p:nvSpPr>
            <p:spPr>
              <a:xfrm flipV="1">
                <a:off x="4338579" y="3428999"/>
                <a:ext cx="1879046" cy="1866933"/>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6" name="Freeform: Shape 35">
                <a:extLst>
                  <a:ext uri="{FF2B5EF4-FFF2-40B4-BE49-F238E27FC236}">
                    <a16:creationId xmlns:a16="http://schemas.microsoft.com/office/drawing/2014/main" id="{5CDF3DEB-7949-4D79-8EB4-FF5B8C59D8E2}"/>
                  </a:ext>
                </a:extLst>
              </p:cNvPr>
              <p:cNvSpPr/>
              <p:nvPr/>
            </p:nvSpPr>
            <p:spPr>
              <a:xfrm flipH="1">
                <a:off x="6555556" y="1208261"/>
                <a:ext cx="2137826" cy="2018800"/>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055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a:p>
            </p:txBody>
          </p:sp>
          <p:sp>
            <p:nvSpPr>
              <p:cNvPr id="37" name="Freeform: Shape 36">
                <a:extLst>
                  <a:ext uri="{FF2B5EF4-FFF2-40B4-BE49-F238E27FC236}">
                    <a16:creationId xmlns:a16="http://schemas.microsoft.com/office/drawing/2014/main" id="{7F34204B-8D86-46FF-B35E-96293F071268}"/>
                  </a:ext>
                </a:extLst>
              </p:cNvPr>
              <p:cNvSpPr/>
              <p:nvPr/>
            </p:nvSpPr>
            <p:spPr>
              <a:xfrm flipH="1" flipV="1">
                <a:off x="6520967" y="3497312"/>
                <a:ext cx="2245080" cy="2249634"/>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0" dirty="0"/>
              </a:p>
            </p:txBody>
          </p:sp>
          <p:sp>
            <p:nvSpPr>
              <p:cNvPr id="39" name="TextBox 38">
                <a:extLst>
                  <a:ext uri="{FF2B5EF4-FFF2-40B4-BE49-F238E27FC236}">
                    <a16:creationId xmlns:a16="http://schemas.microsoft.com/office/drawing/2014/main" id="{8469AAC1-7343-4418-AD30-FED6DE56D3B3}"/>
                  </a:ext>
                </a:extLst>
              </p:cNvPr>
              <p:cNvSpPr txBox="1"/>
              <p:nvPr/>
            </p:nvSpPr>
            <p:spPr>
              <a:xfrm>
                <a:off x="3883510" y="1190850"/>
                <a:ext cx="2402178" cy="897682"/>
              </a:xfrm>
              <a:prstGeom prst="rect">
                <a:avLst/>
              </a:prstGeom>
              <a:noFill/>
            </p:spPr>
            <p:txBody>
              <a:bodyPr wrap="square" rtlCol="0">
                <a:spAutoFit/>
              </a:bodyPr>
              <a:lstStyle/>
              <a:p>
                <a:pPr marL="514350" indent="-514350" algn="ctr">
                  <a:buAutoNum type="arabicParenR"/>
                </a:pPr>
                <a:r>
                  <a:rPr lang="en-US" sz="3200" dirty="0">
                    <a:solidFill>
                      <a:schemeClr val="bg1"/>
                    </a:solidFill>
                    <a:latin typeface="DAGGERSQUARE" pitchFamily="50" charset="0"/>
                  </a:rPr>
                  <a:t>Read the input string</a:t>
                </a:r>
              </a:p>
            </p:txBody>
          </p:sp>
          <p:sp>
            <p:nvSpPr>
              <p:cNvPr id="40" name="TextBox 39">
                <a:extLst>
                  <a:ext uri="{FF2B5EF4-FFF2-40B4-BE49-F238E27FC236}">
                    <a16:creationId xmlns:a16="http://schemas.microsoft.com/office/drawing/2014/main" id="{DAC79F90-ADCC-4460-848A-BF47CA239878}"/>
                  </a:ext>
                </a:extLst>
              </p:cNvPr>
              <p:cNvSpPr txBox="1"/>
              <p:nvPr/>
            </p:nvSpPr>
            <p:spPr>
              <a:xfrm>
                <a:off x="6686687" y="1354658"/>
                <a:ext cx="1825248" cy="897682"/>
              </a:xfrm>
              <a:prstGeom prst="rect">
                <a:avLst/>
              </a:prstGeom>
              <a:noFill/>
            </p:spPr>
            <p:txBody>
              <a:bodyPr wrap="square" rtlCol="0">
                <a:spAutoFit/>
              </a:bodyPr>
              <a:lstStyle/>
              <a:p>
                <a:pPr algn="ctr"/>
                <a:r>
                  <a:rPr lang="en-US" sz="3200" dirty="0">
                    <a:solidFill>
                      <a:schemeClr val="bg1"/>
                    </a:solidFill>
                    <a:latin typeface="DAGGERSQUARE" pitchFamily="50" charset="0"/>
                  </a:rPr>
                  <a:t>2) Maintain three stacks</a:t>
                </a:r>
              </a:p>
            </p:txBody>
          </p:sp>
          <p:sp>
            <p:nvSpPr>
              <p:cNvPr id="41" name="TextBox 40">
                <a:extLst>
                  <a:ext uri="{FF2B5EF4-FFF2-40B4-BE49-F238E27FC236}">
                    <a16:creationId xmlns:a16="http://schemas.microsoft.com/office/drawing/2014/main" id="{2289CBEF-8F9F-465C-A267-20782384B6A8}"/>
                  </a:ext>
                </a:extLst>
              </p:cNvPr>
              <p:cNvSpPr txBox="1"/>
              <p:nvPr/>
            </p:nvSpPr>
            <p:spPr>
              <a:xfrm>
                <a:off x="4393303" y="4424049"/>
                <a:ext cx="1825248" cy="795089"/>
              </a:xfrm>
              <a:prstGeom prst="rect">
                <a:avLst/>
              </a:prstGeom>
              <a:noFill/>
            </p:spPr>
            <p:txBody>
              <a:bodyPr wrap="square" rtlCol="0">
                <a:spAutoFit/>
              </a:bodyPr>
              <a:lstStyle/>
              <a:p>
                <a:pPr algn="ctr"/>
                <a:r>
                  <a:rPr lang="en-US" sz="2800" dirty="0">
                    <a:solidFill>
                      <a:schemeClr val="bg1"/>
                    </a:solidFill>
                    <a:latin typeface="DAGGERSQUARE" pitchFamily="50" charset="0"/>
                  </a:rPr>
                  <a:t>4) Display the stacks</a:t>
                </a:r>
              </a:p>
            </p:txBody>
          </p:sp>
          <p:sp>
            <p:nvSpPr>
              <p:cNvPr id="42" name="TextBox 41">
                <a:extLst>
                  <a:ext uri="{FF2B5EF4-FFF2-40B4-BE49-F238E27FC236}">
                    <a16:creationId xmlns:a16="http://schemas.microsoft.com/office/drawing/2014/main" id="{8CF0F378-15FC-4714-8428-1B63BC00294F}"/>
                  </a:ext>
                </a:extLst>
              </p:cNvPr>
              <p:cNvSpPr txBox="1"/>
              <p:nvPr/>
            </p:nvSpPr>
            <p:spPr>
              <a:xfrm>
                <a:off x="6490692" y="4679640"/>
                <a:ext cx="3454808" cy="897682"/>
              </a:xfrm>
              <a:prstGeom prst="rect">
                <a:avLst/>
              </a:prstGeom>
              <a:noFill/>
            </p:spPr>
            <p:txBody>
              <a:bodyPr wrap="square" rtlCol="0">
                <a:spAutoFit/>
              </a:bodyPr>
              <a:lstStyle/>
              <a:p>
                <a:r>
                  <a:rPr lang="en-US" sz="3200" dirty="0">
                    <a:solidFill>
                      <a:schemeClr val="bg1"/>
                    </a:solidFill>
                    <a:latin typeface="DAGGERSQUARE" pitchFamily="50" charset="0"/>
                  </a:rPr>
                  <a:t>3)Segregate the</a:t>
                </a:r>
              </a:p>
              <a:p>
                <a:r>
                  <a:rPr lang="en-US" sz="3200" dirty="0">
                    <a:solidFill>
                      <a:schemeClr val="bg1"/>
                    </a:solidFill>
                    <a:latin typeface="DAGGERSQUARE" pitchFamily="50" charset="0"/>
                  </a:rPr>
                  <a:t>characters</a:t>
                </a:r>
              </a:p>
            </p:txBody>
          </p:sp>
        </p:grpSp>
      </p:grpSp>
      <p:sp>
        <p:nvSpPr>
          <p:cNvPr id="4" name="TextBox 3">
            <a:extLst>
              <a:ext uri="{FF2B5EF4-FFF2-40B4-BE49-F238E27FC236}">
                <a16:creationId xmlns:a16="http://schemas.microsoft.com/office/drawing/2014/main" id="{C786D09E-E883-4F73-99CA-CD9EAE30C15A}"/>
              </a:ext>
            </a:extLst>
          </p:cNvPr>
          <p:cNvSpPr txBox="1"/>
          <p:nvPr/>
        </p:nvSpPr>
        <p:spPr>
          <a:xfrm>
            <a:off x="-6068508" y="3486094"/>
            <a:ext cx="5324833" cy="954107"/>
          </a:xfrm>
          <a:prstGeom prst="rect">
            <a:avLst/>
          </a:prstGeom>
          <a:noFill/>
        </p:spPr>
        <p:txBody>
          <a:bodyPr wrap="square" rtlCol="0">
            <a:spAutoFit/>
          </a:bodyPr>
          <a:lstStyle/>
          <a:p>
            <a:r>
              <a:rPr lang="en-IN"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APPROACH FOLLOWED:</a:t>
            </a:r>
          </a:p>
          <a:p>
            <a:r>
              <a:rPr lang="en-IN"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STACK USING LINKED LIST</a:t>
            </a:r>
          </a:p>
        </p:txBody>
      </p:sp>
      <p:pic>
        <p:nvPicPr>
          <p:cNvPr id="10" name="Picture 9">
            <a:extLst>
              <a:ext uri="{FF2B5EF4-FFF2-40B4-BE49-F238E27FC236}">
                <a16:creationId xmlns:a16="http://schemas.microsoft.com/office/drawing/2014/main" id="{10ABF471-6C5A-474C-A8E6-AE90F8CC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912" y="1743625"/>
            <a:ext cx="6468902" cy="5038175"/>
          </a:xfrm>
          <a:prstGeom prst="rect">
            <a:avLst/>
          </a:prstGeom>
        </p:spPr>
      </p:pic>
    </p:spTree>
    <p:custDataLst>
      <p:tags r:id="rId1"/>
    </p:custDataLst>
    <p:extLst>
      <p:ext uri="{BB962C8B-B14F-4D97-AF65-F5344CB8AC3E}">
        <p14:creationId xmlns:p14="http://schemas.microsoft.com/office/powerpoint/2010/main" val="246729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100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3.125E-7 -2.65432E-6 L 0.54384 -2.65432E-6 " pathEditMode="relative" rAng="0" ptsTypes="AA">
                                      <p:cBhvr>
                                        <p:cTn id="11" dur="1250" fill="hold"/>
                                        <p:tgtEl>
                                          <p:spTgt spid="111"/>
                                        </p:tgtEl>
                                        <p:attrNameLst>
                                          <p:attrName>ppt_x</p:attrName>
                                          <p:attrName>ppt_y</p:attrName>
                                        </p:attrNameLst>
                                      </p:cBhvr>
                                      <p:rCtr x="2719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3.05556E-6 -2.65432E-6 L 0.54742 -2.65432E-6 " pathEditMode="relative" rAng="0" ptsTypes="AA">
                                      <p:cBhvr>
                                        <p:cTn id="15" dur="1250" fill="hold"/>
                                        <p:tgtEl>
                                          <p:spTgt spid="224"/>
                                        </p:tgtEl>
                                        <p:attrNameLst>
                                          <p:attrName>ppt_x</p:attrName>
                                          <p:attrName>ppt_y</p:attrName>
                                        </p:attrNameLst>
                                      </p:cBhvr>
                                      <p:rCtr x="27365" y="0"/>
                                    </p:animMotion>
                                  </p:childTnLst>
                                </p:cTn>
                              </p:par>
                              <p:par>
                                <p:cTn id="16" presetID="42" presetClass="path" presetSubtype="0" accel="50000" decel="50000" fill="hold" grpId="0" nodeType="withEffect">
                                  <p:stCondLst>
                                    <p:cond delay="0"/>
                                  </p:stCondLst>
                                  <p:childTnLst>
                                    <p:animMotion origin="layout" path="M -0.17252 0.00656 L 0.54655 0.02913 " pathEditMode="relative" rAng="0" ptsTypes="AA">
                                      <p:cBhvr>
                                        <p:cTn id="17" dur="2000" fill="hold"/>
                                        <p:tgtEl>
                                          <p:spTgt spid="4"/>
                                        </p:tgtEl>
                                        <p:attrNameLst>
                                          <p:attrName>ppt_x</p:attrName>
                                          <p:attrName>ppt_y</p:attrName>
                                        </p:attrNameLst>
                                      </p:cBhvr>
                                      <p:rCtr x="35959" y="11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5512175" y="3485987"/>
            <a:ext cx="3606050" cy="11710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239107" y="3276600"/>
            <a:ext cx="2152192" cy="1323439"/>
          </a:xfrm>
          <a:prstGeom prst="rect">
            <a:avLst/>
          </a:prstGeom>
          <a:noFill/>
        </p:spPr>
        <p:txBody>
          <a:bodyPr wrap="none" rtlCol="0">
            <a:spAutoFit/>
          </a:bodyPr>
          <a:lstStyle/>
          <a:p>
            <a:pPr algn="ctr"/>
            <a:r>
              <a:rPr lang="en-US" sz="8000" spc="-700" dirty="0">
                <a:solidFill>
                  <a:schemeClr val="bg1"/>
                </a:solidFill>
                <a:latin typeface="Gotham" pitchFamily="50" charset="0"/>
              </a:rPr>
              <a:t>ADT</a:t>
            </a:r>
          </a:p>
        </p:txBody>
      </p:sp>
      <p:sp>
        <p:nvSpPr>
          <p:cNvPr id="3" name="Rectangle 2"/>
          <p:cNvSpPr/>
          <p:nvPr/>
        </p:nvSpPr>
        <p:spPr>
          <a:xfrm>
            <a:off x="5512175" y="4800600"/>
            <a:ext cx="360605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03808" y="3319113"/>
            <a:ext cx="3622783"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495442" y="4876800"/>
            <a:ext cx="3606050" cy="37591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95441" y="4873616"/>
            <a:ext cx="3622783" cy="3759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38800" y="4848850"/>
            <a:ext cx="3575018" cy="523220"/>
          </a:xfrm>
          <a:prstGeom prst="rect">
            <a:avLst/>
          </a:prstGeom>
          <a:noFill/>
        </p:spPr>
        <p:txBody>
          <a:bodyPr wrap="none" rtlCol="0">
            <a:spAutoFit/>
          </a:bodyPr>
          <a:lstStyle/>
          <a:p>
            <a:pPr algn="ctr"/>
            <a:r>
              <a:rPr lang="en-US" sz="2800" b="1" spc="1000" dirty="0">
                <a:solidFill>
                  <a:srgbClr val="002060"/>
                </a:solidFill>
                <a:latin typeface="Times New Roman" panose="02020603050405020304" pitchFamily="18" charset="0"/>
                <a:cs typeface="Times New Roman" panose="02020603050405020304" pitchFamily="18" charset="0"/>
              </a:rPr>
              <a:t>EXPLAINED</a:t>
            </a:r>
          </a:p>
        </p:txBody>
      </p:sp>
    </p:spTree>
    <p:extLst>
      <p:ext uri="{BB962C8B-B14F-4D97-AF65-F5344CB8AC3E}">
        <p14:creationId xmlns:p14="http://schemas.microsoft.com/office/powerpoint/2010/main" val="27143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xit" presetSubtype="2" accel="100000" fill="hold" grpId="0" nodeType="withEffect">
                                  <p:stCondLst>
                                    <p:cond delay="0"/>
                                  </p:stCondLst>
                                  <p:childTnLst>
                                    <p:anim calcmode="lin" valueType="num">
                                      <p:cBhvr additive="base">
                                        <p:cTn id="10" dur="1000"/>
                                        <p:tgtEl>
                                          <p:spTgt spid="6"/>
                                        </p:tgtEl>
                                        <p:attrNameLst>
                                          <p:attrName>ppt_x</p:attrName>
                                        </p:attrNameLst>
                                      </p:cBhvr>
                                      <p:tavLst>
                                        <p:tav tm="0">
                                          <p:val>
                                            <p:strVal val="ppt_x"/>
                                          </p:val>
                                        </p:tav>
                                        <p:tav tm="100000">
                                          <p:val>
                                            <p:strVal val="1+ppt_w/2"/>
                                          </p:val>
                                        </p:tav>
                                      </p:tavLst>
                                    </p:anim>
                                    <p:anim calcmode="lin" valueType="num">
                                      <p:cBhvr additive="base">
                                        <p:cTn id="11" dur="1000"/>
                                        <p:tgtEl>
                                          <p:spTgt spid="6"/>
                                        </p:tgtEl>
                                        <p:attrNameLst>
                                          <p:attrName>ppt_y</p:attrName>
                                        </p:attrNameLst>
                                      </p:cBhvr>
                                      <p:tavLst>
                                        <p:tav tm="0">
                                          <p:val>
                                            <p:strVal val="ppt_y"/>
                                          </p:val>
                                        </p:tav>
                                        <p:tav tm="100000">
                                          <p:val>
                                            <p:strVal val="ppt_y"/>
                                          </p:val>
                                        </p:tav>
                                      </p:tavLst>
                                    </p:anim>
                                    <p:set>
                                      <p:cBhvr>
                                        <p:cTn id="12" dur="1" fill="hold">
                                          <p:stCondLst>
                                            <p:cond delay="999"/>
                                          </p:stCondLst>
                                        </p:cTn>
                                        <p:tgtEl>
                                          <p:spTgt spid="6"/>
                                        </p:tgtEl>
                                        <p:attrNameLst>
                                          <p:attrName>style.visibility</p:attrName>
                                        </p:attrNameLst>
                                      </p:cBhvr>
                                      <p:to>
                                        <p:strVal val="hidden"/>
                                      </p:to>
                                    </p:set>
                                  </p:childTnLst>
                                </p:cTn>
                              </p:par>
                              <p:par>
                                <p:cTn id="13" presetID="2" presetClass="entr" presetSubtype="8"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1+#ppt_w/2"/>
                                          </p:val>
                                        </p:tav>
                                        <p:tav tm="100000">
                                          <p:val>
                                            <p:strVal val="#ppt_x"/>
                                          </p:val>
                                        </p:tav>
                                      </p:tavLst>
                                    </p:anim>
                                    <p:anim calcmode="lin" valueType="num">
                                      <p:cBhvr additive="base">
                                        <p:cTn id="20" dur="10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1+#ppt_w/2"/>
                                          </p:val>
                                        </p:tav>
                                        <p:tav tm="100000">
                                          <p:val>
                                            <p:strVal val="#ppt_x"/>
                                          </p:val>
                                        </p:tav>
                                      </p:tavLst>
                                    </p:anim>
                                    <p:anim calcmode="lin" valueType="num">
                                      <p:cBhvr additive="base">
                                        <p:cTn id="2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13"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a:extLst>
              <a:ext uri="{FF2B5EF4-FFF2-40B4-BE49-F238E27FC236}">
                <a16:creationId xmlns:a16="http://schemas.microsoft.com/office/drawing/2014/main" id="{503F64CE-241B-4359-B169-2F22B04A517A}"/>
              </a:ext>
            </a:extLst>
          </p:cNvPr>
          <p:cNvSpPr/>
          <p:nvPr/>
        </p:nvSpPr>
        <p:spPr>
          <a:xfrm>
            <a:off x="9875874" y="3810000"/>
            <a:ext cx="3840126" cy="358140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Flowchart: Magnetic Disk 43">
            <a:extLst>
              <a:ext uri="{FF2B5EF4-FFF2-40B4-BE49-F238E27FC236}">
                <a16:creationId xmlns:a16="http://schemas.microsoft.com/office/drawing/2014/main" id="{5BC215EA-EF75-45B5-A676-EBAAAA60E153}"/>
              </a:ext>
            </a:extLst>
          </p:cNvPr>
          <p:cNvSpPr/>
          <p:nvPr/>
        </p:nvSpPr>
        <p:spPr>
          <a:xfrm>
            <a:off x="9875874" y="4040505"/>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Flowchart: Process 6">
            <a:extLst>
              <a:ext uri="{FF2B5EF4-FFF2-40B4-BE49-F238E27FC236}">
                <a16:creationId xmlns:a16="http://schemas.microsoft.com/office/drawing/2014/main" id="{1D82C02A-D5D9-45E7-8884-F9D48C2DD464}"/>
              </a:ext>
            </a:extLst>
          </p:cNvPr>
          <p:cNvSpPr/>
          <p:nvPr/>
        </p:nvSpPr>
        <p:spPr>
          <a:xfrm>
            <a:off x="1042737" y="3810000"/>
            <a:ext cx="3864189" cy="358140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Flowchart: Magnetic Disk 34">
            <a:extLst>
              <a:ext uri="{FF2B5EF4-FFF2-40B4-BE49-F238E27FC236}">
                <a16:creationId xmlns:a16="http://schemas.microsoft.com/office/drawing/2014/main" id="{189860C3-3716-4176-8E1B-126D9BA773B9}"/>
              </a:ext>
            </a:extLst>
          </p:cNvPr>
          <p:cNvSpPr/>
          <p:nvPr/>
        </p:nvSpPr>
        <p:spPr>
          <a:xfrm>
            <a:off x="1042737" y="403164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Flowchart: Magnetic Disk 2">
            <a:extLst>
              <a:ext uri="{FF2B5EF4-FFF2-40B4-BE49-F238E27FC236}">
                <a16:creationId xmlns:a16="http://schemas.microsoft.com/office/drawing/2014/main" id="{FB39F793-4F51-4692-8321-FEACCF7D6B2B}"/>
              </a:ext>
            </a:extLst>
          </p:cNvPr>
          <p:cNvSpPr/>
          <p:nvPr/>
        </p:nvSpPr>
        <p:spPr>
          <a:xfrm>
            <a:off x="1096926" y="483870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4" name="Flowchart: Magnetic Disk 3">
            <a:extLst>
              <a:ext uri="{FF2B5EF4-FFF2-40B4-BE49-F238E27FC236}">
                <a16:creationId xmlns:a16="http://schemas.microsoft.com/office/drawing/2014/main" id="{E26F32C9-B70F-44E1-9043-2FDC32AFD205}"/>
              </a:ext>
            </a:extLst>
          </p:cNvPr>
          <p:cNvSpPr/>
          <p:nvPr/>
        </p:nvSpPr>
        <p:spPr>
          <a:xfrm>
            <a:off x="1066800" y="566928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 name="Flowchart: Magnetic Disk 4">
            <a:extLst>
              <a:ext uri="{FF2B5EF4-FFF2-40B4-BE49-F238E27FC236}">
                <a16:creationId xmlns:a16="http://schemas.microsoft.com/office/drawing/2014/main" id="{7091A5E1-09C6-4918-A777-A7CC883BE75B}"/>
              </a:ext>
            </a:extLst>
          </p:cNvPr>
          <p:cNvSpPr/>
          <p:nvPr/>
        </p:nvSpPr>
        <p:spPr>
          <a:xfrm>
            <a:off x="1066800" y="655320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8" name="Flowchart: Process 7">
            <a:extLst>
              <a:ext uri="{FF2B5EF4-FFF2-40B4-BE49-F238E27FC236}">
                <a16:creationId xmlns:a16="http://schemas.microsoft.com/office/drawing/2014/main" id="{B73C9285-C39D-4C83-8676-8E6AD40DE5AE}"/>
              </a:ext>
            </a:extLst>
          </p:cNvPr>
          <p:cNvSpPr/>
          <p:nvPr/>
        </p:nvSpPr>
        <p:spPr>
          <a:xfrm>
            <a:off x="5486400" y="6355080"/>
            <a:ext cx="3840126" cy="1036320"/>
          </a:xfrm>
          <a:prstGeom prst="flowChartProcess">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Flowchart: Magnetic Disk 8">
            <a:extLst>
              <a:ext uri="{FF2B5EF4-FFF2-40B4-BE49-F238E27FC236}">
                <a16:creationId xmlns:a16="http://schemas.microsoft.com/office/drawing/2014/main" id="{E138F892-2C4D-4475-BE2A-F0CE32ED64B9}"/>
              </a:ext>
            </a:extLst>
          </p:cNvPr>
          <p:cNvSpPr/>
          <p:nvPr/>
        </p:nvSpPr>
        <p:spPr>
          <a:xfrm>
            <a:off x="5486400" y="6695268"/>
            <a:ext cx="3794759"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1" name="Flowchart: Magnetic Disk 10">
            <a:extLst>
              <a:ext uri="{FF2B5EF4-FFF2-40B4-BE49-F238E27FC236}">
                <a16:creationId xmlns:a16="http://schemas.microsoft.com/office/drawing/2014/main" id="{F1DFAD7B-FBEE-4482-A952-9A1999AFB7A2}"/>
              </a:ext>
            </a:extLst>
          </p:cNvPr>
          <p:cNvSpPr/>
          <p:nvPr/>
        </p:nvSpPr>
        <p:spPr>
          <a:xfrm>
            <a:off x="9890228" y="6729299"/>
            <a:ext cx="3767329"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 name="Flowchart: Magnetic Disk 13">
            <a:extLst>
              <a:ext uri="{FF2B5EF4-FFF2-40B4-BE49-F238E27FC236}">
                <a16:creationId xmlns:a16="http://schemas.microsoft.com/office/drawing/2014/main" id="{7349237F-8DE5-4015-87C8-735624EA34D7}"/>
              </a:ext>
            </a:extLst>
          </p:cNvPr>
          <p:cNvSpPr/>
          <p:nvPr/>
        </p:nvSpPr>
        <p:spPr>
          <a:xfrm>
            <a:off x="9890229" y="4983480"/>
            <a:ext cx="3810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Flowchart: Magnetic Disk 15">
            <a:extLst>
              <a:ext uri="{FF2B5EF4-FFF2-40B4-BE49-F238E27FC236}">
                <a16:creationId xmlns:a16="http://schemas.microsoft.com/office/drawing/2014/main" id="{ADF37457-8719-4F9A-9735-7A5D0F9A640C}"/>
              </a:ext>
            </a:extLst>
          </p:cNvPr>
          <p:cNvSpPr/>
          <p:nvPr/>
        </p:nvSpPr>
        <p:spPr>
          <a:xfrm>
            <a:off x="9924081" y="5884545"/>
            <a:ext cx="3733477"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 name="Flowchart: Process 19">
            <a:extLst>
              <a:ext uri="{FF2B5EF4-FFF2-40B4-BE49-F238E27FC236}">
                <a16:creationId xmlns:a16="http://schemas.microsoft.com/office/drawing/2014/main" id="{5E277C37-470E-4903-966C-056B5955A44E}"/>
              </a:ext>
            </a:extLst>
          </p:cNvPr>
          <p:cNvSpPr/>
          <p:nvPr/>
        </p:nvSpPr>
        <p:spPr>
          <a:xfrm>
            <a:off x="3589020" y="126111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7</a:t>
            </a:r>
          </a:p>
        </p:txBody>
      </p:sp>
      <p:sp>
        <p:nvSpPr>
          <p:cNvPr id="26" name="Flowchart: Process 25">
            <a:extLst>
              <a:ext uri="{FF2B5EF4-FFF2-40B4-BE49-F238E27FC236}">
                <a16:creationId xmlns:a16="http://schemas.microsoft.com/office/drawing/2014/main" id="{F0FEC39B-92F2-43FC-BB19-F4C19F07B1BC}"/>
              </a:ext>
            </a:extLst>
          </p:cNvPr>
          <p:cNvSpPr/>
          <p:nvPr/>
        </p:nvSpPr>
        <p:spPr>
          <a:xfrm>
            <a:off x="4709160"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1</a:t>
            </a:r>
          </a:p>
        </p:txBody>
      </p:sp>
      <p:sp>
        <p:nvSpPr>
          <p:cNvPr id="27" name="Flowchart: Process 26">
            <a:extLst>
              <a:ext uri="{FF2B5EF4-FFF2-40B4-BE49-F238E27FC236}">
                <a16:creationId xmlns:a16="http://schemas.microsoft.com/office/drawing/2014/main" id="{A453D77D-7484-4BC6-B3C8-E06B350277CD}"/>
              </a:ext>
            </a:extLst>
          </p:cNvPr>
          <p:cNvSpPr/>
          <p:nvPr/>
        </p:nvSpPr>
        <p:spPr>
          <a:xfrm>
            <a:off x="5852160"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B</a:t>
            </a:r>
          </a:p>
        </p:txBody>
      </p:sp>
      <p:sp>
        <p:nvSpPr>
          <p:cNvPr id="28" name="Flowchart: Process 27">
            <a:extLst>
              <a:ext uri="{FF2B5EF4-FFF2-40B4-BE49-F238E27FC236}">
                <a16:creationId xmlns:a16="http://schemas.microsoft.com/office/drawing/2014/main" id="{278A78A2-9DB4-4FA3-9769-F85D4BA4875B}"/>
              </a:ext>
            </a:extLst>
          </p:cNvPr>
          <p:cNvSpPr/>
          <p:nvPr/>
        </p:nvSpPr>
        <p:spPr>
          <a:xfrm>
            <a:off x="6987363"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M</a:t>
            </a:r>
          </a:p>
        </p:txBody>
      </p:sp>
      <p:sp>
        <p:nvSpPr>
          <p:cNvPr id="29" name="Flowchart: Process 28">
            <a:extLst>
              <a:ext uri="{FF2B5EF4-FFF2-40B4-BE49-F238E27FC236}">
                <a16:creationId xmlns:a16="http://schemas.microsoft.com/office/drawing/2014/main" id="{01308E81-A187-4272-A145-4189827F6234}"/>
              </a:ext>
            </a:extLst>
          </p:cNvPr>
          <p:cNvSpPr/>
          <p:nvPr/>
        </p:nvSpPr>
        <p:spPr>
          <a:xfrm>
            <a:off x="8138160"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8</a:t>
            </a:r>
          </a:p>
        </p:txBody>
      </p:sp>
      <p:sp>
        <p:nvSpPr>
          <p:cNvPr id="30" name="Flowchart: Process 29">
            <a:extLst>
              <a:ext uri="{FF2B5EF4-FFF2-40B4-BE49-F238E27FC236}">
                <a16:creationId xmlns:a16="http://schemas.microsoft.com/office/drawing/2014/main" id="{5CA47D4B-D72D-4541-BA1D-EC636B32B9FD}"/>
              </a:ext>
            </a:extLst>
          </p:cNvPr>
          <p:cNvSpPr/>
          <p:nvPr/>
        </p:nvSpPr>
        <p:spPr>
          <a:xfrm>
            <a:off x="9288957"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0</a:t>
            </a:r>
          </a:p>
        </p:txBody>
      </p:sp>
      <p:sp>
        <p:nvSpPr>
          <p:cNvPr id="31" name="Flowchart: Process 30">
            <a:extLst>
              <a:ext uri="{FF2B5EF4-FFF2-40B4-BE49-F238E27FC236}">
                <a16:creationId xmlns:a16="http://schemas.microsoft.com/office/drawing/2014/main" id="{EB172D7A-7324-44AE-9D5D-0EF769EACF3A}"/>
              </a:ext>
            </a:extLst>
          </p:cNvPr>
          <p:cNvSpPr/>
          <p:nvPr/>
        </p:nvSpPr>
        <p:spPr>
          <a:xfrm>
            <a:off x="10450653"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F</a:t>
            </a:r>
          </a:p>
        </p:txBody>
      </p:sp>
      <p:sp>
        <p:nvSpPr>
          <p:cNvPr id="32" name="Flowchart: Process 31">
            <a:extLst>
              <a:ext uri="{FF2B5EF4-FFF2-40B4-BE49-F238E27FC236}">
                <a16:creationId xmlns:a16="http://schemas.microsoft.com/office/drawing/2014/main" id="{3334C6D3-24EB-4114-B0E8-76E84B6A50C6}"/>
              </a:ext>
            </a:extLst>
          </p:cNvPr>
          <p:cNvSpPr/>
          <p:nvPr/>
        </p:nvSpPr>
        <p:spPr>
          <a:xfrm>
            <a:off x="2430426" y="125730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a:t>
            </a:r>
          </a:p>
        </p:txBody>
      </p:sp>
      <p:sp>
        <p:nvSpPr>
          <p:cNvPr id="33" name="Flowchart: Process 32">
            <a:extLst>
              <a:ext uri="{FF2B5EF4-FFF2-40B4-BE49-F238E27FC236}">
                <a16:creationId xmlns:a16="http://schemas.microsoft.com/office/drawing/2014/main" id="{F8F03A95-2E53-4417-8439-7D0E8C4DAF36}"/>
              </a:ext>
            </a:extLst>
          </p:cNvPr>
          <p:cNvSpPr/>
          <p:nvPr/>
        </p:nvSpPr>
        <p:spPr>
          <a:xfrm>
            <a:off x="11604729" y="1264920"/>
            <a:ext cx="1143000" cy="5334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ln w="0"/>
                <a:solidFill>
                  <a:schemeClr val="tx1"/>
                </a:solidFill>
                <a:effectLst>
                  <a:outerShdw blurRad="38100" dist="19050" dir="2700000" algn="tl" rotWithShape="0">
                    <a:schemeClr val="dk1">
                      <a:alpha val="40000"/>
                    </a:schemeClr>
                  </a:outerShdw>
                </a:effectLst>
              </a:rPr>
              <a:t>^</a:t>
            </a:r>
          </a:p>
        </p:txBody>
      </p:sp>
      <p:sp>
        <p:nvSpPr>
          <p:cNvPr id="40" name="TextBox 39">
            <a:extLst>
              <a:ext uri="{FF2B5EF4-FFF2-40B4-BE49-F238E27FC236}">
                <a16:creationId xmlns:a16="http://schemas.microsoft.com/office/drawing/2014/main" id="{B8064531-8059-4748-98BC-BB2491F3279E}"/>
              </a:ext>
            </a:extLst>
          </p:cNvPr>
          <p:cNvSpPr txBox="1"/>
          <p:nvPr/>
        </p:nvSpPr>
        <p:spPr>
          <a:xfrm>
            <a:off x="2141220" y="7512660"/>
            <a:ext cx="2895600" cy="492443"/>
          </a:xfrm>
          <a:prstGeom prst="rect">
            <a:avLst/>
          </a:prstGeom>
          <a:noFill/>
        </p:spPr>
        <p:txBody>
          <a:bodyPr wrap="square" rtlCol="0">
            <a:spAutoFit/>
          </a:bodyPr>
          <a:lstStyle/>
          <a:p>
            <a:r>
              <a:rPr lang="en-IN" dirty="0"/>
              <a:t>ALPHABETS</a:t>
            </a:r>
          </a:p>
        </p:txBody>
      </p:sp>
      <p:sp>
        <p:nvSpPr>
          <p:cNvPr id="41" name="TextBox 40">
            <a:extLst>
              <a:ext uri="{FF2B5EF4-FFF2-40B4-BE49-F238E27FC236}">
                <a16:creationId xmlns:a16="http://schemas.microsoft.com/office/drawing/2014/main" id="{A5BCD802-0AED-416F-8FF2-394BDDE503E5}"/>
              </a:ext>
            </a:extLst>
          </p:cNvPr>
          <p:cNvSpPr txBox="1"/>
          <p:nvPr/>
        </p:nvSpPr>
        <p:spPr>
          <a:xfrm>
            <a:off x="6172200" y="7514455"/>
            <a:ext cx="2286000" cy="492443"/>
          </a:xfrm>
          <a:prstGeom prst="rect">
            <a:avLst/>
          </a:prstGeom>
          <a:noFill/>
        </p:spPr>
        <p:txBody>
          <a:bodyPr wrap="square" rtlCol="0">
            <a:spAutoFit/>
          </a:bodyPr>
          <a:lstStyle/>
          <a:p>
            <a:r>
              <a:rPr lang="en-IN" dirty="0"/>
              <a:t>SPECIAL CHAR</a:t>
            </a:r>
          </a:p>
        </p:txBody>
      </p:sp>
      <p:sp>
        <p:nvSpPr>
          <p:cNvPr id="42" name="TextBox 41">
            <a:extLst>
              <a:ext uri="{FF2B5EF4-FFF2-40B4-BE49-F238E27FC236}">
                <a16:creationId xmlns:a16="http://schemas.microsoft.com/office/drawing/2014/main" id="{0451EF12-40D4-48A9-B26B-BCFC7BA70EA7}"/>
              </a:ext>
            </a:extLst>
          </p:cNvPr>
          <p:cNvSpPr txBox="1"/>
          <p:nvPr/>
        </p:nvSpPr>
        <p:spPr>
          <a:xfrm>
            <a:off x="11004568" y="7514418"/>
            <a:ext cx="2286000" cy="492443"/>
          </a:xfrm>
          <a:prstGeom prst="rect">
            <a:avLst/>
          </a:prstGeom>
          <a:noFill/>
        </p:spPr>
        <p:txBody>
          <a:bodyPr wrap="square" rtlCol="0">
            <a:spAutoFit/>
          </a:bodyPr>
          <a:lstStyle/>
          <a:p>
            <a:r>
              <a:rPr lang="en-IN" dirty="0"/>
              <a:t>NUMBERS</a:t>
            </a:r>
          </a:p>
        </p:txBody>
      </p:sp>
      <p:sp>
        <p:nvSpPr>
          <p:cNvPr id="43" name="TextBox 42">
            <a:extLst>
              <a:ext uri="{FF2B5EF4-FFF2-40B4-BE49-F238E27FC236}">
                <a16:creationId xmlns:a16="http://schemas.microsoft.com/office/drawing/2014/main" id="{5B5C79E0-F34B-4C60-AAAD-946BB42CE5C8}"/>
              </a:ext>
            </a:extLst>
          </p:cNvPr>
          <p:cNvSpPr txBox="1"/>
          <p:nvPr/>
        </p:nvSpPr>
        <p:spPr>
          <a:xfrm>
            <a:off x="6629400" y="561022"/>
            <a:ext cx="2286000" cy="492443"/>
          </a:xfrm>
          <a:prstGeom prst="rect">
            <a:avLst/>
          </a:prstGeom>
          <a:noFill/>
        </p:spPr>
        <p:txBody>
          <a:bodyPr wrap="square" rtlCol="0">
            <a:spAutoFit/>
          </a:bodyPr>
          <a:lstStyle/>
          <a:p>
            <a:r>
              <a:rPr lang="en-IN" dirty="0"/>
              <a:t>INPUT STRING</a:t>
            </a:r>
          </a:p>
        </p:txBody>
      </p:sp>
    </p:spTree>
    <p:custDataLst>
      <p:tags r:id="rId1"/>
    </p:custDataLst>
    <p:extLst>
      <p:ext uri="{BB962C8B-B14F-4D97-AF65-F5344CB8AC3E}">
        <p14:creationId xmlns:p14="http://schemas.microsoft.com/office/powerpoint/2010/main" val="125801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bg/>
                                          </p:spTgt>
                                        </p:tgtEl>
                                        <p:attrNameLst>
                                          <p:attrName>style.visibility</p:attrName>
                                        </p:attrNameLst>
                                      </p:cBhvr>
                                      <p:to>
                                        <p:strVal val="visible"/>
                                      </p:to>
                                    </p:set>
                                    <p:animEffect transition="in" filter="fade">
                                      <p:cBhvr>
                                        <p:cTn id="7" dur="500"/>
                                        <p:tgtEl>
                                          <p:spTgt spid="3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bg/>
                                          </p:spTgt>
                                        </p:tgtEl>
                                        <p:attrNameLst>
                                          <p:attrName>style.visibility</p:attrName>
                                        </p:attrNameLst>
                                      </p:cBhvr>
                                      <p:to>
                                        <p:strVal val="visible"/>
                                      </p:to>
                                    </p:set>
                                    <p:animEffect transition="in" filter="fade">
                                      <p:cBhvr>
                                        <p:cTn id="13" dur="500"/>
                                        <p:tgtEl>
                                          <p:spTgt spid="20">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bg/>
                                          </p:spTgt>
                                        </p:tgtEl>
                                        <p:attrNameLst>
                                          <p:attrName>style.visibility</p:attrName>
                                        </p:attrNameLst>
                                      </p:cBhvr>
                                      <p:to>
                                        <p:strVal val="visible"/>
                                      </p:to>
                                    </p:set>
                                    <p:animEffect transition="in" filter="fade">
                                      <p:cBhvr>
                                        <p:cTn id="19" dur="500"/>
                                        <p:tgtEl>
                                          <p:spTgt spid="26">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fade">
                                      <p:cBhvr>
                                        <p:cTn id="22" dur="500"/>
                                        <p:tgtEl>
                                          <p:spTgt spid="2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bg/>
                                          </p:spTgt>
                                        </p:tgtEl>
                                        <p:attrNameLst>
                                          <p:attrName>style.visibility</p:attrName>
                                        </p:attrNameLst>
                                      </p:cBhvr>
                                      <p:to>
                                        <p:strVal val="visible"/>
                                      </p:to>
                                    </p:set>
                                    <p:animEffect transition="in" filter="fade">
                                      <p:cBhvr>
                                        <p:cTn id="25" dur="500"/>
                                        <p:tgtEl>
                                          <p:spTgt spid="27">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animEffect transition="in" filter="fade">
                                      <p:cBhvr>
                                        <p:cTn id="28" dur="500"/>
                                        <p:tgtEl>
                                          <p:spTgt spid="2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bg/>
                                          </p:spTgt>
                                        </p:tgtEl>
                                        <p:attrNameLst>
                                          <p:attrName>style.visibility</p:attrName>
                                        </p:attrNameLst>
                                      </p:cBhvr>
                                      <p:to>
                                        <p:strVal val="visible"/>
                                      </p:to>
                                    </p:set>
                                    <p:animEffect transition="in" filter="fade">
                                      <p:cBhvr>
                                        <p:cTn id="31" dur="500"/>
                                        <p:tgtEl>
                                          <p:spTgt spid="28">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fade">
                                      <p:cBhvr>
                                        <p:cTn id="34" dur="500"/>
                                        <p:tgtEl>
                                          <p:spTgt spid="28">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bg/>
                                          </p:spTgt>
                                        </p:tgtEl>
                                        <p:attrNameLst>
                                          <p:attrName>style.visibility</p:attrName>
                                        </p:attrNameLst>
                                      </p:cBhvr>
                                      <p:to>
                                        <p:strVal val="visible"/>
                                      </p:to>
                                    </p:set>
                                    <p:animEffect transition="in" filter="fade">
                                      <p:cBhvr>
                                        <p:cTn id="37" dur="500"/>
                                        <p:tgtEl>
                                          <p:spTgt spid="29">
                                            <p:bg/>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bg/>
                                          </p:spTgt>
                                        </p:tgtEl>
                                        <p:attrNameLst>
                                          <p:attrName>style.visibility</p:attrName>
                                        </p:attrNameLst>
                                      </p:cBhvr>
                                      <p:to>
                                        <p:strVal val="visible"/>
                                      </p:to>
                                    </p:set>
                                    <p:animEffect transition="in" filter="fade">
                                      <p:cBhvr>
                                        <p:cTn id="43" dur="500"/>
                                        <p:tgtEl>
                                          <p:spTgt spid="30">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0">
                                            <p:txEl>
                                              <p:pRg st="0" end="0"/>
                                            </p:txEl>
                                          </p:spTgt>
                                        </p:tgtEl>
                                        <p:attrNameLst>
                                          <p:attrName>style.visibility</p:attrName>
                                        </p:attrNameLst>
                                      </p:cBhvr>
                                      <p:to>
                                        <p:strVal val="visible"/>
                                      </p:to>
                                    </p:set>
                                    <p:animEffect transition="in" filter="fade">
                                      <p:cBhvr>
                                        <p:cTn id="46" dur="500"/>
                                        <p:tgtEl>
                                          <p:spTgt spid="30">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bg/>
                                          </p:spTgt>
                                        </p:tgtEl>
                                        <p:attrNameLst>
                                          <p:attrName>style.visibility</p:attrName>
                                        </p:attrNameLst>
                                      </p:cBhvr>
                                      <p:to>
                                        <p:strVal val="visible"/>
                                      </p:to>
                                    </p:set>
                                    <p:animEffect transition="in" filter="fade">
                                      <p:cBhvr>
                                        <p:cTn id="49" dur="500"/>
                                        <p:tgtEl>
                                          <p:spTgt spid="31">
                                            <p:bg/>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xEl>
                                              <p:pRg st="0" end="0"/>
                                            </p:txEl>
                                          </p:spTgt>
                                        </p:tgtEl>
                                        <p:attrNameLst>
                                          <p:attrName>style.visibility</p:attrName>
                                        </p:attrNameLst>
                                      </p:cBhvr>
                                      <p:to>
                                        <p:strVal val="visible"/>
                                      </p:to>
                                    </p:set>
                                    <p:animEffect transition="in" filter="fade">
                                      <p:cBhvr>
                                        <p:cTn id="52" dur="500"/>
                                        <p:tgtEl>
                                          <p:spTgt spid="31">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bg/>
                                          </p:spTgt>
                                        </p:tgtEl>
                                        <p:attrNameLst>
                                          <p:attrName>style.visibility</p:attrName>
                                        </p:attrNameLst>
                                      </p:cBhvr>
                                      <p:to>
                                        <p:strVal val="visible"/>
                                      </p:to>
                                    </p:set>
                                    <p:animEffect transition="in" filter="fade">
                                      <p:cBhvr>
                                        <p:cTn id="55" dur="500"/>
                                        <p:tgtEl>
                                          <p:spTgt spid="33">
                                            <p:bg/>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xEl>
                                              <p:pRg st="0" end="0"/>
                                            </p:txEl>
                                          </p:spTgt>
                                        </p:tgtEl>
                                        <p:attrNameLst>
                                          <p:attrName>style.visibility</p:attrName>
                                        </p:attrNameLst>
                                      </p:cBhvr>
                                      <p:to>
                                        <p:strVal val="visible"/>
                                      </p:to>
                                    </p:set>
                                    <p:animEffect transition="in" filter="fade">
                                      <p:cBhvr>
                                        <p:cTn id="58" dur="500"/>
                                        <p:tgtEl>
                                          <p:spTgt spid="33">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bg/>
                                          </p:spTgt>
                                        </p:tgtEl>
                                        <p:attrNameLst>
                                          <p:attrName>style.visibility</p:attrName>
                                        </p:attrNameLst>
                                      </p:cBhvr>
                                      <p:to>
                                        <p:strVal val="visible"/>
                                      </p:to>
                                    </p:set>
                                    <p:animEffect transition="in" filter="fade">
                                      <p:cBhvr>
                                        <p:cTn id="63" dur="1000"/>
                                        <p:tgtEl>
                                          <p:spTgt spid="5">
                                            <p:bg/>
                                          </p:spTgt>
                                        </p:tgtEl>
                                      </p:cBhvr>
                                    </p:animEffect>
                                    <p:anim calcmode="lin" valueType="num">
                                      <p:cBhvr>
                                        <p:cTn id="64" dur="1000" fill="hold"/>
                                        <p:tgtEl>
                                          <p:spTgt spid="5">
                                            <p:bg/>
                                          </p:spTgt>
                                        </p:tgtEl>
                                        <p:attrNameLst>
                                          <p:attrName>ppt_x</p:attrName>
                                        </p:attrNameLst>
                                      </p:cBhvr>
                                      <p:tavLst>
                                        <p:tav tm="0">
                                          <p:val>
                                            <p:strVal val="#ppt_x"/>
                                          </p:val>
                                        </p:tav>
                                        <p:tav tm="100000">
                                          <p:val>
                                            <p:strVal val="#ppt_x"/>
                                          </p:val>
                                        </p:tav>
                                      </p:tavLst>
                                    </p:anim>
                                    <p:anim calcmode="lin" valueType="num">
                                      <p:cBhvr>
                                        <p:cTn id="65" dur="1000" fill="hold"/>
                                        <p:tgtEl>
                                          <p:spTgt spid="5">
                                            <p:bg/>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nodePh="1">
                                  <p:stCondLst>
                                    <p:cond delay="0"/>
                                  </p:stCondLst>
                                  <p:endCondLst>
                                    <p:cond evt="begin" delay="0">
                                      <p:tn val="66"/>
                                    </p:cond>
                                  </p:endCondLst>
                                  <p:childTnLst>
                                    <p:set>
                                      <p:cBhvr>
                                        <p:cTn id="67" dur="1" fill="hold">
                                          <p:stCondLst>
                                            <p:cond delay="0"/>
                                          </p:stCondLst>
                                        </p:cTn>
                                        <p:tgtEl>
                                          <p:spTgt spid="5">
                                            <p:txEl>
                                              <p:pRg st="0" end="0"/>
                                            </p:txEl>
                                          </p:spTgt>
                                        </p:tgtEl>
                                        <p:attrNameLst>
                                          <p:attrName>style.visibility</p:attrName>
                                        </p:attrNameLst>
                                      </p:cBhvr>
                                      <p:to>
                                        <p:strVal val="visible"/>
                                      </p:to>
                                    </p:set>
                                    <p:animEffect transition="in" filter="fade">
                                      <p:cBhvr>
                                        <p:cTn id="68" dur="1000"/>
                                        <p:tgtEl>
                                          <p:spTgt spid="5">
                                            <p:txEl>
                                              <p:pRg st="0" end="0"/>
                                            </p:txEl>
                                          </p:spTgt>
                                        </p:tgtEl>
                                      </p:cBhvr>
                                    </p:animEffect>
                                    <p:anim calcmode="lin" valueType="num">
                                      <p:cBhvr>
                                        <p:cTn id="6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29167E-6 4.81481E-6 L -0.00195 0.67592 " pathEditMode="relative" rAng="0" ptsTypes="AA">
                                      <p:cBhvr>
                                        <p:cTn id="74" dur="2000" fill="hold"/>
                                        <p:tgtEl>
                                          <p:spTgt spid="32">
                                            <p:txEl>
                                              <p:pRg st="0" end="0"/>
                                            </p:txEl>
                                          </p:spTgt>
                                        </p:tgtEl>
                                        <p:attrNameLst>
                                          <p:attrName>ppt_x</p:attrName>
                                          <p:attrName>ppt_y</p:attrName>
                                        </p:attrNameLst>
                                      </p:cBhvr>
                                      <p:rCtr x="-98" y="33796"/>
                                    </p:animMotion>
                                  </p:childTnLst>
                                </p:cTn>
                              </p:par>
                              <p:par>
                                <p:cTn id="75" presetID="3" presetClass="exit" presetSubtype="10" fill="hold" nodeType="withEffect" nodePh="1">
                                  <p:stCondLst>
                                    <p:cond delay="500"/>
                                  </p:stCondLst>
                                  <p:endCondLst>
                                    <p:cond evt="begin" delay="0">
                                      <p:tn val="75"/>
                                    </p:cond>
                                  </p:endCondLst>
                                  <p:childTnLst>
                                    <p:animEffect transition="out" filter="blinds(horizontal)">
                                      <p:cBhvr>
                                        <p:cTn id="76" dur="500"/>
                                        <p:tgtEl>
                                          <p:spTgt spid="5">
                                            <p:txEl>
                                              <p:pRg st="0" end="0"/>
                                            </p:txEl>
                                          </p:spTgt>
                                        </p:tgtEl>
                                      </p:cBhvr>
                                    </p:animEffect>
                                    <p:set>
                                      <p:cBhvr>
                                        <p:cTn id="77"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childTnLst>
                          </p:cTn>
                        </p:par>
                        <p:par>
                          <p:cTn id="85" fill="hold">
                            <p:stCondLst>
                              <p:cond delay="1000"/>
                            </p:stCondLst>
                            <p:childTnLst>
                              <p:par>
                                <p:cTn id="86" presetID="42" presetClass="path" presetSubtype="0" accel="50000" decel="50000" fill="hold" nodeType="afterEffect">
                                  <p:stCondLst>
                                    <p:cond delay="0"/>
                                  </p:stCondLst>
                                  <p:childTnLst>
                                    <p:animMotion origin="layout" path="M -2.36111E-6 -9.87654E-7 L 0.5204 0.69406 " pathEditMode="relative" rAng="0" ptsTypes="AA">
                                      <p:cBhvr>
                                        <p:cTn id="87" dur="2000" fill="hold"/>
                                        <p:tgtEl>
                                          <p:spTgt spid="20">
                                            <p:txEl>
                                              <p:pRg st="0" end="0"/>
                                            </p:txEl>
                                          </p:spTgt>
                                        </p:tgtEl>
                                        <p:attrNameLst>
                                          <p:attrName>ppt_x</p:attrName>
                                          <p:attrName>ppt_y</p:attrName>
                                        </p:attrNameLst>
                                      </p:cBhvr>
                                      <p:rCtr x="26020" y="34703"/>
                                    </p:animMotion>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2.43056E-7 4.81481E-6 L 0.43869 0.58834 " pathEditMode="relative" rAng="0" ptsTypes="AA">
                                      <p:cBhvr>
                                        <p:cTn id="98" dur="2000" fill="hold"/>
                                        <p:tgtEl>
                                          <p:spTgt spid="26">
                                            <p:txEl>
                                              <p:pRg st="0" end="0"/>
                                            </p:txEl>
                                          </p:spTgt>
                                        </p:tgtEl>
                                        <p:attrNameLst>
                                          <p:attrName>ppt_x</p:attrName>
                                          <p:attrName>ppt_y</p:attrName>
                                        </p:attrNameLst>
                                      </p:cBhvr>
                                      <p:rCtr x="21929" y="29417"/>
                                    </p:animMotion>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fade">
                                      <p:cBhvr>
                                        <p:cTn id="103" dur="1000"/>
                                        <p:tgtEl>
                                          <p:spTgt spid="4"/>
                                        </p:tgtEl>
                                      </p:cBhvr>
                                    </p:animEffect>
                                    <p:anim calcmode="lin" valueType="num">
                                      <p:cBhvr>
                                        <p:cTn id="104" dur="1000" fill="hold"/>
                                        <p:tgtEl>
                                          <p:spTgt spid="4"/>
                                        </p:tgtEl>
                                        <p:attrNameLst>
                                          <p:attrName>ppt_x</p:attrName>
                                        </p:attrNameLst>
                                      </p:cBhvr>
                                      <p:tavLst>
                                        <p:tav tm="0">
                                          <p:val>
                                            <p:strVal val="#ppt_x"/>
                                          </p:val>
                                        </p:tav>
                                        <p:tav tm="100000">
                                          <p:val>
                                            <p:strVal val="#ppt_x"/>
                                          </p:val>
                                        </p:tav>
                                      </p:tavLst>
                                    </p:anim>
                                    <p:anim calcmode="lin" valueType="num">
                                      <p:cBhvr>
                                        <p:cTn id="105" dur="1000" fill="hold"/>
                                        <p:tgtEl>
                                          <p:spTgt spid="4"/>
                                        </p:tgtEl>
                                        <p:attrNameLst>
                                          <p:attrName>ppt_y</p:attrName>
                                        </p:attrNameLst>
                                      </p:cBhvr>
                                      <p:tavLst>
                                        <p:tav tm="0">
                                          <p:val>
                                            <p:strVal val="#ppt_y+.1"/>
                                          </p:val>
                                        </p:tav>
                                        <p:tav tm="100000">
                                          <p:val>
                                            <p:strVal val="#ppt_y"/>
                                          </p:val>
                                        </p:tav>
                                      </p:tavLst>
                                    </p:anim>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75694E-6 4.81481E-6 L -0.23838 0.55555 " pathEditMode="relative" rAng="0" ptsTypes="AA">
                                      <p:cBhvr>
                                        <p:cTn id="108" dur="2000" fill="hold"/>
                                        <p:tgtEl>
                                          <p:spTgt spid="27">
                                            <p:txEl>
                                              <p:pRg st="0" end="0"/>
                                            </p:txEl>
                                          </p:spTgt>
                                        </p:tgtEl>
                                        <p:attrNameLst>
                                          <p:attrName>ppt_x</p:attrName>
                                          <p:attrName>ppt_y</p:attrName>
                                        </p:attrNameLst>
                                      </p:cBhvr>
                                      <p:rCtr x="-11925" y="27778"/>
                                    </p:animMotion>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1000"/>
                                        <p:tgtEl>
                                          <p:spTgt spid="3"/>
                                        </p:tgtEl>
                                      </p:cBhvr>
                                    </p:animEffect>
                                    <p:anim calcmode="lin" valueType="num">
                                      <p:cBhvr>
                                        <p:cTn id="114" dur="1000" fill="hold"/>
                                        <p:tgtEl>
                                          <p:spTgt spid="3"/>
                                        </p:tgtEl>
                                        <p:attrNameLst>
                                          <p:attrName>ppt_x</p:attrName>
                                        </p:attrNameLst>
                                      </p:cBhvr>
                                      <p:tavLst>
                                        <p:tav tm="0">
                                          <p:val>
                                            <p:strVal val="#ppt_x"/>
                                          </p:val>
                                        </p:tav>
                                        <p:tav tm="100000">
                                          <p:val>
                                            <p:strVal val="#ppt_x"/>
                                          </p:val>
                                        </p:tav>
                                      </p:tavLst>
                                    </p:anim>
                                    <p:anim calcmode="lin" valueType="num">
                                      <p:cBhvr>
                                        <p:cTn id="115" dur="1000" fill="hold"/>
                                        <p:tgtEl>
                                          <p:spTgt spid="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fade">
                                      <p:cBhvr>
                                        <p:cTn id="118" dur="1000"/>
                                        <p:tgtEl>
                                          <p:spTgt spid="9"/>
                                        </p:tgtEl>
                                      </p:cBhvr>
                                    </p:animEffect>
                                    <p:anim calcmode="lin" valueType="num">
                                      <p:cBhvr>
                                        <p:cTn id="119" dur="1000" fill="hold"/>
                                        <p:tgtEl>
                                          <p:spTgt spid="9"/>
                                        </p:tgtEl>
                                        <p:attrNameLst>
                                          <p:attrName>ppt_x</p:attrName>
                                        </p:attrNameLst>
                                      </p:cBhvr>
                                      <p:tavLst>
                                        <p:tav tm="0">
                                          <p:val>
                                            <p:strVal val="#ppt_x"/>
                                          </p:val>
                                        </p:tav>
                                        <p:tav tm="100000">
                                          <p:val>
                                            <p:strVal val="#ppt_x"/>
                                          </p:val>
                                        </p:tav>
                                      </p:tavLst>
                                    </p:anim>
                                    <p:anim calcmode="lin" valueType="num">
                                      <p:cBhvr>
                                        <p:cTn id="120" dur="1000" fill="hold"/>
                                        <p:tgtEl>
                                          <p:spTgt spid="9"/>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anim calcmode="lin" valueType="num">
                                      <p:cBhvr>
                                        <p:cTn id="124" dur="1000" fill="hold"/>
                                        <p:tgtEl>
                                          <p:spTgt spid="14"/>
                                        </p:tgtEl>
                                        <p:attrNameLst>
                                          <p:attrName>ppt_x</p:attrName>
                                        </p:attrNameLst>
                                      </p:cBhvr>
                                      <p:tavLst>
                                        <p:tav tm="0">
                                          <p:val>
                                            <p:strVal val="#ppt_x"/>
                                          </p:val>
                                        </p:tav>
                                        <p:tav tm="100000">
                                          <p:val>
                                            <p:strVal val="#ppt_x"/>
                                          </p:val>
                                        </p:tav>
                                      </p:tavLst>
                                    </p:anim>
                                    <p:anim calcmode="lin" valueType="num">
                                      <p:cBhvr>
                                        <p:cTn id="125" dur="1000" fill="hold"/>
                                        <p:tgtEl>
                                          <p:spTgt spid="14"/>
                                        </p:tgtEl>
                                        <p:attrNameLst>
                                          <p:attrName>ppt_y</p:attrName>
                                        </p:attrNameLst>
                                      </p:cBhvr>
                                      <p:tavLst>
                                        <p:tav tm="0">
                                          <p:val>
                                            <p:strVal val="#ppt_y+.1"/>
                                          </p:val>
                                        </p:tav>
                                        <p:tav tm="100000">
                                          <p:val>
                                            <p:strVal val="#ppt_y"/>
                                          </p:val>
                                        </p:tav>
                                      </p:tavLst>
                                    </p:anim>
                                  </p:childTnLst>
                                </p:cTn>
                              </p:par>
                            </p:childTnLst>
                          </p:cTn>
                        </p:par>
                        <p:par>
                          <p:cTn id="126" fill="hold">
                            <p:stCondLst>
                              <p:cond delay="1000"/>
                            </p:stCondLst>
                            <p:childTnLst>
                              <p:par>
                                <p:cTn id="127" presetID="42" presetClass="path" presetSubtype="0" accel="50000" decel="50000" fill="hold" nodeType="afterEffect">
                                  <p:stCondLst>
                                    <p:cond delay="0"/>
                                  </p:stCondLst>
                                  <p:childTnLst>
                                    <p:animMotion origin="layout" path="M 2.77778E-6 4.81481E-6 L -0.31153 0.4537 " pathEditMode="relative" rAng="0" ptsTypes="AA">
                                      <p:cBhvr>
                                        <p:cTn id="128" dur="2000" fill="hold"/>
                                        <p:tgtEl>
                                          <p:spTgt spid="28">
                                            <p:txEl>
                                              <p:pRg st="0" end="0"/>
                                            </p:txEl>
                                          </p:spTgt>
                                        </p:tgtEl>
                                        <p:attrNameLst>
                                          <p:attrName>ppt_x</p:attrName>
                                          <p:attrName>ppt_y</p:attrName>
                                        </p:attrNameLst>
                                      </p:cBhvr>
                                      <p:rCtr x="-15582" y="22685"/>
                                    </p:animMotion>
                                  </p:childTnLst>
                                </p:cTn>
                              </p:par>
                              <p:par>
                                <p:cTn id="129" presetID="42" presetClass="path" presetSubtype="0" accel="50000" decel="50000" fill="hold" nodeType="withEffect">
                                  <p:stCondLst>
                                    <p:cond delay="0"/>
                                  </p:stCondLst>
                                  <p:childTnLst>
                                    <p:animMotion origin="layout" path="M -4.75694E-6 3.08642E-7 L 0.20953 0.47126 " pathEditMode="relative" rAng="0" ptsTypes="AA">
                                      <p:cBhvr>
                                        <p:cTn id="130" dur="2000" fill="hold"/>
                                        <p:tgtEl>
                                          <p:spTgt spid="29">
                                            <p:txEl>
                                              <p:pRg st="0" end="0"/>
                                            </p:txEl>
                                          </p:spTgt>
                                        </p:tgtEl>
                                        <p:attrNameLst>
                                          <p:attrName>ppt_x</p:attrName>
                                          <p:attrName>ppt_y</p:attrName>
                                        </p:attrNameLst>
                                      </p:cBhvr>
                                      <p:rCtr x="10471" y="23553"/>
                                    </p:animMotion>
                                  </p:childTnLst>
                                </p:cTn>
                              </p:par>
                              <p:par>
                                <p:cTn id="131" presetID="42" presetClass="entr" presetSubtype="0" fill="hold" grpId="0" nodeType="with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1000"/>
                                        <p:tgtEl>
                                          <p:spTgt spid="44"/>
                                        </p:tgtEl>
                                      </p:cBhvr>
                                    </p:animEffect>
                                    <p:anim calcmode="lin" valueType="num">
                                      <p:cBhvr>
                                        <p:cTn id="134" dur="1000" fill="hold"/>
                                        <p:tgtEl>
                                          <p:spTgt spid="44"/>
                                        </p:tgtEl>
                                        <p:attrNameLst>
                                          <p:attrName>ppt_x</p:attrName>
                                        </p:attrNameLst>
                                      </p:cBhvr>
                                      <p:tavLst>
                                        <p:tav tm="0">
                                          <p:val>
                                            <p:strVal val="#ppt_x"/>
                                          </p:val>
                                        </p:tav>
                                        <p:tav tm="100000">
                                          <p:val>
                                            <p:strVal val="#ppt_x"/>
                                          </p:val>
                                        </p:tav>
                                      </p:tavLst>
                                    </p:anim>
                                    <p:anim calcmode="lin" valueType="num">
                                      <p:cBhvr>
                                        <p:cTn id="13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2.29167E-6 3.08642E-7 L 0.13086 0.36015 " pathEditMode="relative" rAng="0" ptsTypes="AA">
                                      <p:cBhvr>
                                        <p:cTn id="139" dur="2000" fill="hold"/>
                                        <p:tgtEl>
                                          <p:spTgt spid="30">
                                            <p:txEl>
                                              <p:pRg st="0" end="0"/>
                                            </p:txEl>
                                          </p:spTgt>
                                        </p:tgtEl>
                                        <p:attrNameLst>
                                          <p:attrName>ppt_x</p:attrName>
                                          <p:attrName>ppt_y</p:attrName>
                                        </p:attrNameLst>
                                      </p:cBhvr>
                                      <p:rCtr x="6543" y="17998"/>
                                    </p:animMotion>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fade">
                                      <p:cBhvr>
                                        <p:cTn id="144" dur="1000"/>
                                        <p:tgtEl>
                                          <p:spTgt spid="35"/>
                                        </p:tgtEl>
                                      </p:cBhvr>
                                    </p:animEffect>
                                    <p:anim calcmode="lin" valueType="num">
                                      <p:cBhvr>
                                        <p:cTn id="145" dur="1000" fill="hold"/>
                                        <p:tgtEl>
                                          <p:spTgt spid="35"/>
                                        </p:tgtEl>
                                        <p:attrNameLst>
                                          <p:attrName>ppt_x</p:attrName>
                                        </p:attrNameLst>
                                      </p:cBhvr>
                                      <p:tavLst>
                                        <p:tav tm="0">
                                          <p:val>
                                            <p:strVal val="#ppt_x"/>
                                          </p:val>
                                        </p:tav>
                                        <p:tav tm="100000">
                                          <p:val>
                                            <p:strVal val="#ppt_x"/>
                                          </p:val>
                                        </p:tav>
                                      </p:tavLst>
                                    </p:anim>
                                    <p:anim calcmode="lin" valueType="num">
                                      <p:cBhvr>
                                        <p:cTn id="14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6.25E-7 3.08642E-7 L -0.54829 0.34645 " pathEditMode="relative" rAng="0" ptsTypes="AA">
                                      <p:cBhvr>
                                        <p:cTn id="150" dur="2000" fill="hold"/>
                                        <p:tgtEl>
                                          <p:spTgt spid="31">
                                            <p:txEl>
                                              <p:pRg st="0" end="0"/>
                                            </p:txEl>
                                          </p:spTgt>
                                        </p:tgtEl>
                                        <p:attrNameLst>
                                          <p:attrName>ppt_x</p:attrName>
                                          <p:attrName>ppt_y</p:attrName>
                                        </p:attrNameLst>
                                      </p:cBhvr>
                                      <p:rCtr x="-27420" y="17323"/>
                                    </p:animMotion>
                                  </p:childTnLst>
                                </p:cTn>
                              </p:par>
                              <p:par>
                                <p:cTn id="151" presetID="42" presetClass="path" presetSubtype="0" accel="50000" decel="50000" fill="hold" nodeType="withEffect">
                                  <p:stCondLst>
                                    <p:cond delay="0"/>
                                  </p:stCondLst>
                                  <p:childTnLst>
                                    <p:animMotion origin="layout" path="M -3.92361E-6 3.08642E-7 L -0.33474 0.69348 " pathEditMode="relative" rAng="0" ptsTypes="AA">
                                      <p:cBhvr>
                                        <p:cTn id="152" dur="2000" fill="hold"/>
                                        <p:tgtEl>
                                          <p:spTgt spid="33">
                                            <p:txEl>
                                              <p:pRg st="0" end="0"/>
                                            </p:txEl>
                                          </p:spTgt>
                                        </p:tgtEl>
                                        <p:attrNameLst>
                                          <p:attrName>ppt_x</p:attrName>
                                          <p:attrName>ppt_y</p:attrName>
                                        </p:attrNameLst>
                                      </p:cBhvr>
                                      <p:rCtr x="-16743" y="346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5" grpId="0" animBg="1"/>
      <p:bldP spid="3" grpId="0" animBg="1"/>
      <p:bldP spid="4" grpId="0" animBg="1"/>
      <p:bldP spid="5" grpId="0" build="allAtOnce" animBg="1"/>
      <p:bldP spid="9" grpId="0" animBg="1"/>
      <p:bldP spid="11" grpId="0" animBg="1"/>
      <p:bldP spid="14" grpId="0" animBg="1"/>
      <p:bldP spid="16" grpId="0" animBg="1"/>
      <p:bldP spid="20" grpId="0" build="allAtOnce" animBg="1"/>
      <p:bldP spid="26" grpId="0" uiExpand="1" build="allAtOnce" animBg="1"/>
      <p:bldP spid="27" grpId="0" build="allAtOnce" animBg="1"/>
      <p:bldP spid="28" grpId="0" build="allAtOnce" animBg="1"/>
      <p:bldP spid="29" grpId="0" build="allAtOnce" animBg="1"/>
      <p:bldP spid="30" grpId="0" uiExpand="1" build="allAtOnce" animBg="1"/>
      <p:bldP spid="31" grpId="0" uiExpand="1" build="allAtOnce" animBg="1"/>
      <p:bldP spid="32" grpId="0" build="allAtOnce" animBg="1"/>
      <p:bldP spid="33"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aded blue">
            <a:extLst>
              <a:ext uri="{FF2B5EF4-FFF2-40B4-BE49-F238E27FC236}">
                <a16:creationId xmlns:a16="http://schemas.microsoft.com/office/drawing/2014/main" id="{6BE740F7-3DEF-4148-809D-404E1BE59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173200" cy="9982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FB53F1-3D9B-490A-9B1D-407B9BC4BBAD}"/>
              </a:ext>
            </a:extLst>
          </p:cNvPr>
          <p:cNvSpPr>
            <a:spLocks noGrp="1"/>
          </p:cNvSpPr>
          <p:nvPr>
            <p:ph type="title"/>
          </p:nvPr>
        </p:nvSpPr>
        <p:spPr>
          <a:xfrm>
            <a:off x="731520" y="0"/>
            <a:ext cx="13167360" cy="1371600"/>
          </a:xfrm>
        </p:spPr>
        <p:txBody>
          <a:bodyPr/>
          <a:lstStyle/>
          <a:p>
            <a:r>
              <a:rPr lang="en-IN" b="1" i="1" dirty="0">
                <a:solidFill>
                  <a:srgbClr val="002060"/>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EC1DE2F8-D82F-4BB5-AEEB-9E10CC3DB396}"/>
              </a:ext>
            </a:extLst>
          </p:cNvPr>
          <p:cNvSpPr txBox="1"/>
          <p:nvPr/>
        </p:nvSpPr>
        <p:spPr>
          <a:xfrm>
            <a:off x="1676400" y="1524000"/>
            <a:ext cx="11582400" cy="6401753"/>
          </a:xfrm>
          <a:prstGeom prst="rect">
            <a:avLst/>
          </a:prstGeom>
          <a:noFill/>
        </p:spPr>
        <p:txBody>
          <a:bodyPr wrap="square" rtlCol="0">
            <a:spAutoFit/>
          </a:bodyPr>
          <a:lstStyle/>
          <a:p>
            <a:pPr marL="457200" indent="-457200">
              <a:buFont typeface="Wingdings" panose="05000000000000000000" pitchFamily="2" charset="2"/>
              <a:buChar char="Ø"/>
            </a:pPr>
            <a:r>
              <a:rPr lang="en-IN" sz="3200" b="1" dirty="0">
                <a:solidFill>
                  <a:srgbClr val="002060"/>
                </a:solidFill>
              </a:rPr>
              <a:t>Stack is a dynamic data structure so it can grow and shrink at runtime</a:t>
            </a:r>
          </a:p>
          <a:p>
            <a:pPr marL="457200" indent="-457200">
              <a:buFont typeface="Wingdings" panose="05000000000000000000" pitchFamily="2" charset="2"/>
              <a:buChar char="Ø"/>
            </a:pPr>
            <a:endParaRPr lang="en-IN" sz="3200" b="1" dirty="0">
              <a:solidFill>
                <a:srgbClr val="002060"/>
              </a:solidFill>
            </a:endParaRPr>
          </a:p>
          <a:p>
            <a:pPr marL="457200" indent="-457200">
              <a:buFont typeface="Wingdings" panose="05000000000000000000" pitchFamily="2" charset="2"/>
              <a:buChar char="Ø"/>
            </a:pPr>
            <a:r>
              <a:rPr lang="en-IN" sz="3200" b="1" dirty="0">
                <a:solidFill>
                  <a:srgbClr val="002060"/>
                </a:solidFill>
              </a:rPr>
              <a:t>Insertion and deletion of nodes are really easier. Unlike array here we don’t have to shift elements after insertion or deletion of an element.</a:t>
            </a:r>
          </a:p>
          <a:p>
            <a:pPr marL="457200" indent="-457200">
              <a:buFont typeface="Wingdings" panose="05000000000000000000" pitchFamily="2" charset="2"/>
              <a:buChar char="Ø"/>
            </a:pPr>
            <a:endParaRPr lang="en-IN" sz="3200" b="1" dirty="0">
              <a:solidFill>
                <a:srgbClr val="002060"/>
              </a:solidFill>
            </a:endParaRPr>
          </a:p>
          <a:p>
            <a:pPr marL="457200" indent="-457200">
              <a:buFont typeface="Wingdings" panose="05000000000000000000" pitchFamily="2" charset="2"/>
              <a:buChar char="Ø"/>
            </a:pPr>
            <a:r>
              <a:rPr lang="en-IN" sz="3200" b="1" dirty="0">
                <a:solidFill>
                  <a:srgbClr val="002060"/>
                </a:solidFill>
              </a:rPr>
              <a:t>As size of stack can increase or decrease at run time so there is no memory wastage.</a:t>
            </a:r>
          </a:p>
          <a:p>
            <a:pPr marL="457200" indent="-457200">
              <a:buFont typeface="Wingdings" panose="05000000000000000000" pitchFamily="2" charset="2"/>
              <a:buChar char="Ø"/>
            </a:pPr>
            <a:endParaRPr lang="en-IN" sz="3200" b="1" dirty="0">
              <a:solidFill>
                <a:srgbClr val="002060"/>
              </a:solidFill>
            </a:endParaRPr>
          </a:p>
          <a:p>
            <a:pPr marL="457200" indent="-457200">
              <a:buFont typeface="Wingdings" panose="05000000000000000000" pitchFamily="2" charset="2"/>
              <a:buChar char="Ø"/>
            </a:pPr>
            <a:r>
              <a:rPr lang="en-IN" sz="3200" b="1" dirty="0">
                <a:solidFill>
                  <a:srgbClr val="002060"/>
                </a:solidFill>
              </a:rPr>
              <a:t>Also, overflow is not possible unless System Memory is exhausted</a:t>
            </a:r>
          </a:p>
          <a:p>
            <a:endParaRPr lang="en-IN" dirty="0"/>
          </a:p>
        </p:txBody>
      </p:sp>
    </p:spTree>
    <p:extLst>
      <p:ext uri="{BB962C8B-B14F-4D97-AF65-F5344CB8AC3E}">
        <p14:creationId xmlns:p14="http://schemas.microsoft.com/office/powerpoint/2010/main" val="392705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2"/>
</p:tagLst>
</file>

<file path=ppt/tags/tag2.xml><?xml version="1.0" encoding="utf-8"?>
<p:tagLst xmlns:a="http://schemas.openxmlformats.org/drawingml/2006/main" xmlns:r="http://schemas.openxmlformats.org/officeDocument/2006/relationships" xmlns:p="http://schemas.openxmlformats.org/presentationml/2006/main">
  <p:tag name="TIMING" val="|0.1|0|0|0.5|0|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461</TotalTime>
  <Words>176</Words>
  <Application>Microsoft Office PowerPoint</Application>
  <PresentationFormat>Custom</PresentationFormat>
  <Paragraphs>53</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DAGGERSQUARE</vt:lpstr>
      <vt:lpstr>Gotham</vt:lpstr>
      <vt:lpstr>Gotham Light</vt:lpstr>
      <vt:lpstr>Times New Roman</vt:lpstr>
      <vt:lpstr>Wingdings</vt:lpstr>
      <vt:lpstr>Office Theme</vt:lpstr>
      <vt:lpstr>PowerPoint Presentation</vt:lpstr>
      <vt:lpstr>PowerPoint Presentation</vt:lpstr>
      <vt:lpstr>PowerPoint Presentation</vt:lpstr>
      <vt:lpstr>PowerPoint Presentation</vt:lpstr>
      <vt:lpstr>PROBLEM DEFINITION</vt:lpstr>
      <vt:lpstr>PowerPoint Presentation</vt:lpstr>
      <vt:lpstr>PowerPoint Presentation</vt:lpstr>
      <vt:lpstr>PowerPoint Presentation</vt:lpstr>
      <vt:lpstr>ADVANTAGES</vt:lpstr>
      <vt:lpstr>PowerPoint Presentation</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gayatrivasan1@gmail.com</cp:lastModifiedBy>
  <cp:revision>108</cp:revision>
  <dcterms:created xsi:type="dcterms:W3CDTF">2017-10-29T05:17:24Z</dcterms:created>
  <dcterms:modified xsi:type="dcterms:W3CDTF">2018-09-30T20:47:01Z</dcterms:modified>
</cp:coreProperties>
</file>