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omfortaa" panose="020B0604020202020204" charset="0"/>
      <p:regular r:id="rId25"/>
      <p:bold r:id="rId26"/>
    </p:embeddedFont>
    <p:embeddedFont>
      <p:font typeface="Comic Sans MS" panose="030F0702030302020204" pitchFamily="66" charset="0"/>
      <p:regular r:id="rId27"/>
      <p:bold r:id="rId28"/>
      <p:italic r:id="rId29"/>
      <p:boldItalic r:id="rId30"/>
    </p:embeddedFont>
    <p:embeddedFont>
      <p:font typeface="Merriweather" panose="020B0604020202020204" charset="0"/>
      <p:regular r:id="rId31"/>
      <p:bold r:id="rId32"/>
      <p:italic r:id="rId33"/>
      <p:boldItalic r:id="rId34"/>
    </p:embeddedFont>
    <p:embeddedFont>
      <p:font typeface="Pacifico" panose="020B0604020202020204" charset="0"/>
      <p:regular r:id="rId35"/>
    </p:embeddedFont>
    <p:embeddedFont>
      <p:font typeface="Raleway" panose="020B0604020202020204" charset="0"/>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734ef8d32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734ef8d32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734ef8d32_0_8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e734ef8d3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734ef8d32_0_14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e734ef8d3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734ef8d32_0_16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734ef8d32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d9eea3ace6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d9eea3ace6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ed75ccf_0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734ef8d32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734ef8d32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734ef8d32_0_1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734ef8d3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47298902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8472989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734ef8d32_5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734ef8d32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3" name="Google Shape;53;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ed">
  <p:cSld name="BLANK_1">
    <p:bg>
      <p:bgPr>
        <a:solidFill>
          <a:schemeClr val="accent1"/>
        </a:solidFill>
        <a:effectLst/>
      </p:bgPr>
    </p:bg>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56" name="Google Shape;56;p1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Clr>
                <a:schemeClr val="dk1"/>
              </a:buClr>
              <a:buSzPts val="3000"/>
              <a:buChar char="●"/>
              <a:defRPr sz="3000" i="1">
                <a:solidFill>
                  <a:schemeClr val="dk1"/>
                </a:solidFill>
              </a:defRPr>
            </a:lvl1pPr>
            <a:lvl2pPr marL="914400" lvl="1" indent="-419100" algn="ctr" rtl="0">
              <a:spcBef>
                <a:spcPts val="0"/>
              </a:spcBef>
              <a:spcAft>
                <a:spcPts val="0"/>
              </a:spcAft>
              <a:buClr>
                <a:schemeClr val="dk1"/>
              </a:buClr>
              <a:buSzPts val="3000"/>
              <a:buChar char="○"/>
              <a:defRPr sz="3000" i="1">
                <a:solidFill>
                  <a:schemeClr val="dk1"/>
                </a:solidFill>
              </a:defRPr>
            </a:lvl2pPr>
            <a:lvl3pPr marL="1371600" lvl="2" indent="-419100" algn="ctr" rtl="0">
              <a:spcBef>
                <a:spcPts val="0"/>
              </a:spcBef>
              <a:spcAft>
                <a:spcPts val="0"/>
              </a:spcAft>
              <a:buClr>
                <a:schemeClr val="dk1"/>
              </a:buClr>
              <a:buSzPts val="3000"/>
              <a:buChar char="■"/>
              <a:defRPr sz="3000" i="1">
                <a:solidFill>
                  <a:schemeClr val="dk1"/>
                </a:solidFill>
              </a:defRPr>
            </a:lvl3pPr>
            <a:lvl4pPr marL="1828800" lvl="3" indent="-419100" algn="ctr" rtl="0">
              <a:spcBef>
                <a:spcPts val="0"/>
              </a:spcBef>
              <a:spcAft>
                <a:spcPts val="0"/>
              </a:spcAft>
              <a:buClr>
                <a:schemeClr val="dk1"/>
              </a:buClr>
              <a:buSzPts val="3000"/>
              <a:buChar char="●"/>
              <a:defRPr sz="3000" i="1">
                <a:solidFill>
                  <a:schemeClr val="dk1"/>
                </a:solidFill>
              </a:defRPr>
            </a:lvl4pPr>
            <a:lvl5pPr marL="2286000" lvl="4" indent="-419100" algn="ctr" rtl="0">
              <a:spcBef>
                <a:spcPts val="0"/>
              </a:spcBef>
              <a:spcAft>
                <a:spcPts val="0"/>
              </a:spcAft>
              <a:buClr>
                <a:schemeClr val="dk1"/>
              </a:buClr>
              <a:buSzPts val="3000"/>
              <a:buChar char="○"/>
              <a:defRPr sz="3000" i="1">
                <a:solidFill>
                  <a:schemeClr val="dk1"/>
                </a:solidFill>
              </a:defRPr>
            </a:lvl5pPr>
            <a:lvl6pPr marL="2743200" lvl="5" indent="-419100" algn="ctr" rtl="0">
              <a:spcBef>
                <a:spcPts val="0"/>
              </a:spcBef>
              <a:spcAft>
                <a:spcPts val="0"/>
              </a:spcAft>
              <a:buClr>
                <a:schemeClr val="dk1"/>
              </a:buClr>
              <a:buSzPts val="3000"/>
              <a:buChar char="■"/>
              <a:defRPr sz="3000" i="1">
                <a:solidFill>
                  <a:schemeClr val="dk1"/>
                </a:solidFill>
              </a:defRPr>
            </a:lvl6pPr>
            <a:lvl7pPr marL="3200400" lvl="6" indent="-419100" algn="ctr" rtl="0">
              <a:spcBef>
                <a:spcPts val="0"/>
              </a:spcBef>
              <a:spcAft>
                <a:spcPts val="0"/>
              </a:spcAft>
              <a:buClr>
                <a:schemeClr val="dk1"/>
              </a:buClr>
              <a:buSzPts val="3000"/>
              <a:buChar char="●"/>
              <a:defRPr sz="3000" i="1">
                <a:solidFill>
                  <a:schemeClr val="dk1"/>
                </a:solidFill>
              </a:defRPr>
            </a:lvl7pPr>
            <a:lvl8pPr marL="3657600" lvl="7" indent="-419100" algn="ctr" rtl="0">
              <a:spcBef>
                <a:spcPts val="0"/>
              </a:spcBef>
              <a:spcAft>
                <a:spcPts val="0"/>
              </a:spcAft>
              <a:buClr>
                <a:schemeClr val="dk1"/>
              </a:buClr>
              <a:buSzPts val="3000"/>
              <a:buChar char="○"/>
              <a:defRPr sz="3000" i="1">
                <a:solidFill>
                  <a:schemeClr val="dk1"/>
                </a:solidFill>
              </a:defRPr>
            </a:lvl8pPr>
            <a:lvl9pPr marL="4114800" lvl="8" indent="-419100" algn="ctr">
              <a:spcBef>
                <a:spcPts val="0"/>
              </a:spcBef>
              <a:spcAft>
                <a:spcPts val="0"/>
              </a:spcAft>
              <a:buClr>
                <a:schemeClr val="dk1"/>
              </a:buClr>
              <a:buSzPts val="3000"/>
              <a:buChar char="■"/>
              <a:defRPr sz="3000" i="1">
                <a:solidFill>
                  <a:schemeClr val="dk1"/>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solidFill>
                  <a:schemeClr val="dk1"/>
                </a:solidFill>
                <a:latin typeface="Raleway"/>
                <a:ea typeface="Raleway"/>
                <a:cs typeface="Raleway"/>
                <a:sym typeface="Raleway"/>
              </a:rPr>
              <a:t>“</a:t>
            </a:r>
            <a:endParaRPr sz="12000" b="1">
              <a:solidFill>
                <a:schemeClr val="dk1"/>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 Compact">
  <p:cSld name="TITLE_ONLY_1">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922000" y="815575"/>
            <a:ext cx="7287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0"/>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50" name="Google Shape;50;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5800"/>
              <a:buFont typeface="Raleway"/>
              <a:buNone/>
              <a:defRPr sz="5800">
                <a:solidFill>
                  <a:schemeClr val="dk1"/>
                </a:solidFill>
                <a:latin typeface="Raleway"/>
                <a:ea typeface="Raleway"/>
                <a:cs typeface="Raleway"/>
                <a:sym typeface="Raleway"/>
              </a:defRPr>
            </a:lvl1pPr>
            <a:lvl2pPr lvl="1">
              <a:spcBef>
                <a:spcPts val="0"/>
              </a:spcBef>
              <a:spcAft>
                <a:spcPts val="0"/>
              </a:spcAft>
              <a:buClr>
                <a:schemeClr val="dk1"/>
              </a:buClr>
              <a:buSzPts val="5800"/>
              <a:buFont typeface="Raleway"/>
              <a:buNone/>
              <a:defRPr sz="5800">
                <a:solidFill>
                  <a:schemeClr val="dk1"/>
                </a:solidFill>
                <a:latin typeface="Raleway"/>
                <a:ea typeface="Raleway"/>
                <a:cs typeface="Raleway"/>
                <a:sym typeface="Raleway"/>
              </a:defRPr>
            </a:lvl2pPr>
            <a:lvl3pPr lvl="2">
              <a:spcBef>
                <a:spcPts val="0"/>
              </a:spcBef>
              <a:spcAft>
                <a:spcPts val="0"/>
              </a:spcAft>
              <a:buClr>
                <a:schemeClr val="dk1"/>
              </a:buClr>
              <a:buSzPts val="5800"/>
              <a:buFont typeface="Raleway"/>
              <a:buNone/>
              <a:defRPr sz="5800">
                <a:solidFill>
                  <a:schemeClr val="dk1"/>
                </a:solidFill>
                <a:latin typeface="Raleway"/>
                <a:ea typeface="Raleway"/>
                <a:cs typeface="Raleway"/>
                <a:sym typeface="Raleway"/>
              </a:defRPr>
            </a:lvl3pPr>
            <a:lvl4pPr lvl="3">
              <a:spcBef>
                <a:spcPts val="0"/>
              </a:spcBef>
              <a:spcAft>
                <a:spcPts val="0"/>
              </a:spcAft>
              <a:buClr>
                <a:schemeClr val="dk1"/>
              </a:buClr>
              <a:buSzPts val="5800"/>
              <a:buFont typeface="Raleway"/>
              <a:buNone/>
              <a:defRPr sz="5800">
                <a:solidFill>
                  <a:schemeClr val="dk1"/>
                </a:solidFill>
                <a:latin typeface="Raleway"/>
                <a:ea typeface="Raleway"/>
                <a:cs typeface="Raleway"/>
                <a:sym typeface="Raleway"/>
              </a:defRPr>
            </a:lvl4pPr>
            <a:lvl5pPr lvl="4">
              <a:spcBef>
                <a:spcPts val="0"/>
              </a:spcBef>
              <a:spcAft>
                <a:spcPts val="0"/>
              </a:spcAft>
              <a:buClr>
                <a:schemeClr val="dk1"/>
              </a:buClr>
              <a:buSzPts val="5800"/>
              <a:buFont typeface="Raleway"/>
              <a:buNone/>
              <a:defRPr sz="5800">
                <a:solidFill>
                  <a:schemeClr val="dk1"/>
                </a:solidFill>
                <a:latin typeface="Raleway"/>
                <a:ea typeface="Raleway"/>
                <a:cs typeface="Raleway"/>
                <a:sym typeface="Raleway"/>
              </a:defRPr>
            </a:lvl5pPr>
            <a:lvl6pPr lvl="5">
              <a:spcBef>
                <a:spcPts val="0"/>
              </a:spcBef>
              <a:spcAft>
                <a:spcPts val="0"/>
              </a:spcAft>
              <a:buClr>
                <a:schemeClr val="dk1"/>
              </a:buClr>
              <a:buSzPts val="5800"/>
              <a:buFont typeface="Raleway"/>
              <a:buNone/>
              <a:defRPr sz="5800">
                <a:solidFill>
                  <a:schemeClr val="dk1"/>
                </a:solidFill>
                <a:latin typeface="Raleway"/>
                <a:ea typeface="Raleway"/>
                <a:cs typeface="Raleway"/>
                <a:sym typeface="Raleway"/>
              </a:defRPr>
            </a:lvl6pPr>
            <a:lvl7pPr lvl="6">
              <a:spcBef>
                <a:spcPts val="0"/>
              </a:spcBef>
              <a:spcAft>
                <a:spcPts val="0"/>
              </a:spcAft>
              <a:buClr>
                <a:schemeClr val="dk1"/>
              </a:buClr>
              <a:buSzPts val="5800"/>
              <a:buFont typeface="Raleway"/>
              <a:buNone/>
              <a:defRPr sz="5800">
                <a:solidFill>
                  <a:schemeClr val="dk1"/>
                </a:solidFill>
                <a:latin typeface="Raleway"/>
                <a:ea typeface="Raleway"/>
                <a:cs typeface="Raleway"/>
                <a:sym typeface="Raleway"/>
              </a:defRPr>
            </a:lvl7pPr>
            <a:lvl8pPr lvl="7">
              <a:spcBef>
                <a:spcPts val="0"/>
              </a:spcBef>
              <a:spcAft>
                <a:spcPts val="0"/>
              </a:spcAft>
              <a:buClr>
                <a:schemeClr val="dk1"/>
              </a:buClr>
              <a:buSzPts val="5800"/>
              <a:buFont typeface="Raleway"/>
              <a:buNone/>
              <a:defRPr sz="5800">
                <a:solidFill>
                  <a:schemeClr val="dk1"/>
                </a:solidFill>
                <a:latin typeface="Raleway"/>
                <a:ea typeface="Raleway"/>
                <a:cs typeface="Raleway"/>
                <a:sym typeface="Raleway"/>
              </a:defRPr>
            </a:lvl8pPr>
            <a:lvl9pPr lvl="8">
              <a:spcBef>
                <a:spcPts val="0"/>
              </a:spcBef>
              <a:spcAft>
                <a:spcPts val="0"/>
              </a:spcAft>
              <a:buClr>
                <a:schemeClr val="dk1"/>
              </a:buClr>
              <a:buSzPts val="5800"/>
              <a:buFont typeface="Raleway"/>
              <a:buNone/>
              <a:defRPr sz="5800">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1"/>
              </a:buClr>
              <a:buSzPts val="1800"/>
              <a:buFont typeface="Raleway"/>
              <a:buChar char="●"/>
              <a:defRPr sz="1800">
                <a:solidFill>
                  <a:schemeClr val="dk2"/>
                </a:solidFill>
                <a:latin typeface="Raleway"/>
                <a:ea typeface="Raleway"/>
                <a:cs typeface="Raleway"/>
                <a:sym typeface="Raleway"/>
              </a:defRPr>
            </a:lvl1pPr>
            <a:lvl2pPr marL="914400" lvl="1" indent="-342900">
              <a:spcBef>
                <a:spcPts val="0"/>
              </a:spcBef>
              <a:spcAft>
                <a:spcPts val="0"/>
              </a:spcAft>
              <a:buClr>
                <a:schemeClr val="accent1"/>
              </a:buClr>
              <a:buSzPts val="1800"/>
              <a:buFont typeface="Raleway"/>
              <a:buChar char="○"/>
              <a:defRPr sz="1800">
                <a:solidFill>
                  <a:schemeClr val="dk2"/>
                </a:solidFill>
                <a:latin typeface="Raleway"/>
                <a:ea typeface="Raleway"/>
                <a:cs typeface="Raleway"/>
                <a:sym typeface="Raleway"/>
              </a:defRPr>
            </a:lvl2pPr>
            <a:lvl3pPr marL="1371600" lvl="2" indent="-342900">
              <a:spcBef>
                <a:spcPts val="0"/>
              </a:spcBef>
              <a:spcAft>
                <a:spcPts val="0"/>
              </a:spcAft>
              <a:buClr>
                <a:schemeClr val="accent1"/>
              </a:buClr>
              <a:buSzPts val="1800"/>
              <a:buFont typeface="Raleway"/>
              <a:buChar char="■"/>
              <a:defRPr sz="1800">
                <a:solidFill>
                  <a:schemeClr val="dk2"/>
                </a:solidFill>
                <a:latin typeface="Raleway"/>
                <a:ea typeface="Raleway"/>
                <a:cs typeface="Raleway"/>
                <a:sym typeface="Raleway"/>
              </a:defRPr>
            </a:lvl3pPr>
            <a:lvl4pPr marL="1828800" lvl="3" indent="-342900">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4pPr>
            <a:lvl5pPr marL="2286000" lvl="4" indent="-342900">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5pPr>
            <a:lvl6pPr marL="2743200" lvl="5" indent="-342900">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6pPr>
            <a:lvl7pPr marL="3200400" lvl="6" indent="-342900">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7pPr>
            <a:lvl8pPr marL="3657600" lvl="7" indent="-342900">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8pPr>
            <a:lvl9pPr marL="4114800" lvl="8" indent="-342900">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chemeClr val="accent1"/>
                </a:solidFill>
                <a:latin typeface="Raleway"/>
                <a:ea typeface="Raleway"/>
                <a:cs typeface="Raleway"/>
                <a:sym typeface="Raleway"/>
              </a:defRPr>
            </a:lvl1pPr>
            <a:lvl2pPr lvl="1" algn="ctr">
              <a:buNone/>
              <a:defRPr sz="1300">
                <a:solidFill>
                  <a:schemeClr val="accent1"/>
                </a:solidFill>
                <a:latin typeface="Raleway"/>
                <a:ea typeface="Raleway"/>
                <a:cs typeface="Raleway"/>
                <a:sym typeface="Raleway"/>
              </a:defRPr>
            </a:lvl2pPr>
            <a:lvl3pPr lvl="2" algn="ctr">
              <a:buNone/>
              <a:defRPr sz="1300">
                <a:solidFill>
                  <a:schemeClr val="accent1"/>
                </a:solidFill>
                <a:latin typeface="Raleway"/>
                <a:ea typeface="Raleway"/>
                <a:cs typeface="Raleway"/>
                <a:sym typeface="Raleway"/>
              </a:defRPr>
            </a:lvl3pPr>
            <a:lvl4pPr lvl="3" algn="ctr">
              <a:buNone/>
              <a:defRPr sz="1300">
                <a:solidFill>
                  <a:schemeClr val="accent1"/>
                </a:solidFill>
                <a:latin typeface="Raleway"/>
                <a:ea typeface="Raleway"/>
                <a:cs typeface="Raleway"/>
                <a:sym typeface="Raleway"/>
              </a:defRPr>
            </a:lvl4pPr>
            <a:lvl5pPr lvl="4" algn="ctr">
              <a:buNone/>
              <a:defRPr sz="1300">
                <a:solidFill>
                  <a:schemeClr val="accent1"/>
                </a:solidFill>
                <a:latin typeface="Raleway"/>
                <a:ea typeface="Raleway"/>
                <a:cs typeface="Raleway"/>
                <a:sym typeface="Raleway"/>
              </a:defRPr>
            </a:lvl5pPr>
            <a:lvl6pPr lvl="5" algn="ctr">
              <a:buNone/>
              <a:defRPr sz="1300">
                <a:solidFill>
                  <a:schemeClr val="accent1"/>
                </a:solidFill>
                <a:latin typeface="Raleway"/>
                <a:ea typeface="Raleway"/>
                <a:cs typeface="Raleway"/>
                <a:sym typeface="Raleway"/>
              </a:defRPr>
            </a:lvl6pPr>
            <a:lvl7pPr lvl="6" algn="ctr">
              <a:buNone/>
              <a:defRPr sz="1300">
                <a:solidFill>
                  <a:schemeClr val="accent1"/>
                </a:solidFill>
                <a:latin typeface="Raleway"/>
                <a:ea typeface="Raleway"/>
                <a:cs typeface="Raleway"/>
                <a:sym typeface="Raleway"/>
              </a:defRPr>
            </a:lvl7pPr>
            <a:lvl8pPr lvl="7" algn="ctr">
              <a:buNone/>
              <a:defRPr sz="1300">
                <a:solidFill>
                  <a:schemeClr val="accent1"/>
                </a:solidFill>
                <a:latin typeface="Raleway"/>
                <a:ea typeface="Raleway"/>
                <a:cs typeface="Raleway"/>
                <a:sym typeface="Raleway"/>
              </a:defRPr>
            </a:lvl8pPr>
            <a:lvl9pPr lvl="8" algn="ctr">
              <a:buNone/>
              <a:defRPr sz="1300">
                <a:solidFill>
                  <a:schemeClr val="accent1"/>
                </a:solidFill>
                <a:latin typeface="Raleway"/>
                <a:ea typeface="Raleway"/>
                <a:cs typeface="Raleway"/>
                <a:sym typeface="Raleway"/>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1381125" y="867575"/>
            <a:ext cx="626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9900"/>
                </a:solidFill>
              </a:rPr>
              <a:t>Team Scorpion</a:t>
            </a:r>
            <a:endParaRPr>
              <a:solidFill>
                <a:srgbClr val="FF9900"/>
              </a:solidFill>
            </a:endParaRPr>
          </a:p>
        </p:txBody>
      </p:sp>
      <p:grpSp>
        <p:nvGrpSpPr>
          <p:cNvPr id="62" name="Google Shape;62;p13"/>
          <p:cNvGrpSpPr/>
          <p:nvPr/>
        </p:nvGrpSpPr>
        <p:grpSpPr>
          <a:xfrm>
            <a:off x="7964921" y="364264"/>
            <a:ext cx="896264" cy="896314"/>
            <a:chOff x="570875" y="4322250"/>
            <a:chExt cx="443300" cy="443325"/>
          </a:xfrm>
        </p:grpSpPr>
        <p:sp>
          <p:nvSpPr>
            <p:cNvPr id="63" name="Google Shape;63;p1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13"/>
          <p:cNvSpPr txBox="1"/>
          <p:nvPr/>
        </p:nvSpPr>
        <p:spPr>
          <a:xfrm>
            <a:off x="3740300" y="2392700"/>
            <a:ext cx="17406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700" b="1">
                <a:solidFill>
                  <a:srgbClr val="E06666"/>
                </a:solidFill>
                <a:latin typeface="Comic Sans MS"/>
                <a:ea typeface="Comic Sans MS"/>
                <a:cs typeface="Comic Sans MS"/>
                <a:sym typeface="Comic Sans MS"/>
              </a:rPr>
              <a:t>Presents</a:t>
            </a:r>
            <a:endParaRPr sz="3100" b="1">
              <a:solidFill>
                <a:srgbClr val="E06666"/>
              </a:solidFill>
              <a:latin typeface="Comic Sans MS"/>
              <a:ea typeface="Comic Sans MS"/>
              <a:cs typeface="Comic Sans MS"/>
              <a:sym typeface="Comic Sans MS"/>
            </a:endParaRPr>
          </a:p>
        </p:txBody>
      </p:sp>
      <p:sp>
        <p:nvSpPr>
          <p:cNvPr id="68" name="Google Shape;68;p13"/>
          <p:cNvSpPr txBox="1"/>
          <p:nvPr/>
        </p:nvSpPr>
        <p:spPr>
          <a:xfrm>
            <a:off x="817500" y="3358325"/>
            <a:ext cx="7509000" cy="846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300">
                <a:solidFill>
                  <a:srgbClr val="674EA7"/>
                </a:solidFill>
                <a:latin typeface="Pacifico"/>
                <a:ea typeface="Pacifico"/>
                <a:cs typeface="Pacifico"/>
                <a:sym typeface="Pacifico"/>
              </a:rPr>
              <a:t>Anime Recommendation System </a:t>
            </a:r>
            <a:endParaRPr sz="4300">
              <a:solidFill>
                <a:srgbClr val="674EA7"/>
              </a:solidFill>
              <a:latin typeface="Pacifico"/>
              <a:ea typeface="Pacifico"/>
              <a:cs typeface="Pacifico"/>
              <a:sym typeface="Pacifico"/>
            </a:endParaRPr>
          </a:p>
        </p:txBody>
      </p:sp>
      <p:sp>
        <p:nvSpPr>
          <p:cNvPr id="69" name="Google Shape;69;p13"/>
          <p:cNvSpPr txBox="1"/>
          <p:nvPr/>
        </p:nvSpPr>
        <p:spPr>
          <a:xfrm>
            <a:off x="8861175" y="612325"/>
            <a:ext cx="6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8</a:t>
            </a:r>
            <a:endParaRPr/>
          </a:p>
        </p:txBody>
      </p:sp>
      <p:pic>
        <p:nvPicPr>
          <p:cNvPr id="180" name="Google Shape;180;p22"/>
          <p:cNvPicPr preferRelativeResize="0"/>
          <p:nvPr/>
        </p:nvPicPr>
        <p:blipFill rotWithShape="1">
          <a:blip r:embed="rId3">
            <a:alphaModFix/>
          </a:blip>
          <a:srcRect b="19218"/>
          <a:stretch/>
        </p:blipFill>
        <p:spPr>
          <a:xfrm>
            <a:off x="658163" y="1911900"/>
            <a:ext cx="4448474" cy="2511000"/>
          </a:xfrm>
          <a:prstGeom prst="rect">
            <a:avLst/>
          </a:prstGeom>
          <a:noFill/>
          <a:ln>
            <a:noFill/>
          </a:ln>
        </p:spPr>
      </p:pic>
      <p:sp>
        <p:nvSpPr>
          <p:cNvPr id="181" name="Google Shape;181;p22"/>
          <p:cNvSpPr txBox="1"/>
          <p:nvPr/>
        </p:nvSpPr>
        <p:spPr>
          <a:xfrm>
            <a:off x="5486401" y="307024"/>
            <a:ext cx="2870013" cy="4958250"/>
          </a:xfrm>
          <a:prstGeom prst="rect">
            <a:avLst/>
          </a:prstGeom>
          <a:noFill/>
          <a:ln>
            <a:noFill/>
          </a:ln>
        </p:spPr>
        <p:txBody>
          <a:bodyPr spcFirstLastPara="1" wrap="square" lIns="91425" tIns="91425" rIns="91425" bIns="91425" anchor="t" anchorCtr="0">
            <a:spAutoFit/>
          </a:bodyPr>
          <a:lstStyle/>
          <a:p>
            <a:pPr marL="0" lvl="0" indent="0" algn="l" rtl="0">
              <a:lnSpc>
                <a:spcPct val="140000"/>
              </a:lnSpc>
              <a:spcBef>
                <a:spcPts val="3000"/>
              </a:spcBef>
              <a:spcAft>
                <a:spcPts val="0"/>
              </a:spcAft>
              <a:buNone/>
            </a:pPr>
            <a:r>
              <a:rPr lang="en" b="1" dirty="0">
                <a:solidFill>
                  <a:srgbClr val="FFFFFF"/>
                </a:solidFill>
                <a:latin typeface="Merriweather"/>
                <a:ea typeface="Merriweather"/>
                <a:cs typeface="Merriweather"/>
                <a:sym typeface="Merriweather"/>
              </a:rPr>
              <a:t>Recommendation System Works on the basis on similarities.The Photo shows the details of it:</a:t>
            </a:r>
            <a:endParaRPr b="1" dirty="0">
              <a:solidFill>
                <a:srgbClr val="FFFFFF"/>
              </a:solidFill>
              <a:latin typeface="Merriweather"/>
              <a:ea typeface="Merriweather"/>
              <a:cs typeface="Merriweather"/>
              <a:sym typeface="Merriweather"/>
            </a:endParaRPr>
          </a:p>
          <a:p>
            <a:pPr marL="0" lvl="0" indent="0" algn="l" rtl="0">
              <a:lnSpc>
                <a:spcPct val="140000"/>
              </a:lnSpc>
              <a:spcBef>
                <a:spcPts val="3000"/>
              </a:spcBef>
              <a:spcAft>
                <a:spcPts val="3000"/>
              </a:spcAft>
              <a:buNone/>
            </a:pPr>
            <a:r>
              <a:rPr lang="en" b="1" dirty="0">
                <a:solidFill>
                  <a:srgbClr val="FFFFFF"/>
                </a:solidFill>
                <a:latin typeface="Merriweather"/>
                <a:ea typeface="Merriweather"/>
                <a:cs typeface="Merriweather"/>
                <a:sym typeface="Merriweather"/>
              </a:rPr>
              <a:t>Here both Person-1 and Person-2 buys two similar products, later person1 buys another product. The system recommends the same product to Person-2 as both of them have bought the similar products previously.</a:t>
            </a:r>
            <a:endParaRPr b="1" dirty="0">
              <a:solidFill>
                <a:srgbClr val="FFFFFF"/>
              </a:solidFill>
              <a:latin typeface="Merriweather"/>
              <a:ea typeface="Merriweather"/>
              <a:cs typeface="Merriweather"/>
              <a:sym typeface="Merriweather"/>
            </a:endParaRPr>
          </a:p>
        </p:txBody>
      </p:sp>
      <p:sp>
        <p:nvSpPr>
          <p:cNvPr id="182" name="Google Shape;182;p22"/>
          <p:cNvSpPr txBox="1"/>
          <p:nvPr/>
        </p:nvSpPr>
        <p:spPr>
          <a:xfrm>
            <a:off x="658175" y="936175"/>
            <a:ext cx="42405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b="1">
                <a:latin typeface="Raleway"/>
                <a:ea typeface="Raleway"/>
                <a:cs typeface="Raleway"/>
                <a:sym typeface="Raleway"/>
              </a:rPr>
              <a:t>Working Principles</a:t>
            </a:r>
            <a:endParaRPr sz="3500" b="1">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86"/>
        <p:cNvGrpSpPr/>
        <p:nvPr/>
      </p:nvGrpSpPr>
      <p:grpSpPr>
        <a:xfrm>
          <a:off x="0" y="0"/>
          <a:ext cx="0" cy="0"/>
          <a:chOff x="0" y="0"/>
          <a:chExt cx="0" cy="0"/>
        </a:xfrm>
      </p:grpSpPr>
      <p:sp>
        <p:nvSpPr>
          <p:cNvPr id="187" name="Google Shape;187;p2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9</a:t>
            </a:r>
            <a:endParaRPr>
              <a:solidFill>
                <a:srgbClr val="000000"/>
              </a:solidFill>
            </a:endParaRPr>
          </a:p>
        </p:txBody>
      </p:sp>
      <p:sp>
        <p:nvSpPr>
          <p:cNvPr id="188" name="Google Shape;188;p23"/>
          <p:cNvSpPr txBox="1">
            <a:spLocks noGrp="1"/>
          </p:cNvSpPr>
          <p:nvPr>
            <p:ph type="title" idx="4294967295"/>
          </p:nvPr>
        </p:nvSpPr>
        <p:spPr>
          <a:xfrm>
            <a:off x="880350" y="752200"/>
            <a:ext cx="3936300" cy="1293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3600">
                <a:solidFill>
                  <a:srgbClr val="0B5394"/>
                </a:solidFill>
              </a:rPr>
              <a:t>Content Based Filtering</a:t>
            </a:r>
            <a:endParaRPr sz="3600">
              <a:solidFill>
                <a:srgbClr val="0B5394"/>
              </a:solidFill>
            </a:endParaRPr>
          </a:p>
        </p:txBody>
      </p:sp>
      <p:pic>
        <p:nvPicPr>
          <p:cNvPr id="189" name="Google Shape;189;p23"/>
          <p:cNvPicPr preferRelativeResize="0"/>
          <p:nvPr/>
        </p:nvPicPr>
        <p:blipFill rotWithShape="1">
          <a:blip r:embed="rId3">
            <a:alphaModFix/>
          </a:blip>
          <a:srcRect l="1895" t="1114" r="1895" b="1114"/>
          <a:stretch/>
        </p:blipFill>
        <p:spPr>
          <a:xfrm>
            <a:off x="4846075" y="839750"/>
            <a:ext cx="3499000" cy="3691425"/>
          </a:xfrm>
          <a:prstGeom prst="rect">
            <a:avLst/>
          </a:prstGeom>
          <a:noFill/>
          <a:ln>
            <a:noFill/>
          </a:ln>
        </p:spPr>
      </p:pic>
      <p:sp>
        <p:nvSpPr>
          <p:cNvPr id="190" name="Google Shape;190;p23"/>
          <p:cNvSpPr txBox="1">
            <a:spLocks noGrp="1"/>
          </p:cNvSpPr>
          <p:nvPr>
            <p:ph type="body" idx="1"/>
          </p:nvPr>
        </p:nvSpPr>
        <p:spPr>
          <a:xfrm>
            <a:off x="699800" y="2318075"/>
            <a:ext cx="3936300" cy="1339200"/>
          </a:xfrm>
          <a:prstGeom prst="rect">
            <a:avLst/>
          </a:prstGeom>
        </p:spPr>
        <p:txBody>
          <a:bodyPr spcFirstLastPara="1" wrap="square" lIns="91425" tIns="91425" rIns="91425" bIns="91425" anchor="ctr" anchorCtr="0">
            <a:spAutoFit/>
          </a:bodyPr>
          <a:lstStyle/>
          <a:p>
            <a:pPr marL="0" lvl="0" indent="0" algn="ctr" rtl="0">
              <a:spcBef>
                <a:spcPts val="600"/>
              </a:spcBef>
              <a:spcAft>
                <a:spcPts val="0"/>
              </a:spcAft>
              <a:buNone/>
            </a:pPr>
            <a:r>
              <a:rPr lang="en" sz="1500" b="1">
                <a:solidFill>
                  <a:srgbClr val="000000"/>
                </a:solidFill>
                <a:latin typeface="Comfortaa"/>
                <a:ea typeface="Comfortaa"/>
                <a:cs typeface="Comfortaa"/>
                <a:sym typeface="Comfortaa"/>
              </a:rPr>
              <a:t>Content-based Filtering is a Machine Learning technique that uses similarities in features to make decisions. This technique is used in our recommender system </a:t>
            </a:r>
            <a:endParaRPr sz="2200" b="1">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10</a:t>
            </a:r>
            <a:endParaRPr>
              <a:solidFill>
                <a:srgbClr val="000000"/>
              </a:solidFill>
            </a:endParaRPr>
          </a:p>
        </p:txBody>
      </p:sp>
      <p:pic>
        <p:nvPicPr>
          <p:cNvPr id="196" name="Google Shape;196;p24"/>
          <p:cNvPicPr preferRelativeResize="0"/>
          <p:nvPr/>
        </p:nvPicPr>
        <p:blipFill rotWithShape="1">
          <a:blip r:embed="rId3">
            <a:alphaModFix/>
          </a:blip>
          <a:srcRect l="14741" r="9311"/>
          <a:stretch/>
        </p:blipFill>
        <p:spPr>
          <a:xfrm>
            <a:off x="717300" y="1265738"/>
            <a:ext cx="2974126" cy="2950549"/>
          </a:xfrm>
          <a:prstGeom prst="rect">
            <a:avLst/>
          </a:prstGeom>
          <a:noFill/>
          <a:ln>
            <a:noFill/>
          </a:ln>
        </p:spPr>
      </p:pic>
      <p:pic>
        <p:nvPicPr>
          <p:cNvPr id="197" name="Google Shape;197;p24"/>
          <p:cNvPicPr preferRelativeResize="0"/>
          <p:nvPr/>
        </p:nvPicPr>
        <p:blipFill rotWithShape="1">
          <a:blip r:embed="rId4">
            <a:alphaModFix/>
          </a:blip>
          <a:srcRect r="6646" b="7595"/>
          <a:stretch/>
        </p:blipFill>
        <p:spPr>
          <a:xfrm>
            <a:off x="4130300" y="1265750"/>
            <a:ext cx="4474101" cy="3171625"/>
          </a:xfrm>
          <a:prstGeom prst="rect">
            <a:avLst/>
          </a:prstGeom>
          <a:noFill/>
          <a:ln>
            <a:noFill/>
          </a:ln>
        </p:spPr>
      </p:pic>
      <p:sp>
        <p:nvSpPr>
          <p:cNvPr id="198" name="Google Shape;198;p24"/>
          <p:cNvSpPr txBox="1">
            <a:spLocks noGrp="1"/>
          </p:cNvSpPr>
          <p:nvPr>
            <p:ph type="title" idx="4294967295"/>
          </p:nvPr>
        </p:nvSpPr>
        <p:spPr>
          <a:xfrm>
            <a:off x="1228325" y="530775"/>
            <a:ext cx="5799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600"/>
              <a:t>Lets look at some insights from this dataset</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02"/>
        <p:cNvGrpSpPr/>
        <p:nvPr/>
      </p:nvGrpSpPr>
      <p:grpSpPr>
        <a:xfrm>
          <a:off x="0" y="0"/>
          <a:ext cx="0" cy="0"/>
          <a:chOff x="0" y="0"/>
          <a:chExt cx="0" cy="0"/>
        </a:xfrm>
      </p:grpSpPr>
      <p:sp>
        <p:nvSpPr>
          <p:cNvPr id="203" name="Google Shape;203;p2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11</a:t>
            </a:r>
            <a:endParaRPr>
              <a:solidFill>
                <a:srgbClr val="000000"/>
              </a:solidFill>
            </a:endParaRPr>
          </a:p>
        </p:txBody>
      </p:sp>
      <p:pic>
        <p:nvPicPr>
          <p:cNvPr id="204" name="Google Shape;204;p25"/>
          <p:cNvPicPr preferRelativeResize="0"/>
          <p:nvPr/>
        </p:nvPicPr>
        <p:blipFill>
          <a:blip r:embed="rId3">
            <a:alphaModFix/>
          </a:blip>
          <a:stretch>
            <a:fillRect/>
          </a:stretch>
        </p:blipFill>
        <p:spPr>
          <a:xfrm>
            <a:off x="2346149" y="1024500"/>
            <a:ext cx="5417475" cy="3721725"/>
          </a:xfrm>
          <a:prstGeom prst="rect">
            <a:avLst/>
          </a:prstGeom>
          <a:noFill/>
          <a:ln>
            <a:noFill/>
          </a:ln>
        </p:spPr>
      </p:pic>
      <p:sp>
        <p:nvSpPr>
          <p:cNvPr id="205" name="Google Shape;205;p25"/>
          <p:cNvSpPr txBox="1"/>
          <p:nvPr/>
        </p:nvSpPr>
        <p:spPr>
          <a:xfrm rot="-518">
            <a:off x="588551" y="457260"/>
            <a:ext cx="3983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chemeClr val="accent1"/>
                </a:solidFill>
                <a:latin typeface="Raleway"/>
                <a:ea typeface="Raleway"/>
                <a:cs typeface="Raleway"/>
                <a:sym typeface="Raleway"/>
              </a:rPr>
              <a:t>Number of episodes</a:t>
            </a:r>
            <a:endParaRPr sz="3000" b="1" dirty="0">
              <a:solidFill>
                <a:schemeClr val="accent1"/>
              </a:solidFill>
              <a:latin typeface="Raleway"/>
              <a:ea typeface="Raleway"/>
              <a:cs typeface="Raleway"/>
              <a:sym typeface="Raleway"/>
            </a:endParaRPr>
          </a:p>
        </p:txBody>
      </p:sp>
      <p:grpSp>
        <p:nvGrpSpPr>
          <p:cNvPr id="206" name="Google Shape;206;p25"/>
          <p:cNvGrpSpPr/>
          <p:nvPr/>
        </p:nvGrpSpPr>
        <p:grpSpPr>
          <a:xfrm>
            <a:off x="7981016" y="423736"/>
            <a:ext cx="1000380" cy="785494"/>
            <a:chOff x="3936375" y="3703750"/>
            <a:chExt cx="453050" cy="332175"/>
          </a:xfrm>
        </p:grpSpPr>
        <p:sp>
          <p:nvSpPr>
            <p:cNvPr id="207" name="Google Shape;207;p25"/>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215"/>
        <p:cNvGrpSpPr/>
        <p:nvPr/>
      </p:nvGrpSpPr>
      <p:grpSpPr>
        <a:xfrm>
          <a:off x="0" y="0"/>
          <a:ext cx="0" cy="0"/>
          <a:chOff x="0" y="0"/>
          <a:chExt cx="0" cy="0"/>
        </a:xfrm>
      </p:grpSpPr>
      <p:sp>
        <p:nvSpPr>
          <p:cNvPr id="216" name="Google Shape;216;p2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12</a:t>
            </a:r>
            <a:endParaRPr>
              <a:solidFill>
                <a:srgbClr val="000000"/>
              </a:solidFill>
            </a:endParaRPr>
          </a:p>
        </p:txBody>
      </p:sp>
      <p:pic>
        <p:nvPicPr>
          <p:cNvPr id="217" name="Google Shape;217;p26"/>
          <p:cNvPicPr preferRelativeResize="0"/>
          <p:nvPr/>
        </p:nvPicPr>
        <p:blipFill>
          <a:blip r:embed="rId3">
            <a:alphaModFix/>
          </a:blip>
          <a:stretch>
            <a:fillRect/>
          </a:stretch>
        </p:blipFill>
        <p:spPr>
          <a:xfrm>
            <a:off x="1503714" y="613675"/>
            <a:ext cx="6200001" cy="3916149"/>
          </a:xfrm>
          <a:prstGeom prst="rect">
            <a:avLst/>
          </a:prstGeom>
          <a:noFill/>
          <a:ln>
            <a:noFill/>
          </a:ln>
        </p:spPr>
      </p:pic>
      <p:sp>
        <p:nvSpPr>
          <p:cNvPr id="218" name="Google Shape;218;p26"/>
          <p:cNvSpPr txBox="1"/>
          <p:nvPr/>
        </p:nvSpPr>
        <p:spPr>
          <a:xfrm rot="-5400000">
            <a:off x="-817800" y="2256150"/>
            <a:ext cx="36102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900" b="1">
                <a:solidFill>
                  <a:schemeClr val="accent6"/>
                </a:solidFill>
                <a:latin typeface="Raleway"/>
                <a:ea typeface="Raleway"/>
                <a:cs typeface="Raleway"/>
                <a:sym typeface="Raleway"/>
              </a:rPr>
              <a:t>Genre of TV Anime</a:t>
            </a:r>
            <a:endParaRPr sz="3100" b="1">
              <a:solidFill>
                <a:schemeClr val="accent6"/>
              </a:solidFill>
              <a:latin typeface="Raleway"/>
              <a:ea typeface="Raleway"/>
              <a:cs typeface="Raleway"/>
              <a:sym typeface="Raleway"/>
            </a:endParaRPr>
          </a:p>
        </p:txBody>
      </p:sp>
      <p:grpSp>
        <p:nvGrpSpPr>
          <p:cNvPr id="219" name="Google Shape;219;p26"/>
          <p:cNvGrpSpPr/>
          <p:nvPr/>
        </p:nvGrpSpPr>
        <p:grpSpPr>
          <a:xfrm>
            <a:off x="7904533" y="279634"/>
            <a:ext cx="1006904" cy="857942"/>
            <a:chOff x="4610450" y="3703750"/>
            <a:chExt cx="453050" cy="332175"/>
          </a:xfrm>
        </p:grpSpPr>
        <p:sp>
          <p:nvSpPr>
            <p:cNvPr id="220" name="Google Shape;220;p26"/>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922000" y="891775"/>
            <a:ext cx="2711700" cy="2277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3400"/>
              <a:t>Ideas behind the working of this project</a:t>
            </a:r>
            <a:endParaRPr sz="3400"/>
          </a:p>
        </p:txBody>
      </p:sp>
      <p:sp>
        <p:nvSpPr>
          <p:cNvPr id="227" name="Google Shape;227;p2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13</a:t>
            </a:r>
            <a:endParaRPr>
              <a:solidFill>
                <a:srgbClr val="000000"/>
              </a:solidFill>
            </a:endParaRPr>
          </a:p>
        </p:txBody>
      </p:sp>
      <p:grpSp>
        <p:nvGrpSpPr>
          <p:cNvPr id="228" name="Google Shape;228;p27"/>
          <p:cNvGrpSpPr/>
          <p:nvPr/>
        </p:nvGrpSpPr>
        <p:grpSpPr>
          <a:xfrm>
            <a:off x="3703042" y="600903"/>
            <a:ext cx="4036590" cy="3941676"/>
            <a:chOff x="2256567" y="677103"/>
            <a:chExt cx="4036590" cy="3941676"/>
          </a:xfrm>
        </p:grpSpPr>
        <p:sp>
          <p:nvSpPr>
            <p:cNvPr id="229" name="Google Shape;229;p27"/>
            <p:cNvSpPr/>
            <p:nvPr/>
          </p:nvSpPr>
          <p:spPr>
            <a:xfrm rot="-6597333">
              <a:off x="4296826" y="3950027"/>
              <a:ext cx="586303" cy="586303"/>
            </a:xfrm>
            <a:prstGeom prst="ellipse">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30" name="Google Shape;230;p27"/>
            <p:cNvSpPr/>
            <p:nvPr/>
          </p:nvSpPr>
          <p:spPr>
            <a:xfrm rot="-6599386">
              <a:off x="2318596" y="1407533"/>
              <a:ext cx="440541" cy="440541"/>
            </a:xfrm>
            <a:prstGeom prst="ellipse">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31" name="Google Shape;231;p27"/>
            <p:cNvSpPr/>
            <p:nvPr/>
          </p:nvSpPr>
          <p:spPr>
            <a:xfrm rot="-6598839">
              <a:off x="2887641" y="2346984"/>
              <a:ext cx="1199287" cy="1199287"/>
            </a:xfrm>
            <a:prstGeom prst="ellips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32" name="Google Shape;232;p27"/>
            <p:cNvSpPr/>
            <p:nvPr/>
          </p:nvSpPr>
          <p:spPr>
            <a:xfrm rot="-6598620">
              <a:off x="4374916" y="913763"/>
              <a:ext cx="1681581" cy="1681581"/>
            </a:xfrm>
            <a:prstGeom prst="ellips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33" name="Google Shape;233;p27"/>
            <p:cNvSpPr/>
            <p:nvPr/>
          </p:nvSpPr>
          <p:spPr>
            <a:xfrm rot="-6597866">
              <a:off x="2661829" y="2208216"/>
              <a:ext cx="629106" cy="629106"/>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34" name="Google Shape;234;p27"/>
            <p:cNvSpPr/>
            <p:nvPr/>
          </p:nvSpPr>
          <p:spPr>
            <a:xfrm rot="-6597701">
              <a:off x="3267625" y="1113818"/>
              <a:ext cx="274172" cy="274172"/>
            </a:xfrm>
            <a:prstGeom prst="ellips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grpSp>
      <p:grpSp>
        <p:nvGrpSpPr>
          <p:cNvPr id="235" name="Google Shape;235;p27"/>
          <p:cNvGrpSpPr/>
          <p:nvPr/>
        </p:nvGrpSpPr>
        <p:grpSpPr>
          <a:xfrm>
            <a:off x="5893669" y="1739566"/>
            <a:ext cx="2440200" cy="2440200"/>
            <a:chOff x="4447194" y="1815766"/>
            <a:chExt cx="2440200" cy="2440200"/>
          </a:xfrm>
        </p:grpSpPr>
        <p:sp>
          <p:nvSpPr>
            <p:cNvPr id="236" name="Google Shape;236;p27"/>
            <p:cNvSpPr/>
            <p:nvPr/>
          </p:nvSpPr>
          <p:spPr>
            <a:xfrm>
              <a:off x="4447194" y="1815766"/>
              <a:ext cx="2440200" cy="24402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a:solidFill>
                  <a:srgbClr val="00695C"/>
                </a:solidFill>
                <a:latin typeface="Raleway"/>
                <a:ea typeface="Raleway"/>
                <a:cs typeface="Raleway"/>
                <a:sym typeface="Raleway"/>
              </a:endParaRPr>
            </a:p>
          </p:txBody>
        </p:sp>
        <p:sp>
          <p:nvSpPr>
            <p:cNvPr id="237" name="Google Shape;237;p27"/>
            <p:cNvSpPr txBox="1"/>
            <p:nvPr/>
          </p:nvSpPr>
          <p:spPr>
            <a:xfrm>
              <a:off x="4735950" y="2504275"/>
              <a:ext cx="1862700" cy="877200"/>
            </a:xfrm>
            <a:prstGeom prst="rect">
              <a:avLst/>
            </a:prstGeom>
            <a:solidFill>
              <a:schemeClr val="accent1"/>
            </a:solid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 sz="1500">
                  <a:solidFill>
                    <a:srgbClr val="FFFFFF"/>
                  </a:solidFill>
                  <a:latin typeface="Raleway"/>
                  <a:ea typeface="Raleway"/>
                  <a:cs typeface="Raleway"/>
                  <a:sym typeface="Raleway"/>
                </a:rPr>
                <a:t>Make predictions using the dataset and user’s input</a:t>
              </a:r>
              <a:endParaRPr sz="1500">
                <a:solidFill>
                  <a:srgbClr val="FFFFFF"/>
                </a:solidFill>
                <a:latin typeface="Raleway"/>
                <a:ea typeface="Raleway"/>
                <a:cs typeface="Raleway"/>
                <a:sym typeface="Raleway"/>
              </a:endParaRPr>
            </a:p>
          </p:txBody>
        </p:sp>
      </p:grpSp>
      <p:grpSp>
        <p:nvGrpSpPr>
          <p:cNvPr id="238" name="Google Shape;238;p27"/>
          <p:cNvGrpSpPr/>
          <p:nvPr/>
        </p:nvGrpSpPr>
        <p:grpSpPr>
          <a:xfrm>
            <a:off x="4341689" y="953790"/>
            <a:ext cx="2095406" cy="1767790"/>
            <a:chOff x="3490737" y="1374053"/>
            <a:chExt cx="1423800" cy="1423800"/>
          </a:xfrm>
        </p:grpSpPr>
        <p:sp>
          <p:nvSpPr>
            <p:cNvPr id="239" name="Google Shape;239;p27"/>
            <p:cNvSpPr/>
            <p:nvPr/>
          </p:nvSpPr>
          <p:spPr>
            <a:xfrm>
              <a:off x="3490737" y="1374053"/>
              <a:ext cx="1423800" cy="1423800"/>
            </a:xfrm>
            <a:prstGeom prst="ellipse">
              <a:avLst/>
            </a:prstGeom>
            <a:solidFill>
              <a:srgbClr val="F1C23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a:solidFill>
                  <a:srgbClr val="00695C"/>
                </a:solidFill>
                <a:latin typeface="Raleway"/>
                <a:ea typeface="Raleway"/>
                <a:cs typeface="Raleway"/>
                <a:sym typeface="Raleway"/>
              </a:endParaRPr>
            </a:p>
          </p:txBody>
        </p:sp>
        <p:sp>
          <p:nvSpPr>
            <p:cNvPr id="240" name="Google Shape;240;p27"/>
            <p:cNvSpPr txBox="1"/>
            <p:nvPr/>
          </p:nvSpPr>
          <p:spPr>
            <a:xfrm>
              <a:off x="3718754" y="1613603"/>
              <a:ext cx="967800" cy="8925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sz="1200">
                  <a:solidFill>
                    <a:srgbClr val="FFFFFF"/>
                  </a:solidFill>
                  <a:latin typeface="Raleway"/>
                  <a:ea typeface="Raleway"/>
                  <a:cs typeface="Raleway"/>
                  <a:sym typeface="Raleway"/>
                </a:rPr>
                <a:t>Our target variable is the genre so we shall convert them into 1 and 0</a:t>
              </a:r>
              <a:endParaRPr sz="1200">
                <a:solidFill>
                  <a:srgbClr val="FFFFFF"/>
                </a:solidFill>
                <a:latin typeface="Raleway"/>
                <a:ea typeface="Raleway"/>
                <a:cs typeface="Raleway"/>
                <a:sym typeface="Raleway"/>
              </a:endParaRPr>
            </a:p>
          </p:txBody>
        </p:sp>
      </p:grpSp>
      <p:grpSp>
        <p:nvGrpSpPr>
          <p:cNvPr id="241" name="Google Shape;241;p27"/>
          <p:cNvGrpSpPr/>
          <p:nvPr/>
        </p:nvGrpSpPr>
        <p:grpSpPr>
          <a:xfrm>
            <a:off x="4672228" y="2862089"/>
            <a:ext cx="1498800" cy="1498800"/>
            <a:chOff x="644203" y="3718814"/>
            <a:chExt cx="1498800" cy="1498800"/>
          </a:xfrm>
        </p:grpSpPr>
        <p:sp>
          <p:nvSpPr>
            <p:cNvPr id="242" name="Google Shape;242;p27"/>
            <p:cNvSpPr/>
            <p:nvPr/>
          </p:nvSpPr>
          <p:spPr>
            <a:xfrm>
              <a:off x="644203" y="3718814"/>
              <a:ext cx="1498800" cy="1498800"/>
            </a:xfrm>
            <a:prstGeom prst="ellipse">
              <a:avLst/>
            </a:prstGeom>
            <a:solidFill>
              <a:srgbClr val="F1C23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a:solidFill>
                  <a:srgbClr val="00695C"/>
                </a:solidFill>
                <a:latin typeface="Raleway"/>
                <a:ea typeface="Raleway"/>
                <a:cs typeface="Raleway"/>
                <a:sym typeface="Raleway"/>
              </a:endParaRPr>
            </a:p>
          </p:txBody>
        </p:sp>
        <p:sp>
          <p:nvSpPr>
            <p:cNvPr id="243" name="Google Shape;243;p27"/>
            <p:cNvSpPr txBox="1"/>
            <p:nvPr/>
          </p:nvSpPr>
          <p:spPr>
            <a:xfrm>
              <a:off x="856976" y="3995875"/>
              <a:ext cx="1073400" cy="11082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 sz="1200">
                  <a:solidFill>
                    <a:srgbClr val="FFFFFF"/>
                  </a:solidFill>
                  <a:latin typeface="Raleway"/>
                  <a:ea typeface="Raleway"/>
                  <a:cs typeface="Raleway"/>
                  <a:sym typeface="Raleway"/>
                </a:rPr>
                <a:t>Fit the dataset into K-nearest neighbors(KNN)</a:t>
              </a:r>
              <a:endParaRPr sz="1200">
                <a:solidFill>
                  <a:srgbClr val="FFFFFF"/>
                </a:solidFill>
                <a:latin typeface="Raleway"/>
                <a:ea typeface="Raleway"/>
                <a:cs typeface="Raleway"/>
                <a:sym typeface="Raleway"/>
              </a:endParaRPr>
            </a:p>
          </p:txBody>
        </p:sp>
      </p:grpSp>
      <p:grpSp>
        <p:nvGrpSpPr>
          <p:cNvPr id="244" name="Google Shape;244;p27"/>
          <p:cNvGrpSpPr/>
          <p:nvPr/>
        </p:nvGrpSpPr>
        <p:grpSpPr>
          <a:xfrm>
            <a:off x="7334059" y="1114293"/>
            <a:ext cx="1030262" cy="1038321"/>
            <a:chOff x="3490737" y="1374053"/>
            <a:chExt cx="1423800" cy="1434938"/>
          </a:xfrm>
        </p:grpSpPr>
        <p:sp>
          <p:nvSpPr>
            <p:cNvPr id="245" name="Google Shape;245;p27"/>
            <p:cNvSpPr/>
            <p:nvPr/>
          </p:nvSpPr>
          <p:spPr>
            <a:xfrm>
              <a:off x="3490737" y="1374053"/>
              <a:ext cx="1423800" cy="1423800"/>
            </a:xfrm>
            <a:prstGeom prst="ellipse">
              <a:avLst/>
            </a:prstGeom>
            <a:solidFill>
              <a:srgbClr val="F1C23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a:solidFill>
                  <a:srgbClr val="00695C"/>
                </a:solidFill>
                <a:latin typeface="Raleway"/>
                <a:ea typeface="Raleway"/>
                <a:cs typeface="Raleway"/>
                <a:sym typeface="Raleway"/>
              </a:endParaRPr>
            </a:p>
          </p:txBody>
        </p:sp>
        <p:sp>
          <p:nvSpPr>
            <p:cNvPr id="246" name="Google Shape;246;p27"/>
            <p:cNvSpPr txBox="1"/>
            <p:nvPr/>
          </p:nvSpPr>
          <p:spPr>
            <a:xfrm>
              <a:off x="3718737" y="1383691"/>
              <a:ext cx="967800" cy="14253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 sz="1100" dirty="0">
                  <a:solidFill>
                    <a:srgbClr val="FFFFFF"/>
                  </a:solidFill>
                  <a:latin typeface="Raleway"/>
                  <a:ea typeface="Raleway"/>
                  <a:cs typeface="Raleway"/>
                  <a:sym typeface="Raleway"/>
                </a:rPr>
                <a:t>Load and clean the dataset</a:t>
              </a:r>
              <a:endParaRPr sz="1100" dirty="0">
                <a:solidFill>
                  <a:srgbClr val="FFFFFF"/>
                </a:solidFill>
                <a:latin typeface="Raleway"/>
                <a:ea typeface="Raleway"/>
                <a:cs typeface="Raleway"/>
                <a:sym typeface="Raleway"/>
              </a:endParaRPr>
            </a:p>
          </p:txBody>
        </p:sp>
      </p:grpSp>
      <p:grpSp>
        <p:nvGrpSpPr>
          <p:cNvPr id="247" name="Google Shape;247;p27"/>
          <p:cNvGrpSpPr/>
          <p:nvPr/>
        </p:nvGrpSpPr>
        <p:grpSpPr>
          <a:xfrm>
            <a:off x="8152038" y="369832"/>
            <a:ext cx="602425" cy="641836"/>
            <a:chOff x="5970800" y="1619250"/>
            <a:chExt cx="428650" cy="456725"/>
          </a:xfrm>
        </p:grpSpPr>
        <p:sp>
          <p:nvSpPr>
            <p:cNvPr id="248" name="Google Shape;248;p27"/>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256"/>
        <p:cNvGrpSpPr/>
        <p:nvPr/>
      </p:nvGrpSpPr>
      <p:grpSpPr>
        <a:xfrm>
          <a:off x="0" y="0"/>
          <a:ext cx="0" cy="0"/>
          <a:chOff x="0" y="0"/>
          <a:chExt cx="0" cy="0"/>
        </a:xfrm>
      </p:grpSpPr>
      <p:sp>
        <p:nvSpPr>
          <p:cNvPr id="257" name="Google Shape;257;p28"/>
          <p:cNvSpPr txBox="1">
            <a:spLocks noGrp="1"/>
          </p:cNvSpPr>
          <p:nvPr>
            <p:ph type="title"/>
          </p:nvPr>
        </p:nvSpPr>
        <p:spPr>
          <a:xfrm>
            <a:off x="449007" y="304318"/>
            <a:ext cx="5152064" cy="7975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Roadmap</a:t>
            </a:r>
            <a:endParaRPr dirty="0"/>
          </a:p>
        </p:txBody>
      </p:sp>
      <p:sp>
        <p:nvSpPr>
          <p:cNvPr id="258" name="Google Shape;258;p28"/>
          <p:cNvSpPr/>
          <p:nvPr/>
        </p:nvSpPr>
        <p:spPr>
          <a:xfrm>
            <a:off x="0" y="2184991"/>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28"/>
          <p:cNvSpPr/>
          <p:nvPr/>
        </p:nvSpPr>
        <p:spPr>
          <a:xfrm>
            <a:off x="0" y="218027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260" name="Google Shape;260;p28"/>
          <p:cNvGrpSpPr/>
          <p:nvPr/>
        </p:nvGrpSpPr>
        <p:grpSpPr>
          <a:xfrm>
            <a:off x="1786339" y="1706864"/>
            <a:ext cx="473400" cy="473400"/>
            <a:chOff x="1786339" y="1703401"/>
            <a:chExt cx="473400" cy="473400"/>
          </a:xfrm>
        </p:grpSpPr>
        <p:sp>
          <p:nvSpPr>
            <p:cNvPr id="261" name="Google Shape;261;p28"/>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62" name="Google Shape;262;p28"/>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1</a:t>
              </a:r>
              <a:endParaRPr sz="600">
                <a:solidFill>
                  <a:schemeClr val="dk2"/>
                </a:solidFill>
                <a:latin typeface="Raleway"/>
                <a:ea typeface="Raleway"/>
                <a:cs typeface="Raleway"/>
                <a:sym typeface="Raleway"/>
              </a:endParaRPr>
            </a:p>
          </p:txBody>
        </p:sp>
      </p:grpSp>
      <p:grpSp>
        <p:nvGrpSpPr>
          <p:cNvPr id="263" name="Google Shape;263;p28"/>
          <p:cNvGrpSpPr/>
          <p:nvPr/>
        </p:nvGrpSpPr>
        <p:grpSpPr>
          <a:xfrm>
            <a:off x="3841939" y="1706876"/>
            <a:ext cx="473400" cy="473400"/>
            <a:chOff x="3814414" y="1703401"/>
            <a:chExt cx="473400" cy="473400"/>
          </a:xfrm>
        </p:grpSpPr>
        <p:sp>
          <p:nvSpPr>
            <p:cNvPr id="264" name="Google Shape;264;p28"/>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65" name="Google Shape;265;p28"/>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3</a:t>
              </a:r>
              <a:endParaRPr sz="600">
                <a:solidFill>
                  <a:schemeClr val="dk2"/>
                </a:solidFill>
                <a:latin typeface="Raleway"/>
                <a:ea typeface="Raleway"/>
                <a:cs typeface="Raleway"/>
                <a:sym typeface="Raleway"/>
              </a:endParaRPr>
            </a:p>
          </p:txBody>
        </p:sp>
      </p:grpSp>
      <p:grpSp>
        <p:nvGrpSpPr>
          <p:cNvPr id="266" name="Google Shape;266;p28"/>
          <p:cNvGrpSpPr/>
          <p:nvPr/>
        </p:nvGrpSpPr>
        <p:grpSpPr>
          <a:xfrm>
            <a:off x="5809439" y="1706876"/>
            <a:ext cx="473400" cy="473400"/>
            <a:chOff x="5842489" y="1703401"/>
            <a:chExt cx="473400" cy="473400"/>
          </a:xfrm>
        </p:grpSpPr>
        <p:sp>
          <p:nvSpPr>
            <p:cNvPr id="267" name="Google Shape;267;p28"/>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68" name="Google Shape;268;p28"/>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5</a:t>
              </a:r>
              <a:endParaRPr sz="600">
                <a:solidFill>
                  <a:schemeClr val="dk2"/>
                </a:solidFill>
                <a:latin typeface="Raleway"/>
                <a:ea typeface="Raleway"/>
                <a:cs typeface="Raleway"/>
                <a:sym typeface="Raleway"/>
              </a:endParaRPr>
            </a:p>
          </p:txBody>
        </p:sp>
      </p:grpSp>
      <p:grpSp>
        <p:nvGrpSpPr>
          <p:cNvPr id="269" name="Google Shape;269;p28"/>
          <p:cNvGrpSpPr/>
          <p:nvPr/>
        </p:nvGrpSpPr>
        <p:grpSpPr>
          <a:xfrm>
            <a:off x="6880814" y="3290325"/>
            <a:ext cx="473400" cy="473400"/>
            <a:chOff x="6880814" y="3576300"/>
            <a:chExt cx="473400" cy="473400"/>
          </a:xfrm>
        </p:grpSpPr>
        <p:sp>
          <p:nvSpPr>
            <p:cNvPr id="270" name="Google Shape;270;p28"/>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71" name="Google Shape;271;p28"/>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6</a:t>
              </a:r>
              <a:endParaRPr sz="600">
                <a:solidFill>
                  <a:schemeClr val="dk2"/>
                </a:solidFill>
                <a:latin typeface="Raleway"/>
                <a:ea typeface="Raleway"/>
                <a:cs typeface="Raleway"/>
                <a:sym typeface="Raleway"/>
              </a:endParaRPr>
            </a:p>
          </p:txBody>
        </p:sp>
      </p:grpSp>
      <p:grpSp>
        <p:nvGrpSpPr>
          <p:cNvPr id="272" name="Google Shape;272;p28"/>
          <p:cNvGrpSpPr/>
          <p:nvPr/>
        </p:nvGrpSpPr>
        <p:grpSpPr>
          <a:xfrm>
            <a:off x="4852739" y="3243175"/>
            <a:ext cx="473400" cy="473400"/>
            <a:chOff x="4852739" y="3576300"/>
            <a:chExt cx="473400" cy="473400"/>
          </a:xfrm>
        </p:grpSpPr>
        <p:sp>
          <p:nvSpPr>
            <p:cNvPr id="273" name="Google Shape;273;p28"/>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74" name="Google Shape;274;p28"/>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4</a:t>
              </a:r>
              <a:endParaRPr sz="600">
                <a:solidFill>
                  <a:schemeClr val="dk2"/>
                </a:solidFill>
                <a:latin typeface="Raleway"/>
                <a:ea typeface="Raleway"/>
                <a:cs typeface="Raleway"/>
                <a:sym typeface="Raleway"/>
              </a:endParaRPr>
            </a:p>
          </p:txBody>
        </p:sp>
      </p:grpSp>
      <p:grpSp>
        <p:nvGrpSpPr>
          <p:cNvPr id="275" name="Google Shape;275;p28"/>
          <p:cNvGrpSpPr/>
          <p:nvPr/>
        </p:nvGrpSpPr>
        <p:grpSpPr>
          <a:xfrm>
            <a:off x="2721289" y="3243175"/>
            <a:ext cx="473400" cy="473400"/>
            <a:chOff x="2824664" y="3576300"/>
            <a:chExt cx="473400" cy="473400"/>
          </a:xfrm>
        </p:grpSpPr>
        <p:sp>
          <p:nvSpPr>
            <p:cNvPr id="276" name="Google Shape;276;p28"/>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77" name="Google Shape;277;p28"/>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2</a:t>
              </a:r>
              <a:endParaRPr sz="600">
                <a:solidFill>
                  <a:schemeClr val="dk2"/>
                </a:solidFill>
                <a:latin typeface="Raleway"/>
                <a:ea typeface="Raleway"/>
                <a:cs typeface="Raleway"/>
                <a:sym typeface="Raleway"/>
              </a:endParaRPr>
            </a:p>
          </p:txBody>
        </p:sp>
      </p:grpSp>
      <p:sp>
        <p:nvSpPr>
          <p:cNvPr id="278" name="Google Shape;278;p28"/>
          <p:cNvSpPr txBox="1"/>
          <p:nvPr/>
        </p:nvSpPr>
        <p:spPr>
          <a:xfrm>
            <a:off x="1330480" y="1287613"/>
            <a:ext cx="1692000" cy="4617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1" dirty="0">
                <a:solidFill>
                  <a:schemeClr val="dk1"/>
                </a:solidFill>
                <a:latin typeface="Raleway"/>
                <a:ea typeface="Raleway"/>
                <a:cs typeface="Raleway"/>
                <a:sym typeface="Raleway"/>
              </a:rPr>
              <a:t>We decided to build something that is useful in daily life</a:t>
            </a:r>
            <a:endParaRPr sz="1000" b="1" i="1" dirty="0">
              <a:solidFill>
                <a:schemeClr val="dk1"/>
              </a:solidFill>
              <a:latin typeface="Raleway"/>
              <a:ea typeface="Raleway"/>
              <a:cs typeface="Raleway"/>
              <a:sym typeface="Raleway"/>
            </a:endParaRPr>
          </a:p>
        </p:txBody>
      </p:sp>
      <p:sp>
        <p:nvSpPr>
          <p:cNvPr id="279" name="Google Shape;279;p28"/>
          <p:cNvSpPr txBox="1"/>
          <p:nvPr/>
        </p:nvSpPr>
        <p:spPr>
          <a:xfrm>
            <a:off x="3275789" y="1193616"/>
            <a:ext cx="1746600" cy="554100"/>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None/>
            </a:pPr>
            <a:r>
              <a:rPr lang="en" sz="900" b="1" i="1" dirty="0">
                <a:solidFill>
                  <a:schemeClr val="dk1"/>
                </a:solidFill>
                <a:latin typeface="Raleway"/>
                <a:ea typeface="Raleway"/>
                <a:cs typeface="Raleway"/>
                <a:sym typeface="Raleway"/>
              </a:rPr>
              <a:t>We gave our best shot to build something similar to that and decided to make an anime</a:t>
            </a:r>
            <a:endParaRPr sz="900" b="1" i="1" dirty="0">
              <a:solidFill>
                <a:schemeClr val="dk1"/>
              </a:solidFill>
              <a:latin typeface="Raleway"/>
              <a:ea typeface="Raleway"/>
              <a:cs typeface="Raleway"/>
              <a:sym typeface="Raleway"/>
            </a:endParaRPr>
          </a:p>
          <a:p>
            <a:pPr marL="0" marR="0" lvl="0" indent="0" algn="ctr" rtl="0">
              <a:lnSpc>
                <a:spcPct val="100000"/>
              </a:lnSpc>
              <a:spcBef>
                <a:spcPts val="0"/>
              </a:spcBef>
              <a:spcAft>
                <a:spcPts val="0"/>
              </a:spcAft>
              <a:buNone/>
            </a:pPr>
            <a:r>
              <a:rPr lang="en" sz="900" b="1" i="1" dirty="0">
                <a:solidFill>
                  <a:schemeClr val="dk1"/>
                </a:solidFill>
                <a:latin typeface="Raleway"/>
                <a:ea typeface="Raleway"/>
                <a:cs typeface="Raleway"/>
                <a:sym typeface="Raleway"/>
              </a:rPr>
              <a:t>Recommendation system</a:t>
            </a:r>
            <a:endParaRPr sz="900" b="1" i="1" dirty="0">
              <a:solidFill>
                <a:schemeClr val="dk1"/>
              </a:solidFill>
              <a:latin typeface="Raleway"/>
              <a:ea typeface="Raleway"/>
              <a:cs typeface="Raleway"/>
              <a:sym typeface="Raleway"/>
            </a:endParaRPr>
          </a:p>
        </p:txBody>
      </p:sp>
      <p:sp>
        <p:nvSpPr>
          <p:cNvPr id="280" name="Google Shape;280;p28"/>
          <p:cNvSpPr txBox="1"/>
          <p:nvPr/>
        </p:nvSpPr>
        <p:spPr>
          <a:xfrm>
            <a:off x="5275698" y="757975"/>
            <a:ext cx="1813200" cy="969600"/>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None/>
            </a:pPr>
            <a:r>
              <a:rPr lang="en" sz="900" b="1" i="1" dirty="0">
                <a:solidFill>
                  <a:schemeClr val="dk1"/>
                </a:solidFill>
                <a:latin typeface="Raleway"/>
                <a:ea typeface="Raleway"/>
                <a:cs typeface="Raleway"/>
                <a:sym typeface="Raleway"/>
              </a:rPr>
              <a:t>After facing a lot of issues like system crash, poor model performance and slow training times, we decided to do our research and come up with a working model that's easy on our system and quick as well</a:t>
            </a:r>
            <a:endParaRPr sz="900" b="1" i="1" dirty="0">
              <a:solidFill>
                <a:schemeClr val="dk1"/>
              </a:solidFill>
              <a:latin typeface="Raleway"/>
              <a:ea typeface="Raleway"/>
              <a:cs typeface="Raleway"/>
              <a:sym typeface="Raleway"/>
            </a:endParaRPr>
          </a:p>
        </p:txBody>
      </p:sp>
      <p:sp>
        <p:nvSpPr>
          <p:cNvPr id="281" name="Google Shape;281;p28"/>
          <p:cNvSpPr txBox="1"/>
          <p:nvPr/>
        </p:nvSpPr>
        <p:spPr>
          <a:xfrm>
            <a:off x="2314800" y="3653450"/>
            <a:ext cx="1286400" cy="1015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1100" b="1" i="1">
                <a:solidFill>
                  <a:schemeClr val="dk1"/>
                </a:solidFill>
                <a:latin typeface="Raleway"/>
                <a:ea typeface="Raleway"/>
                <a:cs typeface="Raleway"/>
                <a:sym typeface="Raleway"/>
              </a:rPr>
              <a:t>We were surfing on youtube and we were fascinated by the accurate video recommendations given to us</a:t>
            </a:r>
            <a:endParaRPr sz="1100" b="1" i="1">
              <a:solidFill>
                <a:schemeClr val="dk1"/>
              </a:solidFill>
              <a:latin typeface="Raleway"/>
              <a:ea typeface="Raleway"/>
              <a:cs typeface="Raleway"/>
              <a:sym typeface="Raleway"/>
            </a:endParaRPr>
          </a:p>
        </p:txBody>
      </p:sp>
      <p:sp>
        <p:nvSpPr>
          <p:cNvPr id="282" name="Google Shape;282;p28"/>
          <p:cNvSpPr txBox="1"/>
          <p:nvPr/>
        </p:nvSpPr>
        <p:spPr>
          <a:xfrm>
            <a:off x="4446250" y="3716575"/>
            <a:ext cx="1363200" cy="5541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900" b="1" i="1" dirty="0">
                <a:solidFill>
                  <a:schemeClr val="dk1"/>
                </a:solidFill>
                <a:latin typeface="Raleway"/>
                <a:ea typeface="Raleway"/>
                <a:cs typeface="Raleway"/>
                <a:sym typeface="Raleway"/>
              </a:rPr>
              <a:t>We searched for a trustworthy source of datasets and found a good one on kaggle </a:t>
            </a:r>
            <a:endParaRPr sz="900" b="1" i="1" dirty="0">
              <a:solidFill>
                <a:schemeClr val="dk1"/>
              </a:solidFill>
              <a:latin typeface="Raleway"/>
              <a:ea typeface="Raleway"/>
              <a:cs typeface="Raleway"/>
              <a:sym typeface="Raleway"/>
            </a:endParaRPr>
          </a:p>
        </p:txBody>
      </p:sp>
      <p:sp>
        <p:nvSpPr>
          <p:cNvPr id="283" name="Google Shape;283;p28"/>
          <p:cNvSpPr txBox="1"/>
          <p:nvPr/>
        </p:nvSpPr>
        <p:spPr>
          <a:xfrm>
            <a:off x="6474335" y="3763725"/>
            <a:ext cx="1286400" cy="692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900" b="1" i="1" dirty="0">
                <a:solidFill>
                  <a:schemeClr val="dk1"/>
                </a:solidFill>
                <a:latin typeface="Raleway"/>
                <a:ea typeface="Raleway"/>
                <a:cs typeface="Raleway"/>
                <a:sym typeface="Raleway"/>
              </a:rPr>
              <a:t>So we chose content based filtering approach and kNN algorithm to make this working model</a:t>
            </a:r>
            <a:endParaRPr sz="900" b="1" i="1" dirty="0">
              <a:solidFill>
                <a:schemeClr val="dk1"/>
              </a:solidFill>
              <a:latin typeface="Raleway"/>
              <a:ea typeface="Raleway"/>
              <a:cs typeface="Raleway"/>
              <a:sym typeface="Raleway"/>
            </a:endParaRPr>
          </a:p>
        </p:txBody>
      </p:sp>
      <p:grpSp>
        <p:nvGrpSpPr>
          <p:cNvPr id="284" name="Google Shape;284;p28"/>
          <p:cNvGrpSpPr/>
          <p:nvPr/>
        </p:nvGrpSpPr>
        <p:grpSpPr>
          <a:xfrm>
            <a:off x="8055168" y="430110"/>
            <a:ext cx="723890" cy="625892"/>
            <a:chOff x="5275975" y="4344850"/>
            <a:chExt cx="470150" cy="398125"/>
          </a:xfrm>
        </p:grpSpPr>
        <p:sp>
          <p:nvSpPr>
            <p:cNvPr id="285" name="Google Shape;285;p28"/>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2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14</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92"/>
        <p:cNvGrpSpPr/>
        <p:nvPr/>
      </p:nvGrpSpPr>
      <p:grpSpPr>
        <a:xfrm>
          <a:off x="0" y="0"/>
          <a:ext cx="0" cy="0"/>
          <a:chOff x="0" y="0"/>
          <a:chExt cx="0" cy="0"/>
        </a:xfrm>
      </p:grpSpPr>
      <p:sp>
        <p:nvSpPr>
          <p:cNvPr id="293" name="Google Shape;293;p29"/>
          <p:cNvSpPr txBox="1">
            <a:spLocks noGrp="1"/>
          </p:cNvSpPr>
          <p:nvPr>
            <p:ph type="title"/>
          </p:nvPr>
        </p:nvSpPr>
        <p:spPr>
          <a:xfrm>
            <a:off x="922000" y="891775"/>
            <a:ext cx="6866100" cy="1970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Our process is </a:t>
            </a:r>
            <a:r>
              <a:rPr lang="en">
                <a:solidFill>
                  <a:schemeClr val="accent1"/>
                </a:solidFill>
              </a:rPr>
              <a:t>easy</a:t>
            </a:r>
            <a:r>
              <a:rPr lang="en" sz="2200">
                <a:solidFill>
                  <a:schemeClr val="accent1"/>
                </a:solidFill>
              </a:rPr>
              <a:t>(and comes with a kids filter too :)</a:t>
            </a:r>
            <a:endParaRPr sz="2200">
              <a:solidFill>
                <a:schemeClr val="accent1"/>
              </a:solidFill>
            </a:endParaRPr>
          </a:p>
        </p:txBody>
      </p:sp>
      <p:sp>
        <p:nvSpPr>
          <p:cNvPr id="294" name="Google Shape;294;p2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15</a:t>
            </a:r>
            <a:endParaRPr>
              <a:solidFill>
                <a:srgbClr val="000000"/>
              </a:solidFill>
            </a:endParaRPr>
          </a:p>
        </p:txBody>
      </p:sp>
      <p:sp>
        <p:nvSpPr>
          <p:cNvPr id="295" name="Google Shape;295;p29"/>
          <p:cNvSpPr/>
          <p:nvPr/>
        </p:nvSpPr>
        <p:spPr>
          <a:xfrm>
            <a:off x="3244313" y="3238713"/>
            <a:ext cx="594300" cy="36900"/>
          </a:xfrm>
          <a:prstGeom prst="roundRect">
            <a:avLst>
              <a:gd name="adj" fmla="val 50000"/>
            </a:avLst>
          </a:prstGeom>
          <a:solidFill>
            <a:srgbClr val="FFB6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a:ea typeface="Raleway"/>
              <a:cs typeface="Raleway"/>
              <a:sym typeface="Raleway"/>
            </a:endParaRPr>
          </a:p>
        </p:txBody>
      </p:sp>
      <p:sp>
        <p:nvSpPr>
          <p:cNvPr id="296" name="Google Shape;296;p29"/>
          <p:cNvSpPr/>
          <p:nvPr/>
        </p:nvSpPr>
        <p:spPr>
          <a:xfrm>
            <a:off x="2231236" y="294775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a:ea typeface="Raleway"/>
              <a:cs typeface="Raleway"/>
              <a:sym typeface="Raleway"/>
            </a:endParaRPr>
          </a:p>
        </p:txBody>
      </p:sp>
      <p:sp>
        <p:nvSpPr>
          <p:cNvPr id="298" name="Google Shape;298;p29"/>
          <p:cNvSpPr txBox="1"/>
          <p:nvPr/>
        </p:nvSpPr>
        <p:spPr>
          <a:xfrm>
            <a:off x="1673838" y="34991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a:solidFill>
                  <a:srgbClr val="434343"/>
                </a:solidFill>
                <a:latin typeface="Raleway"/>
                <a:ea typeface="Raleway"/>
                <a:cs typeface="Raleway"/>
                <a:sym typeface="Raleway"/>
              </a:rPr>
              <a:t>Step 1</a:t>
            </a:r>
            <a:endParaRPr sz="1000">
              <a:solidFill>
                <a:srgbClr val="434343"/>
              </a:solidFill>
              <a:latin typeface="Raleway"/>
              <a:ea typeface="Raleway"/>
              <a:cs typeface="Raleway"/>
              <a:sym typeface="Raleway"/>
            </a:endParaRPr>
          </a:p>
        </p:txBody>
      </p:sp>
      <p:sp>
        <p:nvSpPr>
          <p:cNvPr id="299" name="Google Shape;299;p29"/>
          <p:cNvSpPr txBox="1"/>
          <p:nvPr/>
        </p:nvSpPr>
        <p:spPr>
          <a:xfrm>
            <a:off x="1650886" y="3955927"/>
            <a:ext cx="17550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600">
                <a:solidFill>
                  <a:srgbClr val="434343"/>
                </a:solidFill>
                <a:latin typeface="Raleway"/>
                <a:ea typeface="Raleway"/>
                <a:cs typeface="Raleway"/>
                <a:sym typeface="Raleway"/>
              </a:rPr>
              <a:t>Load our model</a:t>
            </a:r>
            <a:endParaRPr sz="1600">
              <a:solidFill>
                <a:srgbClr val="434343"/>
              </a:solidFill>
              <a:latin typeface="Raleway"/>
              <a:ea typeface="Raleway"/>
              <a:cs typeface="Raleway"/>
              <a:sym typeface="Raleway"/>
            </a:endParaRPr>
          </a:p>
        </p:txBody>
      </p:sp>
      <p:sp>
        <p:nvSpPr>
          <p:cNvPr id="300" name="Google Shape;300;p29"/>
          <p:cNvSpPr/>
          <p:nvPr/>
        </p:nvSpPr>
        <p:spPr>
          <a:xfrm>
            <a:off x="4336173" y="294775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a:ea typeface="Raleway"/>
              <a:cs typeface="Raleway"/>
              <a:sym typeface="Raleway"/>
            </a:endParaRPr>
          </a:p>
        </p:txBody>
      </p:sp>
      <p:sp>
        <p:nvSpPr>
          <p:cNvPr id="301" name="Google Shape;301;p29"/>
          <p:cNvSpPr txBox="1"/>
          <p:nvPr/>
        </p:nvSpPr>
        <p:spPr>
          <a:xfrm>
            <a:off x="3767313" y="34991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a:solidFill>
                  <a:srgbClr val="434343"/>
                </a:solidFill>
                <a:latin typeface="Raleway"/>
                <a:ea typeface="Raleway"/>
                <a:cs typeface="Raleway"/>
                <a:sym typeface="Raleway"/>
              </a:rPr>
              <a:t>Step 2</a:t>
            </a:r>
            <a:endParaRPr sz="1000">
              <a:solidFill>
                <a:srgbClr val="434343"/>
              </a:solidFill>
              <a:latin typeface="Raleway"/>
              <a:ea typeface="Raleway"/>
              <a:cs typeface="Raleway"/>
              <a:sym typeface="Raleway"/>
            </a:endParaRPr>
          </a:p>
        </p:txBody>
      </p:sp>
      <p:sp>
        <p:nvSpPr>
          <p:cNvPr id="302" name="Google Shape;302;p29"/>
          <p:cNvSpPr txBox="1"/>
          <p:nvPr/>
        </p:nvSpPr>
        <p:spPr>
          <a:xfrm>
            <a:off x="3778775" y="3955925"/>
            <a:ext cx="1972800" cy="446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500" dirty="0">
                <a:solidFill>
                  <a:srgbClr val="434343"/>
                </a:solidFill>
                <a:latin typeface="Raleway"/>
                <a:ea typeface="Raleway"/>
                <a:cs typeface="Raleway"/>
                <a:sym typeface="Raleway"/>
              </a:rPr>
              <a:t>Enter your Favourite  Anime</a:t>
            </a:r>
            <a:endParaRPr sz="1500" dirty="0">
              <a:solidFill>
                <a:srgbClr val="434343"/>
              </a:solidFill>
              <a:latin typeface="Raleway"/>
              <a:ea typeface="Raleway"/>
              <a:cs typeface="Raleway"/>
              <a:sym typeface="Raleway"/>
            </a:endParaRPr>
          </a:p>
        </p:txBody>
      </p:sp>
      <p:sp>
        <p:nvSpPr>
          <p:cNvPr id="303" name="Google Shape;303;p29"/>
          <p:cNvSpPr txBox="1"/>
          <p:nvPr/>
        </p:nvSpPr>
        <p:spPr>
          <a:xfrm>
            <a:off x="4330414" y="2998800"/>
            <a:ext cx="5943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 sz="2000" b="1" dirty="0">
                <a:solidFill>
                  <a:schemeClr val="accent4"/>
                </a:solidFill>
              </a:rPr>
              <a:t>2</a:t>
            </a:r>
            <a:endParaRPr sz="1700" b="1" dirty="0">
              <a:solidFill>
                <a:schemeClr val="accent4"/>
              </a:solidFill>
            </a:endParaRPr>
          </a:p>
        </p:txBody>
      </p:sp>
      <p:sp>
        <p:nvSpPr>
          <p:cNvPr id="304" name="Google Shape;304;p29"/>
          <p:cNvSpPr txBox="1"/>
          <p:nvPr/>
        </p:nvSpPr>
        <p:spPr>
          <a:xfrm>
            <a:off x="5860763" y="34991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a:solidFill>
                  <a:srgbClr val="434343"/>
                </a:solidFill>
                <a:latin typeface="Raleway"/>
                <a:ea typeface="Raleway"/>
                <a:cs typeface="Raleway"/>
                <a:sym typeface="Raleway"/>
              </a:rPr>
              <a:t>Step 3</a:t>
            </a:r>
            <a:endParaRPr sz="1000">
              <a:solidFill>
                <a:srgbClr val="434343"/>
              </a:solidFill>
              <a:latin typeface="Raleway"/>
              <a:ea typeface="Raleway"/>
              <a:cs typeface="Raleway"/>
              <a:sym typeface="Raleway"/>
            </a:endParaRPr>
          </a:p>
        </p:txBody>
      </p:sp>
      <p:sp>
        <p:nvSpPr>
          <p:cNvPr id="305" name="Google Shape;305;p29"/>
          <p:cNvSpPr txBox="1"/>
          <p:nvPr/>
        </p:nvSpPr>
        <p:spPr>
          <a:xfrm>
            <a:off x="5860749" y="3955925"/>
            <a:ext cx="19728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500" dirty="0">
                <a:solidFill>
                  <a:srgbClr val="434343"/>
                </a:solidFill>
                <a:latin typeface="Raleway"/>
                <a:ea typeface="Raleway"/>
                <a:cs typeface="Raleway"/>
                <a:sym typeface="Raleway"/>
              </a:rPr>
              <a:t>Get Recommendations</a:t>
            </a:r>
            <a:endParaRPr sz="1500" dirty="0">
              <a:solidFill>
                <a:srgbClr val="434343"/>
              </a:solidFill>
              <a:latin typeface="Raleway"/>
              <a:ea typeface="Raleway"/>
              <a:cs typeface="Raleway"/>
              <a:sym typeface="Raleway"/>
            </a:endParaRPr>
          </a:p>
        </p:txBody>
      </p:sp>
      <p:grpSp>
        <p:nvGrpSpPr>
          <p:cNvPr id="307" name="Google Shape;307;p29"/>
          <p:cNvGrpSpPr/>
          <p:nvPr/>
        </p:nvGrpSpPr>
        <p:grpSpPr>
          <a:xfrm>
            <a:off x="7964730" y="329098"/>
            <a:ext cx="977040" cy="722851"/>
            <a:chOff x="5255200" y="3006475"/>
            <a:chExt cx="511700" cy="378575"/>
          </a:xfrm>
        </p:grpSpPr>
        <p:sp>
          <p:nvSpPr>
            <p:cNvPr id="308" name="Google Shape;308;p2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29"/>
          <p:cNvSpPr/>
          <p:nvPr/>
        </p:nvSpPr>
        <p:spPr>
          <a:xfrm>
            <a:off x="6457510" y="2960025"/>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a:ea typeface="Raleway"/>
              <a:cs typeface="Raleway"/>
              <a:sym typeface="Raleway"/>
            </a:endParaRPr>
          </a:p>
        </p:txBody>
      </p:sp>
      <p:sp>
        <p:nvSpPr>
          <p:cNvPr id="311" name="Google Shape;311;p29"/>
          <p:cNvSpPr txBox="1"/>
          <p:nvPr/>
        </p:nvSpPr>
        <p:spPr>
          <a:xfrm>
            <a:off x="6536250" y="3010875"/>
            <a:ext cx="4368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accent4"/>
                </a:solidFill>
              </a:rPr>
              <a:t>3</a:t>
            </a:r>
            <a:endParaRPr sz="2000" b="1">
              <a:solidFill>
                <a:schemeClr val="accent4"/>
              </a:solidFill>
            </a:endParaRPr>
          </a:p>
        </p:txBody>
      </p:sp>
      <p:sp>
        <p:nvSpPr>
          <p:cNvPr id="22" name="Google Shape;303;p29">
            <a:extLst>
              <a:ext uri="{FF2B5EF4-FFF2-40B4-BE49-F238E27FC236}">
                <a16:creationId xmlns:a16="http://schemas.microsoft.com/office/drawing/2014/main" id="{EB3ACFC6-8C38-4937-8F2A-1C76D4590B10}"/>
              </a:ext>
            </a:extLst>
          </p:cNvPr>
          <p:cNvSpPr txBox="1"/>
          <p:nvPr/>
        </p:nvSpPr>
        <p:spPr>
          <a:xfrm>
            <a:off x="2225477" y="2994077"/>
            <a:ext cx="5943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IN" sz="2000" b="1" dirty="0">
                <a:solidFill>
                  <a:schemeClr val="accent4"/>
                </a:solidFill>
              </a:rPr>
              <a:t>1</a:t>
            </a:r>
            <a:endParaRPr sz="2000" b="1" dirty="0">
              <a:solidFill>
                <a:schemeClr val="accent4"/>
              </a:solidFill>
            </a:endParaRPr>
          </a:p>
        </p:txBody>
      </p:sp>
      <p:sp>
        <p:nvSpPr>
          <p:cNvPr id="23" name="Google Shape;295;p29">
            <a:extLst>
              <a:ext uri="{FF2B5EF4-FFF2-40B4-BE49-F238E27FC236}">
                <a16:creationId xmlns:a16="http://schemas.microsoft.com/office/drawing/2014/main" id="{68B7087B-0489-4BA8-9ABC-B82D9DEE1FCA}"/>
              </a:ext>
            </a:extLst>
          </p:cNvPr>
          <p:cNvSpPr/>
          <p:nvPr/>
        </p:nvSpPr>
        <p:spPr>
          <a:xfrm>
            <a:off x="5417318" y="3236550"/>
            <a:ext cx="594300" cy="36900"/>
          </a:xfrm>
          <a:prstGeom prst="roundRect">
            <a:avLst>
              <a:gd name="adj" fmla="val 50000"/>
            </a:avLst>
          </a:prstGeom>
          <a:solidFill>
            <a:srgbClr val="FFB6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315"/>
        <p:cNvGrpSpPr/>
        <p:nvPr/>
      </p:nvGrpSpPr>
      <p:grpSpPr>
        <a:xfrm>
          <a:off x="0" y="0"/>
          <a:ext cx="0" cy="0"/>
          <a:chOff x="0" y="0"/>
          <a:chExt cx="0" cy="0"/>
        </a:xfrm>
      </p:grpSpPr>
      <p:sp>
        <p:nvSpPr>
          <p:cNvPr id="316" name="Google Shape;316;p30"/>
          <p:cNvSpPr txBox="1">
            <a:spLocks noGrp="1"/>
          </p:cNvSpPr>
          <p:nvPr>
            <p:ph type="ctrTitle" idx="4294967295"/>
          </p:nvPr>
        </p:nvSpPr>
        <p:spPr>
          <a:xfrm>
            <a:off x="685800" y="1507150"/>
            <a:ext cx="6593700" cy="1662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9600" dirty="0">
                <a:solidFill>
                  <a:schemeClr val="accent1"/>
                </a:solidFill>
              </a:rPr>
              <a:t>Thanks!</a:t>
            </a:r>
            <a:endParaRPr sz="9600" dirty="0">
              <a:solidFill>
                <a:schemeClr val="accent1"/>
              </a:solidFill>
            </a:endParaRPr>
          </a:p>
        </p:txBody>
      </p:sp>
      <p:sp>
        <p:nvSpPr>
          <p:cNvPr id="317" name="Google Shape;317;p30"/>
          <p:cNvSpPr txBox="1">
            <a:spLocks noGrp="1"/>
          </p:cNvSpPr>
          <p:nvPr>
            <p:ph type="subTitle" idx="4294967295"/>
          </p:nvPr>
        </p:nvSpPr>
        <p:spPr>
          <a:xfrm>
            <a:off x="685800" y="2860000"/>
            <a:ext cx="6593700" cy="1369800"/>
          </a:xfrm>
          <a:prstGeom prst="rect">
            <a:avLst/>
          </a:prstGeom>
        </p:spPr>
        <p:txBody>
          <a:bodyPr spcFirstLastPara="1" wrap="square" lIns="91425" tIns="91425" rIns="91425" bIns="91425" anchor="t" anchorCtr="0">
            <a:spAutoFit/>
          </a:bodyPr>
          <a:lstStyle/>
          <a:p>
            <a:pPr marL="0" lvl="0" indent="0" algn="l" rtl="0">
              <a:spcBef>
                <a:spcPts val="600"/>
              </a:spcBef>
              <a:spcAft>
                <a:spcPts val="0"/>
              </a:spcAft>
              <a:buNone/>
            </a:pPr>
            <a:r>
              <a:rPr lang="en" sz="3600" b="1" dirty="0"/>
              <a:t>Any questions?</a:t>
            </a:r>
            <a:endParaRPr sz="3600" b="1" dirty="0"/>
          </a:p>
          <a:p>
            <a:pPr marL="0" lvl="0" indent="0" algn="l" rtl="0">
              <a:spcBef>
                <a:spcPts val="600"/>
              </a:spcBef>
              <a:spcAft>
                <a:spcPts val="0"/>
              </a:spcAft>
              <a:buClr>
                <a:schemeClr val="dk1"/>
              </a:buClr>
              <a:buSzPts val="1100"/>
              <a:buFont typeface="Arial"/>
              <a:buNone/>
            </a:pPr>
            <a:endParaRPr sz="3600" b="1" dirty="0"/>
          </a:p>
        </p:txBody>
      </p:sp>
      <p:grpSp>
        <p:nvGrpSpPr>
          <p:cNvPr id="318" name="Google Shape;318;p30"/>
          <p:cNvGrpSpPr/>
          <p:nvPr/>
        </p:nvGrpSpPr>
        <p:grpSpPr>
          <a:xfrm>
            <a:off x="8121789" y="397138"/>
            <a:ext cx="695704" cy="707884"/>
            <a:chOff x="6625350" y="1613750"/>
            <a:chExt cx="480525" cy="438400"/>
          </a:xfrm>
        </p:grpSpPr>
        <p:sp>
          <p:nvSpPr>
            <p:cNvPr id="319" name="Google Shape;319;p3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ctrTitle" idx="4294967295"/>
          </p:nvPr>
        </p:nvSpPr>
        <p:spPr>
          <a:xfrm>
            <a:off x="660000" y="1329825"/>
            <a:ext cx="6593700" cy="1662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9600">
                <a:solidFill>
                  <a:schemeClr val="accent1"/>
                </a:solidFill>
              </a:rPr>
              <a:t>Hello!</a:t>
            </a:r>
            <a:endParaRPr sz="9600">
              <a:solidFill>
                <a:schemeClr val="accent1"/>
              </a:solidFill>
            </a:endParaRPr>
          </a:p>
        </p:txBody>
      </p:sp>
      <p:sp>
        <p:nvSpPr>
          <p:cNvPr id="75" name="Google Shape;75;p14"/>
          <p:cNvSpPr txBox="1">
            <a:spLocks noGrp="1"/>
          </p:cNvSpPr>
          <p:nvPr>
            <p:ph type="subTitle" idx="4294967295"/>
          </p:nvPr>
        </p:nvSpPr>
        <p:spPr>
          <a:xfrm>
            <a:off x="771175" y="2698050"/>
            <a:ext cx="6593700" cy="193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t>I am Rahul Mondal</a:t>
            </a:r>
            <a:endParaRPr sz="3600" b="1"/>
          </a:p>
          <a:p>
            <a:pPr marL="0" lvl="0" indent="0" algn="l" rtl="0">
              <a:spcBef>
                <a:spcPts val="600"/>
              </a:spcBef>
              <a:spcAft>
                <a:spcPts val="0"/>
              </a:spcAft>
              <a:buClr>
                <a:schemeClr val="dk1"/>
              </a:buClr>
              <a:buSzPts val="1100"/>
              <a:buFont typeface="Arial"/>
              <a:buNone/>
            </a:pPr>
            <a:r>
              <a:rPr lang="en" b="1"/>
              <a:t>I will be guiding you through the data analysis and our project today! </a:t>
            </a:r>
            <a:endParaRPr b="1"/>
          </a:p>
        </p:txBody>
      </p:sp>
      <p:pic>
        <p:nvPicPr>
          <p:cNvPr id="76" name="Google Shape;76;p14"/>
          <p:cNvPicPr preferRelativeResize="0"/>
          <p:nvPr/>
        </p:nvPicPr>
        <p:blipFill rotWithShape="1">
          <a:blip r:embed="rId3">
            <a:alphaModFix/>
          </a:blip>
          <a:srcRect t="7078" r="9730" b="48232"/>
          <a:stretch/>
        </p:blipFill>
        <p:spPr>
          <a:xfrm>
            <a:off x="7729275" y="50650"/>
            <a:ext cx="1257900" cy="1505100"/>
          </a:xfrm>
          <a:prstGeom prst="ellipse">
            <a:avLst/>
          </a:prstGeom>
          <a:noFill/>
          <a:ln>
            <a:noFill/>
          </a:ln>
        </p:spPr>
      </p:pic>
      <p:sp>
        <p:nvSpPr>
          <p:cNvPr id="77" name="Google Shape;77;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1</a:t>
            </a:r>
            <a:endParaRPr>
              <a:solidFill>
                <a:srgbClr val="000000"/>
              </a:solidFill>
            </a:endParaRPr>
          </a:p>
        </p:txBody>
      </p:sp>
      <p:sp>
        <p:nvSpPr>
          <p:cNvPr id="78" name="Google Shape;78;p14"/>
          <p:cNvSpPr/>
          <p:nvPr/>
        </p:nvSpPr>
        <p:spPr>
          <a:xfrm>
            <a:off x="5287901" y="4158245"/>
            <a:ext cx="2784644" cy="475107"/>
          </a:xfrm>
          <a:prstGeom prst="rect">
            <a:avLst/>
          </a:prstGeom>
        </p:spPr>
        <p:txBody>
          <a:bodyPr>
            <a:prstTxWarp prst="textPlain">
              <a:avLst/>
            </a:prstTxWarp>
          </a:bodyPr>
          <a:lstStyle/>
          <a:p>
            <a:pPr lvl="0" algn="ctr"/>
            <a:r>
              <a:rPr b="1" i="0">
                <a:ln w="9525" cap="flat" cmpd="sng">
                  <a:solidFill>
                    <a:schemeClr val="dk2"/>
                  </a:solidFill>
                  <a:prstDash val="solid"/>
                  <a:round/>
                  <a:headEnd type="none" w="sm" len="sm"/>
                  <a:tailEnd type="none" w="sm" len="sm"/>
                </a:ln>
                <a:solidFill>
                  <a:schemeClr val="accent3"/>
                </a:solidFill>
                <a:latin typeface="Caveat"/>
              </a:rPr>
              <a:t>Have fun ;)</a:t>
            </a:r>
          </a:p>
        </p:txBody>
      </p:sp>
      <p:cxnSp>
        <p:nvCxnSpPr>
          <p:cNvPr id="79" name="Google Shape;79;p14"/>
          <p:cNvCxnSpPr/>
          <p:nvPr/>
        </p:nvCxnSpPr>
        <p:spPr>
          <a:xfrm rot="10800000" flipH="1">
            <a:off x="826700" y="2699550"/>
            <a:ext cx="3650400" cy="9600"/>
          </a:xfrm>
          <a:prstGeom prst="straightConnector1">
            <a:avLst/>
          </a:prstGeom>
          <a:noFill/>
          <a:ln w="114300"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pic>
        <p:nvPicPr>
          <p:cNvPr id="85" name="Google Shape;85;p15"/>
          <p:cNvPicPr preferRelativeResize="0"/>
          <p:nvPr/>
        </p:nvPicPr>
        <p:blipFill rotWithShape="1">
          <a:blip r:embed="rId3">
            <a:alphaModFix/>
          </a:blip>
          <a:srcRect b="19530"/>
          <a:stretch/>
        </p:blipFill>
        <p:spPr>
          <a:xfrm>
            <a:off x="476100" y="2340475"/>
            <a:ext cx="963300" cy="963300"/>
          </a:xfrm>
          <a:prstGeom prst="ellipse">
            <a:avLst/>
          </a:prstGeom>
          <a:noFill/>
          <a:ln>
            <a:noFill/>
          </a:ln>
        </p:spPr>
      </p:pic>
      <p:pic>
        <p:nvPicPr>
          <p:cNvPr id="86" name="Google Shape;86;p15"/>
          <p:cNvPicPr preferRelativeResize="0"/>
          <p:nvPr/>
        </p:nvPicPr>
        <p:blipFill rotWithShape="1">
          <a:blip r:embed="rId4">
            <a:alphaModFix/>
          </a:blip>
          <a:srcRect t="12502" r="5204" b="12495"/>
          <a:stretch/>
        </p:blipFill>
        <p:spPr>
          <a:xfrm>
            <a:off x="3317050" y="2340475"/>
            <a:ext cx="913200" cy="963300"/>
          </a:xfrm>
          <a:prstGeom prst="ellipse">
            <a:avLst/>
          </a:prstGeom>
          <a:noFill/>
          <a:ln>
            <a:noFill/>
          </a:ln>
        </p:spPr>
      </p:pic>
      <p:pic>
        <p:nvPicPr>
          <p:cNvPr id="87" name="Google Shape;87;p15"/>
          <p:cNvPicPr preferRelativeResize="0"/>
          <p:nvPr/>
        </p:nvPicPr>
        <p:blipFill rotWithShape="1">
          <a:blip r:embed="rId5">
            <a:alphaModFix/>
          </a:blip>
          <a:srcRect t="10430" b="10430"/>
          <a:stretch/>
        </p:blipFill>
        <p:spPr>
          <a:xfrm>
            <a:off x="4744613" y="2340475"/>
            <a:ext cx="963300" cy="963300"/>
          </a:xfrm>
          <a:prstGeom prst="ellipse">
            <a:avLst/>
          </a:prstGeom>
          <a:noFill/>
          <a:ln>
            <a:noFill/>
          </a:ln>
        </p:spPr>
      </p:pic>
      <p:pic>
        <p:nvPicPr>
          <p:cNvPr id="88" name="Google Shape;88;p15"/>
          <p:cNvPicPr preferRelativeResize="0"/>
          <p:nvPr/>
        </p:nvPicPr>
        <p:blipFill rotWithShape="1">
          <a:blip r:embed="rId6">
            <a:alphaModFix/>
          </a:blip>
          <a:srcRect t="6997" b="18000"/>
          <a:stretch/>
        </p:blipFill>
        <p:spPr>
          <a:xfrm>
            <a:off x="6184150" y="2340475"/>
            <a:ext cx="963300" cy="963300"/>
          </a:xfrm>
          <a:prstGeom prst="ellipse">
            <a:avLst/>
          </a:prstGeom>
          <a:noFill/>
          <a:ln>
            <a:noFill/>
          </a:ln>
        </p:spPr>
      </p:pic>
      <p:pic>
        <p:nvPicPr>
          <p:cNvPr id="89" name="Google Shape;89;p15"/>
          <p:cNvPicPr preferRelativeResize="0"/>
          <p:nvPr/>
        </p:nvPicPr>
        <p:blipFill rotWithShape="1">
          <a:blip r:embed="rId7">
            <a:alphaModFix/>
          </a:blip>
          <a:srcRect l="-37" t="12502" r="5242" b="12495"/>
          <a:stretch/>
        </p:blipFill>
        <p:spPr>
          <a:xfrm>
            <a:off x="1921625" y="2340475"/>
            <a:ext cx="913200" cy="963300"/>
          </a:xfrm>
          <a:prstGeom prst="ellipse">
            <a:avLst/>
          </a:prstGeom>
          <a:noFill/>
          <a:ln>
            <a:noFill/>
          </a:ln>
        </p:spPr>
      </p:pic>
      <p:pic>
        <p:nvPicPr>
          <p:cNvPr id="90" name="Google Shape;90;p15"/>
          <p:cNvPicPr preferRelativeResize="0"/>
          <p:nvPr/>
        </p:nvPicPr>
        <p:blipFill rotWithShape="1">
          <a:blip r:embed="rId8">
            <a:alphaModFix/>
          </a:blip>
          <a:srcRect b="16798"/>
          <a:stretch/>
        </p:blipFill>
        <p:spPr>
          <a:xfrm>
            <a:off x="7623675" y="2340475"/>
            <a:ext cx="963300" cy="963300"/>
          </a:xfrm>
          <a:prstGeom prst="ellipse">
            <a:avLst/>
          </a:prstGeom>
          <a:noFill/>
          <a:ln>
            <a:noFill/>
          </a:ln>
        </p:spPr>
      </p:pic>
      <p:sp>
        <p:nvSpPr>
          <p:cNvPr id="91" name="Google Shape;91;p15"/>
          <p:cNvSpPr txBox="1"/>
          <p:nvPr/>
        </p:nvSpPr>
        <p:spPr>
          <a:xfrm>
            <a:off x="476100" y="3486875"/>
            <a:ext cx="963300" cy="353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b="1">
                <a:latin typeface="Raleway"/>
                <a:ea typeface="Raleway"/>
                <a:cs typeface="Raleway"/>
                <a:sym typeface="Raleway"/>
              </a:rPr>
              <a:t>Balaji S</a:t>
            </a:r>
            <a:endParaRPr b="1">
              <a:latin typeface="Raleway"/>
              <a:ea typeface="Raleway"/>
              <a:cs typeface="Raleway"/>
              <a:sym typeface="Raleway"/>
            </a:endParaRPr>
          </a:p>
        </p:txBody>
      </p:sp>
      <p:sp>
        <p:nvSpPr>
          <p:cNvPr id="92" name="Google Shape;92;p15"/>
          <p:cNvSpPr txBox="1"/>
          <p:nvPr/>
        </p:nvSpPr>
        <p:spPr>
          <a:xfrm>
            <a:off x="1862825" y="3486875"/>
            <a:ext cx="1030800" cy="3537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b="1">
                <a:latin typeface="Raleway"/>
                <a:ea typeface="Raleway"/>
                <a:cs typeface="Raleway"/>
                <a:sym typeface="Raleway"/>
              </a:rPr>
              <a:t>Dishan DA</a:t>
            </a:r>
            <a:endParaRPr b="1">
              <a:latin typeface="Raleway"/>
              <a:ea typeface="Raleway"/>
              <a:cs typeface="Raleway"/>
              <a:sym typeface="Raleway"/>
            </a:endParaRPr>
          </a:p>
        </p:txBody>
      </p:sp>
      <p:sp>
        <p:nvSpPr>
          <p:cNvPr id="93" name="Google Shape;93;p15"/>
          <p:cNvSpPr txBox="1"/>
          <p:nvPr/>
        </p:nvSpPr>
        <p:spPr>
          <a:xfrm>
            <a:off x="3258250" y="3486875"/>
            <a:ext cx="1030800" cy="353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b="1">
                <a:latin typeface="Raleway"/>
                <a:ea typeface="Raleway"/>
                <a:cs typeface="Raleway"/>
                <a:sym typeface="Raleway"/>
              </a:rPr>
              <a:t>S Naveen</a:t>
            </a:r>
            <a:endParaRPr b="1">
              <a:latin typeface="Raleway"/>
              <a:ea typeface="Raleway"/>
              <a:cs typeface="Raleway"/>
              <a:sym typeface="Raleway"/>
            </a:endParaRPr>
          </a:p>
        </p:txBody>
      </p:sp>
      <p:sp>
        <p:nvSpPr>
          <p:cNvPr id="94" name="Google Shape;94;p15"/>
          <p:cNvSpPr txBox="1"/>
          <p:nvPr/>
        </p:nvSpPr>
        <p:spPr>
          <a:xfrm>
            <a:off x="4780925" y="3463625"/>
            <a:ext cx="89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aleway"/>
                <a:ea typeface="Raleway"/>
                <a:cs typeface="Raleway"/>
                <a:sym typeface="Raleway"/>
              </a:rPr>
              <a:t>S Simha</a:t>
            </a:r>
            <a:endParaRPr b="1">
              <a:latin typeface="Raleway"/>
              <a:ea typeface="Raleway"/>
              <a:cs typeface="Raleway"/>
              <a:sym typeface="Raleway"/>
            </a:endParaRPr>
          </a:p>
        </p:txBody>
      </p:sp>
      <p:sp>
        <p:nvSpPr>
          <p:cNvPr id="95" name="Google Shape;95;p15"/>
          <p:cNvSpPr txBox="1"/>
          <p:nvPr/>
        </p:nvSpPr>
        <p:spPr>
          <a:xfrm>
            <a:off x="6209200" y="3463625"/>
            <a:ext cx="89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aleway"/>
                <a:ea typeface="Raleway"/>
                <a:cs typeface="Raleway"/>
                <a:sym typeface="Raleway"/>
              </a:rPr>
              <a:t>S Justin</a:t>
            </a:r>
            <a:endParaRPr b="1">
              <a:latin typeface="Raleway"/>
              <a:ea typeface="Raleway"/>
              <a:cs typeface="Raleway"/>
              <a:sym typeface="Raleway"/>
            </a:endParaRPr>
          </a:p>
        </p:txBody>
      </p:sp>
      <p:sp>
        <p:nvSpPr>
          <p:cNvPr id="96" name="Google Shape;96;p15"/>
          <p:cNvSpPr txBox="1"/>
          <p:nvPr/>
        </p:nvSpPr>
        <p:spPr>
          <a:xfrm>
            <a:off x="7333500" y="3463625"/>
            <a:ext cx="133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aleway"/>
                <a:ea typeface="Raleway"/>
                <a:cs typeface="Raleway"/>
                <a:sym typeface="Raleway"/>
              </a:rPr>
              <a:t>Akshat Singh</a:t>
            </a:r>
            <a:endParaRPr b="1">
              <a:latin typeface="Raleway"/>
              <a:ea typeface="Raleway"/>
              <a:cs typeface="Raleway"/>
              <a:sym typeface="Raleway"/>
            </a:endParaRPr>
          </a:p>
        </p:txBody>
      </p:sp>
      <p:sp>
        <p:nvSpPr>
          <p:cNvPr id="97" name="Google Shape;97;p15"/>
          <p:cNvSpPr txBox="1">
            <a:spLocks noGrp="1"/>
          </p:cNvSpPr>
          <p:nvPr>
            <p:ph type="title" idx="4294967295"/>
          </p:nvPr>
        </p:nvSpPr>
        <p:spPr>
          <a:xfrm>
            <a:off x="627125" y="490900"/>
            <a:ext cx="5372100" cy="954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5000"/>
              <a:t>Team Members</a:t>
            </a:r>
            <a:endParaRPr sz="5000"/>
          </a:p>
        </p:txBody>
      </p:sp>
      <p:sp>
        <p:nvSpPr>
          <p:cNvPr id="98" name="Google Shape;98;p15"/>
          <p:cNvSpPr txBox="1">
            <a:spLocks noGrp="1"/>
          </p:cNvSpPr>
          <p:nvPr>
            <p:ph type="sldNum" idx="4294967295"/>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2</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02"/>
        <p:cNvGrpSpPr/>
        <p:nvPr/>
      </p:nvGrpSpPr>
      <p:grpSpPr>
        <a:xfrm>
          <a:off x="0" y="0"/>
          <a:ext cx="0" cy="0"/>
          <a:chOff x="0" y="0"/>
          <a:chExt cx="0" cy="0"/>
        </a:xfrm>
      </p:grpSpPr>
      <p:sp>
        <p:nvSpPr>
          <p:cNvPr id="103" name="Google Shape;103;p16"/>
          <p:cNvSpPr txBox="1">
            <a:spLocks noGrp="1"/>
          </p:cNvSpPr>
          <p:nvPr>
            <p:ph type="subTitle" idx="4294967295"/>
          </p:nvPr>
        </p:nvSpPr>
        <p:spPr>
          <a:xfrm>
            <a:off x="718850" y="1770450"/>
            <a:ext cx="7797600" cy="2678100"/>
          </a:xfrm>
          <a:prstGeom prst="rect">
            <a:avLst/>
          </a:prstGeom>
        </p:spPr>
        <p:txBody>
          <a:bodyPr spcFirstLastPara="1" wrap="square" lIns="91425" tIns="91425" rIns="91425" bIns="91425" anchor="t" anchorCtr="0">
            <a:spAutoFit/>
          </a:bodyPr>
          <a:lstStyle/>
          <a:p>
            <a:pPr marL="0" lvl="0" indent="0" algn="l" rtl="0">
              <a:spcBef>
                <a:spcPts val="600"/>
              </a:spcBef>
              <a:spcAft>
                <a:spcPts val="0"/>
              </a:spcAft>
              <a:buNone/>
            </a:pPr>
            <a:r>
              <a:rPr lang="en" b="1">
                <a:solidFill>
                  <a:srgbClr val="000000"/>
                </a:solidFill>
                <a:latin typeface="Comfortaa"/>
                <a:ea typeface="Comfortaa"/>
                <a:cs typeface="Comfortaa"/>
                <a:sym typeface="Comfortaa"/>
              </a:rPr>
              <a:t>In its most basic form, anime refers to animation. Interestingly enough, the name itself isn’t an abbreviation of the English word animation. Instead, it’s how you say “animated Show” in Japanese. To a Japanese viewer, anime is any cartoon, whether it’s made in Japan or not. Outside of Japan, however, the term anime has come to mean “animation made in Japan,” or more broadly, any animated show or movie that uses signature aspects of Japanese-style animation, like vibrant colors, dramatic panning, and characteristic facial expressions</a:t>
            </a:r>
            <a:endParaRPr sz="2500" b="1">
              <a:solidFill>
                <a:srgbClr val="000000"/>
              </a:solidFill>
              <a:latin typeface="Comfortaa"/>
              <a:ea typeface="Comfortaa"/>
              <a:cs typeface="Comfortaa"/>
              <a:sym typeface="Comfortaa"/>
            </a:endParaRPr>
          </a:p>
        </p:txBody>
      </p:sp>
      <p:sp>
        <p:nvSpPr>
          <p:cNvPr id="104" name="Google Shape;104;p1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3</a:t>
            </a:r>
            <a:endParaRPr>
              <a:solidFill>
                <a:srgbClr val="000000"/>
              </a:solidFill>
            </a:endParaRPr>
          </a:p>
        </p:txBody>
      </p:sp>
      <p:sp>
        <p:nvSpPr>
          <p:cNvPr id="105" name="Google Shape;105;p16"/>
          <p:cNvSpPr txBox="1"/>
          <p:nvPr/>
        </p:nvSpPr>
        <p:spPr>
          <a:xfrm>
            <a:off x="652025" y="469175"/>
            <a:ext cx="6685500" cy="1108200"/>
          </a:xfrm>
          <a:prstGeom prst="rect">
            <a:avLst/>
          </a:prstGeom>
          <a:solidFill>
            <a:srgbClr val="000000">
              <a:alpha val="0"/>
            </a:srgb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0">
                <a:latin typeface="Raleway"/>
                <a:ea typeface="Raleway"/>
                <a:cs typeface="Raleway"/>
                <a:sym typeface="Raleway"/>
              </a:rPr>
              <a:t>What is Anime?</a:t>
            </a:r>
            <a:endParaRPr>
              <a:latin typeface="Raleway"/>
              <a:ea typeface="Raleway"/>
              <a:cs typeface="Raleway"/>
              <a:sym typeface="Raleway"/>
            </a:endParaRPr>
          </a:p>
        </p:txBody>
      </p:sp>
      <p:sp>
        <p:nvSpPr>
          <p:cNvPr id="106" name="Google Shape;106;p16"/>
          <p:cNvSpPr txBox="1"/>
          <p:nvPr/>
        </p:nvSpPr>
        <p:spPr>
          <a:xfrm>
            <a:off x="7910200" y="292975"/>
            <a:ext cx="19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17"/>
          <p:cNvPicPr preferRelativeResize="0"/>
          <p:nvPr/>
        </p:nvPicPr>
        <p:blipFill>
          <a:blip r:embed="rId3">
            <a:alphaModFix/>
          </a:blip>
          <a:stretch>
            <a:fillRect/>
          </a:stretch>
        </p:blipFill>
        <p:spPr>
          <a:xfrm>
            <a:off x="909651" y="2523350"/>
            <a:ext cx="7694750" cy="1651019"/>
          </a:xfrm>
          <a:prstGeom prst="rect">
            <a:avLst/>
          </a:prstGeom>
          <a:noFill/>
          <a:ln>
            <a:noFill/>
          </a:ln>
        </p:spPr>
      </p:pic>
      <p:sp>
        <p:nvSpPr>
          <p:cNvPr id="112" name="Google Shape;112;p17"/>
          <p:cNvSpPr txBox="1">
            <a:spLocks noGrp="1"/>
          </p:cNvSpPr>
          <p:nvPr>
            <p:ph type="title" idx="4294967295"/>
          </p:nvPr>
        </p:nvSpPr>
        <p:spPr>
          <a:xfrm>
            <a:off x="835250" y="680700"/>
            <a:ext cx="7843200" cy="9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4800" b="1">
                <a:latin typeface="Arial"/>
                <a:ea typeface="Arial"/>
                <a:cs typeface="Arial"/>
                <a:sym typeface="Arial"/>
              </a:rPr>
              <a:t>The Popularity of Anime 2016-2021</a:t>
            </a:r>
            <a:endParaRPr sz="4800"/>
          </a:p>
        </p:txBody>
      </p:sp>
      <p:sp>
        <p:nvSpPr>
          <p:cNvPr id="113" name="Google Shape;113;p17"/>
          <p:cNvSpPr/>
          <p:nvPr/>
        </p:nvSpPr>
        <p:spPr>
          <a:xfrm>
            <a:off x="7931283" y="355479"/>
            <a:ext cx="747178" cy="75403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txBox="1">
            <a:spLocks noGrp="1"/>
          </p:cNvSpPr>
          <p:nvPr>
            <p:ph type="sldNum" idx="4294967295"/>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4</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18"/>
        <p:cNvGrpSpPr/>
        <p:nvPr/>
      </p:nvGrpSpPr>
      <p:grpSpPr>
        <a:xfrm>
          <a:off x="0" y="0"/>
          <a:ext cx="0" cy="0"/>
          <a:chOff x="0" y="0"/>
          <a:chExt cx="0" cy="0"/>
        </a:xfrm>
      </p:grpSpPr>
      <p:sp>
        <p:nvSpPr>
          <p:cNvPr id="119" name="Google Shape;119;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5</a:t>
            </a:r>
            <a:endParaRPr>
              <a:solidFill>
                <a:srgbClr val="000000"/>
              </a:solidFill>
            </a:endParaRPr>
          </a:p>
        </p:txBody>
      </p:sp>
      <p:pic>
        <p:nvPicPr>
          <p:cNvPr id="120" name="Google Shape;120;p18"/>
          <p:cNvPicPr preferRelativeResize="0"/>
          <p:nvPr/>
        </p:nvPicPr>
        <p:blipFill rotWithShape="1">
          <a:blip r:embed="rId3">
            <a:alphaModFix/>
          </a:blip>
          <a:srcRect t="-7020" r="-1286"/>
          <a:stretch/>
        </p:blipFill>
        <p:spPr>
          <a:xfrm>
            <a:off x="844275" y="1129974"/>
            <a:ext cx="7312225" cy="3119698"/>
          </a:xfrm>
          <a:prstGeom prst="rect">
            <a:avLst/>
          </a:prstGeom>
          <a:noFill/>
          <a:ln>
            <a:noFill/>
          </a:ln>
        </p:spPr>
      </p:pic>
      <p:sp>
        <p:nvSpPr>
          <p:cNvPr id="121" name="Google Shape;121;p18"/>
          <p:cNvSpPr txBox="1"/>
          <p:nvPr/>
        </p:nvSpPr>
        <p:spPr>
          <a:xfrm>
            <a:off x="844275" y="560575"/>
            <a:ext cx="5562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accent1"/>
                </a:solidFill>
                <a:latin typeface="Raleway"/>
                <a:ea typeface="Raleway"/>
                <a:cs typeface="Raleway"/>
                <a:sym typeface="Raleway"/>
              </a:rPr>
              <a:t>Profits Of Netflix (in million USD)</a:t>
            </a:r>
            <a:endParaRPr sz="2500" b="1">
              <a:solidFill>
                <a:schemeClr val="accent1"/>
              </a:solidFill>
              <a:latin typeface="Raleway"/>
              <a:ea typeface="Raleway"/>
              <a:cs typeface="Raleway"/>
              <a:sym typeface="Raleway"/>
            </a:endParaRPr>
          </a:p>
        </p:txBody>
      </p:sp>
      <p:sp>
        <p:nvSpPr>
          <p:cNvPr id="122" name="Google Shape;122;p18"/>
          <p:cNvSpPr/>
          <p:nvPr/>
        </p:nvSpPr>
        <p:spPr>
          <a:xfrm>
            <a:off x="7768010" y="409657"/>
            <a:ext cx="1097034" cy="871236"/>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txBox="1"/>
          <p:nvPr/>
        </p:nvSpPr>
        <p:spPr>
          <a:xfrm>
            <a:off x="4379175" y="4341475"/>
            <a:ext cx="4351009" cy="5532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dirty="0">
                <a:solidFill>
                  <a:schemeClr val="tx1"/>
                </a:solidFill>
                <a:latin typeface="Raleway"/>
                <a:ea typeface="Raleway"/>
                <a:cs typeface="Raleway"/>
                <a:sym typeface="Raleway"/>
              </a:rPr>
              <a:t>Source :-</a:t>
            </a:r>
            <a:r>
              <a:rPr lang="en" dirty="0">
                <a:solidFill>
                  <a:srgbClr val="7030A0"/>
                </a:solidFill>
                <a:latin typeface="Raleway"/>
                <a:ea typeface="Raleway"/>
                <a:cs typeface="Raleway"/>
                <a:sym typeface="Raleway"/>
              </a:rPr>
              <a:t> https://www.statista.com/statistics/272561/netflix-net-income/</a:t>
            </a:r>
            <a:endParaRPr dirty="0">
              <a:solidFill>
                <a:srgbClr val="7030A0"/>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27"/>
        <p:cNvGrpSpPr/>
        <p:nvPr/>
      </p:nvGrpSpPr>
      <p:grpSpPr>
        <a:xfrm>
          <a:off x="0" y="0"/>
          <a:ext cx="0" cy="0"/>
          <a:chOff x="0" y="0"/>
          <a:chExt cx="0" cy="0"/>
        </a:xfrm>
      </p:grpSpPr>
      <p:sp>
        <p:nvSpPr>
          <p:cNvPr id="128" name="Google Shape;128;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5</a:t>
            </a:r>
            <a:endParaRPr>
              <a:solidFill>
                <a:srgbClr val="000000"/>
              </a:solidFill>
            </a:endParaRPr>
          </a:p>
        </p:txBody>
      </p:sp>
      <p:sp>
        <p:nvSpPr>
          <p:cNvPr id="129" name="Google Shape;129;p19"/>
          <p:cNvSpPr txBox="1"/>
          <p:nvPr/>
        </p:nvSpPr>
        <p:spPr>
          <a:xfrm>
            <a:off x="811750" y="635400"/>
            <a:ext cx="5562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accent1"/>
                </a:solidFill>
                <a:latin typeface="Raleway"/>
                <a:ea typeface="Raleway"/>
                <a:cs typeface="Raleway"/>
                <a:sym typeface="Raleway"/>
              </a:rPr>
              <a:t>Project Summary </a:t>
            </a:r>
            <a:endParaRPr sz="2500" b="1">
              <a:solidFill>
                <a:schemeClr val="accent1"/>
              </a:solidFill>
              <a:latin typeface="Raleway"/>
              <a:ea typeface="Raleway"/>
              <a:cs typeface="Raleway"/>
              <a:sym typeface="Raleway"/>
            </a:endParaRPr>
          </a:p>
        </p:txBody>
      </p:sp>
      <p:grpSp>
        <p:nvGrpSpPr>
          <p:cNvPr id="130" name="Google Shape;130;p19"/>
          <p:cNvGrpSpPr/>
          <p:nvPr/>
        </p:nvGrpSpPr>
        <p:grpSpPr>
          <a:xfrm>
            <a:off x="7732619" y="359682"/>
            <a:ext cx="1217903" cy="845119"/>
            <a:chOff x="3241525" y="3039450"/>
            <a:chExt cx="494600" cy="312625"/>
          </a:xfrm>
        </p:grpSpPr>
        <p:sp>
          <p:nvSpPr>
            <p:cNvPr id="131" name="Google Shape;131;p19"/>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9"/>
          <p:cNvSpPr txBox="1"/>
          <p:nvPr/>
        </p:nvSpPr>
        <p:spPr>
          <a:xfrm>
            <a:off x="769500" y="1528875"/>
            <a:ext cx="30678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aleway"/>
                <a:ea typeface="Raleway"/>
                <a:cs typeface="Raleway"/>
                <a:sym typeface="Raleway"/>
              </a:rPr>
              <a:t>Anime Recommendation for the Users:</a:t>
            </a:r>
            <a:endParaRPr>
              <a:latin typeface="Raleway"/>
              <a:ea typeface="Raleway"/>
              <a:cs typeface="Raleway"/>
              <a:sym typeface="Raleway"/>
            </a:endParaRPr>
          </a:p>
          <a:p>
            <a:pPr marL="457200" lvl="0" indent="-317500" algn="l" rtl="0">
              <a:spcBef>
                <a:spcPts val="0"/>
              </a:spcBef>
              <a:spcAft>
                <a:spcPts val="0"/>
              </a:spcAft>
              <a:buSzPts val="1400"/>
              <a:buFont typeface="Raleway"/>
              <a:buChar char="●"/>
            </a:pPr>
            <a:r>
              <a:rPr lang="en">
                <a:latin typeface="Raleway"/>
                <a:ea typeface="Raleway"/>
                <a:cs typeface="Raleway"/>
                <a:sym typeface="Raleway"/>
              </a:rPr>
              <a:t>Recommended them the shows based on their age.</a:t>
            </a:r>
            <a:endParaRPr>
              <a:latin typeface="Raleway"/>
              <a:ea typeface="Raleway"/>
              <a:cs typeface="Raleway"/>
              <a:sym typeface="Raleway"/>
            </a:endParaRPr>
          </a:p>
          <a:p>
            <a:pPr marL="457200" lvl="0" indent="-317500" algn="l" rtl="0">
              <a:spcBef>
                <a:spcPts val="0"/>
              </a:spcBef>
              <a:spcAft>
                <a:spcPts val="0"/>
              </a:spcAft>
              <a:buSzPts val="1400"/>
              <a:buFont typeface="Raleway"/>
              <a:buChar char="●"/>
            </a:pPr>
            <a:r>
              <a:rPr lang="en">
                <a:latin typeface="Raleway"/>
                <a:ea typeface="Raleway"/>
                <a:cs typeface="Raleway"/>
                <a:sym typeface="Raleway"/>
              </a:rPr>
              <a:t>Based on the Content Based Filtering Approach</a:t>
            </a:r>
            <a:endParaRPr>
              <a:latin typeface="Raleway"/>
              <a:ea typeface="Raleway"/>
              <a:cs typeface="Raleway"/>
              <a:sym typeface="Raleway"/>
            </a:endParaRPr>
          </a:p>
          <a:p>
            <a:pPr marL="457200" lvl="0" indent="-317500" algn="l" rtl="0">
              <a:spcBef>
                <a:spcPts val="0"/>
              </a:spcBef>
              <a:spcAft>
                <a:spcPts val="0"/>
              </a:spcAft>
              <a:buSzPts val="1400"/>
              <a:buFont typeface="Raleway"/>
              <a:buChar char="●"/>
            </a:pPr>
            <a:r>
              <a:rPr lang="en">
                <a:latin typeface="Raleway"/>
                <a:ea typeface="Raleway"/>
                <a:cs typeface="Raleway"/>
                <a:sym typeface="Raleway"/>
              </a:rPr>
              <a:t>Based on the genre </a:t>
            </a:r>
            <a:endParaRPr>
              <a:latin typeface="Raleway"/>
              <a:ea typeface="Raleway"/>
              <a:cs typeface="Raleway"/>
              <a:sym typeface="Raleway"/>
            </a:endParaRPr>
          </a:p>
          <a:p>
            <a:pPr marL="457200" lvl="0" indent="-317500" algn="l" rtl="0">
              <a:spcBef>
                <a:spcPts val="0"/>
              </a:spcBef>
              <a:spcAft>
                <a:spcPts val="0"/>
              </a:spcAft>
              <a:buSzPts val="1400"/>
              <a:buFont typeface="Raleway"/>
              <a:buChar char="●"/>
            </a:pPr>
            <a:r>
              <a:rPr lang="en">
                <a:latin typeface="Raleway"/>
                <a:ea typeface="Raleway"/>
                <a:cs typeface="Raleway"/>
                <a:sym typeface="Raleway"/>
              </a:rPr>
              <a:t>Based on the similarities of anime</a:t>
            </a:r>
            <a:endParaRPr>
              <a:latin typeface="Raleway"/>
              <a:ea typeface="Raleway"/>
              <a:cs typeface="Raleway"/>
              <a:sym typeface="Raleway"/>
            </a:endParaRPr>
          </a:p>
        </p:txBody>
      </p:sp>
      <p:sp>
        <p:nvSpPr>
          <p:cNvPr id="134" name="Google Shape;134;p19"/>
          <p:cNvSpPr txBox="1"/>
          <p:nvPr/>
        </p:nvSpPr>
        <p:spPr>
          <a:xfrm>
            <a:off x="4313275" y="1528875"/>
            <a:ext cx="40803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aleway"/>
                <a:ea typeface="Raleway"/>
                <a:cs typeface="Raleway"/>
                <a:sym typeface="Raleway"/>
              </a:rPr>
              <a:t>How’s it helpful for the Anime Makers:</a:t>
            </a:r>
            <a:endParaRPr>
              <a:latin typeface="Raleway"/>
              <a:ea typeface="Raleway"/>
              <a:cs typeface="Raleway"/>
              <a:sym typeface="Raleway"/>
            </a:endParaRPr>
          </a:p>
          <a:p>
            <a:pPr marL="457200" lvl="0" indent="-317500" algn="l" rtl="0">
              <a:spcBef>
                <a:spcPts val="0"/>
              </a:spcBef>
              <a:spcAft>
                <a:spcPts val="0"/>
              </a:spcAft>
              <a:buSzPts val="1400"/>
              <a:buFont typeface="Raleway"/>
              <a:buChar char="●"/>
            </a:pPr>
            <a:r>
              <a:rPr lang="en">
                <a:latin typeface="Raleway"/>
                <a:ea typeface="Raleway"/>
                <a:cs typeface="Raleway"/>
                <a:sym typeface="Raleway"/>
              </a:rPr>
              <a:t>Anime Makers can see which animes is watched more and know which type of anime people would they really love to watch next.</a:t>
            </a:r>
            <a:endParaRPr>
              <a:latin typeface="Raleway"/>
              <a:ea typeface="Raleway"/>
              <a:cs typeface="Raleway"/>
              <a:sym typeface="Raleway"/>
            </a:endParaRPr>
          </a:p>
          <a:p>
            <a:pPr marL="457200" lvl="0" indent="-317500" algn="l" rtl="0">
              <a:spcBef>
                <a:spcPts val="0"/>
              </a:spcBef>
              <a:spcAft>
                <a:spcPts val="0"/>
              </a:spcAft>
              <a:buSzPts val="1400"/>
              <a:buFont typeface="Raleway"/>
              <a:buChar char="●"/>
            </a:pPr>
            <a:r>
              <a:rPr lang="en">
                <a:latin typeface="Raleway"/>
                <a:ea typeface="Raleway"/>
                <a:cs typeface="Raleway"/>
                <a:sym typeface="Raleway"/>
              </a:rPr>
              <a:t>Which will get more viewers</a:t>
            </a:r>
            <a:endParaRPr>
              <a:latin typeface="Raleway"/>
              <a:ea typeface="Raleway"/>
              <a:cs typeface="Raleway"/>
              <a:sym typeface="Raleway"/>
            </a:endParaRPr>
          </a:p>
          <a:p>
            <a:pPr marL="457200" lvl="0" indent="-317500" algn="l" rtl="0">
              <a:spcBef>
                <a:spcPts val="0"/>
              </a:spcBef>
              <a:spcAft>
                <a:spcPts val="0"/>
              </a:spcAft>
              <a:buSzPts val="1400"/>
              <a:buFont typeface="Raleway"/>
              <a:buChar char="●"/>
            </a:pPr>
            <a:r>
              <a:rPr lang="en">
                <a:latin typeface="Raleway"/>
                <a:ea typeface="Raleway"/>
                <a:cs typeface="Raleway"/>
                <a:sym typeface="Raleway"/>
              </a:rPr>
              <a:t>This increases profit for them as well as the website using this system..</a:t>
            </a:r>
            <a:endParaRPr>
              <a:latin typeface="Raleway"/>
              <a:ea typeface="Raleway"/>
              <a:cs typeface="Raleway"/>
              <a:sym typeface="Raleway"/>
            </a:endParaRPr>
          </a:p>
          <a:p>
            <a:pPr marL="457200" lvl="0" indent="-317500" algn="l" rtl="0">
              <a:spcBef>
                <a:spcPts val="0"/>
              </a:spcBef>
              <a:spcAft>
                <a:spcPts val="0"/>
              </a:spcAft>
              <a:buSzPts val="1400"/>
              <a:buFont typeface="Raleway"/>
              <a:buChar char="●"/>
            </a:pPr>
            <a:r>
              <a:rPr lang="en">
                <a:latin typeface="Raleway"/>
                <a:ea typeface="Raleway"/>
                <a:cs typeface="Raleway"/>
                <a:sym typeface="Raleway"/>
              </a:rPr>
              <a:t>Makers can get an idea about what type of anime is popular and they can release the next season accordingly.</a:t>
            </a:r>
            <a:endParaRPr>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ctrTitle"/>
          </p:nvPr>
        </p:nvSpPr>
        <p:spPr>
          <a:xfrm>
            <a:off x="801375" y="532798"/>
            <a:ext cx="7636200" cy="85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Purpose of our project</a:t>
            </a:r>
            <a:endParaRPr/>
          </a:p>
        </p:txBody>
      </p:sp>
      <p:sp>
        <p:nvSpPr>
          <p:cNvPr id="140" name="Google Shape;140;p20"/>
          <p:cNvSpPr txBox="1">
            <a:spLocks noGrp="1"/>
          </p:cNvSpPr>
          <p:nvPr>
            <p:ph type="subTitle" idx="1"/>
          </p:nvPr>
        </p:nvSpPr>
        <p:spPr>
          <a:xfrm>
            <a:off x="932600" y="1346753"/>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What is the actual driving force behind the creation of this project fIrstly?</a:t>
            </a:r>
            <a:endParaRPr i="1"/>
          </a:p>
        </p:txBody>
      </p:sp>
      <p:sp>
        <p:nvSpPr>
          <p:cNvPr id="141" name="Google Shape;141;p20"/>
          <p:cNvSpPr txBox="1"/>
          <p:nvPr/>
        </p:nvSpPr>
        <p:spPr>
          <a:xfrm>
            <a:off x="466575" y="1878150"/>
            <a:ext cx="8305800" cy="2647500"/>
          </a:xfrm>
          <a:prstGeom prst="rect">
            <a:avLst/>
          </a:prstGeom>
          <a:noFill/>
          <a:ln>
            <a:noFill/>
          </a:ln>
        </p:spPr>
        <p:txBody>
          <a:bodyPr spcFirstLastPara="1" wrap="square" lIns="91425" tIns="91425" rIns="91425" bIns="91425" anchor="t" anchorCtr="0">
            <a:spAutoFit/>
          </a:bodyPr>
          <a:lstStyle/>
          <a:p>
            <a:pPr marL="457200" lvl="0" indent="-355600" algn="l" rtl="0">
              <a:lnSpc>
                <a:spcPct val="140000"/>
              </a:lnSpc>
              <a:spcBef>
                <a:spcPts val="0"/>
              </a:spcBef>
              <a:spcAft>
                <a:spcPts val="0"/>
              </a:spcAft>
              <a:buClr>
                <a:schemeClr val="lt1"/>
              </a:buClr>
              <a:buSzPts val="2000"/>
              <a:buFont typeface="Comfortaa"/>
              <a:buChar char="●"/>
            </a:pPr>
            <a:r>
              <a:rPr lang="en" sz="2000">
                <a:solidFill>
                  <a:schemeClr val="lt1"/>
                </a:solidFill>
                <a:latin typeface="Comfortaa"/>
                <a:ea typeface="Comfortaa"/>
                <a:cs typeface="Comfortaa"/>
                <a:sym typeface="Comfortaa"/>
              </a:rPr>
              <a:t>There are thousands of movies and shows, it would be hard to figure out what to watch or what should watch next this is why recommendations are so useful .</a:t>
            </a:r>
            <a:endParaRPr sz="2000">
              <a:solidFill>
                <a:schemeClr val="lt1"/>
              </a:solidFill>
              <a:latin typeface="Comfortaa"/>
              <a:ea typeface="Comfortaa"/>
              <a:cs typeface="Comfortaa"/>
              <a:sym typeface="Comfortaa"/>
            </a:endParaRPr>
          </a:p>
          <a:p>
            <a:pPr marL="457200" lvl="0" indent="-355600" algn="l" rtl="0">
              <a:lnSpc>
                <a:spcPct val="140000"/>
              </a:lnSpc>
              <a:spcBef>
                <a:spcPts val="0"/>
              </a:spcBef>
              <a:spcAft>
                <a:spcPts val="0"/>
              </a:spcAft>
              <a:buClr>
                <a:schemeClr val="lt1"/>
              </a:buClr>
              <a:buSzPts val="2000"/>
              <a:buFont typeface="Comfortaa"/>
              <a:buChar char="●"/>
            </a:pPr>
            <a:r>
              <a:rPr lang="en" sz="2000">
                <a:solidFill>
                  <a:schemeClr val="lt1"/>
                </a:solidFill>
                <a:latin typeface="Comfortaa"/>
                <a:ea typeface="Comfortaa"/>
                <a:cs typeface="Comfortaa"/>
                <a:sym typeface="Comfortaa"/>
              </a:rPr>
              <a:t>Use this information to build a better anime recommended system.</a:t>
            </a:r>
            <a:endParaRPr sz="2000">
              <a:solidFill>
                <a:schemeClr val="lt1"/>
              </a:solidFill>
              <a:latin typeface="Comfortaa"/>
              <a:ea typeface="Comfortaa"/>
              <a:cs typeface="Comfortaa"/>
              <a:sym typeface="Comfortaa"/>
            </a:endParaRPr>
          </a:p>
          <a:p>
            <a:pPr marL="457200" lvl="0" indent="-355600" algn="l" rtl="0">
              <a:lnSpc>
                <a:spcPct val="140000"/>
              </a:lnSpc>
              <a:spcBef>
                <a:spcPts val="0"/>
              </a:spcBef>
              <a:spcAft>
                <a:spcPts val="0"/>
              </a:spcAft>
              <a:buClr>
                <a:schemeClr val="lt1"/>
              </a:buClr>
              <a:buSzPts val="2000"/>
              <a:buFont typeface="Comfortaa"/>
              <a:buChar char="●"/>
            </a:pPr>
            <a:r>
              <a:rPr lang="en" sz="2000">
                <a:solidFill>
                  <a:schemeClr val="lt1"/>
                </a:solidFill>
                <a:latin typeface="Comfortaa"/>
                <a:ea typeface="Comfortaa"/>
                <a:cs typeface="Comfortaa"/>
                <a:sym typeface="Comfortaa"/>
              </a:rPr>
              <a:t>It provides personalized recommendation for the users.</a:t>
            </a:r>
            <a:endParaRPr sz="3100" i="1">
              <a:solidFill>
                <a:schemeClr val="dk1"/>
              </a:solidFill>
              <a:latin typeface="Comfortaa"/>
              <a:ea typeface="Comfortaa"/>
              <a:cs typeface="Comfortaa"/>
              <a:sym typeface="Comfortaa"/>
            </a:endParaRPr>
          </a:p>
        </p:txBody>
      </p:sp>
      <p:grpSp>
        <p:nvGrpSpPr>
          <p:cNvPr id="142" name="Google Shape;142;p20"/>
          <p:cNvGrpSpPr/>
          <p:nvPr/>
        </p:nvGrpSpPr>
        <p:grpSpPr>
          <a:xfrm>
            <a:off x="8050229" y="323970"/>
            <a:ext cx="722318" cy="720210"/>
            <a:chOff x="5970800" y="1619250"/>
            <a:chExt cx="428650" cy="456725"/>
          </a:xfrm>
        </p:grpSpPr>
        <p:sp>
          <p:nvSpPr>
            <p:cNvPr id="143" name="Google Shape;143;p2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0"/>
          <p:cNvSpPr txBox="1">
            <a:spLocks noGrp="1"/>
          </p:cNvSpPr>
          <p:nvPr>
            <p:ph type="sldNum" idx="4294967295"/>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6</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52"/>
        <p:cNvGrpSpPr/>
        <p:nvPr/>
      </p:nvGrpSpPr>
      <p:grpSpPr>
        <a:xfrm>
          <a:off x="0" y="0"/>
          <a:ext cx="0" cy="0"/>
          <a:chOff x="0" y="0"/>
          <a:chExt cx="0" cy="0"/>
        </a:xfrm>
      </p:grpSpPr>
      <p:sp>
        <p:nvSpPr>
          <p:cNvPr id="153" name="Google Shape;153;p21"/>
          <p:cNvSpPr txBox="1">
            <a:spLocks noGrp="1"/>
          </p:cNvSpPr>
          <p:nvPr>
            <p:ph type="body" idx="1"/>
          </p:nvPr>
        </p:nvSpPr>
        <p:spPr>
          <a:xfrm>
            <a:off x="1815625" y="584500"/>
            <a:ext cx="5629800" cy="677100"/>
          </a:xfrm>
          <a:prstGeom prst="rect">
            <a:avLst/>
          </a:prstGeom>
        </p:spPr>
        <p:txBody>
          <a:bodyPr spcFirstLastPara="1" wrap="square" lIns="91425" tIns="91425" rIns="91425" bIns="91425" anchor="ctr" anchorCtr="0">
            <a:spAutoFit/>
          </a:bodyPr>
          <a:lstStyle/>
          <a:p>
            <a:pPr marL="0" lvl="0" indent="0" algn="l" rtl="0">
              <a:lnSpc>
                <a:spcPct val="140000"/>
              </a:lnSpc>
              <a:spcBef>
                <a:spcPts val="0"/>
              </a:spcBef>
              <a:spcAft>
                <a:spcPts val="0"/>
              </a:spcAft>
              <a:buNone/>
            </a:pPr>
            <a:r>
              <a:rPr lang="en" sz="3200">
                <a:latin typeface="Comfortaa"/>
                <a:ea typeface="Comfortaa"/>
                <a:cs typeface="Comfortaa"/>
                <a:sym typeface="Comfortaa"/>
              </a:rPr>
              <a:t>Inside the dataset</a:t>
            </a:r>
            <a:endParaRPr sz="3200">
              <a:latin typeface="Comfortaa"/>
              <a:ea typeface="Comfortaa"/>
              <a:cs typeface="Comfortaa"/>
              <a:sym typeface="Comfortaa"/>
            </a:endParaRPr>
          </a:p>
        </p:txBody>
      </p:sp>
      <p:sp>
        <p:nvSpPr>
          <p:cNvPr id="154" name="Google Shape;154;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7</a:t>
            </a:r>
            <a:endParaRPr>
              <a:solidFill>
                <a:srgbClr val="000000"/>
              </a:solidFill>
            </a:endParaRPr>
          </a:p>
        </p:txBody>
      </p:sp>
      <p:cxnSp>
        <p:nvCxnSpPr>
          <p:cNvPr id="155" name="Google Shape;155;p21"/>
          <p:cNvCxnSpPr/>
          <p:nvPr/>
        </p:nvCxnSpPr>
        <p:spPr>
          <a:xfrm>
            <a:off x="4100164" y="2146079"/>
            <a:ext cx="930600" cy="0"/>
          </a:xfrm>
          <a:prstGeom prst="straightConnector1">
            <a:avLst/>
          </a:prstGeom>
          <a:noFill/>
          <a:ln w="9525" cap="flat" cmpd="sng">
            <a:solidFill>
              <a:schemeClr val="accent1"/>
            </a:solidFill>
            <a:prstDash val="solid"/>
            <a:round/>
            <a:headEnd type="oval" w="med" len="med"/>
            <a:tailEnd type="oval" w="med" len="med"/>
          </a:ln>
        </p:spPr>
      </p:cxnSp>
      <p:sp>
        <p:nvSpPr>
          <p:cNvPr id="156" name="Google Shape;156;p21"/>
          <p:cNvSpPr txBox="1"/>
          <p:nvPr/>
        </p:nvSpPr>
        <p:spPr>
          <a:xfrm>
            <a:off x="5085148" y="1994566"/>
            <a:ext cx="2454000" cy="303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b="1" i="1">
                <a:solidFill>
                  <a:schemeClr val="dk2"/>
                </a:solidFill>
                <a:latin typeface="Raleway"/>
                <a:ea typeface="Raleway"/>
                <a:cs typeface="Raleway"/>
                <a:sym typeface="Raleway"/>
              </a:rPr>
              <a:t>Genre of the anime</a:t>
            </a:r>
            <a:endParaRPr sz="1000" b="1" i="1">
              <a:solidFill>
                <a:schemeClr val="dk2"/>
              </a:solidFill>
              <a:latin typeface="Raleway"/>
              <a:ea typeface="Raleway"/>
              <a:cs typeface="Raleway"/>
              <a:sym typeface="Raleway"/>
            </a:endParaRPr>
          </a:p>
        </p:txBody>
      </p:sp>
      <p:cxnSp>
        <p:nvCxnSpPr>
          <p:cNvPr id="157" name="Google Shape;157;p21"/>
          <p:cNvCxnSpPr/>
          <p:nvPr/>
        </p:nvCxnSpPr>
        <p:spPr>
          <a:xfrm>
            <a:off x="3963071" y="2570214"/>
            <a:ext cx="1068000" cy="0"/>
          </a:xfrm>
          <a:prstGeom prst="straightConnector1">
            <a:avLst/>
          </a:prstGeom>
          <a:noFill/>
          <a:ln w="9525" cap="flat" cmpd="sng">
            <a:solidFill>
              <a:schemeClr val="accent2"/>
            </a:solidFill>
            <a:prstDash val="solid"/>
            <a:round/>
            <a:headEnd type="oval" w="med" len="med"/>
            <a:tailEnd type="oval" w="med" len="med"/>
          </a:ln>
        </p:spPr>
      </p:cxnSp>
      <p:sp>
        <p:nvSpPr>
          <p:cNvPr id="158" name="Google Shape;158;p21"/>
          <p:cNvSpPr txBox="1"/>
          <p:nvPr/>
        </p:nvSpPr>
        <p:spPr>
          <a:xfrm>
            <a:off x="5085148" y="2418692"/>
            <a:ext cx="2454000" cy="303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b="1" i="1">
                <a:solidFill>
                  <a:schemeClr val="dk2"/>
                </a:solidFill>
                <a:latin typeface="Raleway"/>
                <a:ea typeface="Raleway"/>
                <a:cs typeface="Raleway"/>
                <a:sym typeface="Raleway"/>
              </a:rPr>
              <a:t>Age of the user</a:t>
            </a:r>
            <a:endParaRPr sz="1000" b="1" i="1">
              <a:solidFill>
                <a:schemeClr val="dk2"/>
              </a:solidFill>
              <a:latin typeface="Raleway"/>
              <a:ea typeface="Raleway"/>
              <a:cs typeface="Raleway"/>
              <a:sym typeface="Raleway"/>
            </a:endParaRPr>
          </a:p>
        </p:txBody>
      </p:sp>
      <p:cxnSp>
        <p:nvCxnSpPr>
          <p:cNvPr id="159" name="Google Shape;159;p21"/>
          <p:cNvCxnSpPr/>
          <p:nvPr/>
        </p:nvCxnSpPr>
        <p:spPr>
          <a:xfrm>
            <a:off x="3768254" y="2994349"/>
            <a:ext cx="1262700" cy="0"/>
          </a:xfrm>
          <a:prstGeom prst="straightConnector1">
            <a:avLst/>
          </a:prstGeom>
          <a:noFill/>
          <a:ln w="9525" cap="flat" cmpd="sng">
            <a:solidFill>
              <a:schemeClr val="accent3"/>
            </a:solidFill>
            <a:prstDash val="solid"/>
            <a:round/>
            <a:headEnd type="oval" w="med" len="med"/>
            <a:tailEnd type="oval" w="med" len="med"/>
          </a:ln>
        </p:spPr>
      </p:cxnSp>
      <p:sp>
        <p:nvSpPr>
          <p:cNvPr id="160" name="Google Shape;160;p21"/>
          <p:cNvSpPr txBox="1"/>
          <p:nvPr/>
        </p:nvSpPr>
        <p:spPr>
          <a:xfrm>
            <a:off x="5085148" y="2842818"/>
            <a:ext cx="2454000" cy="303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b="1" i="1">
                <a:solidFill>
                  <a:schemeClr val="dk2"/>
                </a:solidFill>
                <a:latin typeface="Raleway"/>
                <a:ea typeface="Raleway"/>
                <a:cs typeface="Raleway"/>
                <a:sym typeface="Raleway"/>
              </a:rPr>
              <a:t>Anime’s Rating</a:t>
            </a:r>
            <a:endParaRPr sz="1000" b="1" i="1">
              <a:solidFill>
                <a:schemeClr val="dk2"/>
              </a:solidFill>
              <a:latin typeface="Raleway"/>
              <a:ea typeface="Raleway"/>
              <a:cs typeface="Raleway"/>
              <a:sym typeface="Raleway"/>
            </a:endParaRPr>
          </a:p>
        </p:txBody>
      </p:sp>
      <p:cxnSp>
        <p:nvCxnSpPr>
          <p:cNvPr id="161" name="Google Shape;161;p21"/>
          <p:cNvCxnSpPr/>
          <p:nvPr/>
        </p:nvCxnSpPr>
        <p:spPr>
          <a:xfrm>
            <a:off x="3602299" y="3418462"/>
            <a:ext cx="1428600" cy="0"/>
          </a:xfrm>
          <a:prstGeom prst="straightConnector1">
            <a:avLst/>
          </a:prstGeom>
          <a:noFill/>
          <a:ln w="9525" cap="flat" cmpd="sng">
            <a:solidFill>
              <a:schemeClr val="accent4"/>
            </a:solidFill>
            <a:prstDash val="solid"/>
            <a:round/>
            <a:headEnd type="oval" w="med" len="med"/>
            <a:tailEnd type="oval" w="med" len="med"/>
          </a:ln>
        </p:spPr>
      </p:cxnSp>
      <p:sp>
        <p:nvSpPr>
          <p:cNvPr id="162" name="Google Shape;162;p21"/>
          <p:cNvSpPr txBox="1"/>
          <p:nvPr/>
        </p:nvSpPr>
        <p:spPr>
          <a:xfrm>
            <a:off x="5085148" y="3266945"/>
            <a:ext cx="2454000" cy="303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b="1" i="1">
                <a:solidFill>
                  <a:schemeClr val="dk2"/>
                </a:solidFill>
                <a:latin typeface="Raleway"/>
                <a:ea typeface="Raleway"/>
                <a:cs typeface="Raleway"/>
                <a:sym typeface="Raleway"/>
              </a:rPr>
              <a:t>Number of episodes in the anime</a:t>
            </a:r>
            <a:endParaRPr sz="1000" b="1" i="1">
              <a:solidFill>
                <a:schemeClr val="dk2"/>
              </a:solidFill>
              <a:latin typeface="Raleway"/>
              <a:ea typeface="Raleway"/>
              <a:cs typeface="Raleway"/>
              <a:sym typeface="Raleway"/>
            </a:endParaRPr>
          </a:p>
        </p:txBody>
      </p:sp>
      <p:cxnSp>
        <p:nvCxnSpPr>
          <p:cNvPr id="163" name="Google Shape;163;p21"/>
          <p:cNvCxnSpPr/>
          <p:nvPr/>
        </p:nvCxnSpPr>
        <p:spPr>
          <a:xfrm>
            <a:off x="3421902" y="3842597"/>
            <a:ext cx="1608900" cy="0"/>
          </a:xfrm>
          <a:prstGeom prst="straightConnector1">
            <a:avLst/>
          </a:prstGeom>
          <a:noFill/>
          <a:ln w="9525" cap="flat" cmpd="sng">
            <a:solidFill>
              <a:schemeClr val="accent5"/>
            </a:solidFill>
            <a:prstDash val="solid"/>
            <a:round/>
            <a:headEnd type="oval" w="med" len="med"/>
            <a:tailEnd type="oval" w="med" len="med"/>
          </a:ln>
        </p:spPr>
      </p:cxnSp>
      <p:sp>
        <p:nvSpPr>
          <p:cNvPr id="164" name="Google Shape;164;p21"/>
          <p:cNvSpPr txBox="1"/>
          <p:nvPr/>
        </p:nvSpPr>
        <p:spPr>
          <a:xfrm>
            <a:off x="5085148" y="3691071"/>
            <a:ext cx="2454000" cy="303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b="1" i="1">
                <a:solidFill>
                  <a:schemeClr val="dk2"/>
                </a:solidFill>
                <a:latin typeface="Raleway"/>
                <a:ea typeface="Raleway"/>
                <a:cs typeface="Raleway"/>
                <a:sym typeface="Raleway"/>
              </a:rPr>
              <a:t>Type: OVA, Movie, Series</a:t>
            </a:r>
            <a:endParaRPr sz="1000" b="1" i="1">
              <a:solidFill>
                <a:schemeClr val="dk2"/>
              </a:solidFill>
              <a:latin typeface="Raleway"/>
              <a:ea typeface="Raleway"/>
              <a:cs typeface="Raleway"/>
              <a:sym typeface="Raleway"/>
            </a:endParaRPr>
          </a:p>
        </p:txBody>
      </p:sp>
      <p:cxnSp>
        <p:nvCxnSpPr>
          <p:cNvPr id="165" name="Google Shape;165;p21"/>
          <p:cNvCxnSpPr/>
          <p:nvPr/>
        </p:nvCxnSpPr>
        <p:spPr>
          <a:xfrm>
            <a:off x="3234306" y="4266710"/>
            <a:ext cx="1789200" cy="0"/>
          </a:xfrm>
          <a:prstGeom prst="straightConnector1">
            <a:avLst/>
          </a:prstGeom>
          <a:noFill/>
          <a:ln w="9525" cap="flat" cmpd="sng">
            <a:solidFill>
              <a:schemeClr val="accent6"/>
            </a:solidFill>
            <a:prstDash val="solid"/>
            <a:round/>
            <a:headEnd type="oval" w="med" len="med"/>
            <a:tailEnd type="oval" w="med" len="med"/>
          </a:ln>
        </p:spPr>
      </p:cxnSp>
      <p:sp>
        <p:nvSpPr>
          <p:cNvPr id="166" name="Google Shape;166;p21"/>
          <p:cNvSpPr txBox="1"/>
          <p:nvPr/>
        </p:nvSpPr>
        <p:spPr>
          <a:xfrm>
            <a:off x="5085148" y="4115197"/>
            <a:ext cx="2454000" cy="303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b="1" i="1">
                <a:solidFill>
                  <a:schemeClr val="dk2"/>
                </a:solidFill>
                <a:latin typeface="Raleway"/>
                <a:ea typeface="Raleway"/>
                <a:cs typeface="Raleway"/>
                <a:sym typeface="Raleway"/>
              </a:rPr>
              <a:t>Number of viewers</a:t>
            </a:r>
            <a:endParaRPr sz="1000" b="1" i="1">
              <a:solidFill>
                <a:schemeClr val="dk2"/>
              </a:solidFill>
              <a:latin typeface="Raleway"/>
              <a:ea typeface="Raleway"/>
              <a:cs typeface="Raleway"/>
              <a:sym typeface="Raleway"/>
            </a:endParaRPr>
          </a:p>
        </p:txBody>
      </p:sp>
      <p:grpSp>
        <p:nvGrpSpPr>
          <p:cNvPr id="167" name="Google Shape;167;p21"/>
          <p:cNvGrpSpPr/>
          <p:nvPr/>
        </p:nvGrpSpPr>
        <p:grpSpPr>
          <a:xfrm>
            <a:off x="993000" y="1672979"/>
            <a:ext cx="3177491" cy="2856625"/>
            <a:chOff x="3778727" y="4460423"/>
            <a:chExt cx="720160" cy="647438"/>
          </a:xfrm>
        </p:grpSpPr>
        <p:sp>
          <p:nvSpPr>
            <p:cNvPr id="168" name="Google Shape;168;p21"/>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aleway"/>
                  <a:ea typeface="Raleway"/>
                  <a:cs typeface="Raleway"/>
                  <a:sym typeface="Raleway"/>
                </a:rPr>
                <a:t>TYPE</a:t>
              </a:r>
              <a:endParaRPr sz="1200" b="1" i="0" u="none" strike="noStrike" cap="none">
                <a:solidFill>
                  <a:schemeClr val="lt1"/>
                </a:solidFill>
                <a:latin typeface="Raleway"/>
                <a:ea typeface="Raleway"/>
                <a:cs typeface="Raleway"/>
                <a:sym typeface="Raleway"/>
              </a:endParaRPr>
            </a:p>
          </p:txBody>
        </p:sp>
        <p:sp>
          <p:nvSpPr>
            <p:cNvPr id="169" name="Google Shape;169;p21"/>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aleway"/>
                  <a:ea typeface="Raleway"/>
                  <a:cs typeface="Raleway"/>
                  <a:sym typeface="Raleway"/>
                </a:rPr>
                <a:t>VIEWS</a:t>
              </a:r>
              <a:endParaRPr sz="1200" b="1" i="0" u="none" strike="noStrike" cap="none">
                <a:solidFill>
                  <a:schemeClr val="lt1"/>
                </a:solidFill>
                <a:latin typeface="Raleway"/>
                <a:ea typeface="Raleway"/>
                <a:cs typeface="Raleway"/>
                <a:sym typeface="Raleway"/>
              </a:endParaRPr>
            </a:p>
          </p:txBody>
        </p:sp>
        <p:sp>
          <p:nvSpPr>
            <p:cNvPr id="170" name="Google Shape;170;p21"/>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aleway"/>
                  <a:ea typeface="Raleway"/>
                  <a:cs typeface="Raleway"/>
                  <a:sym typeface="Raleway"/>
                </a:rPr>
                <a:t>GENRE</a:t>
              </a:r>
              <a:endParaRPr sz="1200" b="1" i="0" u="none" strike="noStrike" cap="none">
                <a:solidFill>
                  <a:schemeClr val="lt1"/>
                </a:solidFill>
                <a:latin typeface="Raleway"/>
                <a:ea typeface="Raleway"/>
                <a:cs typeface="Raleway"/>
                <a:sym typeface="Raleway"/>
              </a:endParaRPr>
            </a:p>
          </p:txBody>
        </p:sp>
        <p:sp>
          <p:nvSpPr>
            <p:cNvPr id="171" name="Google Shape;171;p21"/>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aleway"/>
                  <a:ea typeface="Raleway"/>
                  <a:cs typeface="Raleway"/>
                  <a:sym typeface="Raleway"/>
                </a:rPr>
                <a:t>RATING</a:t>
              </a:r>
              <a:endParaRPr sz="1200" b="1" i="0" u="none" strike="noStrike" cap="none">
                <a:solidFill>
                  <a:schemeClr val="lt1"/>
                </a:solidFill>
                <a:latin typeface="Raleway"/>
                <a:ea typeface="Raleway"/>
                <a:cs typeface="Raleway"/>
                <a:sym typeface="Raleway"/>
              </a:endParaRPr>
            </a:p>
          </p:txBody>
        </p:sp>
        <p:sp>
          <p:nvSpPr>
            <p:cNvPr id="172" name="Google Shape;172;p21"/>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aleway"/>
                  <a:ea typeface="Raleway"/>
                  <a:cs typeface="Raleway"/>
                  <a:sym typeface="Raleway"/>
                </a:rPr>
                <a:t>AGE</a:t>
              </a:r>
              <a:endParaRPr sz="1200" b="1" i="0" u="none" strike="noStrike" cap="none">
                <a:solidFill>
                  <a:schemeClr val="lt1"/>
                </a:solidFill>
                <a:latin typeface="Raleway"/>
                <a:ea typeface="Raleway"/>
                <a:cs typeface="Raleway"/>
                <a:sym typeface="Raleway"/>
              </a:endParaRPr>
            </a:p>
          </p:txBody>
        </p:sp>
        <p:sp>
          <p:nvSpPr>
            <p:cNvPr id="173" name="Google Shape;173;p21"/>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aleway"/>
                <a:ea typeface="Raleway"/>
                <a:cs typeface="Raleway"/>
                <a:sym typeface="Raleway"/>
              </a:endParaRPr>
            </a:p>
          </p:txBody>
        </p:sp>
        <p:sp>
          <p:nvSpPr>
            <p:cNvPr id="174" name="Google Shape;174;p21"/>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aleway"/>
                  <a:ea typeface="Raleway"/>
                  <a:cs typeface="Raleway"/>
                  <a:sym typeface="Raleway"/>
                </a:rPr>
                <a:t>EPISODES</a:t>
              </a:r>
              <a:endParaRPr sz="1200" b="1" i="0" u="none" strike="noStrike" cap="none">
                <a:solidFill>
                  <a:schemeClr val="lt1"/>
                </a:solidFill>
                <a:latin typeface="Raleway"/>
                <a:ea typeface="Raleway"/>
                <a:cs typeface="Raleway"/>
                <a:sym typeface="Raleway"/>
              </a:endParaRPr>
            </a:p>
          </p:txBody>
        </p:sp>
      </p:grpSp>
    </p:spTree>
  </p:cSld>
  <p:clrMapOvr>
    <a:masterClrMapping/>
  </p:clrMapOvr>
</p:sld>
</file>

<file path=ppt/theme/theme1.xml><?xml version="1.0" encoding="utf-8"?>
<a:theme xmlns:a="http://schemas.openxmlformats.org/drawingml/2006/main" name="Olivia template">
  <a:themeElements>
    <a:clrScheme name="Custom 347">
      <a:dk1>
        <a:srgbClr val="434343"/>
      </a:dk1>
      <a:lt1>
        <a:srgbClr val="FFFFFF"/>
      </a:lt1>
      <a:dk2>
        <a:srgbClr val="666666"/>
      </a:dk2>
      <a:lt2>
        <a:srgbClr val="ECE9E6"/>
      </a:lt2>
      <a:accent1>
        <a:srgbClr val="FFB600"/>
      </a:accent1>
      <a:accent2>
        <a:srgbClr val="FF8400"/>
      </a:accent2>
      <a:accent3>
        <a:srgbClr val="FA5E5E"/>
      </a:accent3>
      <a:accent4>
        <a:srgbClr val="E42A87"/>
      </a:accent4>
      <a:accent5>
        <a:srgbClr val="D999E6"/>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705</Words>
  <Application>Microsoft Office PowerPoint</Application>
  <PresentationFormat>On-screen Show (16:9)</PresentationFormat>
  <Paragraphs>103</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Raleway</vt:lpstr>
      <vt:lpstr>Comic Sans MS</vt:lpstr>
      <vt:lpstr>Caveat</vt:lpstr>
      <vt:lpstr>Merriweather</vt:lpstr>
      <vt:lpstr>Calibri</vt:lpstr>
      <vt:lpstr>Arial</vt:lpstr>
      <vt:lpstr>Pacifico</vt:lpstr>
      <vt:lpstr>Comfortaa</vt:lpstr>
      <vt:lpstr>Olivia template</vt:lpstr>
      <vt:lpstr>Team Scorpion</vt:lpstr>
      <vt:lpstr>Hello!</vt:lpstr>
      <vt:lpstr>Team Members</vt:lpstr>
      <vt:lpstr>PowerPoint Presentation</vt:lpstr>
      <vt:lpstr>The Popularity of Anime 2016-2021</vt:lpstr>
      <vt:lpstr>PowerPoint Presentation</vt:lpstr>
      <vt:lpstr>PowerPoint Presentation</vt:lpstr>
      <vt:lpstr>Purpose of our project</vt:lpstr>
      <vt:lpstr>PowerPoint Presentation</vt:lpstr>
      <vt:lpstr>PowerPoint Presentation</vt:lpstr>
      <vt:lpstr>Content Based Filtering</vt:lpstr>
      <vt:lpstr>Lets look at some insights from this dataset</vt:lpstr>
      <vt:lpstr>PowerPoint Presentation</vt:lpstr>
      <vt:lpstr>PowerPoint Presentation</vt:lpstr>
      <vt:lpstr>Ideas behind the working of this project</vt:lpstr>
      <vt:lpstr>Roadmap</vt:lpstr>
      <vt:lpstr>Our process is easy(and comes with a kids filter too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Scorpion</dc:title>
  <cp:lastModifiedBy>Rahul mondal</cp:lastModifiedBy>
  <cp:revision>1</cp:revision>
  <dcterms:modified xsi:type="dcterms:W3CDTF">2021-07-31T10:32:23Z</dcterms:modified>
</cp:coreProperties>
</file>