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1" r:id="rId3"/>
    <p:sldId id="272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FF59-1A2C-4359-B14A-F7E66CF8E913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ACE67-8CE0-4EF2-B540-05C138175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21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ACE67-8CE0-4EF2-B540-05C138175C4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39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81856B4-33F2-4D61-BF4A-9FEB79ACCA1D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17DF4A-54E8-4BF4-BB99-9B7D7920D4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1856B4-33F2-4D61-BF4A-9FEB79ACCA1D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17DF4A-54E8-4BF4-BB99-9B7D7920D4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1856B4-33F2-4D61-BF4A-9FEB79ACCA1D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17DF4A-54E8-4BF4-BB99-9B7D7920D4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1856B4-33F2-4D61-BF4A-9FEB79ACCA1D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17DF4A-54E8-4BF4-BB99-9B7D7920D41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1856B4-33F2-4D61-BF4A-9FEB79ACCA1D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17DF4A-54E8-4BF4-BB99-9B7D7920D41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1856B4-33F2-4D61-BF4A-9FEB79ACCA1D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17DF4A-54E8-4BF4-BB99-9B7D7920D41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1856B4-33F2-4D61-BF4A-9FEB79ACCA1D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17DF4A-54E8-4BF4-BB99-9B7D7920D41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1856B4-33F2-4D61-BF4A-9FEB79ACCA1D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17DF4A-54E8-4BF4-BB99-9B7D7920D418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1856B4-33F2-4D61-BF4A-9FEB79ACCA1D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17DF4A-54E8-4BF4-BB99-9B7D7920D4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81856B4-33F2-4D61-BF4A-9FEB79ACCA1D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17DF4A-54E8-4BF4-BB99-9B7D7920D41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81856B4-33F2-4D61-BF4A-9FEB79ACCA1D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17DF4A-54E8-4BF4-BB99-9B7D7920D418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81856B4-33F2-4D61-BF4A-9FEB79ACCA1D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17DF4A-54E8-4BF4-BB99-9B7D7920D41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7772400" cy="1829761"/>
          </a:xfrm>
        </p:spPr>
        <p:txBody>
          <a:bodyPr/>
          <a:lstStyle/>
          <a:p>
            <a:r>
              <a:rPr lang="en-IN" dirty="0" smtClean="0"/>
              <a:t>Customer churn analysis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By:- Rahul Mutalik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827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203" y="1268760"/>
            <a:ext cx="4540522" cy="481399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effectLst/>
              </a:rPr>
              <a:t>Education wise Attrition </a:t>
            </a:r>
            <a:r>
              <a:rPr lang="en-GB" sz="3600" dirty="0" smtClean="0">
                <a:effectLst/>
              </a:rPr>
              <a:t>Flag</a:t>
            </a:r>
            <a:endParaRPr lang="en-GB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509016"/>
              </p:ext>
            </p:extLst>
          </p:nvPr>
        </p:nvGraphicFramePr>
        <p:xfrm>
          <a:off x="107505" y="1528776"/>
          <a:ext cx="4320480" cy="3830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  <a:gridCol w="1440160"/>
              </a:tblGrid>
              <a:tr h="4776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Attired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Existing </a:t>
                      </a:r>
                      <a:endParaRPr lang="en-GB" dirty="0"/>
                    </a:p>
                  </a:txBody>
                  <a:tcPr/>
                </a:tc>
              </a:tr>
              <a:tr h="582736"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High school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1707</a:t>
                      </a:r>
                      <a:endParaRPr lang="en-GB" dirty="0"/>
                    </a:p>
                  </a:txBody>
                  <a:tcPr/>
                </a:tc>
              </a:tr>
              <a:tr h="477628">
                <a:tc>
                  <a:txBody>
                    <a:bodyPr/>
                    <a:lstStyle/>
                    <a:p>
                      <a:r>
                        <a:rPr lang="en-IN" dirty="0" smtClean="0"/>
                        <a:t>college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859</a:t>
                      </a:r>
                      <a:endParaRPr lang="en-GB" dirty="0"/>
                    </a:p>
                  </a:txBody>
                  <a:tcPr/>
                </a:tc>
              </a:tr>
              <a:tr h="477628">
                <a:tc>
                  <a:txBody>
                    <a:bodyPr/>
                    <a:lstStyle/>
                    <a:p>
                      <a:r>
                        <a:rPr lang="en-IN" dirty="0" smtClean="0"/>
                        <a:t>graduate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487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2641</a:t>
                      </a:r>
                      <a:endParaRPr lang="en-GB" dirty="0"/>
                    </a:p>
                  </a:txBody>
                  <a:tcPr/>
                </a:tc>
              </a:tr>
              <a:tr h="582736">
                <a:tc>
                  <a:txBody>
                    <a:bodyPr/>
                    <a:lstStyle/>
                    <a:p>
                      <a:r>
                        <a:rPr lang="en-IN" dirty="0" smtClean="0"/>
                        <a:t>Post graduate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424</a:t>
                      </a:r>
                      <a:endParaRPr lang="en-GB" dirty="0"/>
                    </a:p>
                  </a:txBody>
                  <a:tcPr/>
                </a:tc>
              </a:tr>
              <a:tr h="477628">
                <a:tc>
                  <a:txBody>
                    <a:bodyPr/>
                    <a:lstStyle/>
                    <a:p>
                      <a:r>
                        <a:rPr lang="en-IN" dirty="0" smtClean="0"/>
                        <a:t>Doctorate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356</a:t>
                      </a:r>
                      <a:endParaRPr lang="en-GB" dirty="0"/>
                    </a:p>
                  </a:txBody>
                  <a:tcPr/>
                </a:tc>
              </a:tr>
              <a:tr h="582736">
                <a:tc>
                  <a:txBody>
                    <a:bodyPr/>
                    <a:lstStyle/>
                    <a:p>
                      <a:r>
                        <a:rPr lang="en-IN" dirty="0" smtClean="0"/>
                        <a:t>Uneducated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1250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73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GB" sz="3600" dirty="0">
                <a:effectLst/>
              </a:rPr>
              <a:t>Dependent wise total Attrition flag</a:t>
            </a:r>
            <a:endParaRPr lang="en-GB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80728"/>
            <a:ext cx="7769498" cy="39493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5856" y="5373216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Customers who have 2 to 3 dependent have likely to approach bank.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634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0375"/>
            <a:ext cx="8208910" cy="5832648"/>
          </a:xfrm>
        </p:spPr>
      </p:pic>
    </p:spTree>
    <p:extLst>
      <p:ext uri="{BB962C8B-B14F-4D97-AF65-F5344CB8AC3E}">
        <p14:creationId xmlns:p14="http://schemas.microsoft.com/office/powerpoint/2010/main" val="302283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13" b="5723"/>
          <a:stretch/>
        </p:blipFill>
        <p:spPr>
          <a:xfrm>
            <a:off x="255618" y="-23873"/>
            <a:ext cx="8888382" cy="5880070"/>
          </a:xfrm>
        </p:spPr>
      </p:pic>
    </p:spTree>
    <p:extLst>
      <p:ext uri="{BB962C8B-B14F-4D97-AF65-F5344CB8AC3E}">
        <p14:creationId xmlns:p14="http://schemas.microsoft.com/office/powerpoint/2010/main" val="4082406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38531"/>
          </a:xfrm>
        </p:spPr>
        <p:txBody>
          <a:bodyPr/>
          <a:lstStyle/>
          <a:p>
            <a:r>
              <a:rPr lang="en-IN" sz="2000" dirty="0"/>
              <a:t>Female Attired customers are more than male.</a:t>
            </a:r>
            <a:endParaRPr lang="en-GB" sz="2000" dirty="0"/>
          </a:p>
          <a:p>
            <a:r>
              <a:rPr lang="en-IN" sz="2000" dirty="0" smtClean="0"/>
              <a:t>Around 84% customers are Existing Customers.</a:t>
            </a:r>
          </a:p>
          <a:p>
            <a:r>
              <a:rPr lang="en-IN" sz="2000" dirty="0"/>
              <a:t>Most of our customers are from England </a:t>
            </a:r>
            <a:r>
              <a:rPr lang="en-IN" sz="2000" dirty="0" smtClean="0"/>
              <a:t>region.</a:t>
            </a:r>
          </a:p>
          <a:p>
            <a:r>
              <a:rPr lang="en-IN" sz="2000" dirty="0" smtClean="0"/>
              <a:t>Customers </a:t>
            </a:r>
            <a:r>
              <a:rPr lang="en-IN" sz="2000" dirty="0"/>
              <a:t>who </a:t>
            </a:r>
            <a:r>
              <a:rPr lang="en-IN" sz="2000" dirty="0" smtClean="0"/>
              <a:t>have </a:t>
            </a:r>
            <a:r>
              <a:rPr lang="en-IN" sz="2000" dirty="0"/>
              <a:t>blue type of card are around 92% of total customers and 77.16% are existing customers </a:t>
            </a:r>
            <a:endParaRPr lang="en-GB" sz="2000" dirty="0"/>
          </a:p>
          <a:p>
            <a:r>
              <a:rPr lang="en-IN" sz="2000" dirty="0"/>
              <a:t>Customers who have 2 to 3 dependent have likely to approach bank.</a:t>
            </a:r>
            <a:endParaRPr lang="en-GB" sz="2000" dirty="0"/>
          </a:p>
          <a:p>
            <a:r>
              <a:rPr lang="en-IN" sz="2000" dirty="0" smtClean="0"/>
              <a:t>Exciting customers have high school as their primarily education.</a:t>
            </a:r>
            <a:endParaRPr lang="en-GB" sz="2000" dirty="0"/>
          </a:p>
          <a:p>
            <a:r>
              <a:rPr lang="en-IN" sz="2000" dirty="0"/>
              <a:t>About 29.12% Existing customers have salary less than $</a:t>
            </a:r>
            <a:r>
              <a:rPr lang="en-IN" sz="2000" dirty="0" smtClean="0"/>
              <a:t>40K</a:t>
            </a:r>
          </a:p>
          <a:p>
            <a:r>
              <a:rPr lang="en-IN" sz="2000" dirty="0"/>
              <a:t>Most of Existing customers  are  married that make around39.28% of total customers.</a:t>
            </a:r>
            <a:endParaRPr lang="en-GB" sz="2000" dirty="0"/>
          </a:p>
          <a:p>
            <a:pPr marL="109728" indent="0">
              <a:buNone/>
            </a:pPr>
            <a:endParaRPr lang="en-GB" sz="2000" dirty="0"/>
          </a:p>
          <a:p>
            <a:endParaRPr lang="en-GB" sz="2000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78098"/>
          </a:xfrm>
        </p:spPr>
        <p:txBody>
          <a:bodyPr>
            <a:normAutofit/>
          </a:bodyPr>
          <a:lstStyle/>
          <a:p>
            <a:r>
              <a:rPr lang="en-IN" sz="3600" dirty="0" smtClean="0"/>
              <a:t>Insights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88547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Females Who belong to England region are  mostly likely  to churn.</a:t>
            </a:r>
          </a:p>
          <a:p>
            <a:r>
              <a:rPr lang="en-IN" sz="2000" dirty="0" smtClean="0"/>
              <a:t>Have a back round check of the salary of the females who’s salary less than $40k as there are most distinctly possible to churn.</a:t>
            </a:r>
            <a:endParaRPr lang="en-GB" dirty="0" smtClean="0"/>
          </a:p>
          <a:p>
            <a:r>
              <a:rPr lang="en-IN" sz="2000" dirty="0" smtClean="0"/>
              <a:t>Bank should focus on graduate and high schools background customers.</a:t>
            </a:r>
          </a:p>
          <a:p>
            <a:r>
              <a:rPr lang="en-IN" sz="2000" dirty="0" smtClean="0"/>
              <a:t>Bank Should try to provide best services for those customers who are their with the bank for more than 2 years. </a:t>
            </a:r>
          </a:p>
          <a:p>
            <a:r>
              <a:rPr lang="en-IN" sz="2000" dirty="0" smtClean="0"/>
              <a:t>Bank should focus on customers who </a:t>
            </a:r>
            <a:r>
              <a:rPr lang="en-IN" sz="2000" smtClean="0"/>
              <a:t>age between 30 to 50.</a:t>
            </a:r>
            <a:endParaRPr lang="en-IN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Recommendations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849223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/>
          <a:lstStyle/>
          <a:p>
            <a:r>
              <a:rPr lang="en-IN" dirty="0" smtClean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87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525963"/>
          </a:xfrm>
        </p:spPr>
        <p:txBody>
          <a:bodyPr/>
          <a:lstStyle/>
          <a:p>
            <a:r>
              <a:rPr lang="en-IN" dirty="0" smtClean="0"/>
              <a:t>A certain ban in </a:t>
            </a:r>
            <a:r>
              <a:rPr lang="en-IN" dirty="0"/>
              <a:t>N</a:t>
            </a:r>
            <a:r>
              <a:rPr lang="en-IN" dirty="0" smtClean="0"/>
              <a:t>orth America  wants to  perform churn analyse  as the credit  card business  of the bank is not performing very well.</a:t>
            </a:r>
          </a:p>
          <a:p>
            <a:r>
              <a:rPr lang="en-IN" dirty="0" smtClean="0"/>
              <a:t>Churn analyse  will help the bank to evaluate the customers who have stopped purchasing the credit card.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Abstract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81207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Analyse  the customer data of a North American bank and build an interactive dashboard using tableau.</a:t>
            </a:r>
          </a:p>
          <a:p>
            <a:r>
              <a:rPr lang="en-IN" dirty="0" smtClean="0"/>
              <a:t>Building  a dashboard will involve analysing the data presenting  the results using Graphs.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N" sz="3600" dirty="0" smtClean="0"/>
              <a:t>Objective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00060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5301582" cy="365084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IN" sz="3600" dirty="0" smtClean="0"/>
              <a:t>Attired &amp; Existing customers</a:t>
            </a:r>
            <a:endParaRPr lang="en-GB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710307"/>
              </p:ext>
            </p:extLst>
          </p:nvPr>
        </p:nvGraphicFramePr>
        <p:xfrm>
          <a:off x="4644008" y="2492896"/>
          <a:ext cx="4176464" cy="1490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</a:tblGrid>
              <a:tr h="745284">
                <a:tc>
                  <a:txBody>
                    <a:bodyPr/>
                    <a:lstStyle/>
                    <a:p>
                      <a:r>
                        <a:rPr lang="en-IN" dirty="0" smtClean="0"/>
                        <a:t>Attired </a:t>
                      </a:r>
                    </a:p>
                    <a:p>
                      <a:r>
                        <a:rPr lang="en-IN" dirty="0" smtClean="0"/>
                        <a:t>Customers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16%</a:t>
                      </a:r>
                      <a:endParaRPr lang="en-GB" dirty="0"/>
                    </a:p>
                  </a:txBody>
                  <a:tcPr/>
                </a:tc>
              </a:tr>
              <a:tr h="745284">
                <a:tc>
                  <a:txBody>
                    <a:bodyPr/>
                    <a:lstStyle/>
                    <a:p>
                      <a:r>
                        <a:rPr lang="en-IN" dirty="0" smtClean="0"/>
                        <a:t>Existing </a:t>
                      </a:r>
                    </a:p>
                    <a:p>
                      <a:r>
                        <a:rPr lang="en-IN" dirty="0" smtClean="0"/>
                        <a:t>Customers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84%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92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628800"/>
            <a:ext cx="4087568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en-IN" sz="3600" dirty="0" smtClean="0"/>
              <a:t>Gender wise Attired and Existing customers.</a:t>
            </a:r>
            <a:endParaRPr lang="en-GB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642811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Female Attired customers are more than male.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34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en-IN" sz="3600" dirty="0" smtClean="0"/>
              <a:t>Region wise </a:t>
            </a:r>
            <a:r>
              <a:rPr lang="en-IN" sz="3600" dirty="0"/>
              <a:t>Attired and Existing customers.</a:t>
            </a:r>
            <a:r>
              <a:rPr lang="en-IN" sz="3600" dirty="0" smtClean="0"/>
              <a:t> </a:t>
            </a:r>
            <a:endParaRPr lang="en-GB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83285" y="2708920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Most of our customers are from England region 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948660"/>
            <a:ext cx="5513148" cy="5367180"/>
          </a:xfrm>
        </p:spPr>
      </p:pic>
    </p:spTree>
    <p:extLst>
      <p:ext uri="{BB962C8B-B14F-4D97-AF65-F5344CB8AC3E}">
        <p14:creationId xmlns:p14="http://schemas.microsoft.com/office/powerpoint/2010/main" val="205694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en-GB" sz="3600" dirty="0">
                <a:effectLst/>
              </a:rPr>
              <a:t>Card Category </a:t>
            </a:r>
            <a:r>
              <a:rPr lang="en-GB" sz="3600" dirty="0" smtClean="0">
                <a:effectLst/>
              </a:rPr>
              <a:t>attired and existing customers </a:t>
            </a:r>
            <a:endParaRPr lang="en-GB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628800"/>
            <a:ext cx="5763750" cy="4525962"/>
          </a:xfrm>
        </p:spPr>
      </p:pic>
      <p:sp>
        <p:nvSpPr>
          <p:cNvPr id="6" name="TextBox 5"/>
          <p:cNvSpPr txBox="1"/>
          <p:nvPr/>
        </p:nvSpPr>
        <p:spPr>
          <a:xfrm>
            <a:off x="395536" y="2932494"/>
            <a:ext cx="2376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Customers who Posses blue type of card are around 92% of total customers and 77.16% are existing customers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13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64488" cy="706090"/>
          </a:xfrm>
        </p:spPr>
        <p:txBody>
          <a:bodyPr>
            <a:noAutofit/>
          </a:bodyPr>
          <a:lstStyle/>
          <a:p>
            <a:r>
              <a:rPr lang="en-GB" sz="3200" dirty="0">
                <a:effectLst/>
              </a:rPr>
              <a:t>Income Category wise </a:t>
            </a:r>
            <a:r>
              <a:rPr lang="en-GB" sz="3200" dirty="0" smtClean="0">
                <a:effectLst/>
              </a:rPr>
              <a:t>attired customers </a:t>
            </a:r>
            <a:r>
              <a:rPr lang="en-GB" sz="3200" dirty="0">
                <a:effectLst/>
              </a:rPr>
              <a:t>and </a:t>
            </a:r>
            <a:r>
              <a:rPr lang="en-GB" sz="3200" dirty="0" smtClean="0">
                <a:effectLst/>
              </a:rPr>
              <a:t>existing </a:t>
            </a:r>
            <a:r>
              <a:rPr lang="en-GB" sz="3200" dirty="0">
                <a:effectLst/>
              </a:rPr>
              <a:t>customers </a:t>
            </a:r>
            <a:endParaRPr lang="en-GB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392" y="1196752"/>
            <a:ext cx="6793608" cy="4525962"/>
          </a:xfrm>
        </p:spPr>
      </p:pic>
      <p:sp>
        <p:nvSpPr>
          <p:cNvPr id="7" name="TextBox 6"/>
          <p:cNvSpPr txBox="1"/>
          <p:nvPr/>
        </p:nvSpPr>
        <p:spPr>
          <a:xfrm>
            <a:off x="308720" y="2276872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About 29.12% Existing customers have salary less than $40K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19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581" y="1628800"/>
            <a:ext cx="4946886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effectLst/>
              </a:rPr>
              <a:t>Marital status wise attrition flag</a:t>
            </a:r>
            <a:endParaRPr lang="en-GB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5738"/>
              </p:ext>
            </p:extLst>
          </p:nvPr>
        </p:nvGraphicFramePr>
        <p:xfrm>
          <a:off x="179512" y="1484784"/>
          <a:ext cx="3799950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650"/>
                <a:gridCol w="1266650"/>
                <a:gridCol w="1266650"/>
              </a:tblGrid>
              <a:tr h="55806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Attired</a:t>
                      </a:r>
                      <a:r>
                        <a:rPr lang="en-IN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Existing</a:t>
                      </a:r>
                      <a:endParaRPr lang="en-GB" dirty="0"/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IN" dirty="0" smtClean="0"/>
                        <a:t>Married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3,978</a:t>
                      </a:r>
                      <a:endParaRPr lang="en-GB" dirty="0"/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IN" dirty="0" smtClean="0"/>
                        <a:t>Single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668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3,275</a:t>
                      </a:r>
                      <a:endParaRPr lang="en-GB" dirty="0"/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IN" dirty="0" smtClean="0"/>
                        <a:t>divorced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627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4365104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Most of Existing customers  are  married that make around39.28% of total customers.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702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153</TotalTime>
  <Words>426</Words>
  <Application>Microsoft Office PowerPoint</Application>
  <PresentationFormat>On-screen Show (4:3)</PresentationFormat>
  <Paragraphs>77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Customer churn analysis</vt:lpstr>
      <vt:lpstr>Abstract </vt:lpstr>
      <vt:lpstr>Objective</vt:lpstr>
      <vt:lpstr>Attired &amp; Existing customers</vt:lpstr>
      <vt:lpstr>Gender wise Attired and Existing customers.</vt:lpstr>
      <vt:lpstr>Region wise Attired and Existing customers. </vt:lpstr>
      <vt:lpstr>Card Category attired and existing customers </vt:lpstr>
      <vt:lpstr>Income Category wise attired customers and existing customers </vt:lpstr>
      <vt:lpstr>Marital status wise attrition flag</vt:lpstr>
      <vt:lpstr>Education wise Attrition Flag</vt:lpstr>
      <vt:lpstr>Dependent wise total Attrition flag</vt:lpstr>
      <vt:lpstr>PowerPoint Presentation</vt:lpstr>
      <vt:lpstr>PowerPoint Presentation</vt:lpstr>
      <vt:lpstr>Insights </vt:lpstr>
      <vt:lpstr>Recommendations </vt:lpstr>
      <vt:lpstr>Thank you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14</cp:revision>
  <dcterms:created xsi:type="dcterms:W3CDTF">2023-10-07T11:04:47Z</dcterms:created>
  <dcterms:modified xsi:type="dcterms:W3CDTF">2023-10-07T14:44:56Z</dcterms:modified>
</cp:coreProperties>
</file>