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75" r:id="rId5"/>
    <p:sldId id="274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48" autoAdjust="0"/>
  </p:normalViewPr>
  <p:slideViewPr>
    <p:cSldViewPr snapToGrid="0">
      <p:cViewPr varScale="1">
        <p:scale>
          <a:sx n="73" d="100"/>
          <a:sy n="73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79;p16"/>
          <p:cNvSpPr txBox="1">
            <a:spLocks/>
          </p:cNvSpPr>
          <p:nvPr/>
        </p:nvSpPr>
        <p:spPr>
          <a:xfrm>
            <a:off x="1617986" y="2313452"/>
            <a:ext cx="44337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1400" smtClean="0">
                <a:latin typeface="Inconsolata"/>
                <a:ea typeface="Inconsolata"/>
                <a:cs typeface="Inconsolata"/>
                <a:sym typeface="Inconsolata"/>
              </a:rPr>
              <a:t>&lt;! DOCTYPE 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1400" smtClean="0">
                <a:latin typeface="Inconsolata"/>
                <a:ea typeface="Inconsolata"/>
                <a:cs typeface="Inconsolata"/>
                <a:sym typeface="Inconsolata"/>
              </a:rPr>
              <a:t>&lt;html&gt;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1400" smtClean="0">
                <a:latin typeface="Inconsolata"/>
                <a:ea typeface="Inconsolata"/>
                <a:cs typeface="Inconsolata"/>
                <a:sym typeface="Inconsolata"/>
              </a:rPr>
              <a:t>	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1400" smtClean="0">
                <a:latin typeface="Inconsolata"/>
                <a:ea typeface="Inconsolata"/>
                <a:cs typeface="Inconsolata"/>
                <a:sym typeface="Inconsolata"/>
              </a:rPr>
              <a:t>		&lt;title&gt; My Title 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1400" smtClean="0">
                <a:latin typeface="Inconsolata"/>
                <a:ea typeface="Inconsolata"/>
                <a:cs typeface="Inconsolata"/>
                <a:sym typeface="Inconsolata"/>
              </a:rPr>
              <a:t>	&lt;/head&gt;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1400" smtClean="0"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1400" smtClean="0">
                <a:latin typeface="Inconsolata"/>
                <a:ea typeface="Inconsolata"/>
                <a:cs typeface="Inconsolata"/>
                <a:sym typeface="Inconsolata"/>
              </a:rPr>
              <a:t>	&lt;h1&gt;A heading &lt;/h1&gt;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1400" smtClean="0">
                <a:latin typeface="Inconsolata"/>
                <a:ea typeface="Inconsolata"/>
                <a:cs typeface="Inconsolata"/>
                <a:sym typeface="Inconsolata"/>
              </a:rPr>
              <a:t>	&lt;a href= “websiteLink”&gt;Link text&lt;/a&gt;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1400" smtClean="0"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  <a:endParaRPr lang="en-US" sz="1400" dirty="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5" name="Google Shape;8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14836" y="2029465"/>
            <a:ext cx="407670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3;p16" descr="Screen Shot 2017-01-16 at 6.34.3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586" y="4458152"/>
            <a:ext cx="2602500" cy="150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3303"/>
            <a:ext cx="11029615" cy="4467497"/>
          </a:xfrm>
        </p:spPr>
        <p:txBody>
          <a:bodyPr>
            <a:noAutofit/>
          </a:bodyPr>
          <a:lstStyle/>
          <a:p>
            <a:r>
              <a:rPr lang="en-US" dirty="0"/>
              <a:t>We can see the DOM of any website.</a:t>
            </a:r>
          </a:p>
          <a:p>
            <a:r>
              <a:rPr lang="en-US" dirty="0" smtClean="0"/>
              <a:t>This </a:t>
            </a:r>
            <a:r>
              <a:rPr lang="en-US" dirty="0"/>
              <a:t>DOM will allow us to use </a:t>
            </a:r>
            <a:r>
              <a:rPr lang="en-US" dirty="0" err="1"/>
              <a:t>Javascript</a:t>
            </a:r>
            <a:r>
              <a:rPr lang="en-US" dirty="0"/>
              <a:t> to interact with the web page.</a:t>
            </a:r>
          </a:p>
          <a:p>
            <a:r>
              <a:rPr lang="en-US" dirty="0"/>
              <a:t>The DOM is enormous, most developers won’t use all the properties.</a:t>
            </a:r>
          </a:p>
          <a:p>
            <a:r>
              <a:rPr lang="en-US" dirty="0"/>
              <a:t>We will cover the common objects used, but be prepared for the unknown!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Here are some important document attributes:</a:t>
            </a:r>
          </a:p>
          <a:p>
            <a:pPr lvl="1"/>
            <a:r>
              <a:rPr lang="en-US" sz="2000" dirty="0"/>
              <a:t>document.URL</a:t>
            </a:r>
          </a:p>
          <a:p>
            <a:pPr lvl="1"/>
            <a:r>
              <a:rPr lang="en-US" sz="2000" dirty="0" err="1"/>
              <a:t>document.body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document.head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document.links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010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many methods for grabbing elements from the DOM:</a:t>
            </a:r>
          </a:p>
          <a:p>
            <a:pPr lvl="1"/>
            <a:r>
              <a:rPr lang="en-US" sz="2200" dirty="0" err="1"/>
              <a:t>document.getElementById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err="1"/>
              <a:t>document.getElementByClassName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err="1"/>
              <a:t>document.getElementsByTagName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err="1"/>
              <a:t>document.querySelector</a:t>
            </a:r>
            <a:r>
              <a:rPr lang="en-US" sz="2200" dirty="0" smtClean="0"/>
              <a:t>()</a:t>
            </a:r>
          </a:p>
          <a:p>
            <a:pPr lvl="1"/>
            <a:r>
              <a:rPr lang="en-US" sz="2200" dirty="0" err="1" smtClean="0"/>
              <a:t>document.querySelectorAll</a:t>
            </a:r>
            <a:r>
              <a:rPr lang="en-US" sz="2200" dirty="0" smtClean="0"/>
              <a:t>()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452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Once you have grabbed an element, you can interact with it! </a:t>
            </a:r>
          </a:p>
          <a:p>
            <a:pPr lvl="1"/>
            <a:r>
              <a:rPr lang="en-US" sz="1800" dirty="0" err="1"/>
              <a:t>myvariable.style.color</a:t>
            </a:r>
            <a:r>
              <a:rPr lang="en-US" sz="1800" dirty="0"/>
              <a:t> (Many CSS options)</a:t>
            </a:r>
          </a:p>
          <a:p>
            <a:pPr lvl="1"/>
            <a:r>
              <a:rPr lang="en-US" sz="1800" dirty="0" err="1"/>
              <a:t>myvariable.textContent</a:t>
            </a:r>
            <a:endParaRPr lang="en-US" sz="1800" dirty="0"/>
          </a:p>
          <a:p>
            <a:pPr lvl="1"/>
            <a:r>
              <a:rPr lang="en-US" sz="1800" dirty="0" err="1"/>
              <a:t>myvariable.innerHTML</a:t>
            </a:r>
            <a:endParaRPr lang="en-US" sz="1800" dirty="0"/>
          </a:p>
          <a:p>
            <a:pPr lvl="1"/>
            <a:r>
              <a:rPr lang="en-US" sz="1800" dirty="0" err="1"/>
              <a:t>myvariable.getAttribute</a:t>
            </a:r>
            <a:r>
              <a:rPr lang="en-US" sz="1800" dirty="0"/>
              <a:t>()</a:t>
            </a:r>
          </a:p>
          <a:p>
            <a:pPr lvl="1"/>
            <a:r>
              <a:rPr lang="en-US" sz="1800" dirty="0" err="1"/>
              <a:t>myvariable.setAttribute</a:t>
            </a:r>
            <a:r>
              <a:rPr lang="en-US" sz="1800" dirty="0"/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Gill Sans MT</vt:lpstr>
      <vt:lpstr>Inconsolata</vt:lpstr>
      <vt:lpstr>Montserrat</vt:lpstr>
      <vt:lpstr>Wingdings 2</vt:lpstr>
      <vt:lpstr>Dividend</vt:lpstr>
      <vt:lpstr>Document Object Model</vt:lpstr>
      <vt:lpstr>Document Object Model</vt:lpstr>
      <vt:lpstr>Document Object Model</vt:lpstr>
      <vt:lpstr>Document Object Model</vt:lpstr>
      <vt:lpstr>Document Object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2019-03-21T15:22:28Z</dcterms:created>
  <dcterms:modified xsi:type="dcterms:W3CDTF">2019-03-22T11:39:00Z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