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69" r:id="rId13"/>
    <p:sldId id="270"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21T11:33:06.957" idx="1">
    <p:pos x="10" y="10"/>
    <p:text>Add Properties after this slide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21T11:52:45.814" idx="2">
    <p:pos x="10" y="10"/>
    <p:text>If this slide not usable than delete it.</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smtClean="0">
                <a:solidFill>
                  <a:schemeClr val="bg1"/>
                </a:solidFill>
              </a:rPr>
              <a:t>Javascript</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-By </a:t>
            </a:r>
            <a:r>
              <a:rPr lang="en-US" dirty="0" err="1" smtClean="0">
                <a:solidFill>
                  <a:srgbClr val="7CEBFF"/>
                </a:solidFill>
              </a:rPr>
              <a:t>Internshipstation</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JavaScript</a:t>
            </a:r>
          </a:p>
        </p:txBody>
      </p:sp>
      <p:sp>
        <p:nvSpPr>
          <p:cNvPr id="8" name="Content Placeholder 7"/>
          <p:cNvSpPr>
            <a:spLocks noGrp="1"/>
          </p:cNvSpPr>
          <p:nvPr>
            <p:ph idx="1"/>
          </p:nvPr>
        </p:nvSpPr>
        <p:spPr/>
        <p:txBody>
          <a:bodyPr/>
          <a:lstStyle/>
          <a:p>
            <a:r>
              <a:rPr lang="en-IN" dirty="0" smtClean="0"/>
              <a:t>A </a:t>
            </a:r>
            <a:r>
              <a:rPr lang="en-IN" dirty="0"/>
              <a:t>variable in </a:t>
            </a:r>
            <a:r>
              <a:rPr lang="en-IN" dirty="0" smtClean="0"/>
              <a:t>JavaScript:</a:t>
            </a:r>
          </a:p>
          <a:p>
            <a:pPr marL="324000" lvl="1" indent="0">
              <a:buNone/>
            </a:pPr>
            <a:r>
              <a:rPr lang="en-IN" dirty="0" err="1"/>
              <a:t>var</a:t>
            </a:r>
            <a:r>
              <a:rPr lang="en-IN" dirty="0"/>
              <a:t> x = 10;</a:t>
            </a:r>
          </a:p>
        </p:txBody>
      </p:sp>
    </p:spTree>
    <p:extLst>
      <p:ext uri="{BB962C8B-B14F-4D97-AF65-F5344CB8AC3E}">
        <p14:creationId xmlns:p14="http://schemas.microsoft.com/office/powerpoint/2010/main" val="160847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91684" y="1950449"/>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JavaScript is a scripting language designed to interact with the elements of web pages. JavaScript consists of three main </a:t>
            </a:r>
            <a:r>
              <a:rPr lang="en-US" dirty="0" smtClean="0"/>
              <a:t>parts:</a:t>
            </a:r>
          </a:p>
          <a:p>
            <a:pPr lvl="1"/>
            <a:r>
              <a:rPr lang="en-US" dirty="0" smtClean="0"/>
              <a:t>ECMAScript </a:t>
            </a:r>
            <a:r>
              <a:rPr lang="en-US" dirty="0"/>
              <a:t>that provides the core functionality.</a:t>
            </a:r>
          </a:p>
          <a:p>
            <a:pPr lvl="1"/>
            <a:r>
              <a:rPr lang="en-US" dirty="0"/>
              <a:t>The Document Object Model (DOM), which provides interfaces for interacting with elements on web pages</a:t>
            </a:r>
          </a:p>
          <a:p>
            <a:pPr lvl="1"/>
            <a:r>
              <a:rPr lang="en-US" dirty="0"/>
              <a:t>The Browser Object Model (BOM), which provides interfaces for interacting with the web </a:t>
            </a:r>
            <a:r>
              <a:rPr lang="en-US" dirty="0" smtClean="0"/>
              <a:t>browsers</a:t>
            </a:r>
            <a:r>
              <a:rPr lang="en-US" dirty="0" smtClean="0"/>
              <a:t>.</a:t>
            </a:r>
          </a:p>
          <a:p>
            <a:r>
              <a:rPr lang="en-US" dirty="0"/>
              <a:t>JavaScript is considered a "weakly typed" or "</a:t>
            </a:r>
            <a:r>
              <a:rPr lang="en-US" dirty="0" err="1"/>
              <a:t>untyped</a:t>
            </a:r>
            <a:r>
              <a:rPr lang="en-US" dirty="0"/>
              <a:t>" language. This means that JavaScript will figure out what type of data you have and make the necessary adjustments so that you don't have to redefine your different types of data.</a:t>
            </a:r>
            <a:endParaRPr lang="en-US" dirty="0"/>
          </a:p>
        </p:txBody>
      </p:sp>
    </p:spTree>
    <p:extLst>
      <p:ext uri="{BB962C8B-B14F-4D97-AF65-F5344CB8AC3E}">
        <p14:creationId xmlns:p14="http://schemas.microsoft.com/office/powerpoint/2010/main" val="94630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lvl="1"/>
            <a:endParaRPr lang="en-US" dirty="0" smtClean="0"/>
          </a:p>
          <a:p>
            <a:r>
              <a:rPr lang="en-US" dirty="0" smtClean="0"/>
              <a:t>JavaScript allows you to add interactivity to a web page. </a:t>
            </a:r>
          </a:p>
          <a:p>
            <a:r>
              <a:rPr lang="en-US" dirty="0"/>
              <a:t>You can use it to check or modify the contents of forms, change images, open new windows and write dynamic page </a:t>
            </a:r>
            <a:r>
              <a:rPr lang="en-US" dirty="0" smtClean="0"/>
              <a:t>content.</a:t>
            </a:r>
          </a:p>
          <a:p>
            <a:r>
              <a:rPr lang="en-US" dirty="0"/>
              <a:t>You can even use it with CSS to make </a:t>
            </a:r>
            <a:r>
              <a:rPr lang="en-US" dirty="0" smtClean="0"/>
              <a:t>DHTML. </a:t>
            </a:r>
            <a:r>
              <a:rPr lang="en-US" dirty="0"/>
              <a:t>This allows you to make parts of your web pages appear or disappear or move around on the page</a:t>
            </a:r>
            <a:r>
              <a:rPr lang="en-US" dirty="0" smtClean="0"/>
              <a:t>.</a:t>
            </a:r>
          </a:p>
          <a:p>
            <a:r>
              <a:rPr lang="en-US" dirty="0" err="1"/>
              <a:t>JavaScripts</a:t>
            </a:r>
            <a:r>
              <a:rPr lang="en-US" dirty="0"/>
              <a:t> only execute on the page(s) that are on your browser window at any set time. </a:t>
            </a:r>
            <a:endParaRPr lang="en-US" dirty="0" smtClean="0"/>
          </a:p>
          <a:p>
            <a:r>
              <a:rPr lang="en-IN" dirty="0" smtClean="0"/>
              <a:t>When a web page is loaded i.e. after HTML and CSS have been downloaded, the web browser’s JavaScript engine starts executing the JavaScript code. The JavaScript code then modifies the HTML and CSS to update the user interface dynamically using DOM interfaces.</a:t>
            </a:r>
          </a:p>
          <a:p>
            <a:r>
              <a:rPr lang="en-US" dirty="0"/>
              <a:t>Before we go any further, let me say; JavaScript has nothing to do with Java.</a:t>
            </a:r>
            <a:endParaRPr lang="en-IN" dirty="0" smtClean="0"/>
          </a:p>
          <a:p>
            <a:endParaRPr lang="en-US" dirty="0"/>
          </a:p>
        </p:txBody>
      </p:sp>
    </p:spTree>
    <p:extLst>
      <p:ext uri="{BB962C8B-B14F-4D97-AF65-F5344CB8AC3E}">
        <p14:creationId xmlns:p14="http://schemas.microsoft.com/office/powerpoint/2010/main" val="263920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r>
              <a:rPr lang="en-US" b="1" dirty="0"/>
              <a:t>JavaScript</a:t>
            </a:r>
            <a:r>
              <a:rPr lang="en-US" dirty="0"/>
              <a:t> was created by Brendan </a:t>
            </a:r>
            <a:r>
              <a:rPr lang="en-US" dirty="0" err="1"/>
              <a:t>Eich</a:t>
            </a:r>
            <a:r>
              <a:rPr lang="en-US" dirty="0"/>
              <a:t> in </a:t>
            </a:r>
            <a:r>
              <a:rPr lang="en-US" dirty="0" smtClean="0"/>
              <a:t>1995</a:t>
            </a:r>
            <a:r>
              <a:rPr lang="en-US" dirty="0"/>
              <a:t>, which appeared in Netscape, a popular browser of that time. </a:t>
            </a:r>
            <a:endParaRPr lang="en-US" dirty="0" smtClean="0"/>
          </a:p>
          <a:p>
            <a:r>
              <a:rPr lang="en-US" dirty="0"/>
              <a:t>JavaScript, often abbreviated as </a:t>
            </a:r>
            <a:r>
              <a:rPr lang="en-US" dirty="0" smtClean="0"/>
              <a:t>JS</a:t>
            </a:r>
            <a:r>
              <a:rPr lang="en-US" dirty="0"/>
              <a:t>.</a:t>
            </a:r>
            <a:endParaRPr lang="en-US" dirty="0" smtClean="0"/>
          </a:p>
          <a:p>
            <a:r>
              <a:rPr lang="en-US" dirty="0"/>
              <a:t>JavaScript, originally nicknamed </a:t>
            </a:r>
            <a:r>
              <a:rPr lang="en-US" dirty="0" err="1"/>
              <a:t>LiveWire</a:t>
            </a:r>
            <a:r>
              <a:rPr lang="en-US" dirty="0"/>
              <a:t> and then </a:t>
            </a:r>
            <a:r>
              <a:rPr lang="en-US" dirty="0" err="1"/>
              <a:t>LiveScript</a:t>
            </a:r>
            <a:r>
              <a:rPr lang="en-US" dirty="0"/>
              <a:t> when it was created by Netscape, should in fact be called </a:t>
            </a:r>
            <a:r>
              <a:rPr lang="en-US" dirty="0" err="1" smtClean="0"/>
              <a:t>ECMAscript</a:t>
            </a:r>
            <a:r>
              <a:rPr lang="en-US" dirty="0" smtClean="0"/>
              <a:t> (</a:t>
            </a:r>
            <a:r>
              <a:rPr lang="en-IN" dirty="0"/>
              <a:t>European Computer Manufacturers Association</a:t>
            </a:r>
            <a:r>
              <a:rPr lang="en-US" dirty="0" smtClean="0"/>
              <a:t>) </a:t>
            </a:r>
            <a:r>
              <a:rPr lang="en-US" dirty="0"/>
              <a:t>as it was renamed when Netscape passed it to the ECMA for </a:t>
            </a:r>
            <a:r>
              <a:rPr lang="en-US" dirty="0" smtClean="0"/>
              <a:t>standardization.</a:t>
            </a:r>
            <a:endParaRPr lang="en-IN" dirty="0"/>
          </a:p>
        </p:txBody>
      </p:sp>
    </p:spTree>
    <p:extLst>
      <p:ext uri="{BB962C8B-B14F-4D97-AF65-F5344CB8AC3E}">
        <p14:creationId xmlns:p14="http://schemas.microsoft.com/office/powerpoint/2010/main" val="123140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a:t>JavaScript is </a:t>
            </a:r>
            <a:r>
              <a:rPr lang="en-IN" dirty="0" smtClean="0"/>
              <a:t>case-sensitive</a:t>
            </a:r>
          </a:p>
          <a:p>
            <a:pPr lvl="1"/>
            <a:r>
              <a:rPr lang="en-US" dirty="0"/>
              <a:t>Everything in JavaScript including </a:t>
            </a:r>
            <a:r>
              <a:rPr lang="en-US" dirty="0">
                <a:solidFill>
                  <a:schemeClr val="bg1">
                    <a:lumMod val="50000"/>
                  </a:schemeClr>
                </a:solidFill>
              </a:rPr>
              <a:t>variables</a:t>
            </a:r>
            <a:r>
              <a:rPr lang="en-US" dirty="0"/>
              <a:t>, </a:t>
            </a:r>
            <a:r>
              <a:rPr lang="en-US" dirty="0">
                <a:solidFill>
                  <a:schemeClr val="bg1">
                    <a:lumMod val="50000"/>
                  </a:schemeClr>
                </a:solidFill>
              </a:rPr>
              <a:t>function</a:t>
            </a:r>
            <a:r>
              <a:rPr lang="en-US" dirty="0"/>
              <a:t> names, </a:t>
            </a:r>
            <a:r>
              <a:rPr lang="en-US" dirty="0">
                <a:solidFill>
                  <a:schemeClr val="bg1">
                    <a:lumMod val="50000"/>
                  </a:schemeClr>
                </a:solidFill>
              </a:rPr>
              <a:t>class</a:t>
            </a:r>
            <a:r>
              <a:rPr lang="en-US" dirty="0"/>
              <a:t> names, and operators are case-sensitive</a:t>
            </a:r>
            <a:r>
              <a:rPr lang="en-US" dirty="0" smtClean="0"/>
              <a:t>.</a:t>
            </a:r>
          </a:p>
          <a:p>
            <a:pPr lvl="1"/>
            <a:r>
              <a:rPr lang="en-US" dirty="0" smtClean="0"/>
              <a:t>It means that </a:t>
            </a:r>
            <a:r>
              <a:rPr lang="en-US" dirty="0" smtClean="0">
                <a:solidFill>
                  <a:schemeClr val="bg1">
                    <a:lumMod val="50000"/>
                  </a:schemeClr>
                </a:solidFill>
              </a:rPr>
              <a:t>apple</a:t>
            </a:r>
            <a:r>
              <a:rPr lang="en-US" dirty="0" smtClean="0"/>
              <a:t> and </a:t>
            </a:r>
            <a:r>
              <a:rPr lang="en-US" dirty="0">
                <a:solidFill>
                  <a:schemeClr val="bg1">
                    <a:lumMod val="50000"/>
                  </a:schemeClr>
                </a:solidFill>
              </a:rPr>
              <a:t>Apple</a:t>
            </a:r>
            <a:r>
              <a:rPr lang="en-US" dirty="0" smtClean="0"/>
              <a:t> are two different variables.</a:t>
            </a:r>
          </a:p>
          <a:p>
            <a:pPr lvl="1"/>
            <a:endParaRPr lang="en-US" dirty="0" smtClean="0"/>
          </a:p>
          <a:p>
            <a:r>
              <a:rPr lang="en-US" dirty="0"/>
              <a:t>Identifiers</a:t>
            </a:r>
          </a:p>
          <a:p>
            <a:pPr lvl="1"/>
            <a:r>
              <a:rPr lang="en-US" dirty="0" smtClean="0"/>
              <a:t>An identifier is the name of a variable, function, </a:t>
            </a:r>
            <a:r>
              <a:rPr lang="en-US" dirty="0" smtClean="0"/>
              <a:t>parameter </a:t>
            </a:r>
            <a:r>
              <a:rPr lang="en-US" dirty="0" smtClean="0"/>
              <a:t>or class. An identifier consists of one or more characters in the following format:</a:t>
            </a:r>
          </a:p>
          <a:p>
            <a:pPr lvl="2"/>
            <a:r>
              <a:rPr lang="en-US" dirty="0"/>
              <a:t>The first character must be a letter (a-z, or A-Z), an underscore(_), or a dollar sign ($).</a:t>
            </a:r>
          </a:p>
          <a:p>
            <a:pPr lvl="2"/>
            <a:r>
              <a:rPr lang="en-US" dirty="0"/>
              <a:t>The other characters can be letters (a-z, A-Z), numbers (0-9), underscores (_) and dollar signs ($).</a:t>
            </a:r>
          </a:p>
          <a:p>
            <a:pPr lvl="2"/>
            <a:endParaRPr lang="en-US" dirty="0" smtClean="0"/>
          </a:p>
          <a:p>
            <a:pPr lvl="1"/>
            <a:endParaRPr lang="en-IN" dirty="0"/>
          </a:p>
        </p:txBody>
      </p:sp>
    </p:spTree>
    <p:extLst>
      <p:ext uri="{BB962C8B-B14F-4D97-AF65-F5344CB8AC3E}">
        <p14:creationId xmlns:p14="http://schemas.microsoft.com/office/powerpoint/2010/main" val="353442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9501" y="1225641"/>
            <a:ext cx="11028362" cy="3678238"/>
          </a:xfrm>
        </p:spPr>
        <p:txBody>
          <a:bodyPr/>
          <a:lstStyle/>
          <a:p>
            <a:r>
              <a:rPr lang="en-US" dirty="0"/>
              <a:t>Comments</a:t>
            </a:r>
          </a:p>
          <a:p>
            <a:pPr lvl="1"/>
            <a:r>
              <a:rPr lang="en-US" dirty="0"/>
              <a:t>JavaScript supports both single-line and block comments. A single-line comment starts with two forward-slash characters (//), for example:</a:t>
            </a:r>
          </a:p>
          <a:p>
            <a:pPr lvl="1"/>
            <a:r>
              <a:rPr lang="en-US" dirty="0"/>
              <a:t>A block comment starts with a forward slash and asterisk (/*) and ends with the opposite (*/) as shown in the following example</a:t>
            </a:r>
            <a:r>
              <a:rPr lang="en-US" dirty="0" smtClean="0"/>
              <a:t>.</a:t>
            </a:r>
          </a:p>
          <a:p>
            <a:pPr lvl="1"/>
            <a:endParaRPr lang="en-IN" dirty="0" smtClean="0"/>
          </a:p>
          <a:p>
            <a:r>
              <a:rPr lang="en-US" dirty="0" smtClean="0"/>
              <a:t>Statements</a:t>
            </a:r>
            <a:endParaRPr lang="en-US" dirty="0"/>
          </a:p>
          <a:p>
            <a:pPr lvl="1"/>
            <a:r>
              <a:rPr lang="en-US" dirty="0"/>
              <a:t>Although JavaScript does not require to end a statement with a semicolon (;), it is recommended to always use the semicolon to end a statement.</a:t>
            </a:r>
          </a:p>
          <a:p>
            <a:pPr lvl="1"/>
            <a:r>
              <a:rPr lang="en-US" dirty="0"/>
              <a:t>The reason is that the semicolon will make your code more readable and helps you avoid many issues that you may encounter. </a:t>
            </a:r>
            <a:endParaRPr lang="en-US" dirty="0" smtClean="0"/>
          </a:p>
        </p:txBody>
      </p:sp>
      <p:pic>
        <p:nvPicPr>
          <p:cNvPr id="4" name="Picture 3"/>
          <p:cNvPicPr>
            <a:picLocks noChangeAspect="1"/>
          </p:cNvPicPr>
          <p:nvPr/>
        </p:nvPicPr>
        <p:blipFill>
          <a:blip r:embed="rId2"/>
          <a:stretch>
            <a:fillRect/>
          </a:stretch>
        </p:blipFill>
        <p:spPr>
          <a:xfrm>
            <a:off x="3097531" y="1957546"/>
            <a:ext cx="3467100" cy="333375"/>
          </a:xfrm>
          <a:prstGeom prst="rect">
            <a:avLst/>
          </a:prstGeom>
        </p:spPr>
      </p:pic>
      <p:pic>
        <p:nvPicPr>
          <p:cNvPr id="2" name="Picture 1"/>
          <p:cNvPicPr>
            <a:picLocks noChangeAspect="1"/>
          </p:cNvPicPr>
          <p:nvPr/>
        </p:nvPicPr>
        <p:blipFill>
          <a:blip r:embed="rId3"/>
          <a:stretch>
            <a:fillRect/>
          </a:stretch>
        </p:blipFill>
        <p:spPr>
          <a:xfrm>
            <a:off x="3097531" y="2560863"/>
            <a:ext cx="2828925" cy="923925"/>
          </a:xfrm>
          <a:prstGeom prst="rect">
            <a:avLst/>
          </a:prstGeom>
        </p:spPr>
      </p:pic>
    </p:spTree>
    <p:extLst>
      <p:ext uri="{BB962C8B-B14F-4D97-AF65-F5344CB8AC3E}">
        <p14:creationId xmlns:p14="http://schemas.microsoft.com/office/powerpoint/2010/main" val="2921232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start coding?</a:t>
            </a:r>
            <a:endParaRPr lang="en-IN" dirty="0"/>
          </a:p>
        </p:txBody>
      </p:sp>
      <p:sp>
        <p:nvSpPr>
          <p:cNvPr id="3" name="Content Placeholder 2"/>
          <p:cNvSpPr>
            <a:spLocks noGrp="1"/>
          </p:cNvSpPr>
          <p:nvPr>
            <p:ph idx="1"/>
          </p:nvPr>
        </p:nvSpPr>
        <p:spPr/>
        <p:txBody>
          <a:bodyPr/>
          <a:lstStyle/>
          <a:p>
            <a:r>
              <a:rPr lang="en-IN" dirty="0" smtClean="0"/>
              <a:t>What you need to start coding JavaScript?</a:t>
            </a:r>
          </a:p>
          <a:p>
            <a:pPr lvl="1"/>
            <a:r>
              <a:rPr lang="en-IN" dirty="0" smtClean="0"/>
              <a:t>An IDE (</a:t>
            </a:r>
            <a:r>
              <a:rPr lang="en-IN" dirty="0" err="1" smtClean="0"/>
              <a:t>eg</a:t>
            </a:r>
            <a:r>
              <a:rPr lang="en-IN" dirty="0"/>
              <a:t>. Visual </a:t>
            </a:r>
            <a:r>
              <a:rPr lang="en-IN" dirty="0" smtClean="0"/>
              <a:t>Studio Code, Eclipse</a:t>
            </a:r>
            <a:r>
              <a:rPr lang="en-IN" dirty="0"/>
              <a:t>, Brackets if </a:t>
            </a:r>
            <a:r>
              <a:rPr lang="en-IN" dirty="0" smtClean="0"/>
              <a:t>MacBook, </a:t>
            </a:r>
            <a:r>
              <a:rPr lang="en-IN" dirty="0" err="1" smtClean="0"/>
              <a:t>etc</a:t>
            </a:r>
            <a:r>
              <a:rPr lang="en-IN" dirty="0" smtClean="0"/>
              <a:t>)or any editor(</a:t>
            </a:r>
            <a:r>
              <a:rPr lang="en-IN" dirty="0" err="1" smtClean="0"/>
              <a:t>eg</a:t>
            </a:r>
            <a:r>
              <a:rPr lang="en-IN" dirty="0" smtClean="0"/>
              <a:t>. Notepad++, Sublime Text, etc.)</a:t>
            </a:r>
          </a:p>
          <a:p>
            <a:pPr lvl="1"/>
            <a:r>
              <a:rPr lang="en-IN" dirty="0" smtClean="0"/>
              <a:t>If Text Editor then a browser as well.</a:t>
            </a:r>
          </a:p>
        </p:txBody>
      </p:sp>
    </p:spTree>
    <p:extLst>
      <p:ext uri="{BB962C8B-B14F-4D97-AF65-F5344CB8AC3E}">
        <p14:creationId xmlns:p14="http://schemas.microsoft.com/office/powerpoint/2010/main" val="408474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JavaScript</a:t>
            </a:r>
            <a:endParaRPr lang="en-IN" dirty="0"/>
          </a:p>
        </p:txBody>
      </p:sp>
      <p:sp>
        <p:nvSpPr>
          <p:cNvPr id="3" name="Content Placeholder 2"/>
          <p:cNvSpPr>
            <a:spLocks noGrp="1"/>
          </p:cNvSpPr>
          <p:nvPr>
            <p:ph idx="1"/>
          </p:nvPr>
        </p:nvSpPr>
        <p:spPr>
          <a:xfrm>
            <a:off x="581192" y="2180496"/>
            <a:ext cx="11029615" cy="4411893"/>
          </a:xfrm>
        </p:spPr>
        <p:txBody>
          <a:bodyPr/>
          <a:lstStyle/>
          <a:p>
            <a:r>
              <a:rPr lang="en-US" dirty="0"/>
              <a:t>To insert JavaScript into a HTML page, you use the &lt;script&gt; element. There are two ways to use the &lt;script&gt; element in an HTML page</a:t>
            </a:r>
            <a:r>
              <a:rPr lang="en-US" dirty="0" smtClean="0"/>
              <a:t>:</a:t>
            </a:r>
            <a:r>
              <a:rPr lang="en-US" dirty="0"/>
              <a:t> </a:t>
            </a:r>
            <a:endParaRPr lang="en-US" dirty="0" smtClean="0"/>
          </a:p>
          <a:p>
            <a:pPr lvl="1"/>
            <a:r>
              <a:rPr lang="en-US" dirty="0" smtClean="0"/>
              <a:t>Embed </a:t>
            </a:r>
            <a:r>
              <a:rPr lang="en-US" dirty="0"/>
              <a:t>JavaScript code directly into the HTML page.</a:t>
            </a:r>
          </a:p>
          <a:p>
            <a:pPr lvl="1"/>
            <a:r>
              <a:rPr lang="en-US" dirty="0"/>
              <a:t>Reference to an external JavaScript code file</a:t>
            </a:r>
            <a:r>
              <a:rPr lang="en-US" dirty="0" smtClean="0"/>
              <a:t>.</a:t>
            </a:r>
          </a:p>
          <a:p>
            <a:r>
              <a:rPr lang="en-US" dirty="0"/>
              <a:t>Embed JavaScript code in an HTML page</a:t>
            </a:r>
          </a:p>
          <a:p>
            <a:pPr lvl="1"/>
            <a:r>
              <a:rPr lang="en-US" dirty="0"/>
              <a:t>Placing JavaScript inside the &lt;script&gt; </a:t>
            </a:r>
            <a:r>
              <a:rPr lang="en-US" dirty="0" smtClean="0"/>
              <a:t>&lt;/script</a:t>
            </a:r>
            <a:r>
              <a:rPr lang="en-US" dirty="0"/>
              <a:t>&gt; </a:t>
            </a:r>
            <a:r>
              <a:rPr lang="en-US" dirty="0" smtClean="0"/>
              <a:t>element directly.</a:t>
            </a:r>
          </a:p>
          <a:p>
            <a:pPr lvl="1"/>
            <a:r>
              <a:rPr lang="en-US" dirty="0"/>
              <a:t>The JavaScript code in the &lt;script&gt; element is interpreted from top to </a:t>
            </a:r>
            <a:r>
              <a:rPr lang="en-US" dirty="0" smtClean="0"/>
              <a:t>bottom.</a:t>
            </a:r>
          </a:p>
          <a:p>
            <a:r>
              <a:rPr lang="en-US" dirty="0" smtClean="0"/>
              <a:t>Include</a:t>
            </a:r>
            <a:r>
              <a:rPr lang="en-US" dirty="0"/>
              <a:t> an external JavaScript </a:t>
            </a:r>
            <a:r>
              <a:rPr lang="en-US" dirty="0" smtClean="0"/>
              <a:t>file</a:t>
            </a:r>
          </a:p>
          <a:p>
            <a:pPr lvl="1"/>
            <a:r>
              <a:rPr lang="en-US" dirty="0" smtClean="0"/>
              <a:t>First, create a file with extension of .</a:t>
            </a:r>
            <a:r>
              <a:rPr lang="en-US" dirty="0" err="1" smtClean="0"/>
              <a:t>js</a:t>
            </a:r>
            <a:r>
              <a:rPr lang="en-US" dirty="0" smtClean="0"/>
              <a:t> and place it in the </a:t>
            </a:r>
            <a:r>
              <a:rPr lang="en-US" dirty="0" err="1" smtClean="0"/>
              <a:t>js</a:t>
            </a:r>
            <a:r>
              <a:rPr lang="en-US" dirty="0" smtClean="0"/>
              <a:t> subfolder. Although it not recommended to do so but it is good practice.</a:t>
            </a:r>
          </a:p>
          <a:p>
            <a:pPr lvl="1"/>
            <a:r>
              <a:rPr lang="en-US" dirty="0"/>
              <a:t>Then, use the URL to the </a:t>
            </a:r>
            <a:r>
              <a:rPr lang="en-US" dirty="0" err="1"/>
              <a:t>JavasScript</a:t>
            </a:r>
            <a:r>
              <a:rPr lang="en-US" dirty="0"/>
              <a:t> source code file in </a:t>
            </a:r>
            <a:r>
              <a:rPr lang="en-US" dirty="0" smtClean="0"/>
              <a:t>the </a:t>
            </a:r>
            <a:r>
              <a:rPr lang="en-US" dirty="0" err="1" smtClean="0"/>
              <a:t>src</a:t>
            </a:r>
            <a:r>
              <a:rPr lang="en-US" dirty="0" smtClean="0"/>
              <a:t> </a:t>
            </a:r>
            <a:r>
              <a:rPr lang="en-US" dirty="0"/>
              <a:t>attribute of the &lt;script&gt; element.</a:t>
            </a:r>
          </a:p>
          <a:p>
            <a:pPr marL="324000" lvl="1" indent="0">
              <a:buNone/>
            </a:pPr>
            <a:endParaRPr lang="en-US" dirty="0"/>
          </a:p>
          <a:p>
            <a:endParaRPr lang="en-IN" dirty="0"/>
          </a:p>
        </p:txBody>
      </p:sp>
    </p:spTree>
    <p:extLst>
      <p:ext uri="{BB962C8B-B14F-4D97-AF65-F5344CB8AC3E}">
        <p14:creationId xmlns:p14="http://schemas.microsoft.com/office/powerpoint/2010/main" val="110978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code!</a:t>
            </a:r>
            <a:endParaRPr lang="en-IN" dirty="0"/>
          </a:p>
        </p:txBody>
      </p:sp>
      <p:sp>
        <p:nvSpPr>
          <p:cNvPr id="7" name="Text Placeholder 6"/>
          <p:cNvSpPr>
            <a:spLocks noGrp="1"/>
          </p:cNvSpPr>
          <p:nvPr>
            <p:ph type="body" idx="1"/>
          </p:nvPr>
        </p:nvSpPr>
        <p:spPr>
          <a:xfrm>
            <a:off x="521590" y="2494836"/>
            <a:ext cx="5087075" cy="536005"/>
          </a:xfrm>
        </p:spPr>
        <p:txBody>
          <a:bodyPr/>
          <a:lstStyle/>
          <a:p>
            <a:r>
              <a:rPr lang="en-US" dirty="0"/>
              <a:t>Embed JavaScript code in an HTML page</a:t>
            </a:r>
          </a:p>
          <a:p>
            <a:endParaRPr lang="en-IN" dirty="0"/>
          </a:p>
        </p:txBody>
      </p:sp>
      <p:sp>
        <p:nvSpPr>
          <p:cNvPr id="3" name="Content Placeholder 2"/>
          <p:cNvSpPr>
            <a:spLocks noGrp="1"/>
          </p:cNvSpPr>
          <p:nvPr>
            <p:ph sz="half" idx="2"/>
          </p:nvPr>
        </p:nvSpPr>
        <p:spPr/>
        <p:txBody>
          <a:bodyPr>
            <a:normAutofit/>
          </a:bodyPr>
          <a:lstStyle/>
          <a:p>
            <a:pPr marL="0" indent="0">
              <a:buNone/>
            </a:pPr>
            <a:endParaRPr lang="en-IN" dirty="0" smtClean="0"/>
          </a:p>
        </p:txBody>
      </p:sp>
      <p:sp>
        <p:nvSpPr>
          <p:cNvPr id="8" name="Text Placeholder 7"/>
          <p:cNvSpPr>
            <a:spLocks noGrp="1"/>
          </p:cNvSpPr>
          <p:nvPr>
            <p:ph type="body" sz="quarter" idx="3"/>
          </p:nvPr>
        </p:nvSpPr>
        <p:spPr>
          <a:xfrm>
            <a:off x="6139333" y="2494836"/>
            <a:ext cx="5087073" cy="553373"/>
          </a:xfrm>
        </p:spPr>
        <p:txBody>
          <a:bodyPr/>
          <a:lstStyle/>
          <a:p>
            <a:r>
              <a:rPr lang="en-US" dirty="0"/>
              <a:t>Include an external JavaScript file</a:t>
            </a:r>
          </a:p>
          <a:p>
            <a:endParaRPr lang="en-IN" dirty="0"/>
          </a:p>
        </p:txBody>
      </p:sp>
      <p:sp>
        <p:nvSpPr>
          <p:cNvPr id="9" name="Content Placeholder 8"/>
          <p:cNvSpPr>
            <a:spLocks noGrp="1"/>
          </p:cNvSpPr>
          <p:nvPr>
            <p:ph sz="quarter" idx="4"/>
          </p:nvPr>
        </p:nvSpPr>
        <p:spPr/>
        <p:txBody>
          <a:bodyPr/>
          <a:lstStyle/>
          <a:p>
            <a:endParaRPr lang="en-IN" dirty="0"/>
          </a:p>
        </p:txBody>
      </p:sp>
      <p:pic>
        <p:nvPicPr>
          <p:cNvPr id="11" name="Picture 10"/>
          <p:cNvPicPr>
            <a:picLocks noChangeAspect="1"/>
          </p:cNvPicPr>
          <p:nvPr/>
        </p:nvPicPr>
        <p:blipFill>
          <a:blip r:embed="rId2"/>
          <a:stretch>
            <a:fillRect/>
          </a:stretch>
        </p:blipFill>
        <p:spPr>
          <a:xfrm>
            <a:off x="6258039" y="2968914"/>
            <a:ext cx="5312440" cy="2238375"/>
          </a:xfrm>
          <a:prstGeom prst="rect">
            <a:avLst/>
          </a:prstGeom>
        </p:spPr>
      </p:pic>
      <p:pic>
        <p:nvPicPr>
          <p:cNvPr id="12" name="Picture 11"/>
          <p:cNvPicPr>
            <a:picLocks noChangeAspect="1"/>
          </p:cNvPicPr>
          <p:nvPr/>
        </p:nvPicPr>
        <p:blipFill>
          <a:blip r:embed="rId3"/>
          <a:stretch>
            <a:fillRect/>
          </a:stretch>
        </p:blipFill>
        <p:spPr>
          <a:xfrm>
            <a:off x="581193" y="2968914"/>
            <a:ext cx="4543425" cy="2390775"/>
          </a:xfrm>
          <a:prstGeom prst="rect">
            <a:avLst/>
          </a:prstGeom>
        </p:spPr>
      </p:pic>
    </p:spTree>
    <p:extLst>
      <p:ext uri="{BB962C8B-B14F-4D97-AF65-F5344CB8AC3E}">
        <p14:creationId xmlns:p14="http://schemas.microsoft.com/office/powerpoint/2010/main" val="84572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documentManagement/types"/>
    <ds:schemaRef ds:uri="71af3243-3dd4-4a8d-8c0d-dd76da1f02a5"/>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656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Javascript</vt:lpstr>
      <vt:lpstr>Introduction</vt:lpstr>
      <vt:lpstr>introduction</vt:lpstr>
      <vt:lpstr>History</vt:lpstr>
      <vt:lpstr>syntax</vt:lpstr>
      <vt:lpstr>PowerPoint Presentation</vt:lpstr>
      <vt:lpstr>How to start coding?</vt:lpstr>
      <vt:lpstr>How to use JavaScript</vt:lpstr>
      <vt:lpstr>Let’s code!</vt:lpstr>
      <vt:lpstr>Overview of JavaScript</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2019-03-21T15:22:28Z</dcterms:created>
  <dcterms:modified xsi:type="dcterms:W3CDTF">2019-03-22T18:09:07Z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