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6" r:id="rId3"/>
    <p:sldId id="257" r:id="rId4"/>
    <p:sldId id="258" r:id="rId5"/>
    <p:sldId id="264" r:id="rId6"/>
    <p:sldId id="259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10E0"/>
    <a:srgbClr val="E8E3FD"/>
    <a:srgbClr val="C30DA5"/>
    <a:srgbClr val="FEECFB"/>
    <a:srgbClr val="F3EBF9"/>
    <a:srgbClr val="F6F4FE"/>
    <a:srgbClr val="EDE9FD"/>
    <a:srgbClr val="DDF0FF"/>
    <a:srgbClr val="F8F3FB"/>
    <a:srgbClr val="E7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4C4BC-8371-4813-A196-60EBD6352E73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46CF6-038E-459C-9580-A5D0BEBB4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01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6CF6-038E-459C-9580-A5D0BEBB4F3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9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FD9BC-605D-DF1C-8C01-D0C3463B2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5832A-14E1-BAF0-DB2C-EC1C4FAA3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1926A-4FBD-CC8A-6A0E-307E7E837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4764-2EAD-1EB3-2B13-7C4BFAC1C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6CF6-038E-459C-9580-A5D0BEBB4F3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3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B9910-C60B-AD52-DBF1-D29137708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A4C2E-6493-F7F8-A4FB-C3594BD93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571AC-B7B6-BE67-83E6-FF989E0BE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7BB3-9FDD-5DCB-34D1-E28B680CB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6CF6-038E-459C-9580-A5D0BEBB4F3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53E6A-7FFD-6CAB-5936-AA550EC5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08139-9D28-7BAF-A4E5-A54266E97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E3CEDC-DEF4-F96A-557F-4CE4A0F8A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FD310-DBF9-6592-DF56-49B08FD0E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6CF6-038E-459C-9580-A5D0BEBB4F3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34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5EAA8-29AB-407D-5049-1BCAC2EB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BEBCB-52FF-7650-D35F-68DD7B255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79933-1EB9-E1BA-794F-F931B9A5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BAA0-D4F4-58B9-9055-10A55A376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6CF6-038E-459C-9580-A5D0BEBB4F3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14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2087B-4FD8-FDC1-C7B8-A6A9C606D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B9FB1-7E47-38B8-6516-73D335459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0475F0-31F7-A1F3-98D7-FDF0E5D5D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1CFB-FCE0-1076-213F-429102400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6CF6-038E-459C-9580-A5D0BEBB4F3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3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D1CF7-E3FC-50E0-D1D9-7A86BD37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9D268-F94C-4060-1AD9-35F0A885C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E4B10-7885-4961-A41E-90186B8BA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F0901-B934-3983-7781-2314FFA4F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6CF6-038E-459C-9580-A5D0BEBB4F3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12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507C-14F3-0CC2-52C1-6B44874E9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7F767-42C5-E603-9894-CB7D7A2A7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7092E-23D2-BC04-48B6-F96F7FCE7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4E036-746B-10E8-76C5-B3607193A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E46CF6-038E-459C-9580-A5D0BEBB4F3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01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1612-E780-DD84-E1EA-CE6444DE4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5D1B8-B77F-B058-5AD8-CF2EF72F7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E9BC8-934A-7608-0F4B-8B638F0D4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DCED-DA5D-B3A0-83F3-78418E19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DA6B-AB6F-03FE-201E-23630AEC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75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7FB2-6F57-D903-DF8C-C4774583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96B43-61DD-DDB2-441E-C7F94FCE2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D33D-2C39-138C-BBD8-6070AD9F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9A1C-BC12-70B3-0FFF-AE2FF998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D2EE-C7EF-E410-AA68-2399611E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550C6-5ABB-74E4-1D43-A7DC6F7A0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FB796-2A72-D516-0A72-C8A61B971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4A61-32CC-E8D1-C608-14FC3E74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8211-7754-3B49-AC90-970B6F2B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FF8B-EBA0-B7E4-4E0C-73FB855A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21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847B-F18F-3BDF-C01F-7F11013C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B4CD-8347-2A29-63E9-159CA2BA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F336-F2F8-1464-923F-5B37641B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9690-AE96-4653-B6EF-E8D870B1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15B6-C85E-3EA7-95F7-34EFA8B8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ED95-59B4-0B93-E269-EE520FDA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04F0-DEE2-4510-43DC-B34E068FD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EAC83-110D-DFA0-79AE-864BBDA4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1E83-259E-F8C7-274C-B58212A1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3196-C541-75BE-E848-5E2E2143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B3EC4-C64A-D192-E92B-73F155EC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E5C94-9E5F-5D9A-DBF8-29D30FE67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9135-37D2-9846-CB72-F623B2514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B78BA-EF41-B35D-409C-1370801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FA196-205E-9440-D65B-BB38023F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90559-4E45-CEA6-CF12-C6B086AD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7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3F44-F94C-FB98-D09E-A3D0395F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5AF49-D746-616D-C774-711C9041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D904C-FBF7-EB75-5FAB-976C0EBD7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55645-E022-67FA-D2F0-738BFAAC6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D7138-A858-9166-46A0-E0573343E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EF575-8850-5A48-4AC4-CD04E386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08D64-49BE-B711-6900-2F664537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FB0F7-D3E1-2A4F-F39F-E7D8B99F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C971-B427-AC08-777E-16E7A40B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33306-180F-B56E-7F69-94646978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FED54-4D94-EC57-1BD9-87A822E9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903F5-18AB-A036-72FD-4BD677F5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98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545D80-287D-B7D8-D6CF-77DB6C32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7E612-909F-57FB-FE51-32AAEEA5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DE0AB-B0EE-EB4B-46C8-0DBB7414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0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0924-CD8D-CABB-9A76-BF31D98B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0105-BA0D-603E-AD51-8A99121F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838ED-AEA0-CEE1-DDC0-38750B56F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CBBEB-2FB4-2EDD-ADAF-2BE786D4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D770-9A02-E1C4-2AB3-E910AEB7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E7715-F92E-7AB1-38C0-BC736969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0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08A3-EFD4-0198-ED61-8209065D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16FA8-2BAF-62F9-2418-1CF277D04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FCAF4-37C3-0346-867E-07DFF665D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319C8-F09C-3E01-BFAD-F2D66650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35CDE-494B-926B-F002-BD4064DB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EDDB-4F9C-1A2A-9F4F-A03F021F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0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51E53-ABCB-9969-4EED-39A8701E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C3397-141A-27EE-565E-B8368E30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54694-1800-72F5-C2CB-28BFD8CB6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F890-44E7-4148-887E-1EB251768A0A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D8D1B-1C6E-EF41-6DB1-D83FDF5D7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48B1D-37EB-9804-10BD-ADA7DAED0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8375-2920-4B22-BB3B-1FCB5E75AD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4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gauravmalik26/food-delivery-dataset?select=train.cs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2DD07D-92F8-2C68-5DCA-5DDF1B09D8F5}"/>
              </a:ext>
            </a:extLst>
          </p:cNvPr>
          <p:cNvSpPr txBox="1"/>
          <p:nvPr/>
        </p:nvSpPr>
        <p:spPr>
          <a:xfrm>
            <a:off x="140970" y="1531620"/>
            <a:ext cx="11910060" cy="1569660"/>
          </a:xfrm>
          <a:prstGeom prst="rect">
            <a:avLst/>
          </a:prstGeom>
          <a:solidFill>
            <a:srgbClr val="3D10E0"/>
          </a:solidFill>
          <a:ln w="28575">
            <a:solidFill>
              <a:srgbClr val="3D10E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Machine Learning Model On </a:t>
            </a:r>
          </a:p>
          <a:p>
            <a:pPr algn="ctr"/>
            <a:r>
              <a:rPr lang="en-IN" sz="48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Food Delivery Time 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5B00D-D34F-5BCD-C69F-FF4118F94BE6}"/>
              </a:ext>
            </a:extLst>
          </p:cNvPr>
          <p:cNvSpPr txBox="1"/>
          <p:nvPr/>
        </p:nvSpPr>
        <p:spPr>
          <a:xfrm>
            <a:off x="4404671" y="4741605"/>
            <a:ext cx="3382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By – Rahul Nair</a:t>
            </a:r>
          </a:p>
        </p:txBody>
      </p:sp>
    </p:spTree>
    <p:extLst>
      <p:ext uri="{BB962C8B-B14F-4D97-AF65-F5344CB8AC3E}">
        <p14:creationId xmlns:p14="http://schemas.microsoft.com/office/powerpoint/2010/main" val="11874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84F7E45-D649-A4E1-D23D-A36EA681C2AF}"/>
              </a:ext>
            </a:extLst>
          </p:cNvPr>
          <p:cNvSpPr/>
          <p:nvPr/>
        </p:nvSpPr>
        <p:spPr>
          <a:xfrm>
            <a:off x="4307954" y="1698170"/>
            <a:ext cx="3639420" cy="4611190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3FC3AEA-5EBF-B73B-AE26-65A15E488EF3}"/>
              </a:ext>
            </a:extLst>
          </p:cNvPr>
          <p:cNvSpPr/>
          <p:nvPr/>
        </p:nvSpPr>
        <p:spPr>
          <a:xfrm>
            <a:off x="201447" y="1682931"/>
            <a:ext cx="3677905" cy="4611190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 w="28575">
            <a:solidFill>
              <a:srgbClr val="3D10E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49CD3F-466A-A10A-22AA-C035AF7B4E36}"/>
              </a:ext>
            </a:extLst>
          </p:cNvPr>
          <p:cNvCxnSpPr/>
          <p:nvPr/>
        </p:nvCxnSpPr>
        <p:spPr>
          <a:xfrm>
            <a:off x="0" y="727544"/>
            <a:ext cx="12192000" cy="0"/>
          </a:xfrm>
          <a:prstGeom prst="line">
            <a:avLst/>
          </a:prstGeom>
          <a:ln w="38100">
            <a:solidFill>
              <a:srgbClr val="4F1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A1DE4DB-8ADC-A691-C313-EAB036603D9F}"/>
              </a:ext>
            </a:extLst>
          </p:cNvPr>
          <p:cNvSpPr/>
          <p:nvPr/>
        </p:nvSpPr>
        <p:spPr>
          <a:xfrm>
            <a:off x="201447" y="1008960"/>
            <a:ext cx="3743452" cy="495427"/>
          </a:xfrm>
          <a:prstGeom prst="rect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8A3B0D-3998-1B92-98A4-853959F0B9AB}"/>
              </a:ext>
            </a:extLst>
          </p:cNvPr>
          <p:cNvSpPr txBox="1"/>
          <p:nvPr/>
        </p:nvSpPr>
        <p:spPr>
          <a:xfrm>
            <a:off x="502767" y="1865812"/>
            <a:ext cx="3211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 the time in minutes to deliver Swiggy orders from origin to destination</a:t>
            </a:r>
          </a:p>
          <a:p>
            <a:endParaRPr lang="en-IN" dirty="0"/>
          </a:p>
          <a:p>
            <a:r>
              <a:rPr lang="en-IN" dirty="0"/>
              <a:t>Project is a regression problem that has input features about: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Rider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Delivery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Weather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 of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 of Delivery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D166E6-F52E-F495-EC4B-AD682A6BEFA9}"/>
              </a:ext>
            </a:extLst>
          </p:cNvPr>
          <p:cNvSpPr/>
          <p:nvPr/>
        </p:nvSpPr>
        <p:spPr>
          <a:xfrm>
            <a:off x="345627" y="1957252"/>
            <a:ext cx="180000" cy="180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0C2BF5-11E5-7FF5-678B-E7666B06AC51}"/>
              </a:ext>
            </a:extLst>
          </p:cNvPr>
          <p:cNvSpPr/>
          <p:nvPr/>
        </p:nvSpPr>
        <p:spPr>
          <a:xfrm>
            <a:off x="345627" y="3064680"/>
            <a:ext cx="180000" cy="180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pic>
        <p:nvPicPr>
          <p:cNvPr id="1026" name="Picture 2" descr="Swiggy app icon by Subha lakshmi on Dribbble">
            <a:extLst>
              <a:ext uri="{FF2B5EF4-FFF2-40B4-BE49-F238E27FC236}">
                <a16:creationId xmlns:a16="http://schemas.microsoft.com/office/drawing/2014/main" id="{4A57E1F7-CD5F-53C7-30C4-E44EDD7A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08" y="1933274"/>
            <a:ext cx="1188502" cy="89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ooter Rider Icon Stock Illustrations – 4,268 Scooter Rider Icon Stock  Illustrations, Vectors &amp; Clipart - Dreamstime">
            <a:extLst>
              <a:ext uri="{FF2B5EF4-FFF2-40B4-BE49-F238E27FC236}">
                <a16:creationId xmlns:a16="http://schemas.microsoft.com/office/drawing/2014/main" id="{D8849B73-275D-7DD5-D5CC-2B6816AD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921" y="2958931"/>
            <a:ext cx="684534" cy="68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taurant - Free architecture and city icons">
            <a:extLst>
              <a:ext uri="{FF2B5EF4-FFF2-40B4-BE49-F238E27FC236}">
                <a16:creationId xmlns:a16="http://schemas.microsoft.com/office/drawing/2014/main" id="{2C50BEA6-DF6B-7168-83DA-395C6754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19" y="3998908"/>
            <a:ext cx="511311" cy="5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B151D8D-5B35-CF08-1A32-760774984B30}"/>
              </a:ext>
            </a:extLst>
          </p:cNvPr>
          <p:cNvSpPr txBox="1"/>
          <p:nvPr/>
        </p:nvSpPr>
        <p:spPr>
          <a:xfrm>
            <a:off x="5154472" y="2185851"/>
            <a:ext cx="153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Swiggy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68B2FB-A362-0C25-A758-C6DAB30E8AAB}"/>
              </a:ext>
            </a:extLst>
          </p:cNvPr>
          <p:cNvSpPr/>
          <p:nvPr/>
        </p:nvSpPr>
        <p:spPr>
          <a:xfrm>
            <a:off x="4346439" y="1008960"/>
            <a:ext cx="3600934" cy="49542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Stakeholders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7EFA819-05C3-BC44-63EB-DD95A335CDEC}"/>
              </a:ext>
            </a:extLst>
          </p:cNvPr>
          <p:cNvSpPr/>
          <p:nvPr/>
        </p:nvSpPr>
        <p:spPr>
          <a:xfrm>
            <a:off x="8359309" y="1682931"/>
            <a:ext cx="3553985" cy="4611189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 w="28575">
            <a:solidFill>
              <a:srgbClr val="C30DA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EEA11F-6F2F-EAC0-4C5F-EB3B72DA3FAF}"/>
              </a:ext>
            </a:extLst>
          </p:cNvPr>
          <p:cNvSpPr/>
          <p:nvPr/>
        </p:nvSpPr>
        <p:spPr>
          <a:xfrm>
            <a:off x="8348913" y="1008960"/>
            <a:ext cx="3600934" cy="495427"/>
          </a:xfrm>
          <a:prstGeom prst="rect">
            <a:avLst/>
          </a:prstGeom>
          <a:solidFill>
            <a:srgbClr val="C30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Business Use Case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DC262A-3F65-20EC-77DD-1D8EA3983443}"/>
              </a:ext>
            </a:extLst>
          </p:cNvPr>
          <p:cNvSpPr txBox="1"/>
          <p:nvPr/>
        </p:nvSpPr>
        <p:spPr>
          <a:xfrm>
            <a:off x="8423960" y="1852942"/>
            <a:ext cx="345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" panose="020F0502020204030204" pitchFamily="34" charset="0"/>
              </a:rPr>
              <a:t>Swiggy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latin typeface="Calibri" panose="020F0502020204030204" pitchFamily="34" charset="0"/>
              </a:rPr>
              <a:t>Improve Delivery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</a:rPr>
              <a:t>Enhance Customer Satisfaction</a:t>
            </a:r>
            <a:endParaRPr lang="en-IN" sz="180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latin typeface="Calibri" panose="020F0502020204030204" pitchFamily="34" charset="0"/>
              </a:rPr>
              <a:t>Optimize Operational Costs 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87790E-06D3-F29E-99E7-7E2364637218}"/>
              </a:ext>
            </a:extLst>
          </p:cNvPr>
          <p:cNvSpPr txBox="1"/>
          <p:nvPr/>
        </p:nvSpPr>
        <p:spPr>
          <a:xfrm>
            <a:off x="8462454" y="3016080"/>
            <a:ext cx="345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" panose="020F0502020204030204" pitchFamily="34" charset="0"/>
              </a:rPr>
              <a:t>Rider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latin typeface="Calibri" panose="020F0502020204030204" pitchFamily="34" charset="0"/>
              </a:rPr>
              <a:t>Plan pickups and drops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</a:rPr>
              <a:t>Can manage multiple orders</a:t>
            </a:r>
            <a:endParaRPr lang="en-IN" sz="180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</a:rPr>
              <a:t>Avoid Risky Driving</a:t>
            </a:r>
            <a:r>
              <a:rPr lang="en-IN" sz="1800" i="0" u="none" strike="noStrike" baseline="0" dirty="0">
                <a:latin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E9D5E0-3EB9-7B21-7E5E-AD88AE56674E}"/>
              </a:ext>
            </a:extLst>
          </p:cNvPr>
          <p:cNvSpPr txBox="1"/>
          <p:nvPr/>
        </p:nvSpPr>
        <p:spPr>
          <a:xfrm>
            <a:off x="5119483" y="3043732"/>
            <a:ext cx="2776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Delivery Agents / Riders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8E9F93-67D8-18F7-E323-054674270FF5}"/>
              </a:ext>
            </a:extLst>
          </p:cNvPr>
          <p:cNvSpPr txBox="1"/>
          <p:nvPr/>
        </p:nvSpPr>
        <p:spPr>
          <a:xfrm>
            <a:off x="5094109" y="4039463"/>
            <a:ext cx="229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Restaurants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A23BB2-E549-AD40-DEBB-A6323C625B88}"/>
              </a:ext>
            </a:extLst>
          </p:cNvPr>
          <p:cNvSpPr txBox="1"/>
          <p:nvPr/>
        </p:nvSpPr>
        <p:spPr>
          <a:xfrm>
            <a:off x="8462454" y="4207647"/>
            <a:ext cx="345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" panose="020F0502020204030204" pitchFamily="34" charset="0"/>
              </a:rPr>
              <a:t>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i="0" u="none" strike="noStrike" baseline="0" dirty="0">
                <a:latin typeface="Calibri" panose="020F0502020204030204" pitchFamily="34" charset="0"/>
              </a:rPr>
              <a:t>Prioritization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</a:rPr>
              <a:t>Can manage staff for in house orders vs home deliveries</a:t>
            </a:r>
            <a:endParaRPr lang="en-IN" sz="1800" i="0" u="none" strike="noStrike" baseline="0" dirty="0">
              <a:latin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AEB66DF-02F8-0D97-C568-3AB0F3478D5F}"/>
              </a:ext>
            </a:extLst>
          </p:cNvPr>
          <p:cNvSpPr txBox="1"/>
          <p:nvPr/>
        </p:nvSpPr>
        <p:spPr>
          <a:xfrm>
            <a:off x="8462454" y="5370785"/>
            <a:ext cx="345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Calibri" panose="020F0502020204030204" pitchFamily="34" charset="0"/>
              </a:rPr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Experience of on-time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anxiety of order arrival</a:t>
            </a:r>
          </a:p>
        </p:txBody>
      </p:sp>
      <p:pic>
        <p:nvPicPr>
          <p:cNvPr id="1032" name="Picture 8" descr="198,108 Customer Logo Royalty-Free Photos and Stock Images | Shutterstock">
            <a:extLst>
              <a:ext uri="{FF2B5EF4-FFF2-40B4-BE49-F238E27FC236}">
                <a16:creationId xmlns:a16="http://schemas.microsoft.com/office/drawing/2014/main" id="{745F9280-2EC5-EA59-B9AA-F488D4A9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2308" y1="28571" x2="46923" y2="26786"/>
                        <a14:foregroundMark x1="34231" y1="62857" x2="26923" y2="62857"/>
                        <a14:foregroundMark x1="49231" y1="65000" x2="56154" y2="65000"/>
                        <a14:foregroundMark x1="63077" y1="65000" x2="63077" y2="65000"/>
                        <a14:foregroundMark x1="67308" y1="62857" x2="76154" y2="63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861" y="4607413"/>
            <a:ext cx="1253049" cy="134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7389AC0-BA02-D153-0CE1-10755A3B39F6}"/>
              </a:ext>
            </a:extLst>
          </p:cNvPr>
          <p:cNvSpPr txBox="1"/>
          <p:nvPr/>
        </p:nvSpPr>
        <p:spPr>
          <a:xfrm>
            <a:off x="5094109" y="4912799"/>
            <a:ext cx="229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Customers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86833B-F4DC-443E-0E3B-156050984E5D}"/>
              </a:ext>
            </a:extLst>
          </p:cNvPr>
          <p:cNvGrpSpPr/>
          <p:nvPr/>
        </p:nvGrpSpPr>
        <p:grpSpPr>
          <a:xfrm>
            <a:off x="507721" y="53008"/>
            <a:ext cx="1763644" cy="584775"/>
            <a:chOff x="-414419" y="0"/>
            <a:chExt cx="2091264" cy="584775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01130522-72CA-D667-DFCC-363BF6AD1A42}"/>
                </a:ext>
              </a:extLst>
            </p:cNvPr>
            <p:cNvSpPr/>
            <p:nvPr/>
          </p:nvSpPr>
          <p:spPr>
            <a:xfrm>
              <a:off x="-414419" y="0"/>
              <a:ext cx="2091264" cy="584775"/>
            </a:xfrm>
            <a:prstGeom prst="round2DiagRect">
              <a:avLst/>
            </a:prstGeom>
            <a:solidFill>
              <a:srgbClr val="3D10E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DA2DA7-2A91-1081-65CA-9F6D7A0E9C9F}"/>
                </a:ext>
              </a:extLst>
            </p:cNvPr>
            <p:cNvSpPr txBox="1"/>
            <p:nvPr/>
          </p:nvSpPr>
          <p:spPr>
            <a:xfrm>
              <a:off x="-110142" y="83727"/>
              <a:ext cx="1421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chemeClr val="bg1"/>
                  </a:solidFill>
                </a:rPr>
                <a:t>Objective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52FDB9FE-DF05-A8E9-6647-99E2FC5018E5}"/>
              </a:ext>
            </a:extLst>
          </p:cNvPr>
          <p:cNvSpPr/>
          <p:nvPr/>
        </p:nvSpPr>
        <p:spPr>
          <a:xfrm>
            <a:off x="2360930" y="60274"/>
            <a:ext cx="1794947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F7BB60-CBF6-2238-0592-51E7F0B13AC8}"/>
              </a:ext>
            </a:extLst>
          </p:cNvPr>
          <p:cNvSpPr txBox="1"/>
          <p:nvPr/>
        </p:nvSpPr>
        <p:spPr>
          <a:xfrm>
            <a:off x="2343310" y="137458"/>
            <a:ext cx="1823999" cy="39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Approach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BDE07DDE-921C-19F4-AAC7-5A1FB95FFA34}"/>
              </a:ext>
            </a:extLst>
          </p:cNvPr>
          <p:cNvSpPr/>
          <p:nvPr/>
        </p:nvSpPr>
        <p:spPr>
          <a:xfrm>
            <a:off x="4250682" y="67894"/>
            <a:ext cx="1857380" cy="56953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CA4C7-182B-369A-3DF1-FCB08A2E556B}"/>
              </a:ext>
            </a:extLst>
          </p:cNvPr>
          <p:cNvSpPr txBox="1"/>
          <p:nvPr/>
        </p:nvSpPr>
        <p:spPr>
          <a:xfrm>
            <a:off x="4347371" y="-7322"/>
            <a:ext cx="17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Model Summary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5B007DF3-9C72-B09F-D35D-FDACFF497F34}"/>
              </a:ext>
            </a:extLst>
          </p:cNvPr>
          <p:cNvSpPr/>
          <p:nvPr/>
        </p:nvSpPr>
        <p:spPr>
          <a:xfrm>
            <a:off x="6191565" y="45034"/>
            <a:ext cx="182308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7F494-BFD3-43D3-2313-7C2C891DAE80}"/>
              </a:ext>
            </a:extLst>
          </p:cNvPr>
          <p:cNvSpPr txBox="1"/>
          <p:nvPr/>
        </p:nvSpPr>
        <p:spPr>
          <a:xfrm>
            <a:off x="6294281" y="145077"/>
            <a:ext cx="1607984" cy="3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Results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7517DF56-2C9B-2BCC-5A22-800A25443AC2}"/>
              </a:ext>
            </a:extLst>
          </p:cNvPr>
          <p:cNvSpPr/>
          <p:nvPr/>
        </p:nvSpPr>
        <p:spPr>
          <a:xfrm>
            <a:off x="8099738" y="48844"/>
            <a:ext cx="174021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0A695-72B9-D3A7-08FA-4A72F4918CDE}"/>
              </a:ext>
            </a:extLst>
          </p:cNvPr>
          <p:cNvSpPr txBox="1"/>
          <p:nvPr/>
        </p:nvSpPr>
        <p:spPr>
          <a:xfrm>
            <a:off x="8156887" y="137458"/>
            <a:ext cx="1652549" cy="39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Inference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3FE4C945-BDAF-4F06-2649-525F69319ECF}"/>
              </a:ext>
            </a:extLst>
          </p:cNvPr>
          <p:cNvSpPr/>
          <p:nvPr/>
        </p:nvSpPr>
        <p:spPr>
          <a:xfrm>
            <a:off x="9955530" y="33157"/>
            <a:ext cx="1730399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23F5A3-CFD1-0A72-42B4-ECB872F2BEEF}"/>
              </a:ext>
            </a:extLst>
          </p:cNvPr>
          <p:cNvSpPr txBox="1"/>
          <p:nvPr/>
        </p:nvSpPr>
        <p:spPr>
          <a:xfrm>
            <a:off x="10020333" y="-36439"/>
            <a:ext cx="156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References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190318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77976-F7DE-DA36-4B93-7959D9A3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136DD-0E56-58D0-073E-AC36CD323ECE}"/>
              </a:ext>
            </a:extLst>
          </p:cNvPr>
          <p:cNvCxnSpPr/>
          <p:nvPr/>
        </p:nvCxnSpPr>
        <p:spPr>
          <a:xfrm>
            <a:off x="0" y="727544"/>
            <a:ext cx="12192000" cy="0"/>
          </a:xfrm>
          <a:prstGeom prst="line">
            <a:avLst/>
          </a:prstGeom>
          <a:ln w="38100">
            <a:solidFill>
              <a:srgbClr val="4F1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2EBB7D-4FD1-7454-89BF-AB3244FAEB67}"/>
              </a:ext>
            </a:extLst>
          </p:cNvPr>
          <p:cNvGrpSpPr/>
          <p:nvPr/>
        </p:nvGrpSpPr>
        <p:grpSpPr>
          <a:xfrm>
            <a:off x="716276" y="1644006"/>
            <a:ext cx="2708909" cy="541919"/>
            <a:chOff x="548639" y="1678296"/>
            <a:chExt cx="2708909" cy="54191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50E215-CB94-BE32-10AF-AEA3FB85B573}"/>
                </a:ext>
              </a:extLst>
            </p:cNvPr>
            <p:cNvSpPr/>
            <p:nvPr/>
          </p:nvSpPr>
          <p:spPr>
            <a:xfrm>
              <a:off x="548640" y="1680215"/>
              <a:ext cx="2400300" cy="540000"/>
            </a:xfrm>
            <a:prstGeom prst="rect">
              <a:avLst/>
            </a:prstGeom>
            <a:solidFill>
              <a:srgbClr val="3D10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64C12D4-0871-CE05-05EE-EF3A62584AD8}"/>
                </a:ext>
              </a:extLst>
            </p:cNvPr>
            <p:cNvSpPr/>
            <p:nvPr/>
          </p:nvSpPr>
          <p:spPr>
            <a:xfrm rot="5400000">
              <a:off x="2833243" y="1793990"/>
              <a:ext cx="540000" cy="308611"/>
            </a:xfrm>
            <a:prstGeom prst="triangle">
              <a:avLst/>
            </a:prstGeom>
            <a:solidFill>
              <a:srgbClr val="3D10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EB90778-6FC9-2121-A9B7-56B61E8A16BC}"/>
                </a:ext>
              </a:extLst>
            </p:cNvPr>
            <p:cNvSpPr/>
            <p:nvPr/>
          </p:nvSpPr>
          <p:spPr>
            <a:xfrm rot="5400000">
              <a:off x="432945" y="1794867"/>
              <a:ext cx="540000" cy="30861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0409E4F-A073-4BD4-DE51-64A125AD12AE}"/>
              </a:ext>
            </a:extLst>
          </p:cNvPr>
          <p:cNvSpPr/>
          <p:nvPr/>
        </p:nvSpPr>
        <p:spPr>
          <a:xfrm>
            <a:off x="716276" y="2286000"/>
            <a:ext cx="2792734" cy="3771898"/>
          </a:xfrm>
          <a:prstGeom prst="roundRect">
            <a:avLst>
              <a:gd name="adj" fmla="val 9808"/>
            </a:avLst>
          </a:prstGeom>
          <a:solidFill>
            <a:schemeClr val="bg1"/>
          </a:solidFill>
          <a:ln w="28575">
            <a:solidFill>
              <a:srgbClr val="3D10E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C6B784-C8E0-6D5A-B452-1F3139F626E1}"/>
              </a:ext>
            </a:extLst>
          </p:cNvPr>
          <p:cNvSpPr txBox="1"/>
          <p:nvPr/>
        </p:nvSpPr>
        <p:spPr>
          <a:xfrm>
            <a:off x="1133973" y="1740769"/>
            <a:ext cx="199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Preparation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5B13CA-27F3-E9B2-44EE-30A575298866}"/>
              </a:ext>
            </a:extLst>
          </p:cNvPr>
          <p:cNvSpPr txBox="1"/>
          <p:nvPr/>
        </p:nvSpPr>
        <p:spPr>
          <a:xfrm>
            <a:off x="937260" y="2727782"/>
            <a:ext cx="2571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Clean the data for missing values, duplicates and other inconsistencies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3A5B1E-580C-42BD-2685-B68737B985DA}"/>
              </a:ext>
            </a:extLst>
          </p:cNvPr>
          <p:cNvSpPr/>
          <p:nvPr/>
        </p:nvSpPr>
        <p:spPr>
          <a:xfrm>
            <a:off x="792539" y="2825932"/>
            <a:ext cx="180000" cy="180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DB52BE-1D97-38F7-3704-249636391255}"/>
              </a:ext>
            </a:extLst>
          </p:cNvPr>
          <p:cNvSpPr txBox="1"/>
          <p:nvPr/>
        </p:nvSpPr>
        <p:spPr>
          <a:xfrm>
            <a:off x="937260" y="3852069"/>
            <a:ext cx="2571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Conduct univariate analysis to identify the features which have the highest correlation with target variable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A5A2F30-A56D-C1F6-0951-6E9EDF151C46}"/>
              </a:ext>
            </a:extLst>
          </p:cNvPr>
          <p:cNvSpPr/>
          <p:nvPr/>
        </p:nvSpPr>
        <p:spPr>
          <a:xfrm>
            <a:off x="807779" y="3961312"/>
            <a:ext cx="180000" cy="180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A89C78-F91F-EB3A-DEEA-C074AF5639E5}"/>
              </a:ext>
            </a:extLst>
          </p:cNvPr>
          <p:cNvGrpSpPr/>
          <p:nvPr/>
        </p:nvGrpSpPr>
        <p:grpSpPr>
          <a:xfrm>
            <a:off x="4376834" y="1644006"/>
            <a:ext cx="2708909" cy="541919"/>
            <a:chOff x="548639" y="1678296"/>
            <a:chExt cx="2708909" cy="541919"/>
          </a:xfrm>
          <a:solidFill>
            <a:srgbClr val="0070C0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F332C4-1245-499C-49FB-4D1470B5006B}"/>
                </a:ext>
              </a:extLst>
            </p:cNvPr>
            <p:cNvSpPr/>
            <p:nvPr/>
          </p:nvSpPr>
          <p:spPr>
            <a:xfrm>
              <a:off x="548640" y="1680215"/>
              <a:ext cx="2400300" cy="5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420001E-3C90-D46E-61D6-4EF1AD703CBC}"/>
                </a:ext>
              </a:extLst>
            </p:cNvPr>
            <p:cNvSpPr/>
            <p:nvPr/>
          </p:nvSpPr>
          <p:spPr>
            <a:xfrm rot="5400000">
              <a:off x="2833243" y="1793990"/>
              <a:ext cx="540000" cy="308611"/>
            </a:xfrm>
            <a:prstGeom prst="triangl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5597FA3-F1A4-1D59-A83B-E46208CB243D}"/>
                </a:ext>
              </a:extLst>
            </p:cNvPr>
            <p:cNvSpPr/>
            <p:nvPr/>
          </p:nvSpPr>
          <p:spPr>
            <a:xfrm rot="5400000">
              <a:off x="432945" y="1794867"/>
              <a:ext cx="540000" cy="3086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D0103A2-BD82-FFB0-431A-C80D140BDC25}"/>
              </a:ext>
            </a:extLst>
          </p:cNvPr>
          <p:cNvSpPr/>
          <p:nvPr/>
        </p:nvSpPr>
        <p:spPr>
          <a:xfrm>
            <a:off x="4376834" y="2286000"/>
            <a:ext cx="2792734" cy="3771898"/>
          </a:xfrm>
          <a:prstGeom prst="roundRect">
            <a:avLst>
              <a:gd name="adj" fmla="val 9808"/>
            </a:avLst>
          </a:prstGeom>
          <a:solidFill>
            <a:schemeClr val="bg1"/>
          </a:solidFill>
          <a:ln w="38100"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A1438-38FF-2AF5-9E73-EA43EAB3780C}"/>
              </a:ext>
            </a:extLst>
          </p:cNvPr>
          <p:cNvSpPr txBox="1"/>
          <p:nvPr/>
        </p:nvSpPr>
        <p:spPr>
          <a:xfrm>
            <a:off x="4600247" y="1731241"/>
            <a:ext cx="238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Train Baseline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8B3198-5007-37C8-7AE1-283E888C4185}"/>
              </a:ext>
            </a:extLst>
          </p:cNvPr>
          <p:cNvSpPr txBox="1"/>
          <p:nvPr/>
        </p:nvSpPr>
        <p:spPr>
          <a:xfrm>
            <a:off x="4597818" y="2727782"/>
            <a:ext cx="257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 a baseline linear regression model to check for the performance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5DBE3B-4CFB-BAF2-029D-73F603C46E12}"/>
              </a:ext>
            </a:extLst>
          </p:cNvPr>
          <p:cNvSpPr/>
          <p:nvPr/>
        </p:nvSpPr>
        <p:spPr>
          <a:xfrm>
            <a:off x="4453097" y="2825932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DC299B-E7E6-8C27-8EFB-B58B02F65EFE}"/>
              </a:ext>
            </a:extLst>
          </p:cNvPr>
          <p:cNvSpPr txBox="1"/>
          <p:nvPr/>
        </p:nvSpPr>
        <p:spPr>
          <a:xfrm>
            <a:off x="4597818" y="4092099"/>
            <a:ext cx="257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 a baseline random forest model to compare with the linear regression model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591D0B-586B-4F9C-B7D5-0BE097B7FBA7}"/>
              </a:ext>
            </a:extLst>
          </p:cNvPr>
          <p:cNvSpPr/>
          <p:nvPr/>
        </p:nvSpPr>
        <p:spPr>
          <a:xfrm>
            <a:off x="4468337" y="4189912"/>
            <a:ext cx="180000" cy="18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0132F9-2B34-A5E7-8E29-274AA32BC719}"/>
              </a:ext>
            </a:extLst>
          </p:cNvPr>
          <p:cNvGrpSpPr/>
          <p:nvPr/>
        </p:nvGrpSpPr>
        <p:grpSpPr>
          <a:xfrm>
            <a:off x="8072534" y="1613369"/>
            <a:ext cx="2708909" cy="541919"/>
            <a:chOff x="548639" y="1678296"/>
            <a:chExt cx="2708909" cy="541919"/>
          </a:xfrm>
          <a:solidFill>
            <a:srgbClr val="7030A0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3184AB-593D-5994-BD70-4A716C71E238}"/>
                </a:ext>
              </a:extLst>
            </p:cNvPr>
            <p:cNvSpPr/>
            <p:nvPr/>
          </p:nvSpPr>
          <p:spPr>
            <a:xfrm>
              <a:off x="548640" y="1680215"/>
              <a:ext cx="2400300" cy="540000"/>
            </a:xfrm>
            <a:prstGeom prst="rect">
              <a:avLst/>
            </a:prstGeom>
            <a:solidFill>
              <a:srgbClr val="C30D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58F91DAC-67EA-C807-8AA9-48B18EB36D60}"/>
                </a:ext>
              </a:extLst>
            </p:cNvPr>
            <p:cNvSpPr/>
            <p:nvPr/>
          </p:nvSpPr>
          <p:spPr>
            <a:xfrm rot="5400000">
              <a:off x="2833243" y="1793990"/>
              <a:ext cx="540000" cy="308611"/>
            </a:xfrm>
            <a:prstGeom prst="triangle">
              <a:avLst/>
            </a:prstGeom>
            <a:solidFill>
              <a:srgbClr val="C30D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3EFA3D-0F64-BC69-9D08-6B1ED461D788}"/>
                </a:ext>
              </a:extLst>
            </p:cNvPr>
            <p:cNvSpPr/>
            <p:nvPr/>
          </p:nvSpPr>
          <p:spPr>
            <a:xfrm rot="5400000">
              <a:off x="432945" y="1794867"/>
              <a:ext cx="540000" cy="3086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DE72D18-9918-A727-A504-61FA9A8E0033}"/>
              </a:ext>
            </a:extLst>
          </p:cNvPr>
          <p:cNvSpPr/>
          <p:nvPr/>
        </p:nvSpPr>
        <p:spPr>
          <a:xfrm>
            <a:off x="8072534" y="2255363"/>
            <a:ext cx="2792734" cy="3771898"/>
          </a:xfrm>
          <a:prstGeom prst="roundRect">
            <a:avLst>
              <a:gd name="adj" fmla="val 9808"/>
            </a:avLst>
          </a:prstGeom>
          <a:solidFill>
            <a:schemeClr val="bg1"/>
          </a:solidFill>
          <a:ln w="28575">
            <a:solidFill>
              <a:srgbClr val="C30DA5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7DC79F-4FF0-5767-BEB8-7784CA31D6DE}"/>
              </a:ext>
            </a:extLst>
          </p:cNvPr>
          <p:cNvSpPr txBox="1"/>
          <p:nvPr/>
        </p:nvSpPr>
        <p:spPr>
          <a:xfrm>
            <a:off x="8329205" y="1603418"/>
            <a:ext cx="2199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Further Models &amp; Model Evaluation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FC099C-16D5-2E3D-BE72-F7FBBAC1E645}"/>
              </a:ext>
            </a:extLst>
          </p:cNvPr>
          <p:cNvSpPr txBox="1"/>
          <p:nvPr/>
        </p:nvSpPr>
        <p:spPr>
          <a:xfrm>
            <a:off x="8293518" y="2457115"/>
            <a:ext cx="257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 random forest, KNN, GB and LGBM models and evaluate the same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6B30749-8D8C-DABB-3BC2-8CED42EC0F2B}"/>
              </a:ext>
            </a:extLst>
          </p:cNvPr>
          <p:cNvSpPr/>
          <p:nvPr/>
        </p:nvSpPr>
        <p:spPr>
          <a:xfrm>
            <a:off x="8148797" y="2555265"/>
            <a:ext cx="180000" cy="180000"/>
          </a:xfrm>
          <a:prstGeom prst="ellipse">
            <a:avLst/>
          </a:prstGeom>
          <a:solidFill>
            <a:srgbClr val="C30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0A6606-2345-35E9-A6A4-93A622E20A6C}"/>
              </a:ext>
            </a:extLst>
          </p:cNvPr>
          <p:cNvSpPr txBox="1"/>
          <p:nvPr/>
        </p:nvSpPr>
        <p:spPr>
          <a:xfrm>
            <a:off x="8293518" y="3821432"/>
            <a:ext cx="2571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Grid Search CV to identify the best hyperparameters and the best model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5338C0-1EB0-9692-75FC-1FB3AD4D068F}"/>
              </a:ext>
            </a:extLst>
          </p:cNvPr>
          <p:cNvSpPr/>
          <p:nvPr/>
        </p:nvSpPr>
        <p:spPr>
          <a:xfrm>
            <a:off x="8164037" y="3930675"/>
            <a:ext cx="180000" cy="180000"/>
          </a:xfrm>
          <a:prstGeom prst="ellipse">
            <a:avLst/>
          </a:prstGeom>
          <a:solidFill>
            <a:srgbClr val="C30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1D61F4-40DD-8CF0-04AA-44A18F44E916}"/>
              </a:ext>
            </a:extLst>
          </p:cNvPr>
          <p:cNvSpPr txBox="1"/>
          <p:nvPr/>
        </p:nvSpPr>
        <p:spPr>
          <a:xfrm>
            <a:off x="8328797" y="5157925"/>
            <a:ext cx="257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Inference based on the best model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5647C8-A729-3D22-7453-A61AA6134F44}"/>
              </a:ext>
            </a:extLst>
          </p:cNvPr>
          <p:cNvSpPr/>
          <p:nvPr/>
        </p:nvSpPr>
        <p:spPr>
          <a:xfrm>
            <a:off x="8148997" y="5245345"/>
            <a:ext cx="180000" cy="180000"/>
          </a:xfrm>
          <a:prstGeom prst="ellipse">
            <a:avLst/>
          </a:prstGeom>
          <a:solidFill>
            <a:srgbClr val="C30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1A8F4A-9AE6-06C3-3757-1E526C880AB7}"/>
              </a:ext>
            </a:extLst>
          </p:cNvPr>
          <p:cNvGrpSpPr/>
          <p:nvPr/>
        </p:nvGrpSpPr>
        <p:grpSpPr>
          <a:xfrm>
            <a:off x="507721" y="53008"/>
            <a:ext cx="1763644" cy="584775"/>
            <a:chOff x="-414419" y="0"/>
            <a:chExt cx="2091264" cy="584775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90147BB4-773F-E0C6-CF66-658622C7196B}"/>
                </a:ext>
              </a:extLst>
            </p:cNvPr>
            <p:cNvSpPr/>
            <p:nvPr/>
          </p:nvSpPr>
          <p:spPr>
            <a:xfrm>
              <a:off x="-414419" y="0"/>
              <a:ext cx="2091264" cy="584775"/>
            </a:xfrm>
            <a:prstGeom prst="round2DiagRect">
              <a:avLst/>
            </a:prstGeom>
            <a:solidFill>
              <a:srgbClr val="E8E3F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78DA02-DEA7-D27B-8146-DE8849799B5C}"/>
                </a:ext>
              </a:extLst>
            </p:cNvPr>
            <p:cNvSpPr txBox="1"/>
            <p:nvPr/>
          </p:nvSpPr>
          <p:spPr>
            <a:xfrm>
              <a:off x="1186" y="83727"/>
              <a:ext cx="1198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/>
                <a:t>Objective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4066C02A-CF4B-D2FA-43D5-AEAB97F721CC}"/>
              </a:ext>
            </a:extLst>
          </p:cNvPr>
          <p:cNvSpPr/>
          <p:nvPr/>
        </p:nvSpPr>
        <p:spPr>
          <a:xfrm>
            <a:off x="2360930" y="60274"/>
            <a:ext cx="1794947" cy="584775"/>
          </a:xfrm>
          <a:prstGeom prst="round2DiagRect">
            <a:avLst/>
          </a:prstGeom>
          <a:solidFill>
            <a:srgbClr val="3D1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9DAE3-51AA-04D4-A3C5-288A16180175}"/>
              </a:ext>
            </a:extLst>
          </p:cNvPr>
          <p:cNvSpPr txBox="1"/>
          <p:nvPr/>
        </p:nvSpPr>
        <p:spPr>
          <a:xfrm>
            <a:off x="2343310" y="137458"/>
            <a:ext cx="1823999" cy="39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86CEBA09-1F6F-6126-A28C-F54231577222}"/>
              </a:ext>
            </a:extLst>
          </p:cNvPr>
          <p:cNvSpPr/>
          <p:nvPr/>
        </p:nvSpPr>
        <p:spPr>
          <a:xfrm>
            <a:off x="4250682" y="67894"/>
            <a:ext cx="1857380" cy="56953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B2A2C-E481-B63A-E79F-AEBAAFC0BB9F}"/>
              </a:ext>
            </a:extLst>
          </p:cNvPr>
          <p:cNvSpPr txBox="1"/>
          <p:nvPr/>
        </p:nvSpPr>
        <p:spPr>
          <a:xfrm>
            <a:off x="4347371" y="-7322"/>
            <a:ext cx="17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Model Summary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F23DC9DA-3D61-9FB4-B88C-CDC387025768}"/>
              </a:ext>
            </a:extLst>
          </p:cNvPr>
          <p:cNvSpPr/>
          <p:nvPr/>
        </p:nvSpPr>
        <p:spPr>
          <a:xfrm>
            <a:off x="6191565" y="45034"/>
            <a:ext cx="182308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04D5B-7AB4-53A0-12DC-8A747A2550AD}"/>
              </a:ext>
            </a:extLst>
          </p:cNvPr>
          <p:cNvSpPr txBox="1"/>
          <p:nvPr/>
        </p:nvSpPr>
        <p:spPr>
          <a:xfrm>
            <a:off x="6294281" y="145077"/>
            <a:ext cx="1607984" cy="3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Results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B28B6946-400B-4676-4B5C-2F07F55ABF4E}"/>
              </a:ext>
            </a:extLst>
          </p:cNvPr>
          <p:cNvSpPr/>
          <p:nvPr/>
        </p:nvSpPr>
        <p:spPr>
          <a:xfrm>
            <a:off x="8099738" y="48844"/>
            <a:ext cx="174021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93460-1BA0-8BF1-7E5E-414DA43A88B0}"/>
              </a:ext>
            </a:extLst>
          </p:cNvPr>
          <p:cNvSpPr txBox="1"/>
          <p:nvPr/>
        </p:nvSpPr>
        <p:spPr>
          <a:xfrm>
            <a:off x="8156887" y="137458"/>
            <a:ext cx="1652549" cy="39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Inference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C209EB14-85B6-B989-6883-17E71DD597B9}"/>
              </a:ext>
            </a:extLst>
          </p:cNvPr>
          <p:cNvSpPr/>
          <p:nvPr/>
        </p:nvSpPr>
        <p:spPr>
          <a:xfrm>
            <a:off x="9955530" y="33157"/>
            <a:ext cx="1730399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F9C53B-126B-622D-891F-76D945AF29F5}"/>
              </a:ext>
            </a:extLst>
          </p:cNvPr>
          <p:cNvSpPr txBox="1"/>
          <p:nvPr/>
        </p:nvSpPr>
        <p:spPr>
          <a:xfrm>
            <a:off x="10020333" y="-36439"/>
            <a:ext cx="156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References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13599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470E5-81BA-411D-B3B2-BB35D984A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5B4591-0BB5-9461-E029-B25C91BD890C}"/>
              </a:ext>
            </a:extLst>
          </p:cNvPr>
          <p:cNvCxnSpPr/>
          <p:nvPr/>
        </p:nvCxnSpPr>
        <p:spPr>
          <a:xfrm>
            <a:off x="0" y="727544"/>
            <a:ext cx="12192000" cy="0"/>
          </a:xfrm>
          <a:prstGeom prst="line">
            <a:avLst/>
          </a:prstGeom>
          <a:ln w="38100">
            <a:solidFill>
              <a:srgbClr val="4F1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E499704-CCEB-6A11-38C4-9A89C8435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" y="4559015"/>
            <a:ext cx="5072076" cy="19141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EEA6CD5-1908-9AA3-2FF6-F57E4FBD8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573449"/>
              </p:ext>
            </p:extLst>
          </p:nvPr>
        </p:nvGraphicFramePr>
        <p:xfrm>
          <a:off x="488410" y="1629060"/>
          <a:ext cx="5160246" cy="1938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7914">
                  <a:extLst>
                    <a:ext uri="{9D8B030D-6E8A-4147-A177-3AD203B41FA5}">
                      <a16:colId xmlns:a16="http://schemas.microsoft.com/office/drawing/2014/main" val="4223164684"/>
                    </a:ext>
                  </a:extLst>
                </a:gridCol>
                <a:gridCol w="2992332">
                  <a:extLst>
                    <a:ext uri="{9D8B030D-6E8A-4147-A177-3AD203B41FA5}">
                      <a16:colId xmlns:a16="http://schemas.microsoft.com/office/drawing/2014/main" val="2825760352"/>
                    </a:ext>
                  </a:extLst>
                </a:gridCol>
              </a:tblGrid>
              <a:tr h="323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Description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Count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98181"/>
                  </a:ext>
                </a:extLst>
              </a:tr>
              <a:tr h="323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45,593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766991"/>
                  </a:ext>
                </a:extLst>
              </a:tr>
              <a:tr h="323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Cleaned Data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45,502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85971"/>
                  </a:ext>
                </a:extLst>
              </a:tr>
              <a:tr h="323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Missing values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7,438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137588"/>
                  </a:ext>
                </a:extLst>
              </a:tr>
              <a:tr h="323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Train Data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36,401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10145"/>
                  </a:ext>
                </a:extLst>
              </a:tr>
              <a:tr h="32316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 Data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9,101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8513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67F77F4-B487-5889-A6A1-3A48FD03ECA8}"/>
              </a:ext>
            </a:extLst>
          </p:cNvPr>
          <p:cNvSpPr txBox="1"/>
          <p:nvPr/>
        </p:nvSpPr>
        <p:spPr>
          <a:xfrm>
            <a:off x="740410" y="1202941"/>
            <a:ext cx="38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Datapoints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986A58-7100-4B56-88A3-52F13FCDF639}"/>
              </a:ext>
            </a:extLst>
          </p:cNvPr>
          <p:cNvSpPr txBox="1"/>
          <p:nvPr/>
        </p:nvSpPr>
        <p:spPr>
          <a:xfrm>
            <a:off x="771840" y="4114346"/>
            <a:ext cx="507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Preprocessing Steps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47F5E6-6213-F59A-8F48-FC7A1CB770A7}"/>
              </a:ext>
            </a:extLst>
          </p:cNvPr>
          <p:cNvSpPr txBox="1"/>
          <p:nvPr/>
        </p:nvSpPr>
        <p:spPr>
          <a:xfrm>
            <a:off x="2708910" y="776140"/>
            <a:ext cx="6697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Base line Models with missing data filled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F3C2CD-300D-9B7E-9C5B-84840EC2A17D}"/>
              </a:ext>
            </a:extLst>
          </p:cNvPr>
          <p:cNvSpPr/>
          <p:nvPr/>
        </p:nvSpPr>
        <p:spPr>
          <a:xfrm>
            <a:off x="488410" y="1248358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A49618-38E8-BE41-1587-EBDF344A998F}"/>
              </a:ext>
            </a:extLst>
          </p:cNvPr>
          <p:cNvSpPr txBox="1"/>
          <p:nvPr/>
        </p:nvSpPr>
        <p:spPr>
          <a:xfrm>
            <a:off x="7284530" y="4114346"/>
            <a:ext cx="459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Machine Learning Models &amp; Metrics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A10FB6-8BFE-6FD7-B2B8-47E6B6488DA4}"/>
              </a:ext>
            </a:extLst>
          </p:cNvPr>
          <p:cNvSpPr/>
          <p:nvPr/>
        </p:nvSpPr>
        <p:spPr>
          <a:xfrm>
            <a:off x="524780" y="4178954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4359BD-78FB-6228-D5EE-284EDA09CC94}"/>
              </a:ext>
            </a:extLst>
          </p:cNvPr>
          <p:cNvSpPr txBox="1"/>
          <p:nvPr/>
        </p:nvSpPr>
        <p:spPr>
          <a:xfrm>
            <a:off x="7263670" y="1217140"/>
            <a:ext cx="38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 Cleaning and EDA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353E9A-C726-7BF7-B3ED-800983F98B8F}"/>
              </a:ext>
            </a:extLst>
          </p:cNvPr>
          <p:cNvSpPr/>
          <p:nvPr/>
        </p:nvSpPr>
        <p:spPr>
          <a:xfrm>
            <a:off x="7011670" y="1262557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DE4963-3006-B5AE-5ED7-2F9A3F097CAB}"/>
              </a:ext>
            </a:extLst>
          </p:cNvPr>
          <p:cNvSpPr txBox="1"/>
          <p:nvPr/>
        </p:nvSpPr>
        <p:spPr>
          <a:xfrm>
            <a:off x="7069090" y="1635019"/>
            <a:ext cx="4806680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sz="400" b="1" dirty="0"/>
          </a:p>
          <a:p>
            <a:r>
              <a:rPr lang="en-IN" b="1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Remove duplicate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Remove columns with data inconsistency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b="1" dirty="0"/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Conduct Anova and Chi square test to identify the relationship between the variables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4C47F8-9948-A05F-FB1A-7C5CF09FC0C3}"/>
              </a:ext>
            </a:extLst>
          </p:cNvPr>
          <p:cNvSpPr/>
          <p:nvPr/>
        </p:nvSpPr>
        <p:spPr>
          <a:xfrm>
            <a:off x="7032530" y="4173012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EBEBFD-8AFD-0FA2-082E-A8C45D536C3E}"/>
              </a:ext>
            </a:extLst>
          </p:cNvPr>
          <p:cNvSpPr txBox="1"/>
          <p:nvPr/>
        </p:nvSpPr>
        <p:spPr>
          <a:xfrm>
            <a:off x="7069090" y="4549436"/>
            <a:ext cx="4806680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sz="400" b="1" dirty="0"/>
          </a:p>
          <a:p>
            <a:r>
              <a:rPr lang="en-IN" sz="1600" b="1" dirty="0"/>
              <a:t>Models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Random Forest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r>
              <a:rPr lang="en-IN" sz="1600" b="1" dirty="0"/>
              <a:t>Metrics used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Mean Absolute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R2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958D1B-D865-9168-190A-94D0E946C017}"/>
              </a:ext>
            </a:extLst>
          </p:cNvPr>
          <p:cNvGrpSpPr/>
          <p:nvPr/>
        </p:nvGrpSpPr>
        <p:grpSpPr>
          <a:xfrm>
            <a:off x="507721" y="53008"/>
            <a:ext cx="1763644" cy="584775"/>
            <a:chOff x="-414419" y="0"/>
            <a:chExt cx="2091264" cy="584775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3D33C48D-DAAA-C042-64A1-18E24FEEF5FA}"/>
                </a:ext>
              </a:extLst>
            </p:cNvPr>
            <p:cNvSpPr/>
            <p:nvPr/>
          </p:nvSpPr>
          <p:spPr>
            <a:xfrm>
              <a:off x="-414419" y="0"/>
              <a:ext cx="2091264" cy="584775"/>
            </a:xfrm>
            <a:prstGeom prst="round2DiagRect">
              <a:avLst/>
            </a:prstGeom>
            <a:solidFill>
              <a:srgbClr val="E8E3F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75FF14-22AB-A6AB-900B-361ACDC3664B}"/>
                </a:ext>
              </a:extLst>
            </p:cNvPr>
            <p:cNvSpPr txBox="1"/>
            <p:nvPr/>
          </p:nvSpPr>
          <p:spPr>
            <a:xfrm>
              <a:off x="1186" y="83727"/>
              <a:ext cx="1198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/>
                <a:t>Objective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F9F5E53E-A533-DE22-7746-911C53C65339}"/>
              </a:ext>
            </a:extLst>
          </p:cNvPr>
          <p:cNvSpPr/>
          <p:nvPr/>
        </p:nvSpPr>
        <p:spPr>
          <a:xfrm>
            <a:off x="2360930" y="60274"/>
            <a:ext cx="1794947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C76B4-479F-B988-C7EB-4660BA2FDF76}"/>
              </a:ext>
            </a:extLst>
          </p:cNvPr>
          <p:cNvSpPr txBox="1"/>
          <p:nvPr/>
        </p:nvSpPr>
        <p:spPr>
          <a:xfrm>
            <a:off x="2343310" y="137458"/>
            <a:ext cx="1823999" cy="39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Approach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E9B8F5AA-D7DE-3E9B-9CA2-A506C5C3793F}"/>
              </a:ext>
            </a:extLst>
          </p:cNvPr>
          <p:cNvSpPr/>
          <p:nvPr/>
        </p:nvSpPr>
        <p:spPr>
          <a:xfrm>
            <a:off x="4250682" y="67894"/>
            <a:ext cx="1857380" cy="569535"/>
          </a:xfrm>
          <a:prstGeom prst="round2DiagRect">
            <a:avLst/>
          </a:prstGeom>
          <a:solidFill>
            <a:srgbClr val="3D1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FBC5E-41AC-6763-813F-68D70C8E97F2}"/>
              </a:ext>
            </a:extLst>
          </p:cNvPr>
          <p:cNvSpPr txBox="1"/>
          <p:nvPr/>
        </p:nvSpPr>
        <p:spPr>
          <a:xfrm>
            <a:off x="4347371" y="-7322"/>
            <a:ext cx="17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Model Summary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BE9883FC-C584-9190-2D08-5C4457172DAB}"/>
              </a:ext>
            </a:extLst>
          </p:cNvPr>
          <p:cNvSpPr/>
          <p:nvPr/>
        </p:nvSpPr>
        <p:spPr>
          <a:xfrm>
            <a:off x="6191565" y="45034"/>
            <a:ext cx="182308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D817EF-CF13-601B-00E5-30496419FBEA}"/>
              </a:ext>
            </a:extLst>
          </p:cNvPr>
          <p:cNvSpPr txBox="1"/>
          <p:nvPr/>
        </p:nvSpPr>
        <p:spPr>
          <a:xfrm>
            <a:off x="6294281" y="145077"/>
            <a:ext cx="1607984" cy="3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Results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424DC53B-C3F3-BB62-F2C3-56B837850061}"/>
              </a:ext>
            </a:extLst>
          </p:cNvPr>
          <p:cNvSpPr/>
          <p:nvPr/>
        </p:nvSpPr>
        <p:spPr>
          <a:xfrm>
            <a:off x="8099738" y="48844"/>
            <a:ext cx="174021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B6180-EFC6-182B-52A8-BDA591FCFA15}"/>
              </a:ext>
            </a:extLst>
          </p:cNvPr>
          <p:cNvSpPr txBox="1"/>
          <p:nvPr/>
        </p:nvSpPr>
        <p:spPr>
          <a:xfrm>
            <a:off x="8156887" y="137458"/>
            <a:ext cx="1652549" cy="39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Inference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E6833E65-5739-64B4-ED82-0C75381809D5}"/>
              </a:ext>
            </a:extLst>
          </p:cNvPr>
          <p:cNvSpPr/>
          <p:nvPr/>
        </p:nvSpPr>
        <p:spPr>
          <a:xfrm>
            <a:off x="9955530" y="33157"/>
            <a:ext cx="1730399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E90C2-1746-F733-2F94-5784251B8E5B}"/>
              </a:ext>
            </a:extLst>
          </p:cNvPr>
          <p:cNvSpPr txBox="1"/>
          <p:nvPr/>
        </p:nvSpPr>
        <p:spPr>
          <a:xfrm>
            <a:off x="10020333" y="-36439"/>
            <a:ext cx="156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References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65344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946BF-31ED-3493-8640-663F1FB2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3A473-CA66-E6D6-33BE-91EDCC577AA9}"/>
              </a:ext>
            </a:extLst>
          </p:cNvPr>
          <p:cNvCxnSpPr/>
          <p:nvPr/>
        </p:nvCxnSpPr>
        <p:spPr>
          <a:xfrm>
            <a:off x="0" y="727544"/>
            <a:ext cx="12192000" cy="0"/>
          </a:xfrm>
          <a:prstGeom prst="line">
            <a:avLst/>
          </a:prstGeom>
          <a:ln w="38100">
            <a:solidFill>
              <a:srgbClr val="4F1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0BB5B7-B76B-6703-BD10-DEE0074E1447}"/>
              </a:ext>
            </a:extLst>
          </p:cNvPr>
          <p:cNvSpPr txBox="1"/>
          <p:nvPr/>
        </p:nvSpPr>
        <p:spPr>
          <a:xfrm>
            <a:off x="771840" y="1119686"/>
            <a:ext cx="507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Preprocessing Steps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BF6A2B-0602-D11E-749E-7EECDE050617}"/>
              </a:ext>
            </a:extLst>
          </p:cNvPr>
          <p:cNvSpPr txBox="1"/>
          <p:nvPr/>
        </p:nvSpPr>
        <p:spPr>
          <a:xfrm>
            <a:off x="2708910" y="776140"/>
            <a:ext cx="6697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Base line Models with missing data removed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7EAC6E-AE4B-6988-22C7-68DCB750C083}"/>
              </a:ext>
            </a:extLst>
          </p:cNvPr>
          <p:cNvSpPr txBox="1"/>
          <p:nvPr/>
        </p:nvSpPr>
        <p:spPr>
          <a:xfrm>
            <a:off x="6804470" y="1119686"/>
            <a:ext cx="459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Machine Learning Models &amp; Metrics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0057A1-625D-0D70-E6D7-2617480BC04A}"/>
              </a:ext>
            </a:extLst>
          </p:cNvPr>
          <p:cNvSpPr/>
          <p:nvPr/>
        </p:nvSpPr>
        <p:spPr>
          <a:xfrm>
            <a:off x="524780" y="1184294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B3043B5-4FAB-5200-F2C1-82B68028022E}"/>
              </a:ext>
            </a:extLst>
          </p:cNvPr>
          <p:cNvSpPr/>
          <p:nvPr/>
        </p:nvSpPr>
        <p:spPr>
          <a:xfrm>
            <a:off x="6552470" y="1178352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3D3ECA-3096-3D30-5ABC-5A323D0FB359}"/>
              </a:ext>
            </a:extLst>
          </p:cNvPr>
          <p:cNvSpPr txBox="1"/>
          <p:nvPr/>
        </p:nvSpPr>
        <p:spPr>
          <a:xfrm>
            <a:off x="6543345" y="1509056"/>
            <a:ext cx="5332425" cy="1692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sz="400" b="1" dirty="0"/>
          </a:p>
          <a:p>
            <a:r>
              <a:rPr lang="en-IN" sz="1600" b="1" dirty="0"/>
              <a:t>Models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Linear Regression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Random Forest </a:t>
            </a:r>
            <a:endParaRPr lang="en-IN" sz="1600" b="1" dirty="0"/>
          </a:p>
          <a:p>
            <a:r>
              <a:rPr lang="en-IN" sz="1600" b="1" dirty="0"/>
              <a:t>Metrics used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Mean Absolute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R2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227CF-C116-C2AB-B017-168CD1B39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11" y="1570698"/>
            <a:ext cx="5160246" cy="15854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A58A53-CCD8-3C70-BCAC-29C96188930C}"/>
              </a:ext>
            </a:extLst>
          </p:cNvPr>
          <p:cNvSpPr txBox="1"/>
          <p:nvPr/>
        </p:nvSpPr>
        <p:spPr>
          <a:xfrm>
            <a:off x="2747010" y="3343872"/>
            <a:ext cx="66979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Ensemble Model with missing data removed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A4568-1795-6AF0-6A4C-A31FDED85768}"/>
              </a:ext>
            </a:extLst>
          </p:cNvPr>
          <p:cNvSpPr txBox="1"/>
          <p:nvPr/>
        </p:nvSpPr>
        <p:spPr>
          <a:xfrm>
            <a:off x="771840" y="3714296"/>
            <a:ext cx="507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Preprocessing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1DCE1-5F48-1262-B8BD-80299CBDCD8E}"/>
              </a:ext>
            </a:extLst>
          </p:cNvPr>
          <p:cNvSpPr txBox="1"/>
          <p:nvPr/>
        </p:nvSpPr>
        <p:spPr>
          <a:xfrm>
            <a:off x="6793040" y="3714296"/>
            <a:ext cx="459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Models used in Grid Search CV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28D398-1363-2782-4880-EAA5241161CE}"/>
              </a:ext>
            </a:extLst>
          </p:cNvPr>
          <p:cNvSpPr/>
          <p:nvPr/>
        </p:nvSpPr>
        <p:spPr>
          <a:xfrm>
            <a:off x="524780" y="3778904"/>
            <a:ext cx="252000" cy="252000"/>
          </a:xfrm>
          <a:prstGeom prst="ellipse">
            <a:avLst/>
          </a:prstGeom>
          <a:solidFill>
            <a:srgbClr val="C30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597D48-A229-6374-BB8C-70C562EC187F}"/>
              </a:ext>
            </a:extLst>
          </p:cNvPr>
          <p:cNvSpPr/>
          <p:nvPr/>
        </p:nvSpPr>
        <p:spPr>
          <a:xfrm>
            <a:off x="6541040" y="3772962"/>
            <a:ext cx="252000" cy="252000"/>
          </a:xfrm>
          <a:prstGeom prst="ellipse">
            <a:avLst/>
          </a:prstGeom>
          <a:solidFill>
            <a:srgbClr val="C30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D6BD2E-B212-75C3-E6BD-FDA579D9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11" y="4211029"/>
            <a:ext cx="5160246" cy="11545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0B20ED9-2792-DF0F-E149-B790B4886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71418"/>
              </p:ext>
            </p:extLst>
          </p:nvPr>
        </p:nvGraphicFramePr>
        <p:xfrm>
          <a:off x="6543345" y="4105896"/>
          <a:ext cx="5332425" cy="2628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933">
                  <a:extLst>
                    <a:ext uri="{9D8B030D-6E8A-4147-A177-3AD203B41FA5}">
                      <a16:colId xmlns:a16="http://schemas.microsoft.com/office/drawing/2014/main" val="2643116347"/>
                    </a:ext>
                  </a:extLst>
                </a:gridCol>
                <a:gridCol w="4146492">
                  <a:extLst>
                    <a:ext uri="{9D8B030D-6E8A-4147-A177-3AD203B41FA5}">
                      <a16:colId xmlns:a16="http://schemas.microsoft.com/office/drawing/2014/main" val="2425034626"/>
                    </a:ext>
                  </a:extLst>
                </a:gridCol>
              </a:tblGrid>
              <a:tr h="27331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bg1"/>
                          </a:solidFill>
                          <a:effectLst/>
                        </a:rPr>
                        <a:t>Model Name</a:t>
                      </a:r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0D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Hyperparameters in Grid Search CV</a:t>
                      </a:r>
                      <a:endParaRPr lang="en-IN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0D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50876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Random Forest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1. </a:t>
                      </a:r>
                      <a:r>
                        <a:rPr lang="en-IN" sz="1100" u="none" strike="noStrike" dirty="0" err="1">
                          <a:effectLst/>
                        </a:rPr>
                        <a:t>n_estimators</a:t>
                      </a:r>
                      <a:r>
                        <a:rPr lang="en-IN" sz="1100" u="none" strike="noStrike" dirty="0">
                          <a:effectLst/>
                        </a:rPr>
                        <a:t> - 10, 100, 200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2. </a:t>
                      </a:r>
                      <a:r>
                        <a:rPr lang="en-IN" sz="1100" u="none" strike="noStrike" dirty="0" err="1">
                          <a:effectLst/>
                        </a:rPr>
                        <a:t>max_depth</a:t>
                      </a:r>
                      <a:r>
                        <a:rPr lang="en-IN" sz="1100" u="none" strike="noStrike" dirty="0">
                          <a:effectLst/>
                        </a:rPr>
                        <a:t> - 2, 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46205"/>
                  </a:ext>
                </a:extLst>
              </a:tr>
              <a:tr h="6129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err="1">
                          <a:effectLst/>
                        </a:rPr>
                        <a:t>XGBoost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 </a:t>
                      </a:r>
                      <a:r>
                        <a:rPr lang="en-US" sz="1100" u="none" strike="noStrike" dirty="0" err="1">
                          <a:effectLst/>
                        </a:rPr>
                        <a:t>n_estimators</a:t>
                      </a:r>
                      <a:r>
                        <a:rPr lang="en-US" sz="1100" u="none" strike="noStrike" dirty="0">
                          <a:effectLst/>
                        </a:rPr>
                        <a:t> - 10, 100, 200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2. </a:t>
                      </a:r>
                      <a:r>
                        <a:rPr lang="en-US" sz="1100" u="none" strike="noStrike" dirty="0" err="1">
                          <a:effectLst/>
                        </a:rPr>
                        <a:t>max_depth</a:t>
                      </a:r>
                      <a:r>
                        <a:rPr lang="en-US" sz="1100" u="none" strike="noStrike" dirty="0">
                          <a:effectLst/>
                        </a:rPr>
                        <a:t> - 2, 20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3. </a:t>
                      </a:r>
                      <a:r>
                        <a:rPr lang="en-US" sz="1100" u="none" strike="noStrike" dirty="0" err="1">
                          <a:effectLst/>
                        </a:rPr>
                        <a:t>learning_rate</a:t>
                      </a:r>
                      <a:r>
                        <a:rPr lang="en-US" sz="1100" u="none" strike="noStrike" dirty="0">
                          <a:effectLst/>
                        </a:rPr>
                        <a:t> - 0.1, 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244125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LGBM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fontAlgn="ctr">
                        <a:buAutoNum type="arabicPeriod"/>
                      </a:pPr>
                      <a:r>
                        <a:rPr lang="en-IN" sz="1100" u="none" strike="noStrike" dirty="0" err="1">
                          <a:effectLst/>
                        </a:rPr>
                        <a:t>n_estimators</a:t>
                      </a:r>
                      <a:r>
                        <a:rPr lang="en-IN" sz="1100" u="none" strike="noStrike" dirty="0">
                          <a:effectLst/>
                        </a:rPr>
                        <a:t> - 10, 100, 200</a:t>
                      </a:r>
                      <a:br>
                        <a:rPr lang="en-IN" sz="1100" u="none" strike="noStrike" dirty="0">
                          <a:effectLst/>
                        </a:rPr>
                      </a:br>
                      <a:r>
                        <a:rPr lang="en-IN" sz="1100" u="none" strike="noStrike" dirty="0">
                          <a:effectLst/>
                        </a:rPr>
                        <a:t>2. </a:t>
                      </a:r>
                      <a:r>
                        <a:rPr lang="en-IN" sz="1100" u="none" strike="noStrike" dirty="0" err="1">
                          <a:effectLst/>
                        </a:rPr>
                        <a:t>max_depth</a:t>
                      </a:r>
                      <a:r>
                        <a:rPr lang="en-IN" sz="1100" u="none" strike="noStrike" dirty="0">
                          <a:effectLst/>
                        </a:rPr>
                        <a:t> - 2, 20</a:t>
                      </a:r>
                    </a:p>
                    <a:p>
                      <a:pPr marL="228600" indent="-228600" algn="ctr" fontAlgn="ctr">
                        <a:buAutoNum type="arabicPeriod"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learning_rate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0.1, 0.5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04761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KNN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1. </a:t>
                      </a:r>
                      <a:r>
                        <a:rPr lang="en-US" sz="1100" u="none" strike="noStrike" dirty="0" err="1">
                          <a:effectLst/>
                        </a:rPr>
                        <a:t>n_neighbours</a:t>
                      </a:r>
                      <a:r>
                        <a:rPr lang="en-US" sz="1100" u="none" strike="noStrike" dirty="0">
                          <a:effectLst/>
                        </a:rPr>
                        <a:t> - 1, 25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2. weights – ‘uniform’, ‘distance’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3936"/>
                  </a:ext>
                </a:extLst>
              </a:tr>
              <a:tr h="41115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Averaging Ensemble Model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100,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20, learning rate – 0.1 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LGBM - 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200,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– 20, learning rate – 0.1</a:t>
                      </a:r>
                    </a:p>
                  </a:txBody>
                  <a:tcPr marL="6350" marR="6350" marT="635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19216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3D28985-B2D8-A020-5E59-9D78133BCB1E}"/>
              </a:ext>
            </a:extLst>
          </p:cNvPr>
          <p:cNvSpPr txBox="1"/>
          <p:nvPr/>
        </p:nvSpPr>
        <p:spPr>
          <a:xfrm>
            <a:off x="776240" y="5545672"/>
            <a:ext cx="36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Parameters of Grid Search CV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8BE0A0-4924-C026-03F4-582F9FA52D22}"/>
              </a:ext>
            </a:extLst>
          </p:cNvPr>
          <p:cNvSpPr txBox="1"/>
          <p:nvPr/>
        </p:nvSpPr>
        <p:spPr>
          <a:xfrm>
            <a:off x="524780" y="5915004"/>
            <a:ext cx="3887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CV=5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Scoring – </a:t>
            </a:r>
            <a:r>
              <a:rPr lang="en-IN" dirty="0" err="1"/>
              <a:t>neg_mean_absolute_error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A7AECC-236E-3C74-D03C-BDC2DC0676DC}"/>
              </a:ext>
            </a:extLst>
          </p:cNvPr>
          <p:cNvSpPr/>
          <p:nvPr/>
        </p:nvSpPr>
        <p:spPr>
          <a:xfrm>
            <a:off x="519840" y="5605775"/>
            <a:ext cx="252000" cy="252000"/>
          </a:xfrm>
          <a:prstGeom prst="ellipse">
            <a:avLst/>
          </a:prstGeom>
          <a:solidFill>
            <a:srgbClr val="C30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461251-9EB0-3301-CB2A-BE653A999F66}"/>
              </a:ext>
            </a:extLst>
          </p:cNvPr>
          <p:cNvGrpSpPr/>
          <p:nvPr/>
        </p:nvGrpSpPr>
        <p:grpSpPr>
          <a:xfrm>
            <a:off x="507721" y="53008"/>
            <a:ext cx="1763644" cy="584775"/>
            <a:chOff x="-414419" y="0"/>
            <a:chExt cx="2091264" cy="584775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C5306C14-20DE-1C72-E4AC-6740AF26BD00}"/>
                </a:ext>
              </a:extLst>
            </p:cNvPr>
            <p:cNvSpPr/>
            <p:nvPr/>
          </p:nvSpPr>
          <p:spPr>
            <a:xfrm>
              <a:off x="-414419" y="0"/>
              <a:ext cx="2091264" cy="584775"/>
            </a:xfrm>
            <a:prstGeom prst="round2DiagRect">
              <a:avLst/>
            </a:prstGeom>
            <a:solidFill>
              <a:srgbClr val="E8E3F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B2FF5D-89C2-E88C-4C33-337E386C51DE}"/>
                </a:ext>
              </a:extLst>
            </p:cNvPr>
            <p:cNvSpPr txBox="1"/>
            <p:nvPr/>
          </p:nvSpPr>
          <p:spPr>
            <a:xfrm>
              <a:off x="1186" y="83727"/>
              <a:ext cx="1198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/>
                <a:t>Objective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EBED80B9-6110-6020-528F-FAAB1AB99EF7}"/>
              </a:ext>
            </a:extLst>
          </p:cNvPr>
          <p:cNvSpPr/>
          <p:nvPr/>
        </p:nvSpPr>
        <p:spPr>
          <a:xfrm>
            <a:off x="2360930" y="60274"/>
            <a:ext cx="1794947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D652E-63D8-9440-0AF4-DFADCBB50C0F}"/>
              </a:ext>
            </a:extLst>
          </p:cNvPr>
          <p:cNvSpPr txBox="1"/>
          <p:nvPr/>
        </p:nvSpPr>
        <p:spPr>
          <a:xfrm>
            <a:off x="2343310" y="137458"/>
            <a:ext cx="1823999" cy="39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Approach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C589E563-9E6A-F7E6-9065-B6779FE72328}"/>
              </a:ext>
            </a:extLst>
          </p:cNvPr>
          <p:cNvSpPr/>
          <p:nvPr/>
        </p:nvSpPr>
        <p:spPr>
          <a:xfrm>
            <a:off x="4250682" y="67894"/>
            <a:ext cx="1857380" cy="569535"/>
          </a:xfrm>
          <a:prstGeom prst="round2DiagRect">
            <a:avLst/>
          </a:prstGeom>
          <a:solidFill>
            <a:srgbClr val="3D1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73A504-677E-1740-BBE2-4C1517A719F4}"/>
              </a:ext>
            </a:extLst>
          </p:cNvPr>
          <p:cNvSpPr txBox="1"/>
          <p:nvPr/>
        </p:nvSpPr>
        <p:spPr>
          <a:xfrm>
            <a:off x="4347371" y="-7322"/>
            <a:ext cx="17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Model Summary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32F9F836-B8D8-453A-24D4-7A732E5D09FD}"/>
              </a:ext>
            </a:extLst>
          </p:cNvPr>
          <p:cNvSpPr/>
          <p:nvPr/>
        </p:nvSpPr>
        <p:spPr>
          <a:xfrm>
            <a:off x="6191565" y="45034"/>
            <a:ext cx="182308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CB77D-E41F-9F9D-4F9C-70714DF65FC8}"/>
              </a:ext>
            </a:extLst>
          </p:cNvPr>
          <p:cNvSpPr txBox="1"/>
          <p:nvPr/>
        </p:nvSpPr>
        <p:spPr>
          <a:xfrm>
            <a:off x="6294281" y="145077"/>
            <a:ext cx="1607984" cy="3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Results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14DF3688-CB6C-8791-A6D8-001902BE818C}"/>
              </a:ext>
            </a:extLst>
          </p:cNvPr>
          <p:cNvSpPr/>
          <p:nvPr/>
        </p:nvSpPr>
        <p:spPr>
          <a:xfrm>
            <a:off x="8099738" y="48844"/>
            <a:ext cx="174021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0E1F8-614D-A9C2-E857-58BF6E368664}"/>
              </a:ext>
            </a:extLst>
          </p:cNvPr>
          <p:cNvSpPr txBox="1"/>
          <p:nvPr/>
        </p:nvSpPr>
        <p:spPr>
          <a:xfrm>
            <a:off x="8156887" y="137458"/>
            <a:ext cx="1652549" cy="39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Inference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536AE6CE-A022-0DD2-A9EF-94417CC9FE6C}"/>
              </a:ext>
            </a:extLst>
          </p:cNvPr>
          <p:cNvSpPr/>
          <p:nvPr/>
        </p:nvSpPr>
        <p:spPr>
          <a:xfrm>
            <a:off x="9955530" y="33157"/>
            <a:ext cx="1730399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41782-D78F-0EF7-03AB-A724E91A60A6}"/>
              </a:ext>
            </a:extLst>
          </p:cNvPr>
          <p:cNvSpPr txBox="1"/>
          <p:nvPr/>
        </p:nvSpPr>
        <p:spPr>
          <a:xfrm>
            <a:off x="10020333" y="-36439"/>
            <a:ext cx="156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References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410575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60033-D7EF-FF39-05DE-6FFFC5FA0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3EF361-8317-1D1A-DFE6-081805C1BA80}"/>
              </a:ext>
            </a:extLst>
          </p:cNvPr>
          <p:cNvCxnSpPr/>
          <p:nvPr/>
        </p:nvCxnSpPr>
        <p:spPr>
          <a:xfrm>
            <a:off x="0" y="727544"/>
            <a:ext cx="12192000" cy="0"/>
          </a:xfrm>
          <a:prstGeom prst="line">
            <a:avLst/>
          </a:prstGeom>
          <a:ln w="38100">
            <a:solidFill>
              <a:srgbClr val="4F1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396777-5AAB-DE26-D46F-6A687B17BB15}"/>
              </a:ext>
            </a:extLst>
          </p:cNvPr>
          <p:cNvSpPr txBox="1"/>
          <p:nvPr/>
        </p:nvSpPr>
        <p:spPr>
          <a:xfrm>
            <a:off x="1133973" y="172933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Base Line Model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B4753A-3D66-B58B-EBB5-E5E555F7E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55759"/>
              </p:ext>
            </p:extLst>
          </p:nvPr>
        </p:nvGraphicFramePr>
        <p:xfrm>
          <a:off x="220977" y="1162044"/>
          <a:ext cx="6396991" cy="4214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583">
                  <a:extLst>
                    <a:ext uri="{9D8B030D-6E8A-4147-A177-3AD203B41FA5}">
                      <a16:colId xmlns:a16="http://schemas.microsoft.com/office/drawing/2014/main" val="2841175884"/>
                    </a:ext>
                  </a:extLst>
                </a:gridCol>
                <a:gridCol w="2576560">
                  <a:extLst>
                    <a:ext uri="{9D8B030D-6E8A-4147-A177-3AD203B41FA5}">
                      <a16:colId xmlns:a16="http://schemas.microsoft.com/office/drawing/2014/main" val="2605581200"/>
                    </a:ext>
                  </a:extLst>
                </a:gridCol>
                <a:gridCol w="747462">
                  <a:extLst>
                    <a:ext uri="{9D8B030D-6E8A-4147-A177-3AD203B41FA5}">
                      <a16:colId xmlns:a16="http://schemas.microsoft.com/office/drawing/2014/main" val="666777855"/>
                    </a:ext>
                  </a:extLst>
                </a:gridCol>
                <a:gridCol w="747462">
                  <a:extLst>
                    <a:ext uri="{9D8B030D-6E8A-4147-A177-3AD203B41FA5}">
                      <a16:colId xmlns:a16="http://schemas.microsoft.com/office/drawing/2014/main" val="1060176394"/>
                    </a:ext>
                  </a:extLst>
                </a:gridCol>
                <a:gridCol w="747462">
                  <a:extLst>
                    <a:ext uri="{9D8B030D-6E8A-4147-A177-3AD203B41FA5}">
                      <a16:colId xmlns:a16="http://schemas.microsoft.com/office/drawing/2014/main" val="2549153415"/>
                    </a:ext>
                  </a:extLst>
                </a:gridCol>
                <a:gridCol w="747462">
                  <a:extLst>
                    <a:ext uri="{9D8B030D-6E8A-4147-A177-3AD203B41FA5}">
                      <a16:colId xmlns:a16="http://schemas.microsoft.com/office/drawing/2014/main" val="32294031"/>
                    </a:ext>
                  </a:extLst>
                </a:gridCol>
              </a:tblGrid>
              <a:tr h="3336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40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Model Name</a:t>
                      </a:r>
                      <a:endParaRPr lang="en-IN" sz="14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  <a:endParaRPr lang="en-IN" sz="14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R2 score</a:t>
                      </a:r>
                      <a:endParaRPr lang="en-IN" sz="14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236478"/>
                  </a:ext>
                </a:extLst>
              </a:tr>
              <a:tr h="3336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Train</a:t>
                      </a:r>
                      <a:endParaRPr lang="en-IN" sz="14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Test</a:t>
                      </a:r>
                      <a:endParaRPr lang="en-IN" sz="14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Train</a:t>
                      </a:r>
                      <a:endParaRPr lang="en-IN" sz="14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Test</a:t>
                      </a:r>
                      <a:endParaRPr lang="en-IN" sz="14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37886"/>
                  </a:ext>
                </a:extLst>
              </a:tr>
              <a:tr h="34537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Baseline Model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Linear Regression (Missing values dropped)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4.67 min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4.73 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0.60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08383"/>
                  </a:ext>
                </a:extLst>
              </a:tr>
              <a:tr h="3453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Linear Regression (Missing values filled)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4.82 min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4.85 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16177"/>
                  </a:ext>
                </a:extLst>
              </a:tr>
              <a:tr h="3453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Random Forest (Missing values dropped)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1.15 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3.13 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0.83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138670"/>
                  </a:ext>
                </a:extLst>
              </a:tr>
              <a:tr h="3453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Random Forest (Missing values filled)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1.22 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3.28 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0.97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0.80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92851"/>
                  </a:ext>
                </a:extLst>
              </a:tr>
              <a:tr h="34537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Grid Search CV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1.29 min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3.12 min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0.97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0.83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857127"/>
                  </a:ext>
                </a:extLst>
              </a:tr>
              <a:tr h="3453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LGBM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2.82 min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3.06 min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0.84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813529"/>
                  </a:ext>
                </a:extLst>
              </a:tr>
              <a:tr h="3453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1.53 min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3.10 min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693257"/>
                  </a:ext>
                </a:extLst>
              </a:tr>
              <a:tr h="3453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KNN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0 min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4.26 min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1.00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</a:rPr>
                        <a:t>0.66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99060"/>
                  </a:ext>
                </a:extLst>
              </a:tr>
              <a:tr h="3453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Ensemble model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Averaging of </a:t>
                      </a:r>
                      <a:r>
                        <a:rPr lang="en-IN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&amp; LGBM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2.15 min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3.05 min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1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5573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CD819820-79FC-4CB9-D157-F85093600283}"/>
              </a:ext>
            </a:extLst>
          </p:cNvPr>
          <p:cNvGrpSpPr/>
          <p:nvPr/>
        </p:nvGrpSpPr>
        <p:grpSpPr>
          <a:xfrm>
            <a:off x="3477023" y="5581656"/>
            <a:ext cx="3128246" cy="1074608"/>
            <a:chOff x="8273061" y="1304464"/>
            <a:chExt cx="3695600" cy="10746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1C5AD0-DB96-60D1-F0F6-D19F1E24670D}"/>
                </a:ext>
              </a:extLst>
            </p:cNvPr>
            <p:cNvSpPr txBox="1"/>
            <p:nvPr/>
          </p:nvSpPr>
          <p:spPr>
            <a:xfrm>
              <a:off x="8273061" y="1675842"/>
              <a:ext cx="25674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Build Complex Models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683A0F-AAB3-D7E3-3630-F00626B6E388}"/>
                </a:ext>
              </a:extLst>
            </p:cNvPr>
            <p:cNvSpPr txBox="1"/>
            <p:nvPr/>
          </p:nvSpPr>
          <p:spPr>
            <a:xfrm>
              <a:off x="8434075" y="1640408"/>
              <a:ext cx="3533135" cy="73866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 err="1"/>
                <a:t>Learning_Rate</a:t>
              </a:r>
              <a:r>
                <a:rPr lang="en-IN" sz="1400" dirty="0"/>
                <a:t> –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 err="1"/>
                <a:t>Max_Depth</a:t>
              </a:r>
              <a:r>
                <a:rPr lang="en-IN" sz="1400" dirty="0"/>
                <a:t> – 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 err="1"/>
                <a:t>N_Estimators</a:t>
              </a:r>
              <a:r>
                <a:rPr lang="en-IN" sz="1400" dirty="0"/>
                <a:t> – 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175674-707E-A383-C31D-DDB2AFA3B037}"/>
                </a:ext>
              </a:extLst>
            </p:cNvPr>
            <p:cNvSpPr txBox="1"/>
            <p:nvPr/>
          </p:nvSpPr>
          <p:spPr>
            <a:xfrm>
              <a:off x="8434490" y="1304464"/>
              <a:ext cx="3534171" cy="323165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500" b="1" dirty="0">
                  <a:solidFill>
                    <a:schemeClr val="bg1"/>
                  </a:solidFill>
                </a:rPr>
                <a:t>Hyperparameters of </a:t>
              </a:r>
              <a:r>
                <a:rPr lang="en-IN" sz="1500" b="1" dirty="0" err="1">
                  <a:solidFill>
                    <a:schemeClr val="bg1"/>
                  </a:solidFill>
                </a:rPr>
                <a:t>XGBoost</a:t>
              </a:r>
              <a:endParaRPr lang="en-IN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7F8DF1D-6199-1B8B-2F93-0D7EC7FFF599}"/>
              </a:ext>
            </a:extLst>
          </p:cNvPr>
          <p:cNvSpPr txBox="1"/>
          <p:nvPr/>
        </p:nvSpPr>
        <p:spPr>
          <a:xfrm>
            <a:off x="288626" y="792713"/>
            <a:ext cx="632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 Performance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43D24-B048-6791-6550-4A332B0F4BFD}"/>
              </a:ext>
            </a:extLst>
          </p:cNvPr>
          <p:cNvSpPr txBox="1"/>
          <p:nvPr/>
        </p:nvSpPr>
        <p:spPr>
          <a:xfrm>
            <a:off x="220977" y="5962234"/>
            <a:ext cx="256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Build Complex Models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5A84AA-F824-8572-E86C-6A4B13411A7B}"/>
              </a:ext>
            </a:extLst>
          </p:cNvPr>
          <p:cNvGrpSpPr/>
          <p:nvPr/>
        </p:nvGrpSpPr>
        <p:grpSpPr>
          <a:xfrm>
            <a:off x="225633" y="5587378"/>
            <a:ext cx="3127019" cy="1063178"/>
            <a:chOff x="381991" y="5728016"/>
            <a:chExt cx="2772689" cy="106317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877102-DB86-62E8-DA54-2E8F3CC2E6EF}"/>
                </a:ext>
              </a:extLst>
            </p:cNvPr>
            <p:cNvSpPr txBox="1"/>
            <p:nvPr/>
          </p:nvSpPr>
          <p:spPr>
            <a:xfrm>
              <a:off x="381991" y="6052530"/>
              <a:ext cx="2772689" cy="73866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 err="1"/>
                <a:t>Learning_Rate</a:t>
              </a:r>
              <a:r>
                <a:rPr lang="en-IN" sz="1400" dirty="0"/>
                <a:t> –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 err="1"/>
                <a:t>Max_Depth</a:t>
              </a:r>
              <a:r>
                <a:rPr lang="en-IN" sz="1400" dirty="0"/>
                <a:t> – 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 err="1"/>
                <a:t>N_Estimators</a:t>
              </a:r>
              <a:r>
                <a:rPr lang="en-IN" sz="1400" dirty="0"/>
                <a:t> – 200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DBE108-C515-E696-B686-562498BD1EE2}"/>
                </a:ext>
              </a:extLst>
            </p:cNvPr>
            <p:cNvSpPr txBox="1"/>
            <p:nvPr/>
          </p:nvSpPr>
          <p:spPr>
            <a:xfrm>
              <a:off x="381991" y="5728016"/>
              <a:ext cx="2771484" cy="323165"/>
            </a:xfrm>
            <a:prstGeom prst="rect">
              <a:avLst/>
            </a:prstGeom>
            <a:solidFill>
              <a:srgbClr val="7030A0"/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500" b="1" dirty="0">
                  <a:solidFill>
                    <a:schemeClr val="bg1"/>
                  </a:solidFill>
                </a:rPr>
                <a:t>Hyperparameters of LGBM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8420FE37-5416-5400-6EFB-754160524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"/>
          <a:stretch/>
        </p:blipFill>
        <p:spPr>
          <a:xfrm>
            <a:off x="6699590" y="1162045"/>
            <a:ext cx="5492410" cy="49684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9DA98F3-73BF-6327-A86A-0156E3310A24}"/>
              </a:ext>
            </a:extLst>
          </p:cNvPr>
          <p:cNvSpPr txBox="1"/>
          <p:nvPr/>
        </p:nvSpPr>
        <p:spPr>
          <a:xfrm>
            <a:off x="7212330" y="787168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Actual vs Predicted values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2BB3B7-5E59-8DEB-62B9-B642959D4C5F}"/>
              </a:ext>
            </a:extLst>
          </p:cNvPr>
          <p:cNvGrpSpPr/>
          <p:nvPr/>
        </p:nvGrpSpPr>
        <p:grpSpPr>
          <a:xfrm>
            <a:off x="507721" y="53008"/>
            <a:ext cx="1763644" cy="584775"/>
            <a:chOff x="-414419" y="0"/>
            <a:chExt cx="2091264" cy="584775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0B433F41-446E-AA2E-75E6-2EB87FB92E1C}"/>
                </a:ext>
              </a:extLst>
            </p:cNvPr>
            <p:cNvSpPr/>
            <p:nvPr/>
          </p:nvSpPr>
          <p:spPr>
            <a:xfrm>
              <a:off x="-414419" y="0"/>
              <a:ext cx="2091264" cy="584775"/>
            </a:xfrm>
            <a:prstGeom prst="round2DiagRect">
              <a:avLst/>
            </a:prstGeom>
            <a:solidFill>
              <a:srgbClr val="E8E3F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1A4C16-12A8-C6C8-C5A2-BE807A3B8877}"/>
                </a:ext>
              </a:extLst>
            </p:cNvPr>
            <p:cNvSpPr txBox="1"/>
            <p:nvPr/>
          </p:nvSpPr>
          <p:spPr>
            <a:xfrm>
              <a:off x="1186" y="83727"/>
              <a:ext cx="1198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/>
                <a:t>Objective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144C988A-02AE-5F0B-F629-1F88429A7BC6}"/>
              </a:ext>
            </a:extLst>
          </p:cNvPr>
          <p:cNvSpPr/>
          <p:nvPr/>
        </p:nvSpPr>
        <p:spPr>
          <a:xfrm>
            <a:off x="2360930" y="60274"/>
            <a:ext cx="1794947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D5493-7574-01E6-A096-4C472BE33DE1}"/>
              </a:ext>
            </a:extLst>
          </p:cNvPr>
          <p:cNvSpPr txBox="1"/>
          <p:nvPr/>
        </p:nvSpPr>
        <p:spPr>
          <a:xfrm>
            <a:off x="2343310" y="137458"/>
            <a:ext cx="1823999" cy="39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Approach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F1751D0-11C9-E57E-3753-605095449075}"/>
              </a:ext>
            </a:extLst>
          </p:cNvPr>
          <p:cNvSpPr/>
          <p:nvPr/>
        </p:nvSpPr>
        <p:spPr>
          <a:xfrm>
            <a:off x="4250682" y="67894"/>
            <a:ext cx="1857380" cy="56953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54EBC-7007-D5C1-75BB-5F56A353B5F9}"/>
              </a:ext>
            </a:extLst>
          </p:cNvPr>
          <p:cNvSpPr txBox="1"/>
          <p:nvPr/>
        </p:nvSpPr>
        <p:spPr>
          <a:xfrm>
            <a:off x="4347371" y="-7322"/>
            <a:ext cx="17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Model Summary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BDE886A5-C411-6D48-4A3A-6C071241D0FC}"/>
              </a:ext>
            </a:extLst>
          </p:cNvPr>
          <p:cNvSpPr/>
          <p:nvPr/>
        </p:nvSpPr>
        <p:spPr>
          <a:xfrm>
            <a:off x="6191565" y="45034"/>
            <a:ext cx="1823081" cy="584775"/>
          </a:xfrm>
          <a:prstGeom prst="round2DiagRect">
            <a:avLst/>
          </a:prstGeom>
          <a:solidFill>
            <a:srgbClr val="3D1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25896-9549-F3EB-7E36-749D90D51C69}"/>
              </a:ext>
            </a:extLst>
          </p:cNvPr>
          <p:cNvSpPr txBox="1"/>
          <p:nvPr/>
        </p:nvSpPr>
        <p:spPr>
          <a:xfrm>
            <a:off x="6294281" y="145077"/>
            <a:ext cx="1607984" cy="3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320DB9F5-02C8-F28F-A436-6D054E8021C5}"/>
              </a:ext>
            </a:extLst>
          </p:cNvPr>
          <p:cNvSpPr/>
          <p:nvPr/>
        </p:nvSpPr>
        <p:spPr>
          <a:xfrm>
            <a:off x="8099738" y="48844"/>
            <a:ext cx="174021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56F3C-DCD0-F1C4-B506-E028882E55B9}"/>
              </a:ext>
            </a:extLst>
          </p:cNvPr>
          <p:cNvSpPr txBox="1"/>
          <p:nvPr/>
        </p:nvSpPr>
        <p:spPr>
          <a:xfrm>
            <a:off x="8156887" y="137458"/>
            <a:ext cx="1652549" cy="39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Inference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81CCEEBB-9EE6-32A8-FFB5-733249D9A76A}"/>
              </a:ext>
            </a:extLst>
          </p:cNvPr>
          <p:cNvSpPr/>
          <p:nvPr/>
        </p:nvSpPr>
        <p:spPr>
          <a:xfrm>
            <a:off x="9955530" y="33157"/>
            <a:ext cx="1730399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D81BEC-0704-3F84-C02D-B53BA0547667}"/>
              </a:ext>
            </a:extLst>
          </p:cNvPr>
          <p:cNvSpPr txBox="1"/>
          <p:nvPr/>
        </p:nvSpPr>
        <p:spPr>
          <a:xfrm>
            <a:off x="10020333" y="-36439"/>
            <a:ext cx="156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References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307291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F542-FD72-612D-599F-37EE2771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8BF3A0-F2A3-8FC0-D3F9-E773F497B80D}"/>
              </a:ext>
            </a:extLst>
          </p:cNvPr>
          <p:cNvCxnSpPr/>
          <p:nvPr/>
        </p:nvCxnSpPr>
        <p:spPr>
          <a:xfrm>
            <a:off x="0" y="727544"/>
            <a:ext cx="12192000" cy="0"/>
          </a:xfrm>
          <a:prstGeom prst="line">
            <a:avLst/>
          </a:prstGeom>
          <a:ln w="38100">
            <a:solidFill>
              <a:srgbClr val="4F1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3033FC-E02B-C5CE-1007-7C3DBCB7B42D}"/>
              </a:ext>
            </a:extLst>
          </p:cNvPr>
          <p:cNvSpPr txBox="1"/>
          <p:nvPr/>
        </p:nvSpPr>
        <p:spPr>
          <a:xfrm>
            <a:off x="1133973" y="172933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Base Line Model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144932-EAE5-F344-ED4E-25193CF35792}"/>
              </a:ext>
            </a:extLst>
          </p:cNvPr>
          <p:cNvSpPr txBox="1"/>
          <p:nvPr/>
        </p:nvSpPr>
        <p:spPr>
          <a:xfrm>
            <a:off x="8273061" y="1675842"/>
            <a:ext cx="256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Build Complex Models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EA903-5E17-5C5F-816E-B1290E41D7A8}"/>
              </a:ext>
            </a:extLst>
          </p:cNvPr>
          <p:cNvSpPr txBox="1"/>
          <p:nvPr/>
        </p:nvSpPr>
        <p:spPr>
          <a:xfrm>
            <a:off x="281026" y="832595"/>
            <a:ext cx="579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Shapley Summary Plot of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2C153-44F4-6601-45C1-582633420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" y="1268733"/>
            <a:ext cx="5975875" cy="54178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3F4A58-867F-E9CA-188B-D081A8AD0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67" y="1268732"/>
            <a:ext cx="5485679" cy="54178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ACB99B-E2A8-E3E1-3150-B0FB1769A249}"/>
              </a:ext>
            </a:extLst>
          </p:cNvPr>
          <p:cNvSpPr txBox="1"/>
          <p:nvPr/>
        </p:nvSpPr>
        <p:spPr>
          <a:xfrm>
            <a:off x="6401157" y="814811"/>
            <a:ext cx="579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Feature Importance – Bar Plot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528715-E2F4-B8B0-AE72-EE7A44459C09}"/>
              </a:ext>
            </a:extLst>
          </p:cNvPr>
          <p:cNvGrpSpPr/>
          <p:nvPr/>
        </p:nvGrpSpPr>
        <p:grpSpPr>
          <a:xfrm>
            <a:off x="507721" y="53008"/>
            <a:ext cx="1763644" cy="584775"/>
            <a:chOff x="-414419" y="0"/>
            <a:chExt cx="2091264" cy="584775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261EC6CA-4BEB-58CA-BF09-7103855E7DC9}"/>
                </a:ext>
              </a:extLst>
            </p:cNvPr>
            <p:cNvSpPr/>
            <p:nvPr/>
          </p:nvSpPr>
          <p:spPr>
            <a:xfrm>
              <a:off x="-414419" y="0"/>
              <a:ext cx="2091264" cy="584775"/>
            </a:xfrm>
            <a:prstGeom prst="round2DiagRect">
              <a:avLst/>
            </a:prstGeom>
            <a:solidFill>
              <a:srgbClr val="E8E3F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13CBA2-F419-BD79-F8B3-B2583369FA26}"/>
                </a:ext>
              </a:extLst>
            </p:cNvPr>
            <p:cNvSpPr txBox="1"/>
            <p:nvPr/>
          </p:nvSpPr>
          <p:spPr>
            <a:xfrm>
              <a:off x="1186" y="83727"/>
              <a:ext cx="1198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/>
                <a:t>Objective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77F25BE7-AC95-48C4-F6DD-888DB87C7C64}"/>
              </a:ext>
            </a:extLst>
          </p:cNvPr>
          <p:cNvSpPr/>
          <p:nvPr/>
        </p:nvSpPr>
        <p:spPr>
          <a:xfrm>
            <a:off x="2360930" y="60274"/>
            <a:ext cx="1794947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960EC-2939-6467-463C-5E08B6BA67F0}"/>
              </a:ext>
            </a:extLst>
          </p:cNvPr>
          <p:cNvSpPr txBox="1"/>
          <p:nvPr/>
        </p:nvSpPr>
        <p:spPr>
          <a:xfrm>
            <a:off x="2343310" y="137458"/>
            <a:ext cx="1823999" cy="39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Approach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C57DC0A5-AB77-3109-0521-57E9B2BC1238}"/>
              </a:ext>
            </a:extLst>
          </p:cNvPr>
          <p:cNvSpPr/>
          <p:nvPr/>
        </p:nvSpPr>
        <p:spPr>
          <a:xfrm>
            <a:off x="4250682" y="67894"/>
            <a:ext cx="1857380" cy="56953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1E66AE-94A2-369B-74D1-59209E5ADAF1}"/>
              </a:ext>
            </a:extLst>
          </p:cNvPr>
          <p:cNvSpPr txBox="1"/>
          <p:nvPr/>
        </p:nvSpPr>
        <p:spPr>
          <a:xfrm>
            <a:off x="4347371" y="-7322"/>
            <a:ext cx="17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Model Summary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17E5EF25-26A9-3F78-CAC2-EAF9F13966C3}"/>
              </a:ext>
            </a:extLst>
          </p:cNvPr>
          <p:cNvSpPr/>
          <p:nvPr/>
        </p:nvSpPr>
        <p:spPr>
          <a:xfrm>
            <a:off x="6191565" y="45034"/>
            <a:ext cx="182308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A2893B-1F40-8DA9-6D32-247156178E44}"/>
              </a:ext>
            </a:extLst>
          </p:cNvPr>
          <p:cNvSpPr txBox="1"/>
          <p:nvPr/>
        </p:nvSpPr>
        <p:spPr>
          <a:xfrm>
            <a:off x="6294281" y="145077"/>
            <a:ext cx="1607984" cy="3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Results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CB81F4A7-D32A-8AC3-7121-AA334DD6EEB0}"/>
              </a:ext>
            </a:extLst>
          </p:cNvPr>
          <p:cNvSpPr/>
          <p:nvPr/>
        </p:nvSpPr>
        <p:spPr>
          <a:xfrm>
            <a:off x="8099738" y="48844"/>
            <a:ext cx="1740211" cy="584775"/>
          </a:xfrm>
          <a:prstGeom prst="round2DiagRect">
            <a:avLst/>
          </a:prstGeom>
          <a:solidFill>
            <a:srgbClr val="3D1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9B6B8D-2069-4B01-A9C1-B1B5701461EE}"/>
              </a:ext>
            </a:extLst>
          </p:cNvPr>
          <p:cNvSpPr txBox="1"/>
          <p:nvPr/>
        </p:nvSpPr>
        <p:spPr>
          <a:xfrm>
            <a:off x="8156887" y="137458"/>
            <a:ext cx="1652549" cy="39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11DB3604-D144-4F42-DABD-65FFC9E3F958}"/>
              </a:ext>
            </a:extLst>
          </p:cNvPr>
          <p:cNvSpPr/>
          <p:nvPr/>
        </p:nvSpPr>
        <p:spPr>
          <a:xfrm>
            <a:off x="9955530" y="33157"/>
            <a:ext cx="1730399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27A22B-152D-A0A2-B823-6D9D26B61D9F}"/>
              </a:ext>
            </a:extLst>
          </p:cNvPr>
          <p:cNvSpPr txBox="1"/>
          <p:nvPr/>
        </p:nvSpPr>
        <p:spPr>
          <a:xfrm>
            <a:off x="10020333" y="-36439"/>
            <a:ext cx="156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References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416790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5DCA7-8C72-435D-75F1-28ED9A17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126397-096B-8471-1BD0-464488F0D6EC}"/>
              </a:ext>
            </a:extLst>
          </p:cNvPr>
          <p:cNvCxnSpPr/>
          <p:nvPr/>
        </p:nvCxnSpPr>
        <p:spPr>
          <a:xfrm>
            <a:off x="0" y="727544"/>
            <a:ext cx="12192000" cy="0"/>
          </a:xfrm>
          <a:prstGeom prst="line">
            <a:avLst/>
          </a:prstGeom>
          <a:ln w="38100">
            <a:solidFill>
              <a:srgbClr val="4F1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CC00187-327C-4499-32FC-C77C4D522A82}"/>
              </a:ext>
            </a:extLst>
          </p:cNvPr>
          <p:cNvSpPr txBox="1"/>
          <p:nvPr/>
        </p:nvSpPr>
        <p:spPr>
          <a:xfrm>
            <a:off x="1133973" y="1729339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Base Line Model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1E77D1-417B-D825-AEBF-C484962392AF}"/>
              </a:ext>
            </a:extLst>
          </p:cNvPr>
          <p:cNvSpPr txBox="1"/>
          <p:nvPr/>
        </p:nvSpPr>
        <p:spPr>
          <a:xfrm>
            <a:off x="8273061" y="1675842"/>
            <a:ext cx="2567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Build Complex Models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FD9405-F9D1-82A4-51FE-3AFC7E5536AF}"/>
              </a:ext>
            </a:extLst>
          </p:cNvPr>
          <p:cNvSpPr txBox="1"/>
          <p:nvPr/>
        </p:nvSpPr>
        <p:spPr>
          <a:xfrm>
            <a:off x="97207" y="812164"/>
            <a:ext cx="804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Impact on Features on Final Output for 1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E4D3D-1116-B90F-D73B-BBBDDA94D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" y="1266117"/>
            <a:ext cx="9001074" cy="541021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2F2C64-0675-BAA1-4DC7-12CDCB8D462A}"/>
              </a:ext>
            </a:extLst>
          </p:cNvPr>
          <p:cNvSpPr txBox="1"/>
          <p:nvPr/>
        </p:nvSpPr>
        <p:spPr>
          <a:xfrm>
            <a:off x="9442510" y="2002277"/>
            <a:ext cx="2342693" cy="10464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endParaRPr lang="en-IN" sz="400" b="1" dirty="0"/>
          </a:p>
          <a:p>
            <a:r>
              <a:rPr lang="en-IN" b="1" dirty="0"/>
              <a:t>E(f(x)) – 26.33 minutes</a:t>
            </a:r>
          </a:p>
          <a:p>
            <a:endParaRPr lang="en-IN" b="1" dirty="0"/>
          </a:p>
          <a:p>
            <a:r>
              <a:rPr lang="en-IN" b="1" dirty="0"/>
              <a:t>f(x) – 28.52 minutes</a:t>
            </a:r>
          </a:p>
          <a:p>
            <a:endParaRPr lang="en-IN" sz="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0D5627-70D8-3D30-C1E2-B03771D47C1A}"/>
              </a:ext>
            </a:extLst>
          </p:cNvPr>
          <p:cNvGrpSpPr/>
          <p:nvPr/>
        </p:nvGrpSpPr>
        <p:grpSpPr>
          <a:xfrm>
            <a:off x="507721" y="53008"/>
            <a:ext cx="1763644" cy="584775"/>
            <a:chOff x="-414419" y="0"/>
            <a:chExt cx="2091264" cy="584775"/>
          </a:xfrm>
        </p:grpSpPr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ABE967E3-1AE4-D8DF-D690-DC1F6790FF28}"/>
                </a:ext>
              </a:extLst>
            </p:cNvPr>
            <p:cNvSpPr/>
            <p:nvPr/>
          </p:nvSpPr>
          <p:spPr>
            <a:xfrm>
              <a:off x="-414419" y="0"/>
              <a:ext cx="2091264" cy="584775"/>
            </a:xfrm>
            <a:prstGeom prst="round2DiagRect">
              <a:avLst/>
            </a:prstGeom>
            <a:solidFill>
              <a:srgbClr val="E8E3F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F88BCB-D16A-E2ED-8C40-70A853432E69}"/>
                </a:ext>
              </a:extLst>
            </p:cNvPr>
            <p:cNvSpPr txBox="1"/>
            <p:nvPr/>
          </p:nvSpPr>
          <p:spPr>
            <a:xfrm>
              <a:off x="1186" y="83727"/>
              <a:ext cx="1198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/>
                <a:t>Objective</a:t>
              </a:r>
            </a:p>
          </p:txBody>
        </p:sp>
      </p:grp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1B95A476-753F-5C80-5DB6-73350E18A597}"/>
              </a:ext>
            </a:extLst>
          </p:cNvPr>
          <p:cNvSpPr/>
          <p:nvPr/>
        </p:nvSpPr>
        <p:spPr>
          <a:xfrm>
            <a:off x="2360930" y="60274"/>
            <a:ext cx="1794947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CD106-87F2-C057-E3FA-E70314E085BB}"/>
              </a:ext>
            </a:extLst>
          </p:cNvPr>
          <p:cNvSpPr txBox="1"/>
          <p:nvPr/>
        </p:nvSpPr>
        <p:spPr>
          <a:xfrm>
            <a:off x="2343310" y="137458"/>
            <a:ext cx="1823999" cy="39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Approach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21A25F7F-1D53-32C9-1E1B-9F6B49F4B753}"/>
              </a:ext>
            </a:extLst>
          </p:cNvPr>
          <p:cNvSpPr/>
          <p:nvPr/>
        </p:nvSpPr>
        <p:spPr>
          <a:xfrm>
            <a:off x="4250682" y="67894"/>
            <a:ext cx="1857380" cy="56953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C7488-83CF-4E91-CCDB-E87EF8582AFF}"/>
              </a:ext>
            </a:extLst>
          </p:cNvPr>
          <p:cNvSpPr txBox="1"/>
          <p:nvPr/>
        </p:nvSpPr>
        <p:spPr>
          <a:xfrm>
            <a:off x="4347371" y="-7322"/>
            <a:ext cx="17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Model Summary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97216D7C-5A0D-C4C9-917C-36486A5FD1EB}"/>
              </a:ext>
            </a:extLst>
          </p:cNvPr>
          <p:cNvSpPr/>
          <p:nvPr/>
        </p:nvSpPr>
        <p:spPr>
          <a:xfrm>
            <a:off x="6191565" y="45034"/>
            <a:ext cx="182308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1A086F-8490-72AF-ACE6-801B7A273C1F}"/>
              </a:ext>
            </a:extLst>
          </p:cNvPr>
          <p:cNvSpPr txBox="1"/>
          <p:nvPr/>
        </p:nvSpPr>
        <p:spPr>
          <a:xfrm>
            <a:off x="6294281" y="145077"/>
            <a:ext cx="1607984" cy="3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Results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375FAFDF-817D-3983-3D73-F94DFB4A5D77}"/>
              </a:ext>
            </a:extLst>
          </p:cNvPr>
          <p:cNvSpPr/>
          <p:nvPr/>
        </p:nvSpPr>
        <p:spPr>
          <a:xfrm>
            <a:off x="8099738" y="48844"/>
            <a:ext cx="1740211" cy="584775"/>
          </a:xfrm>
          <a:prstGeom prst="round2DiagRect">
            <a:avLst/>
          </a:prstGeom>
          <a:solidFill>
            <a:srgbClr val="3D1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C39EFD-2CF9-5193-3CB3-9B5105A7A056}"/>
              </a:ext>
            </a:extLst>
          </p:cNvPr>
          <p:cNvSpPr txBox="1"/>
          <p:nvPr/>
        </p:nvSpPr>
        <p:spPr>
          <a:xfrm>
            <a:off x="8156887" y="137458"/>
            <a:ext cx="1652549" cy="39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E288DD87-CF1C-E415-A327-6416AFAF27DE}"/>
              </a:ext>
            </a:extLst>
          </p:cNvPr>
          <p:cNvSpPr/>
          <p:nvPr/>
        </p:nvSpPr>
        <p:spPr>
          <a:xfrm>
            <a:off x="9955530" y="33157"/>
            <a:ext cx="1730399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6A2424-DC92-8064-EE7E-14AD9A381022}"/>
              </a:ext>
            </a:extLst>
          </p:cNvPr>
          <p:cNvSpPr txBox="1"/>
          <p:nvPr/>
        </p:nvSpPr>
        <p:spPr>
          <a:xfrm>
            <a:off x="10020333" y="-36439"/>
            <a:ext cx="156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References &amp; Comments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F10215-9382-95D5-629C-92313DA9862F}"/>
              </a:ext>
            </a:extLst>
          </p:cNvPr>
          <p:cNvSpPr txBox="1"/>
          <p:nvPr/>
        </p:nvSpPr>
        <p:spPr>
          <a:xfrm>
            <a:off x="9442510" y="1673857"/>
            <a:ext cx="2342693" cy="307777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Original Values</a:t>
            </a:r>
          </a:p>
        </p:txBody>
      </p:sp>
    </p:spTree>
    <p:extLst>
      <p:ext uri="{BB962C8B-B14F-4D97-AF65-F5344CB8AC3E}">
        <p14:creationId xmlns:p14="http://schemas.microsoft.com/office/powerpoint/2010/main" val="335755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C7B1A-AD21-55F7-18A2-00C6D880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814D5E-01C7-4901-938E-DC8954BEAC15}"/>
              </a:ext>
            </a:extLst>
          </p:cNvPr>
          <p:cNvSpPr/>
          <p:nvPr/>
        </p:nvSpPr>
        <p:spPr>
          <a:xfrm>
            <a:off x="834390" y="1051560"/>
            <a:ext cx="4937760" cy="5566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3D1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02B925-1245-8793-DAB1-F715F28B9005}"/>
              </a:ext>
            </a:extLst>
          </p:cNvPr>
          <p:cNvGrpSpPr/>
          <p:nvPr/>
        </p:nvGrpSpPr>
        <p:grpSpPr>
          <a:xfrm>
            <a:off x="507721" y="53008"/>
            <a:ext cx="1763644" cy="584775"/>
            <a:chOff x="-414419" y="0"/>
            <a:chExt cx="2091264" cy="584775"/>
          </a:xfrm>
        </p:grpSpPr>
        <p:sp>
          <p:nvSpPr>
            <p:cNvPr id="12" name="Rectangle: Diagonal Corners Rounded 11">
              <a:extLst>
                <a:ext uri="{FF2B5EF4-FFF2-40B4-BE49-F238E27FC236}">
                  <a16:creationId xmlns:a16="http://schemas.microsoft.com/office/drawing/2014/main" id="{EC62B253-127D-B903-2BE4-E2473AACF636}"/>
                </a:ext>
              </a:extLst>
            </p:cNvPr>
            <p:cNvSpPr/>
            <p:nvPr/>
          </p:nvSpPr>
          <p:spPr>
            <a:xfrm>
              <a:off x="-414419" y="0"/>
              <a:ext cx="2091264" cy="584775"/>
            </a:xfrm>
            <a:prstGeom prst="round2DiagRect">
              <a:avLst/>
            </a:prstGeom>
            <a:solidFill>
              <a:srgbClr val="E8E3F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0D97E2-BAF7-798B-922C-8F2F2E852A00}"/>
                </a:ext>
              </a:extLst>
            </p:cNvPr>
            <p:cNvSpPr txBox="1"/>
            <p:nvPr/>
          </p:nvSpPr>
          <p:spPr>
            <a:xfrm>
              <a:off x="1186" y="83727"/>
              <a:ext cx="1198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000" b="1" dirty="0"/>
                <a:t>Objective</a:t>
              </a:r>
            </a:p>
          </p:txBody>
        </p:sp>
      </p:grp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6611C23F-92FF-5066-5B28-65BD89DBEEB5}"/>
              </a:ext>
            </a:extLst>
          </p:cNvPr>
          <p:cNvSpPr/>
          <p:nvPr/>
        </p:nvSpPr>
        <p:spPr>
          <a:xfrm>
            <a:off x="2360930" y="60274"/>
            <a:ext cx="1794947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4CA4F-8BE7-55A1-DCE6-A58BA5740604}"/>
              </a:ext>
            </a:extLst>
          </p:cNvPr>
          <p:cNvSpPr txBox="1"/>
          <p:nvPr/>
        </p:nvSpPr>
        <p:spPr>
          <a:xfrm>
            <a:off x="2343310" y="137458"/>
            <a:ext cx="1823999" cy="399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Approach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6F9952-23BC-D5A9-3693-80326EFC9B03}"/>
              </a:ext>
            </a:extLst>
          </p:cNvPr>
          <p:cNvCxnSpPr/>
          <p:nvPr/>
        </p:nvCxnSpPr>
        <p:spPr>
          <a:xfrm>
            <a:off x="0" y="727544"/>
            <a:ext cx="12192000" cy="0"/>
          </a:xfrm>
          <a:prstGeom prst="line">
            <a:avLst/>
          </a:prstGeom>
          <a:ln w="38100">
            <a:solidFill>
              <a:srgbClr val="4F1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B1861D58-2A4D-CAC9-4946-A3BD42693FE3}"/>
              </a:ext>
            </a:extLst>
          </p:cNvPr>
          <p:cNvSpPr/>
          <p:nvPr/>
        </p:nvSpPr>
        <p:spPr>
          <a:xfrm>
            <a:off x="4250682" y="67894"/>
            <a:ext cx="1857380" cy="56953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326C04-776B-EFB5-98B8-ED46406A1F32}"/>
              </a:ext>
            </a:extLst>
          </p:cNvPr>
          <p:cNvSpPr txBox="1"/>
          <p:nvPr/>
        </p:nvSpPr>
        <p:spPr>
          <a:xfrm>
            <a:off x="4347371" y="-7322"/>
            <a:ext cx="17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Model Summary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BD396235-7EA9-EE47-65BC-EFB052D607D3}"/>
              </a:ext>
            </a:extLst>
          </p:cNvPr>
          <p:cNvSpPr/>
          <p:nvPr/>
        </p:nvSpPr>
        <p:spPr>
          <a:xfrm>
            <a:off x="6191565" y="45034"/>
            <a:ext cx="182308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F50784-2272-045E-5CE9-AD8FB97820FA}"/>
              </a:ext>
            </a:extLst>
          </p:cNvPr>
          <p:cNvSpPr txBox="1"/>
          <p:nvPr/>
        </p:nvSpPr>
        <p:spPr>
          <a:xfrm>
            <a:off x="6294281" y="145077"/>
            <a:ext cx="1607984" cy="39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Results</a:t>
            </a:r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F8858BA6-9226-1EEE-84F3-A33F6E69AB52}"/>
              </a:ext>
            </a:extLst>
          </p:cNvPr>
          <p:cNvSpPr/>
          <p:nvPr/>
        </p:nvSpPr>
        <p:spPr>
          <a:xfrm>
            <a:off x="8099738" y="48844"/>
            <a:ext cx="1740211" cy="584775"/>
          </a:xfrm>
          <a:prstGeom prst="round2DiagRect">
            <a:avLst/>
          </a:prstGeom>
          <a:solidFill>
            <a:srgbClr val="E8E3F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FEA7DB-B212-292B-3BEF-9D44EB6F3E9E}"/>
              </a:ext>
            </a:extLst>
          </p:cNvPr>
          <p:cNvSpPr txBox="1"/>
          <p:nvPr/>
        </p:nvSpPr>
        <p:spPr>
          <a:xfrm>
            <a:off x="8156887" y="137458"/>
            <a:ext cx="1652549" cy="39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54339-389C-94E0-79EE-6BAA88162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35" y="1657353"/>
            <a:ext cx="4392935" cy="5143498"/>
          </a:xfrm>
        </p:spPr>
        <p:txBody>
          <a:bodyPr>
            <a:normAutofit/>
          </a:bodyPr>
          <a:lstStyle/>
          <a:p>
            <a:pPr algn="l"/>
            <a:r>
              <a:rPr lang="en-IN" sz="1400" b="1" dirty="0">
                <a:latin typeface="Open Sans "/>
              </a:rPr>
              <a:t>Code &amp; Dataset Link</a:t>
            </a:r>
          </a:p>
          <a:p>
            <a:pPr algn="l"/>
            <a:r>
              <a:rPr lang="en-IN" sz="1400" dirty="0">
                <a:latin typeface="Open Sans "/>
              </a:rPr>
              <a:t>https://github.com/rahulnair2402/IIT-Roorkee-Capstone-Project---Food-Delivery-Prediction/tree/Project-branch</a:t>
            </a:r>
            <a:endParaRPr lang="en-IN" sz="400" dirty="0">
              <a:latin typeface="Open Sans "/>
            </a:endParaRPr>
          </a:p>
          <a:p>
            <a:pPr algn="l"/>
            <a:r>
              <a:rPr lang="en-IN" sz="1400" b="1" dirty="0">
                <a:latin typeface="Open Sans "/>
              </a:rPr>
              <a:t>Dataset source </a:t>
            </a:r>
            <a:r>
              <a:rPr lang="en-IN" sz="1400" dirty="0">
                <a:latin typeface="Open Sans 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https://www.kaggle.com/datasets/gauravmalik26/food-delivery-dataset?select=train.csv</a:t>
            </a:r>
            <a:endParaRPr lang="en-IN" sz="1400" dirty="0">
              <a:latin typeface="Open Sans "/>
            </a:endParaRPr>
          </a:p>
          <a:p>
            <a:pPr algn="l"/>
            <a:endParaRPr lang="en-IN" sz="400" dirty="0">
              <a:latin typeface="Open Sans "/>
            </a:endParaRPr>
          </a:p>
          <a:p>
            <a:pPr algn="l"/>
            <a:r>
              <a:rPr lang="en-US" sz="1400" dirty="0">
                <a:effectLst/>
                <a:latin typeface="Open Sans "/>
              </a:rPr>
              <a:t>Hands-On Machine Learning with Scikit-Learn, </a:t>
            </a:r>
            <a:r>
              <a:rPr lang="en-US" sz="1400" dirty="0" err="1">
                <a:effectLst/>
                <a:latin typeface="Open Sans "/>
              </a:rPr>
              <a:t>Keras</a:t>
            </a:r>
            <a:r>
              <a:rPr lang="en-US" sz="1400" dirty="0">
                <a:effectLst/>
                <a:latin typeface="Open Sans "/>
              </a:rPr>
              <a:t>, and </a:t>
            </a:r>
            <a:r>
              <a:rPr lang="en-US" sz="1400" dirty="0" err="1">
                <a:effectLst/>
                <a:latin typeface="Open Sans "/>
              </a:rPr>
              <a:t>Tensorflow</a:t>
            </a:r>
            <a:r>
              <a:rPr lang="en-US" sz="1400" dirty="0">
                <a:effectLst/>
                <a:latin typeface="Open Sans "/>
              </a:rPr>
              <a:t> - Aurelien Geron</a:t>
            </a:r>
            <a:endParaRPr lang="en-IN" sz="1400" dirty="0">
              <a:latin typeface="Open Sans "/>
            </a:endParaRPr>
          </a:p>
          <a:p>
            <a:pPr algn="l"/>
            <a:endParaRPr lang="en-IN" sz="400" dirty="0">
              <a:latin typeface="Open Sans "/>
            </a:endParaRPr>
          </a:p>
          <a:p>
            <a:pPr algn="l"/>
            <a:r>
              <a:rPr lang="en-US" sz="1400" dirty="0">
                <a:latin typeface="Open Sans "/>
              </a:rPr>
              <a:t>Chen, T., &amp; </a:t>
            </a:r>
            <a:r>
              <a:rPr lang="en-US" sz="1400" dirty="0" err="1">
                <a:latin typeface="Open Sans "/>
              </a:rPr>
              <a:t>Guestrin</a:t>
            </a:r>
            <a:r>
              <a:rPr lang="en-US" sz="1400" dirty="0">
                <a:latin typeface="Open Sans "/>
              </a:rPr>
              <a:t>, C. (2016). </a:t>
            </a:r>
            <a:r>
              <a:rPr lang="en-US" sz="1400" dirty="0" err="1">
                <a:latin typeface="Open Sans "/>
              </a:rPr>
              <a:t>XGBoost</a:t>
            </a:r>
            <a:r>
              <a:rPr lang="en-US" sz="1400" dirty="0">
                <a:latin typeface="Open Sans "/>
              </a:rPr>
              <a:t>: A Scalable Tree Boosting System. In Proceedings of the 22nd ACM SIGKDD International Conference on Knowledge Discovery and Data Mining (pp. 785–794)</a:t>
            </a:r>
          </a:p>
          <a:p>
            <a:pPr algn="l"/>
            <a:endParaRPr lang="en-US" sz="400" dirty="0">
              <a:latin typeface="Open Sans "/>
            </a:endParaRPr>
          </a:p>
          <a:p>
            <a:pPr algn="l"/>
            <a:r>
              <a:rPr lang="en-US" sz="1400" dirty="0" err="1">
                <a:latin typeface="Open Sans "/>
              </a:rPr>
              <a:t>LightGBM</a:t>
            </a:r>
            <a:r>
              <a:rPr lang="en-US" sz="1400" dirty="0">
                <a:latin typeface="Open Sans "/>
              </a:rPr>
              <a:t>: A Highly Efficient Gradient Boosting Decision Tree</a:t>
            </a:r>
          </a:p>
          <a:p>
            <a:pPr algn="l"/>
            <a:endParaRPr lang="en-US" sz="400" dirty="0">
              <a:latin typeface="Open Sans "/>
            </a:endParaRPr>
          </a:p>
          <a:p>
            <a:pPr algn="l"/>
            <a:r>
              <a:rPr lang="en-US" sz="1400" dirty="0">
                <a:latin typeface="Open Sans "/>
              </a:rPr>
              <a:t>Ensemble Methods: Foundations and Algorithms</a:t>
            </a:r>
          </a:p>
          <a:p>
            <a:pPr algn="l"/>
            <a:endParaRPr lang="en-IN" sz="1200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92A500A3-FDD7-2E1A-B52E-886088D86888}"/>
              </a:ext>
            </a:extLst>
          </p:cNvPr>
          <p:cNvSpPr/>
          <p:nvPr/>
        </p:nvSpPr>
        <p:spPr>
          <a:xfrm>
            <a:off x="9955530" y="33157"/>
            <a:ext cx="1730399" cy="584775"/>
          </a:xfrm>
          <a:prstGeom prst="round2DiagRect">
            <a:avLst/>
          </a:prstGeom>
          <a:solidFill>
            <a:srgbClr val="3D1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E5A26-C35F-ABFA-B36F-28964BFC1947}"/>
              </a:ext>
            </a:extLst>
          </p:cNvPr>
          <p:cNvSpPr txBox="1"/>
          <p:nvPr/>
        </p:nvSpPr>
        <p:spPr>
          <a:xfrm>
            <a:off x="10020333" y="-36439"/>
            <a:ext cx="156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References &amp; Comments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02EDF4-E24C-82C2-F7B5-7957D318BECD}"/>
              </a:ext>
            </a:extLst>
          </p:cNvPr>
          <p:cNvSpPr/>
          <p:nvPr/>
        </p:nvSpPr>
        <p:spPr>
          <a:xfrm>
            <a:off x="1054820" y="1680276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E0DDEA-4E43-0532-0668-6C67C000AF35}"/>
              </a:ext>
            </a:extLst>
          </p:cNvPr>
          <p:cNvSpPr/>
          <p:nvPr/>
        </p:nvSpPr>
        <p:spPr>
          <a:xfrm>
            <a:off x="1045897" y="2667101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5D44DCD-D44D-B9B2-9E49-46477CD7484A}"/>
              </a:ext>
            </a:extLst>
          </p:cNvPr>
          <p:cNvSpPr/>
          <p:nvPr/>
        </p:nvSpPr>
        <p:spPr>
          <a:xfrm>
            <a:off x="1045897" y="3574652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2ED3A3-8775-6834-4FDA-F9B24BEDE79C}"/>
              </a:ext>
            </a:extLst>
          </p:cNvPr>
          <p:cNvSpPr/>
          <p:nvPr/>
        </p:nvSpPr>
        <p:spPr>
          <a:xfrm>
            <a:off x="1054820" y="4252832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2554CB-D44C-D53F-C887-8625D7E9ED50}"/>
              </a:ext>
            </a:extLst>
          </p:cNvPr>
          <p:cNvSpPr/>
          <p:nvPr/>
        </p:nvSpPr>
        <p:spPr>
          <a:xfrm>
            <a:off x="1045897" y="5532560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F245B-1F5D-6CE5-2AB1-260E7E1B3573}"/>
              </a:ext>
            </a:extLst>
          </p:cNvPr>
          <p:cNvSpPr/>
          <p:nvPr/>
        </p:nvSpPr>
        <p:spPr>
          <a:xfrm>
            <a:off x="1047200" y="6206931"/>
            <a:ext cx="252000" cy="252000"/>
          </a:xfrm>
          <a:prstGeom prst="ellipse">
            <a:avLst/>
          </a:prstGeom>
          <a:solidFill>
            <a:srgbClr val="3D1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6DAEE-E26A-323C-A062-719976A852E5}"/>
              </a:ext>
            </a:extLst>
          </p:cNvPr>
          <p:cNvSpPr/>
          <p:nvPr/>
        </p:nvSpPr>
        <p:spPr>
          <a:xfrm>
            <a:off x="834390" y="1051560"/>
            <a:ext cx="4937760" cy="498494"/>
          </a:xfrm>
          <a:prstGeom prst="rect">
            <a:avLst/>
          </a:prstGeom>
          <a:solidFill>
            <a:srgbClr val="3D10E0"/>
          </a:solidFill>
          <a:ln>
            <a:solidFill>
              <a:srgbClr val="3D1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REFERENCES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1B51DF-5053-C4F9-B2C8-CFCC000A9306}"/>
              </a:ext>
            </a:extLst>
          </p:cNvPr>
          <p:cNvSpPr/>
          <p:nvPr/>
        </p:nvSpPr>
        <p:spPr>
          <a:xfrm>
            <a:off x="6488432" y="1051560"/>
            <a:ext cx="4937760" cy="5566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6CAB495-591E-3554-B835-07FC53B9D54C}"/>
              </a:ext>
            </a:extLst>
          </p:cNvPr>
          <p:cNvSpPr txBox="1">
            <a:spLocks/>
          </p:cNvSpPr>
          <p:nvPr/>
        </p:nvSpPr>
        <p:spPr>
          <a:xfrm>
            <a:off x="6964677" y="1657353"/>
            <a:ext cx="4392935" cy="514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400" b="1" dirty="0" err="1">
                <a:latin typeface="Open Sans "/>
              </a:rPr>
              <a:t>Optuna</a:t>
            </a:r>
            <a:r>
              <a:rPr lang="en-IN" sz="1400" b="1" dirty="0">
                <a:latin typeface="Open Sans "/>
              </a:rPr>
              <a:t> for Hyperparameter Tuning: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Open Sans "/>
              </a:rPr>
              <a:t>Use </a:t>
            </a:r>
            <a:r>
              <a:rPr lang="en-IN" sz="1400" dirty="0" err="1">
                <a:latin typeface="Open Sans "/>
              </a:rPr>
              <a:t>Optuna</a:t>
            </a:r>
            <a:r>
              <a:rPr lang="en-IN" sz="1400" dirty="0">
                <a:latin typeface="Open Sans "/>
              </a:rPr>
              <a:t> to optimize the hyperparameter space more efficiently than Grid Search CV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Open Sans "/>
              </a:rPr>
              <a:t>Leverage techniques like Bayesian Optimization and early pruning of unpromising trials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400" b="1" dirty="0">
              <a:latin typeface="Open Sans "/>
            </a:endParaRPr>
          </a:p>
          <a:p>
            <a:pPr algn="l"/>
            <a:r>
              <a:rPr lang="en-IN" sz="1400" b="1" dirty="0">
                <a:latin typeface="Open Sans "/>
              </a:rPr>
              <a:t>Deployment and Monitoring: </a:t>
            </a:r>
            <a:endParaRPr lang="en-IN" sz="1400" dirty="0">
              <a:latin typeface="Open Sans 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frameworks like Flask,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FastAPI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Django to expose the model as an API.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 monitoring tools to track prediction accuracy and latency after deployment</a:t>
            </a:r>
            <a:endParaRPr lang="en-IN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14F0F5-0CDB-7A3D-117C-5217707C896F}"/>
              </a:ext>
            </a:extLst>
          </p:cNvPr>
          <p:cNvSpPr/>
          <p:nvPr/>
        </p:nvSpPr>
        <p:spPr>
          <a:xfrm>
            <a:off x="6708862" y="1680276"/>
            <a:ext cx="252000" cy="25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1C2C768-0A71-1789-26C3-C5472023C9CA}"/>
              </a:ext>
            </a:extLst>
          </p:cNvPr>
          <p:cNvSpPr/>
          <p:nvPr/>
        </p:nvSpPr>
        <p:spPr>
          <a:xfrm>
            <a:off x="6708862" y="3521884"/>
            <a:ext cx="252000" cy="252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ln>
                  <a:solidFill>
                    <a:srgbClr val="002060"/>
                  </a:solidFill>
                </a:ln>
                <a:latin typeface="Gill Sans Ultra Bold Condensed" panose="020B0A06020104020203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021BFF-0C8B-A7B3-BB54-226293A6898B}"/>
              </a:ext>
            </a:extLst>
          </p:cNvPr>
          <p:cNvSpPr/>
          <p:nvPr/>
        </p:nvSpPr>
        <p:spPr>
          <a:xfrm>
            <a:off x="6488432" y="1051560"/>
            <a:ext cx="4937760" cy="4984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COMMENTS ON NEXT STEPS</a:t>
            </a:r>
          </a:p>
        </p:txBody>
      </p:sp>
    </p:spTree>
    <p:extLst>
      <p:ext uri="{BB962C8B-B14F-4D97-AF65-F5344CB8AC3E}">
        <p14:creationId xmlns:p14="http://schemas.microsoft.com/office/powerpoint/2010/main" val="43569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972</Words>
  <Application>Microsoft Office PowerPoint</Application>
  <PresentationFormat>Widescreen</PresentationFormat>
  <Paragraphs>288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 Ultra Bold Condensed</vt:lpstr>
      <vt:lpstr>Open Sans</vt:lpstr>
      <vt:lpstr>Open Sans </vt:lpstr>
      <vt:lpstr>Open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Nair</dc:creator>
  <cp:lastModifiedBy>Rahul Nair</cp:lastModifiedBy>
  <cp:revision>73</cp:revision>
  <dcterms:created xsi:type="dcterms:W3CDTF">2025-01-10T17:21:42Z</dcterms:created>
  <dcterms:modified xsi:type="dcterms:W3CDTF">2025-01-25T17:58:22Z</dcterms:modified>
</cp:coreProperties>
</file>