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1" r:id="rId5"/>
    <p:sldId id="259" r:id="rId6"/>
    <p:sldId id="260"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60"/>
  </p:normalViewPr>
  <p:slideViewPr>
    <p:cSldViewPr snapToGrid="0">
      <p:cViewPr varScale="1">
        <p:scale>
          <a:sx n="63" d="100"/>
          <a:sy n="63" d="100"/>
        </p:scale>
        <p:origin x="6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D4082F-64F8-4AA4-A3AB-9AE49ECD1CF0}"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5653B-9F36-4F29-9597-2A1C29FDBD37}" type="slidenum">
              <a:rPr lang="en-US" smtClean="0"/>
              <a:t>‹#›</a:t>
            </a:fld>
            <a:endParaRPr lang="en-US"/>
          </a:p>
        </p:txBody>
      </p:sp>
    </p:spTree>
    <p:extLst>
      <p:ext uri="{BB962C8B-B14F-4D97-AF65-F5344CB8AC3E}">
        <p14:creationId xmlns:p14="http://schemas.microsoft.com/office/powerpoint/2010/main" val="163731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D4082F-64F8-4AA4-A3AB-9AE49ECD1CF0}"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5653B-9F36-4F29-9597-2A1C29FDBD37}" type="slidenum">
              <a:rPr lang="en-US" smtClean="0"/>
              <a:t>‹#›</a:t>
            </a:fld>
            <a:endParaRPr lang="en-US"/>
          </a:p>
        </p:txBody>
      </p:sp>
    </p:spTree>
    <p:extLst>
      <p:ext uri="{BB962C8B-B14F-4D97-AF65-F5344CB8AC3E}">
        <p14:creationId xmlns:p14="http://schemas.microsoft.com/office/powerpoint/2010/main" val="89812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D4082F-64F8-4AA4-A3AB-9AE49ECD1CF0}"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5653B-9F36-4F29-9597-2A1C29FDBD3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31786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D4082F-64F8-4AA4-A3AB-9AE49ECD1CF0}"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5653B-9F36-4F29-9597-2A1C29FDBD37}" type="slidenum">
              <a:rPr lang="en-US" smtClean="0"/>
              <a:t>‹#›</a:t>
            </a:fld>
            <a:endParaRPr lang="en-US"/>
          </a:p>
        </p:txBody>
      </p:sp>
    </p:spTree>
    <p:extLst>
      <p:ext uri="{BB962C8B-B14F-4D97-AF65-F5344CB8AC3E}">
        <p14:creationId xmlns:p14="http://schemas.microsoft.com/office/powerpoint/2010/main" val="661831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D4082F-64F8-4AA4-A3AB-9AE49ECD1CF0}"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5653B-9F36-4F29-9597-2A1C29FDBD3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41484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D4082F-64F8-4AA4-A3AB-9AE49ECD1CF0}"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5653B-9F36-4F29-9597-2A1C29FDBD37}" type="slidenum">
              <a:rPr lang="en-US" smtClean="0"/>
              <a:t>‹#›</a:t>
            </a:fld>
            <a:endParaRPr lang="en-US"/>
          </a:p>
        </p:txBody>
      </p:sp>
    </p:spTree>
    <p:extLst>
      <p:ext uri="{BB962C8B-B14F-4D97-AF65-F5344CB8AC3E}">
        <p14:creationId xmlns:p14="http://schemas.microsoft.com/office/powerpoint/2010/main" val="1787172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D4082F-64F8-4AA4-A3AB-9AE49ECD1CF0}"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5653B-9F36-4F29-9597-2A1C29FDBD37}" type="slidenum">
              <a:rPr lang="en-US" smtClean="0"/>
              <a:t>‹#›</a:t>
            </a:fld>
            <a:endParaRPr lang="en-US"/>
          </a:p>
        </p:txBody>
      </p:sp>
    </p:spTree>
    <p:extLst>
      <p:ext uri="{BB962C8B-B14F-4D97-AF65-F5344CB8AC3E}">
        <p14:creationId xmlns:p14="http://schemas.microsoft.com/office/powerpoint/2010/main" val="1734271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D4082F-64F8-4AA4-A3AB-9AE49ECD1CF0}"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5653B-9F36-4F29-9597-2A1C29FDBD37}" type="slidenum">
              <a:rPr lang="en-US" smtClean="0"/>
              <a:t>‹#›</a:t>
            </a:fld>
            <a:endParaRPr lang="en-US"/>
          </a:p>
        </p:txBody>
      </p:sp>
    </p:spTree>
    <p:extLst>
      <p:ext uri="{BB962C8B-B14F-4D97-AF65-F5344CB8AC3E}">
        <p14:creationId xmlns:p14="http://schemas.microsoft.com/office/powerpoint/2010/main" val="943353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D4082F-64F8-4AA4-A3AB-9AE49ECD1CF0}"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5653B-9F36-4F29-9597-2A1C29FDBD37}" type="slidenum">
              <a:rPr lang="en-US" smtClean="0"/>
              <a:t>‹#›</a:t>
            </a:fld>
            <a:endParaRPr lang="en-US"/>
          </a:p>
        </p:txBody>
      </p:sp>
    </p:spTree>
    <p:extLst>
      <p:ext uri="{BB962C8B-B14F-4D97-AF65-F5344CB8AC3E}">
        <p14:creationId xmlns:p14="http://schemas.microsoft.com/office/powerpoint/2010/main" val="266535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D4082F-64F8-4AA4-A3AB-9AE49ECD1CF0}"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5653B-9F36-4F29-9597-2A1C29FDBD37}" type="slidenum">
              <a:rPr lang="en-US" smtClean="0"/>
              <a:t>‹#›</a:t>
            </a:fld>
            <a:endParaRPr lang="en-US"/>
          </a:p>
        </p:txBody>
      </p:sp>
    </p:spTree>
    <p:extLst>
      <p:ext uri="{BB962C8B-B14F-4D97-AF65-F5344CB8AC3E}">
        <p14:creationId xmlns:p14="http://schemas.microsoft.com/office/powerpoint/2010/main" val="1696772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D4082F-64F8-4AA4-A3AB-9AE49ECD1CF0}"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F5653B-9F36-4F29-9597-2A1C29FDBD37}" type="slidenum">
              <a:rPr lang="en-US" smtClean="0"/>
              <a:t>‹#›</a:t>
            </a:fld>
            <a:endParaRPr lang="en-US"/>
          </a:p>
        </p:txBody>
      </p:sp>
    </p:spTree>
    <p:extLst>
      <p:ext uri="{BB962C8B-B14F-4D97-AF65-F5344CB8AC3E}">
        <p14:creationId xmlns:p14="http://schemas.microsoft.com/office/powerpoint/2010/main" val="4045572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D4082F-64F8-4AA4-A3AB-9AE49ECD1CF0}" type="datetimeFigureOut">
              <a:rPr lang="en-US" smtClean="0"/>
              <a:t>3/19/2021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F5653B-9F36-4F29-9597-2A1C29FDBD37}" type="slidenum">
              <a:rPr lang="en-US" smtClean="0"/>
              <a:t>‹#›</a:t>
            </a:fld>
            <a:endParaRPr lang="en-US"/>
          </a:p>
        </p:txBody>
      </p:sp>
    </p:spTree>
    <p:extLst>
      <p:ext uri="{BB962C8B-B14F-4D97-AF65-F5344CB8AC3E}">
        <p14:creationId xmlns:p14="http://schemas.microsoft.com/office/powerpoint/2010/main" val="2333966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D4082F-64F8-4AA4-A3AB-9AE49ECD1CF0}" type="datetimeFigureOut">
              <a:rPr lang="en-US" smtClean="0"/>
              <a:t>3/19/2021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F5653B-9F36-4F29-9597-2A1C29FDBD37}" type="slidenum">
              <a:rPr lang="en-US" smtClean="0"/>
              <a:t>‹#›</a:t>
            </a:fld>
            <a:endParaRPr lang="en-US"/>
          </a:p>
        </p:txBody>
      </p:sp>
    </p:spTree>
    <p:extLst>
      <p:ext uri="{BB962C8B-B14F-4D97-AF65-F5344CB8AC3E}">
        <p14:creationId xmlns:p14="http://schemas.microsoft.com/office/powerpoint/2010/main" val="2203893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D4082F-64F8-4AA4-A3AB-9AE49ECD1CF0}" type="datetimeFigureOut">
              <a:rPr lang="en-US" smtClean="0"/>
              <a:t>3/19/2021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F5653B-9F36-4F29-9597-2A1C29FDBD37}" type="slidenum">
              <a:rPr lang="en-US" smtClean="0"/>
              <a:t>‹#›</a:t>
            </a:fld>
            <a:endParaRPr lang="en-US"/>
          </a:p>
        </p:txBody>
      </p:sp>
    </p:spTree>
    <p:extLst>
      <p:ext uri="{BB962C8B-B14F-4D97-AF65-F5344CB8AC3E}">
        <p14:creationId xmlns:p14="http://schemas.microsoft.com/office/powerpoint/2010/main" val="2533845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D4082F-64F8-4AA4-A3AB-9AE49ECD1CF0}"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F5653B-9F36-4F29-9597-2A1C29FDBD37}" type="slidenum">
              <a:rPr lang="en-US" smtClean="0"/>
              <a:t>‹#›</a:t>
            </a:fld>
            <a:endParaRPr lang="en-US"/>
          </a:p>
        </p:txBody>
      </p:sp>
    </p:spTree>
    <p:extLst>
      <p:ext uri="{BB962C8B-B14F-4D97-AF65-F5344CB8AC3E}">
        <p14:creationId xmlns:p14="http://schemas.microsoft.com/office/powerpoint/2010/main" val="2401730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F5653B-9F36-4F29-9597-2A1C29FDBD37}" type="slidenum">
              <a:rPr lang="en-US" smtClean="0"/>
              <a:t>‹#›</a:t>
            </a:fld>
            <a:endParaRPr lang="en-US"/>
          </a:p>
        </p:txBody>
      </p:sp>
      <p:sp>
        <p:nvSpPr>
          <p:cNvPr id="5" name="Date Placeholder 4"/>
          <p:cNvSpPr>
            <a:spLocks noGrp="1"/>
          </p:cNvSpPr>
          <p:nvPr>
            <p:ph type="dt" sz="half" idx="10"/>
          </p:nvPr>
        </p:nvSpPr>
        <p:spPr/>
        <p:txBody>
          <a:bodyPr/>
          <a:lstStyle/>
          <a:p>
            <a:fld id="{0ED4082F-64F8-4AA4-A3AB-9AE49ECD1CF0}" type="datetimeFigureOut">
              <a:rPr lang="en-US" smtClean="0"/>
              <a:t>3/19/2021</a:t>
            </a:fld>
            <a:endParaRPr lang="en-US"/>
          </a:p>
        </p:txBody>
      </p:sp>
    </p:spTree>
    <p:extLst>
      <p:ext uri="{BB962C8B-B14F-4D97-AF65-F5344CB8AC3E}">
        <p14:creationId xmlns:p14="http://schemas.microsoft.com/office/powerpoint/2010/main" val="3631757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ED4082F-64F8-4AA4-A3AB-9AE49ECD1CF0}" type="datetimeFigureOut">
              <a:rPr lang="en-US" smtClean="0"/>
              <a:t>3/19/2021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F5653B-9F36-4F29-9597-2A1C29FDBD37}" type="slidenum">
              <a:rPr lang="en-US" smtClean="0"/>
              <a:t>‹#›</a:t>
            </a:fld>
            <a:endParaRPr lang="en-US"/>
          </a:p>
        </p:txBody>
      </p:sp>
    </p:spTree>
    <p:extLst>
      <p:ext uri="{BB962C8B-B14F-4D97-AF65-F5344CB8AC3E}">
        <p14:creationId xmlns:p14="http://schemas.microsoft.com/office/powerpoint/2010/main" val="106638899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EC8A1-36A8-4775-A2AA-DEBB37821CC0}"/>
              </a:ext>
            </a:extLst>
          </p:cNvPr>
          <p:cNvSpPr>
            <a:spLocks noGrp="1"/>
          </p:cNvSpPr>
          <p:nvPr>
            <p:ph type="ctrTitle"/>
          </p:nvPr>
        </p:nvSpPr>
        <p:spPr>
          <a:xfrm>
            <a:off x="741680" y="961813"/>
            <a:ext cx="8532323" cy="1845353"/>
          </a:xfrm>
        </p:spPr>
        <p:txBody>
          <a:bodyPr/>
          <a:lstStyle/>
          <a:p>
            <a:pPr algn="ctr"/>
            <a:r>
              <a:rPr lang="en-US" dirty="0">
                <a:solidFill>
                  <a:srgbClr val="0070C0"/>
                </a:solidFill>
              </a:rPr>
              <a:t>Natural Language Processing</a:t>
            </a:r>
          </a:p>
        </p:txBody>
      </p:sp>
      <p:sp>
        <p:nvSpPr>
          <p:cNvPr id="3" name="Subtitle 2">
            <a:extLst>
              <a:ext uri="{FF2B5EF4-FFF2-40B4-BE49-F238E27FC236}">
                <a16:creationId xmlns:a16="http://schemas.microsoft.com/office/drawing/2014/main" id="{A31DAD11-6427-4AA2-9F02-A2443F933414}"/>
              </a:ext>
            </a:extLst>
          </p:cNvPr>
          <p:cNvSpPr>
            <a:spLocks noGrp="1"/>
          </p:cNvSpPr>
          <p:nvPr>
            <p:ph type="subTitle" idx="1"/>
          </p:nvPr>
        </p:nvSpPr>
        <p:spPr/>
        <p:txBody>
          <a:bodyPr>
            <a:normAutofit/>
          </a:bodyPr>
          <a:lstStyle/>
          <a:p>
            <a:r>
              <a:rPr lang="en-US" sz="2400" dirty="0"/>
              <a:t>-Rahul Nandanwar</a:t>
            </a:r>
          </a:p>
        </p:txBody>
      </p:sp>
    </p:spTree>
    <p:extLst>
      <p:ext uri="{BB962C8B-B14F-4D97-AF65-F5344CB8AC3E}">
        <p14:creationId xmlns:p14="http://schemas.microsoft.com/office/powerpoint/2010/main" val="1444036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379135-F6E6-43CC-9A78-FE0DDF062A0A}"/>
              </a:ext>
            </a:extLst>
          </p:cNvPr>
          <p:cNvSpPr>
            <a:spLocks noGrp="1"/>
          </p:cNvSpPr>
          <p:nvPr>
            <p:ph idx="1"/>
          </p:nvPr>
        </p:nvSpPr>
        <p:spPr>
          <a:xfrm>
            <a:off x="677334" y="1666875"/>
            <a:ext cx="8596668" cy="4374487"/>
          </a:xfrm>
        </p:spPr>
        <p:txBody>
          <a:bodyPr/>
          <a:lstStyle/>
          <a:p>
            <a:r>
              <a:rPr lang="en-US" sz="2000" b="1" dirty="0">
                <a:solidFill>
                  <a:schemeClr val="accent2">
                    <a:lumMod val="50000"/>
                  </a:schemeClr>
                </a:solidFill>
              </a:rPr>
              <a:t>Semantic Analysis - </a:t>
            </a:r>
            <a:r>
              <a:rPr lang="en-US" dirty="0"/>
              <a:t>The semantic level of linguistic processing deals with the determination of what a sentence really means by relating syntactic features and disambiguating words with multiple definitions to the given context. This level entails the appropriate interpretation of the meaning of sentences, rather than the analysis at the level of individual words or phrases.</a:t>
            </a:r>
          </a:p>
          <a:p>
            <a:pPr marL="0" indent="0">
              <a:buNone/>
            </a:pPr>
            <a:endParaRPr lang="en-US" dirty="0"/>
          </a:p>
          <a:p>
            <a:r>
              <a:rPr lang="en-US" dirty="0"/>
              <a:t>In Information Retrieval, the query and document matching process can be performed on a conceptual level, as opposed to simple terms, thereby further increasing system precision.</a:t>
            </a:r>
          </a:p>
        </p:txBody>
      </p:sp>
    </p:spTree>
    <p:extLst>
      <p:ext uri="{BB962C8B-B14F-4D97-AF65-F5344CB8AC3E}">
        <p14:creationId xmlns:p14="http://schemas.microsoft.com/office/powerpoint/2010/main" val="129818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35865A-1B95-421B-9E9B-17EFCE6CF52C}"/>
              </a:ext>
            </a:extLst>
          </p:cNvPr>
          <p:cNvSpPr>
            <a:spLocks noGrp="1"/>
          </p:cNvSpPr>
          <p:nvPr>
            <p:ph idx="1"/>
          </p:nvPr>
        </p:nvSpPr>
        <p:spPr>
          <a:xfrm>
            <a:off x="677334" y="523875"/>
            <a:ext cx="8596668" cy="5517487"/>
          </a:xfrm>
        </p:spPr>
        <p:txBody>
          <a:bodyPr/>
          <a:lstStyle/>
          <a:p>
            <a:r>
              <a:rPr lang="en-US" sz="2000" b="1" dirty="0">
                <a:solidFill>
                  <a:schemeClr val="accent2">
                    <a:lumMod val="50000"/>
                  </a:schemeClr>
                </a:solidFill>
              </a:rPr>
              <a:t>Discourse Integration - </a:t>
            </a:r>
            <a:r>
              <a:rPr lang="en-US" dirty="0"/>
              <a:t>The discourse level of linguistic processing deals with the analysis of structure and meaning of text beyond a single sentence, making connections between words and sentences. At this level, Anaphora Resolution is also achieved by identifying the entity referenced by an anaphor (most commonly in the form of, but not limited to, a pronoun). An example is shown below.</a:t>
            </a:r>
          </a:p>
          <a:p>
            <a:endParaRPr lang="en-US" dirty="0"/>
          </a:p>
          <a:p>
            <a:endParaRPr lang="en-US" dirty="0"/>
          </a:p>
        </p:txBody>
      </p:sp>
      <p:pic>
        <p:nvPicPr>
          <p:cNvPr id="5" name="Picture 4" descr="Diagram&#10;&#10;Description automatically generated">
            <a:extLst>
              <a:ext uri="{FF2B5EF4-FFF2-40B4-BE49-F238E27FC236}">
                <a16:creationId xmlns:a16="http://schemas.microsoft.com/office/drawing/2014/main" id="{9B922E76-1118-4D44-B37C-E00E9CAE34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9598" y="3191483"/>
            <a:ext cx="5240482" cy="2804159"/>
          </a:xfrm>
          <a:prstGeom prst="rect">
            <a:avLst/>
          </a:prstGeom>
        </p:spPr>
      </p:pic>
    </p:spTree>
    <p:extLst>
      <p:ext uri="{BB962C8B-B14F-4D97-AF65-F5344CB8AC3E}">
        <p14:creationId xmlns:p14="http://schemas.microsoft.com/office/powerpoint/2010/main" val="463375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7385E0-9253-47E3-A807-6DDA753A6F96}"/>
              </a:ext>
            </a:extLst>
          </p:cNvPr>
          <p:cNvSpPr>
            <a:spLocks noGrp="1"/>
          </p:cNvSpPr>
          <p:nvPr>
            <p:ph idx="1"/>
          </p:nvPr>
        </p:nvSpPr>
        <p:spPr>
          <a:xfrm>
            <a:off x="677334" y="1333499"/>
            <a:ext cx="8596668" cy="4707863"/>
          </a:xfrm>
        </p:spPr>
        <p:txBody>
          <a:bodyPr/>
          <a:lstStyle/>
          <a:p>
            <a:r>
              <a:rPr lang="en-US" sz="2000" b="1" dirty="0">
                <a:solidFill>
                  <a:schemeClr val="accent2">
                    <a:lumMod val="50000"/>
                  </a:schemeClr>
                </a:solidFill>
              </a:rPr>
              <a:t>Pragmatic -</a:t>
            </a:r>
            <a:r>
              <a:rPr lang="en-US" dirty="0"/>
              <a:t> The pragmatic level of linguistic processing deals with the use of real-world knowledge and understanding of how this impacts the meaning of what is being communicated. By analyzing the contextual dimension of the documents and queries, a more detailed representation is derived.</a:t>
            </a:r>
          </a:p>
          <a:p>
            <a:pPr marL="0" indent="0">
              <a:buNone/>
            </a:pPr>
            <a:endParaRPr lang="en-US" dirty="0"/>
          </a:p>
          <a:p>
            <a:r>
              <a:rPr lang="en-US" dirty="0"/>
              <a:t>In Information Retrieval, this level of Natural Language Processing primarily engages query processing and understanding by integrating the user’s history and goals as well as the context upon which the query is being made. Contexts may include time and location.</a:t>
            </a:r>
          </a:p>
          <a:p>
            <a:endParaRPr lang="en-US" dirty="0"/>
          </a:p>
        </p:txBody>
      </p:sp>
    </p:spTree>
    <p:extLst>
      <p:ext uri="{BB962C8B-B14F-4D97-AF65-F5344CB8AC3E}">
        <p14:creationId xmlns:p14="http://schemas.microsoft.com/office/powerpoint/2010/main" val="394885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91472-44ED-4F35-8966-B3BAA87B8022}"/>
              </a:ext>
            </a:extLst>
          </p:cNvPr>
          <p:cNvSpPr>
            <a:spLocks noGrp="1"/>
          </p:cNvSpPr>
          <p:nvPr>
            <p:ph type="title"/>
          </p:nvPr>
        </p:nvSpPr>
        <p:spPr/>
        <p:txBody>
          <a:bodyPr/>
          <a:lstStyle/>
          <a:p>
            <a:r>
              <a:rPr lang="en-US" dirty="0">
                <a:solidFill>
                  <a:srgbClr val="0070C0"/>
                </a:solidFill>
              </a:rPr>
              <a:t>Natural Language Processing (NLP)</a:t>
            </a:r>
            <a:br>
              <a:rPr lang="en-US" dirty="0"/>
            </a:br>
            <a:endParaRPr lang="en-US" dirty="0"/>
          </a:p>
        </p:txBody>
      </p:sp>
      <p:sp>
        <p:nvSpPr>
          <p:cNvPr id="3" name="Content Placeholder 2">
            <a:extLst>
              <a:ext uri="{FF2B5EF4-FFF2-40B4-BE49-F238E27FC236}">
                <a16:creationId xmlns:a16="http://schemas.microsoft.com/office/drawing/2014/main" id="{C49F0A6C-BBD5-4108-956D-F5A8E9754D43}"/>
              </a:ext>
            </a:extLst>
          </p:cNvPr>
          <p:cNvSpPr>
            <a:spLocks noGrp="1"/>
          </p:cNvSpPr>
          <p:nvPr>
            <p:ph idx="1"/>
          </p:nvPr>
        </p:nvSpPr>
        <p:spPr/>
        <p:txBody>
          <a:bodyPr>
            <a:normAutofit/>
          </a:bodyPr>
          <a:lstStyle/>
          <a:p>
            <a:r>
              <a:rPr lang="en-US" sz="2000" dirty="0">
                <a:solidFill>
                  <a:schemeClr val="accent2">
                    <a:lumMod val="50000"/>
                  </a:schemeClr>
                </a:solidFill>
              </a:rPr>
              <a:t>Natural Language Processing (NLP) is a field of Artificial Intelligence (AI) that makes human language intelligible to machines.</a:t>
            </a:r>
          </a:p>
          <a:p>
            <a:endParaRPr lang="en-US" sz="2000" dirty="0">
              <a:solidFill>
                <a:schemeClr val="accent2">
                  <a:lumMod val="50000"/>
                </a:schemeClr>
              </a:solidFill>
            </a:endParaRPr>
          </a:p>
          <a:p>
            <a:r>
              <a:rPr lang="en-US" sz="2000" dirty="0">
                <a:solidFill>
                  <a:schemeClr val="accent2">
                    <a:lumMod val="50000"/>
                  </a:schemeClr>
                </a:solidFill>
              </a:rPr>
              <a:t>NLP combines the power of linguistics and computer science to study the rules and structure of language and create intelligent systems (run on machine learning and NLP algorithms) capable of understanding, analyzing, and extracting meaning from text and speech.</a:t>
            </a:r>
          </a:p>
          <a:p>
            <a:endParaRPr lang="en-US" sz="2000" dirty="0">
              <a:solidFill>
                <a:schemeClr val="accent2">
                  <a:lumMod val="50000"/>
                </a:schemeClr>
              </a:solidFill>
            </a:endParaRPr>
          </a:p>
        </p:txBody>
      </p:sp>
    </p:spTree>
    <p:extLst>
      <p:ext uri="{BB962C8B-B14F-4D97-AF65-F5344CB8AC3E}">
        <p14:creationId xmlns:p14="http://schemas.microsoft.com/office/powerpoint/2010/main" val="2808763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AD9F-83CA-4622-9CCB-CA6642508D0B}"/>
              </a:ext>
            </a:extLst>
          </p:cNvPr>
          <p:cNvSpPr>
            <a:spLocks noGrp="1"/>
          </p:cNvSpPr>
          <p:nvPr>
            <p:ph type="title"/>
          </p:nvPr>
        </p:nvSpPr>
        <p:spPr/>
        <p:txBody>
          <a:bodyPr/>
          <a:lstStyle/>
          <a:p>
            <a:r>
              <a:rPr lang="en-US" dirty="0">
                <a:solidFill>
                  <a:schemeClr val="accent2">
                    <a:lumMod val="50000"/>
                  </a:schemeClr>
                </a:solidFill>
              </a:rPr>
              <a:t>Why NLP?</a:t>
            </a:r>
          </a:p>
        </p:txBody>
      </p:sp>
      <p:sp>
        <p:nvSpPr>
          <p:cNvPr id="3" name="Content Placeholder 2">
            <a:extLst>
              <a:ext uri="{FF2B5EF4-FFF2-40B4-BE49-F238E27FC236}">
                <a16:creationId xmlns:a16="http://schemas.microsoft.com/office/drawing/2014/main" id="{EAB4ADA2-41D8-4EE9-B494-82729C7B6B5D}"/>
              </a:ext>
            </a:extLst>
          </p:cNvPr>
          <p:cNvSpPr>
            <a:spLocks noGrp="1"/>
          </p:cNvSpPr>
          <p:nvPr>
            <p:ph idx="1"/>
          </p:nvPr>
        </p:nvSpPr>
        <p:spPr/>
        <p:txBody>
          <a:bodyPr/>
          <a:lstStyle/>
          <a:p>
            <a:r>
              <a:rPr lang="en-US" sz="2000" dirty="0">
                <a:solidFill>
                  <a:schemeClr val="accent2">
                    <a:lumMod val="50000"/>
                  </a:schemeClr>
                </a:solidFill>
              </a:rPr>
              <a:t>There are billions of text data being generated every day.</a:t>
            </a:r>
          </a:p>
          <a:p>
            <a:r>
              <a:rPr lang="en-US" sz="2000" dirty="0">
                <a:solidFill>
                  <a:schemeClr val="accent2">
                    <a:lumMod val="50000"/>
                  </a:schemeClr>
                </a:solidFill>
              </a:rPr>
              <a:t>In-apps messages (WhatsApp, WeChat, Telegram etc.), social media (Facebook, Instagram, Twitter, YouTube etc.), forums (Quora, Reddit etc.), blogs, news publishing platforms, google searches and many other channels.</a:t>
            </a:r>
          </a:p>
          <a:p>
            <a:r>
              <a:rPr lang="en-US" sz="2000" dirty="0">
                <a:solidFill>
                  <a:schemeClr val="accent2">
                    <a:lumMod val="50000"/>
                  </a:schemeClr>
                </a:solidFill>
              </a:rPr>
              <a:t>Because of the large volumes of text data as well as the highly unstructured data source, we can no longer use the common approach to understand the text and this is where NLP comes in.</a:t>
            </a:r>
          </a:p>
          <a:p>
            <a:r>
              <a:rPr lang="en-US" sz="2000" dirty="0">
                <a:solidFill>
                  <a:schemeClr val="accent2">
                    <a:lumMod val="50000"/>
                  </a:schemeClr>
                </a:solidFill>
              </a:rPr>
              <a:t>Human language is astoundingly complex and diverse. Not only are there hundreds of languages and dialects, but within each language is a unique set of grammar and syntax rules, terms and slang.</a:t>
            </a:r>
          </a:p>
          <a:p>
            <a:endParaRPr lang="en-US" dirty="0"/>
          </a:p>
        </p:txBody>
      </p:sp>
    </p:spTree>
    <p:extLst>
      <p:ext uri="{BB962C8B-B14F-4D97-AF65-F5344CB8AC3E}">
        <p14:creationId xmlns:p14="http://schemas.microsoft.com/office/powerpoint/2010/main" val="277911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54AC1-97E2-46A8-A56D-7F44702BDE72}"/>
              </a:ext>
            </a:extLst>
          </p:cNvPr>
          <p:cNvSpPr>
            <a:spLocks noGrp="1"/>
          </p:cNvSpPr>
          <p:nvPr>
            <p:ph type="title"/>
          </p:nvPr>
        </p:nvSpPr>
        <p:spPr/>
        <p:txBody>
          <a:bodyPr/>
          <a:lstStyle/>
          <a:p>
            <a:r>
              <a:rPr lang="en-US" dirty="0">
                <a:solidFill>
                  <a:schemeClr val="accent2">
                    <a:lumMod val="50000"/>
                  </a:schemeClr>
                </a:solidFill>
              </a:rPr>
              <a:t>Advantages of NLP</a:t>
            </a:r>
          </a:p>
        </p:txBody>
      </p:sp>
      <p:sp>
        <p:nvSpPr>
          <p:cNvPr id="3" name="Content Placeholder 2">
            <a:extLst>
              <a:ext uri="{FF2B5EF4-FFF2-40B4-BE49-F238E27FC236}">
                <a16:creationId xmlns:a16="http://schemas.microsoft.com/office/drawing/2014/main" id="{2494436A-E4A8-4CD9-9DA0-923E4E64B06B}"/>
              </a:ext>
            </a:extLst>
          </p:cNvPr>
          <p:cNvSpPr>
            <a:spLocks noGrp="1"/>
          </p:cNvSpPr>
          <p:nvPr>
            <p:ph idx="1"/>
          </p:nvPr>
        </p:nvSpPr>
        <p:spPr>
          <a:xfrm>
            <a:off x="677334" y="1798639"/>
            <a:ext cx="8596668" cy="3880773"/>
          </a:xfrm>
        </p:spPr>
        <p:txBody>
          <a:bodyPr/>
          <a:lstStyle/>
          <a:p>
            <a:r>
              <a:rPr lang="en-US" sz="2000" b="1" dirty="0">
                <a:solidFill>
                  <a:schemeClr val="accent2">
                    <a:lumMod val="50000"/>
                  </a:schemeClr>
                </a:solidFill>
              </a:rPr>
              <a:t>Perform large-scale analysis - </a:t>
            </a:r>
            <a:r>
              <a:rPr lang="en-US" sz="2000" dirty="0">
                <a:solidFill>
                  <a:schemeClr val="accent2">
                    <a:lumMod val="50000"/>
                  </a:schemeClr>
                </a:solidFill>
              </a:rPr>
              <a:t>Natural Language Processing helps machines automatically understand and analyze huge amounts of unstructured text data, like social media comments, customer support tickets, online reviews, news reports, and more.</a:t>
            </a:r>
          </a:p>
          <a:p>
            <a:r>
              <a:rPr lang="en-US" sz="2000" b="1" dirty="0">
                <a:solidFill>
                  <a:schemeClr val="accent2">
                    <a:lumMod val="50000"/>
                  </a:schemeClr>
                </a:solidFill>
              </a:rPr>
              <a:t>Automate processes in real-time -</a:t>
            </a:r>
            <a:r>
              <a:rPr lang="en-US" sz="2000" dirty="0">
                <a:solidFill>
                  <a:schemeClr val="accent2">
                    <a:lumMod val="50000"/>
                  </a:schemeClr>
                </a:solidFill>
              </a:rPr>
              <a:t> Natural language processing tools can help machines learn to sort and route information with little to no human interaction – quickly, efficiently, accurately, and around the clock.</a:t>
            </a:r>
          </a:p>
          <a:p>
            <a:r>
              <a:rPr lang="en-US" sz="2000" b="1" dirty="0">
                <a:solidFill>
                  <a:schemeClr val="accent2">
                    <a:lumMod val="50000"/>
                  </a:schemeClr>
                </a:solidFill>
              </a:rPr>
              <a:t>Tailor NLP tools to your industry -</a:t>
            </a:r>
            <a:r>
              <a:rPr lang="en-US" sz="2000" dirty="0">
                <a:solidFill>
                  <a:schemeClr val="accent2">
                    <a:lumMod val="50000"/>
                  </a:schemeClr>
                </a:solidFill>
              </a:rPr>
              <a:t> Natural language processing algorithms can be tailored to your needs and criteria, like complex, industry-specific language – even sarcasm and misused words.</a:t>
            </a:r>
          </a:p>
        </p:txBody>
      </p:sp>
    </p:spTree>
    <p:extLst>
      <p:ext uri="{BB962C8B-B14F-4D97-AF65-F5344CB8AC3E}">
        <p14:creationId xmlns:p14="http://schemas.microsoft.com/office/powerpoint/2010/main" val="960268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DCF5-A2F6-455F-8757-91286ACF8D15}"/>
              </a:ext>
            </a:extLst>
          </p:cNvPr>
          <p:cNvSpPr>
            <a:spLocks noGrp="1"/>
          </p:cNvSpPr>
          <p:nvPr>
            <p:ph type="title"/>
          </p:nvPr>
        </p:nvSpPr>
        <p:spPr/>
        <p:txBody>
          <a:bodyPr/>
          <a:lstStyle/>
          <a:p>
            <a:r>
              <a:rPr lang="en-US" dirty="0">
                <a:solidFill>
                  <a:schemeClr val="accent2">
                    <a:lumMod val="50000"/>
                  </a:schemeClr>
                </a:solidFill>
              </a:rPr>
              <a:t>Application of NLP</a:t>
            </a:r>
          </a:p>
        </p:txBody>
      </p:sp>
      <p:sp>
        <p:nvSpPr>
          <p:cNvPr id="3" name="Content Placeholder 2">
            <a:extLst>
              <a:ext uri="{FF2B5EF4-FFF2-40B4-BE49-F238E27FC236}">
                <a16:creationId xmlns:a16="http://schemas.microsoft.com/office/drawing/2014/main" id="{0B13C24F-656B-4903-925D-80946B1D4682}"/>
              </a:ext>
            </a:extLst>
          </p:cNvPr>
          <p:cNvSpPr>
            <a:spLocks noGrp="1"/>
          </p:cNvSpPr>
          <p:nvPr>
            <p:ph idx="1"/>
          </p:nvPr>
        </p:nvSpPr>
        <p:spPr>
          <a:xfrm>
            <a:off x="677334" y="1552575"/>
            <a:ext cx="8596668" cy="4488787"/>
          </a:xfrm>
        </p:spPr>
        <p:txBody>
          <a:bodyPr>
            <a:normAutofit lnSpcReduction="10000"/>
          </a:bodyPr>
          <a:lstStyle/>
          <a:p>
            <a:r>
              <a:rPr lang="en-US" sz="2000" dirty="0">
                <a:solidFill>
                  <a:schemeClr val="accent2">
                    <a:lumMod val="50000"/>
                  </a:schemeClr>
                </a:solidFill>
              </a:rPr>
              <a:t>Search Autocorrect and Autocomplete</a:t>
            </a:r>
          </a:p>
          <a:p>
            <a:r>
              <a:rPr lang="en-US" sz="2000" dirty="0">
                <a:solidFill>
                  <a:schemeClr val="accent2">
                    <a:lumMod val="50000"/>
                  </a:schemeClr>
                </a:solidFill>
              </a:rPr>
              <a:t>Language Translator</a:t>
            </a:r>
          </a:p>
          <a:p>
            <a:r>
              <a:rPr lang="en-US" sz="2000" dirty="0">
                <a:solidFill>
                  <a:schemeClr val="accent2">
                    <a:lumMod val="50000"/>
                  </a:schemeClr>
                </a:solidFill>
              </a:rPr>
              <a:t>Social Media Monitoring</a:t>
            </a:r>
          </a:p>
          <a:p>
            <a:r>
              <a:rPr lang="en-US" sz="2000" dirty="0">
                <a:solidFill>
                  <a:schemeClr val="accent2">
                    <a:lumMod val="50000"/>
                  </a:schemeClr>
                </a:solidFill>
              </a:rPr>
              <a:t>Survey Analysis</a:t>
            </a:r>
          </a:p>
          <a:p>
            <a:r>
              <a:rPr lang="en-US" sz="2000" dirty="0">
                <a:solidFill>
                  <a:schemeClr val="accent2">
                    <a:lumMod val="50000"/>
                  </a:schemeClr>
                </a:solidFill>
              </a:rPr>
              <a:t>Targeted Advertising</a:t>
            </a:r>
          </a:p>
          <a:p>
            <a:r>
              <a:rPr lang="en-US" sz="2000" dirty="0">
                <a:solidFill>
                  <a:schemeClr val="accent2">
                    <a:lumMod val="50000"/>
                  </a:schemeClr>
                </a:solidFill>
              </a:rPr>
              <a:t>Hiring and Recruitment</a:t>
            </a:r>
          </a:p>
          <a:p>
            <a:r>
              <a:rPr lang="en-US" sz="2000" dirty="0">
                <a:solidFill>
                  <a:schemeClr val="accent2">
                    <a:lumMod val="50000"/>
                  </a:schemeClr>
                </a:solidFill>
              </a:rPr>
              <a:t>Voice Assistants</a:t>
            </a:r>
          </a:p>
          <a:p>
            <a:r>
              <a:rPr lang="en-US" sz="2000" dirty="0">
                <a:solidFill>
                  <a:schemeClr val="accent2">
                    <a:lumMod val="50000"/>
                  </a:schemeClr>
                </a:solidFill>
              </a:rPr>
              <a:t>Grammar Checkers</a:t>
            </a:r>
          </a:p>
          <a:p>
            <a:r>
              <a:rPr lang="en-US" sz="2000" dirty="0">
                <a:solidFill>
                  <a:schemeClr val="accent2">
                    <a:lumMod val="50000"/>
                  </a:schemeClr>
                </a:solidFill>
              </a:rPr>
              <a:t>Email Filtering</a:t>
            </a:r>
          </a:p>
          <a:p>
            <a:r>
              <a:rPr lang="en-US" sz="2000" dirty="0">
                <a:solidFill>
                  <a:schemeClr val="accent2">
                    <a:lumMod val="50000"/>
                  </a:schemeClr>
                </a:solidFill>
              </a:rPr>
              <a:t>Auto Reply</a:t>
            </a:r>
          </a:p>
          <a:p>
            <a:r>
              <a:rPr lang="en-US" sz="2000" dirty="0">
                <a:solidFill>
                  <a:schemeClr val="accent2">
                    <a:lumMod val="50000"/>
                  </a:schemeClr>
                </a:solidFill>
              </a:rPr>
              <a:t>Automatic summarization</a:t>
            </a:r>
          </a:p>
        </p:txBody>
      </p:sp>
    </p:spTree>
    <p:extLst>
      <p:ext uri="{BB962C8B-B14F-4D97-AF65-F5344CB8AC3E}">
        <p14:creationId xmlns:p14="http://schemas.microsoft.com/office/powerpoint/2010/main" val="397497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14214-3D21-4572-AA63-30A8A4CFA9A5}"/>
              </a:ext>
            </a:extLst>
          </p:cNvPr>
          <p:cNvSpPr>
            <a:spLocks noGrp="1"/>
          </p:cNvSpPr>
          <p:nvPr>
            <p:ph type="title"/>
          </p:nvPr>
        </p:nvSpPr>
        <p:spPr/>
        <p:txBody>
          <a:bodyPr/>
          <a:lstStyle/>
          <a:p>
            <a:r>
              <a:rPr lang="en-US" dirty="0">
                <a:solidFill>
                  <a:schemeClr val="accent2">
                    <a:lumMod val="50000"/>
                  </a:schemeClr>
                </a:solidFill>
              </a:rPr>
              <a:t>Common NLP Tasks &amp; Techniques</a:t>
            </a:r>
            <a:br>
              <a:rPr lang="en-US" dirty="0"/>
            </a:br>
            <a:endParaRPr lang="en-US" dirty="0"/>
          </a:p>
        </p:txBody>
      </p:sp>
      <p:sp>
        <p:nvSpPr>
          <p:cNvPr id="3" name="Content Placeholder 2">
            <a:extLst>
              <a:ext uri="{FF2B5EF4-FFF2-40B4-BE49-F238E27FC236}">
                <a16:creationId xmlns:a16="http://schemas.microsoft.com/office/drawing/2014/main" id="{B22E1BA7-C1EE-4BBB-A1D1-873B82370438}"/>
              </a:ext>
            </a:extLst>
          </p:cNvPr>
          <p:cNvSpPr>
            <a:spLocks noGrp="1"/>
          </p:cNvSpPr>
          <p:nvPr>
            <p:ph idx="1"/>
          </p:nvPr>
        </p:nvSpPr>
        <p:spPr>
          <a:xfrm>
            <a:off x="677334" y="1543050"/>
            <a:ext cx="8596668" cy="4924425"/>
          </a:xfrm>
        </p:spPr>
        <p:txBody>
          <a:bodyPr>
            <a:normAutofit lnSpcReduction="10000"/>
          </a:bodyPr>
          <a:lstStyle/>
          <a:p>
            <a:r>
              <a:rPr lang="en-US" sz="2000" dirty="0">
                <a:solidFill>
                  <a:schemeClr val="accent2">
                    <a:lumMod val="50000"/>
                  </a:schemeClr>
                </a:solidFill>
              </a:rPr>
              <a:t>Tokenization</a:t>
            </a:r>
          </a:p>
          <a:p>
            <a:r>
              <a:rPr lang="en-US" sz="2000" dirty="0">
                <a:solidFill>
                  <a:schemeClr val="accent2">
                    <a:lumMod val="50000"/>
                  </a:schemeClr>
                </a:solidFill>
              </a:rPr>
              <a:t>Part-of-speech tagging</a:t>
            </a:r>
          </a:p>
          <a:p>
            <a:r>
              <a:rPr lang="en-US" sz="2000" dirty="0">
                <a:solidFill>
                  <a:schemeClr val="accent2">
                    <a:lumMod val="50000"/>
                  </a:schemeClr>
                </a:solidFill>
              </a:rPr>
              <a:t>Dependency Parsing</a:t>
            </a:r>
          </a:p>
          <a:p>
            <a:r>
              <a:rPr lang="en-US" sz="2000" dirty="0">
                <a:solidFill>
                  <a:schemeClr val="accent2">
                    <a:lumMod val="50000"/>
                  </a:schemeClr>
                </a:solidFill>
              </a:rPr>
              <a:t>Constituency Parsing</a:t>
            </a:r>
          </a:p>
          <a:p>
            <a:r>
              <a:rPr lang="en-US" sz="2000" dirty="0">
                <a:solidFill>
                  <a:schemeClr val="accent2">
                    <a:lumMod val="50000"/>
                  </a:schemeClr>
                </a:solidFill>
              </a:rPr>
              <a:t>Lemmatization &amp; Stemming</a:t>
            </a:r>
          </a:p>
          <a:p>
            <a:r>
              <a:rPr lang="en-US" sz="2000" dirty="0">
                <a:solidFill>
                  <a:schemeClr val="accent2">
                    <a:lumMod val="50000"/>
                  </a:schemeClr>
                </a:solidFill>
              </a:rPr>
              <a:t>Stop word Removal</a:t>
            </a:r>
          </a:p>
          <a:p>
            <a:r>
              <a:rPr lang="en-US" sz="2000" dirty="0">
                <a:solidFill>
                  <a:schemeClr val="accent2">
                    <a:lumMod val="50000"/>
                  </a:schemeClr>
                </a:solidFill>
              </a:rPr>
              <a:t>Word Sense Disambiguation</a:t>
            </a:r>
          </a:p>
          <a:p>
            <a:r>
              <a:rPr lang="en-US" sz="2000" dirty="0">
                <a:solidFill>
                  <a:schemeClr val="accent2">
                    <a:lumMod val="50000"/>
                  </a:schemeClr>
                </a:solidFill>
              </a:rPr>
              <a:t>Named Entity Recognition (NER)</a:t>
            </a:r>
          </a:p>
          <a:p>
            <a:r>
              <a:rPr lang="en-US" sz="2000" dirty="0">
                <a:solidFill>
                  <a:schemeClr val="accent2">
                    <a:lumMod val="50000"/>
                  </a:schemeClr>
                </a:solidFill>
              </a:rPr>
              <a:t>Text Classification</a:t>
            </a:r>
          </a:p>
          <a:p>
            <a:r>
              <a:rPr lang="en-US" sz="2000" dirty="0">
                <a:solidFill>
                  <a:schemeClr val="accent2">
                    <a:lumMod val="50000"/>
                  </a:schemeClr>
                </a:solidFill>
              </a:rPr>
              <a:t>Sentiment analysis</a:t>
            </a:r>
          </a:p>
          <a:p>
            <a:r>
              <a:rPr lang="en-US" sz="2000" dirty="0">
                <a:solidFill>
                  <a:schemeClr val="accent2">
                    <a:lumMod val="50000"/>
                  </a:schemeClr>
                </a:solidFill>
              </a:rPr>
              <a:t>Syntactic analysis</a:t>
            </a:r>
          </a:p>
          <a:p>
            <a:r>
              <a:rPr lang="en-US" sz="2000" dirty="0">
                <a:solidFill>
                  <a:schemeClr val="accent2">
                    <a:lumMod val="50000"/>
                  </a:schemeClr>
                </a:solidFill>
              </a:rPr>
              <a:t>Semantic analysis</a:t>
            </a:r>
          </a:p>
        </p:txBody>
      </p:sp>
    </p:spTree>
    <p:extLst>
      <p:ext uri="{BB962C8B-B14F-4D97-AF65-F5344CB8AC3E}">
        <p14:creationId xmlns:p14="http://schemas.microsoft.com/office/powerpoint/2010/main" val="2517337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C3723-6AB3-4C44-B29A-308FFC995705}"/>
              </a:ext>
            </a:extLst>
          </p:cNvPr>
          <p:cNvSpPr>
            <a:spLocks noGrp="1"/>
          </p:cNvSpPr>
          <p:nvPr>
            <p:ph type="title"/>
          </p:nvPr>
        </p:nvSpPr>
        <p:spPr>
          <a:xfrm>
            <a:off x="677334" y="609600"/>
            <a:ext cx="8596668" cy="1808480"/>
          </a:xfrm>
        </p:spPr>
        <p:txBody>
          <a:bodyPr>
            <a:normAutofit fontScale="90000"/>
          </a:bodyPr>
          <a:lstStyle/>
          <a:p>
            <a:r>
              <a:rPr lang="en-US" dirty="0">
                <a:solidFill>
                  <a:schemeClr val="accent2">
                    <a:lumMod val="50000"/>
                  </a:schemeClr>
                </a:solidFill>
              </a:rPr>
              <a:t>Information Extraction Using NLP</a:t>
            </a:r>
            <a:br>
              <a:rPr lang="en-US" dirty="0">
                <a:solidFill>
                  <a:schemeClr val="accent2">
                    <a:lumMod val="50000"/>
                  </a:schemeClr>
                </a:solidFill>
              </a:rPr>
            </a:br>
            <a:br>
              <a:rPr lang="en-US" dirty="0">
                <a:solidFill>
                  <a:schemeClr val="accent2">
                    <a:lumMod val="50000"/>
                  </a:schemeClr>
                </a:solidFill>
              </a:rPr>
            </a:br>
            <a:r>
              <a:rPr lang="en-US" sz="2200" dirty="0">
                <a:solidFill>
                  <a:schemeClr val="accent2">
                    <a:lumMod val="50000"/>
                  </a:schemeClr>
                </a:solidFill>
              </a:rPr>
              <a:t>Natural Language Processing works on multiple levels and most often, these different areas synergize well with each other. </a:t>
            </a:r>
          </a:p>
        </p:txBody>
      </p:sp>
      <p:pic>
        <p:nvPicPr>
          <p:cNvPr id="5" name="Content Placeholder 4" descr="Graphical user interface, application&#10;&#10;Description automatically generated">
            <a:extLst>
              <a:ext uri="{FF2B5EF4-FFF2-40B4-BE49-F238E27FC236}">
                <a16:creationId xmlns:a16="http://schemas.microsoft.com/office/drawing/2014/main" id="{CC3A3FA1-392D-4EE1-BE39-6C77433872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625408"/>
            <a:ext cx="7416758" cy="3881437"/>
          </a:xfrm>
        </p:spPr>
      </p:pic>
    </p:spTree>
    <p:extLst>
      <p:ext uri="{BB962C8B-B14F-4D97-AF65-F5344CB8AC3E}">
        <p14:creationId xmlns:p14="http://schemas.microsoft.com/office/powerpoint/2010/main" val="4090227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0A71E9-3A26-437F-9E68-AAD9C673A3ED}"/>
              </a:ext>
            </a:extLst>
          </p:cNvPr>
          <p:cNvSpPr>
            <a:spLocks noGrp="1"/>
          </p:cNvSpPr>
          <p:nvPr>
            <p:ph idx="1"/>
          </p:nvPr>
        </p:nvSpPr>
        <p:spPr>
          <a:xfrm>
            <a:off x="677333" y="438150"/>
            <a:ext cx="9733491" cy="6191249"/>
          </a:xfrm>
        </p:spPr>
        <p:txBody>
          <a:bodyPr/>
          <a:lstStyle/>
          <a:p>
            <a:r>
              <a:rPr lang="en-US" sz="2000" b="1" dirty="0">
                <a:solidFill>
                  <a:schemeClr val="accent2">
                    <a:lumMod val="50000"/>
                  </a:schemeClr>
                </a:solidFill>
              </a:rPr>
              <a:t>Lexical analysis – </a:t>
            </a:r>
          </a:p>
          <a:p>
            <a:pPr marL="400050" lvl="1" indent="0">
              <a:buNone/>
            </a:pPr>
            <a:r>
              <a:rPr lang="en-US" sz="2000" dirty="0">
                <a:solidFill>
                  <a:schemeClr val="accent2">
                    <a:lumMod val="50000"/>
                  </a:schemeClr>
                </a:solidFill>
              </a:rPr>
              <a:t>Morphological - The morphological level of linguistic processing deals with the study of word structures and word formation, focusing on the analysis of the individual components of words. The most   important unit of morphology, defined as having the “minimal unit of meaning”, is referred to as the morpheme. Example – word “unhappiness”</a:t>
            </a:r>
          </a:p>
          <a:p>
            <a:r>
              <a:rPr lang="en-US" sz="2000" dirty="0">
                <a:solidFill>
                  <a:schemeClr val="accent2">
                    <a:lumMod val="50000"/>
                  </a:schemeClr>
                </a:solidFill>
              </a:rPr>
              <a:t>Lexical analysis in NLP deals with the study at the level of words with respect to their lexical meaning and part-of-speech. This level of linguistic processing utilizes a language’s lexicon, which is a collection of individual lexemes.</a:t>
            </a:r>
          </a:p>
          <a:p>
            <a:r>
              <a:rPr lang="en-US" sz="2000" dirty="0">
                <a:solidFill>
                  <a:schemeClr val="accent2">
                    <a:lumMod val="50000"/>
                  </a:schemeClr>
                </a:solidFill>
              </a:rPr>
              <a:t>A lexeme is a basic unit of lexical meaning; which is an abstract unit of morphological analysis that represents the set of forms or “senses” taken by a single morpheme.</a:t>
            </a:r>
          </a:p>
          <a:p>
            <a:r>
              <a:rPr lang="en-US" sz="2000" dirty="0">
                <a:solidFill>
                  <a:schemeClr val="accent2">
                    <a:lumMod val="50000"/>
                  </a:schemeClr>
                </a:solidFill>
              </a:rPr>
              <a:t>“Duck”, for example, can take the form of a noun or a verb but its part-of-speech and lexical meaning can only be derived in context with other words used in the phrase/sentence.</a:t>
            </a:r>
          </a:p>
          <a:p>
            <a:r>
              <a:rPr lang="en-US" sz="2000" dirty="0">
                <a:solidFill>
                  <a:schemeClr val="accent2">
                    <a:lumMod val="50000"/>
                  </a:schemeClr>
                </a:solidFill>
              </a:rPr>
              <a:t>This, in fact, is an early step towards a more sophisticated Information Retrieval system where precision is improved through part-of-speech tagging.</a:t>
            </a:r>
          </a:p>
          <a:p>
            <a:endParaRPr lang="en-US" sz="2000" b="1" dirty="0">
              <a:solidFill>
                <a:schemeClr val="accent2">
                  <a:lumMod val="50000"/>
                </a:schemeClr>
              </a:solidFill>
            </a:endParaRPr>
          </a:p>
        </p:txBody>
      </p:sp>
    </p:spTree>
    <p:extLst>
      <p:ext uri="{BB962C8B-B14F-4D97-AF65-F5344CB8AC3E}">
        <p14:creationId xmlns:p14="http://schemas.microsoft.com/office/powerpoint/2010/main" val="3902622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F1DB1E-C710-4CD5-8328-99C08F6B0928}"/>
              </a:ext>
            </a:extLst>
          </p:cNvPr>
          <p:cNvSpPr>
            <a:spLocks noGrp="1"/>
          </p:cNvSpPr>
          <p:nvPr>
            <p:ph idx="1"/>
          </p:nvPr>
        </p:nvSpPr>
        <p:spPr>
          <a:xfrm>
            <a:off x="677334" y="1609725"/>
            <a:ext cx="8596668" cy="4431638"/>
          </a:xfrm>
        </p:spPr>
        <p:txBody>
          <a:bodyPr/>
          <a:lstStyle/>
          <a:p>
            <a:r>
              <a:rPr lang="en-US" sz="2000" b="1" dirty="0">
                <a:solidFill>
                  <a:schemeClr val="accent2">
                    <a:lumMod val="50000"/>
                  </a:schemeClr>
                </a:solidFill>
              </a:rPr>
              <a:t>Syntactic Analysis - </a:t>
            </a:r>
            <a:r>
              <a:rPr lang="en-US" dirty="0"/>
              <a:t>The part-of-speech tagging output of the lexical analysis can be used at the syntactic level of linguistic processing to group words into the phrase and clause brackets. Syntactic Analysis also referred to as </a:t>
            </a:r>
            <a:r>
              <a:rPr lang="en-US" i="1" dirty="0"/>
              <a:t>“parsing”</a:t>
            </a:r>
            <a:r>
              <a:rPr lang="en-US" dirty="0"/>
              <a:t>, allows the extraction of phrases which convey more meaning than just the individual words by themselves, such as in a noun phrase.</a:t>
            </a:r>
          </a:p>
          <a:p>
            <a:pPr marL="0" indent="0">
              <a:buNone/>
            </a:pPr>
            <a:endParaRPr lang="en-US" sz="2000" b="1" dirty="0">
              <a:solidFill>
                <a:schemeClr val="accent2">
                  <a:lumMod val="50000"/>
                </a:schemeClr>
              </a:solidFill>
            </a:endParaRPr>
          </a:p>
          <a:p>
            <a:r>
              <a:rPr lang="en-US" dirty="0"/>
              <a:t>In Information Retrieval, parsing can be leveraged to improve indexing since phrases can be used as representations of documents which provide better information than just single-word indices. In the same way, phrases that are syntactically derived from the query offers better search keys to match with documents that are similarly parsed.</a:t>
            </a:r>
          </a:p>
          <a:p>
            <a:endParaRPr lang="en-US" dirty="0"/>
          </a:p>
        </p:txBody>
      </p:sp>
    </p:spTree>
    <p:extLst>
      <p:ext uri="{BB962C8B-B14F-4D97-AF65-F5344CB8AC3E}">
        <p14:creationId xmlns:p14="http://schemas.microsoft.com/office/powerpoint/2010/main" val="33629562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459</TotalTime>
  <Words>976</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Natural Language Processing</vt:lpstr>
      <vt:lpstr>Natural Language Processing (NLP) </vt:lpstr>
      <vt:lpstr>Why NLP?</vt:lpstr>
      <vt:lpstr>Advantages of NLP</vt:lpstr>
      <vt:lpstr>Application of NLP</vt:lpstr>
      <vt:lpstr>Common NLP Tasks &amp; Techniques </vt:lpstr>
      <vt:lpstr>Information Extraction Using NLP  Natural Language Processing works on multiple levels and most often, these different areas synergize well with each other.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Rahul Nandanwar</dc:creator>
  <cp:lastModifiedBy>Rahul Nandanwar</cp:lastModifiedBy>
  <cp:revision>14</cp:revision>
  <dcterms:created xsi:type="dcterms:W3CDTF">2021-03-19T06:35:20Z</dcterms:created>
  <dcterms:modified xsi:type="dcterms:W3CDTF">2021-03-19T17:14:58Z</dcterms:modified>
</cp:coreProperties>
</file>