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iHRwJK+xm9SQ/rxENhSL8oqhdD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C94846-C3C9-47C0-A356-CB8148D6167D}">
  <a:tblStyle styleId="{CFC94846-C3C9-47C0-A356-CB8148D6167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2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2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5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ProximaNov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For those who have less coding background, elaborate on the importance of coding along with the fact that logic and solutions are more important.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For people who feel “ I don’t want to do coding”, explain its relevance and the overall picture of a data scientist role to allay their fears.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For those who have less coding background, elaborate on the importance of coding along with the fact that logic and solutions are more important.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For people who feel “ I don’t want to do coding”, explain its relevance and the overall picture of a data scientist role to allay their fears.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For those who have less coding background, elaborate on the importance of coding along with the fact that logic and solutions are more important.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For people who feel “ I don’t want to do coding”, explain its relevance and the overall picture of a data scientist role to allay their fears.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For those who have less coding background, elaborate on the importance of coding along with the fact that logic and solutions are more important.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For people who feel “ I don’t want to do coding”, explain its relevance and the overall picture of a data scientist role to allay their fears.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Ask this particularly in Non-Technical / Non-Experienced groups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Ask this particularly in Non-Technical / Non-Experienced groups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picture and caption">
  <p:cSld name="Title, picture and caption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629841" y="600075"/>
            <a:ext cx="40728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  <a:defRPr sz="3600">
                <a:solidFill>
                  <a:srgbClr val="F533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17"/>
          <p:cNvSpPr/>
          <p:nvPr>
            <p:ph idx="2" type="pic"/>
          </p:nvPr>
        </p:nvSpPr>
        <p:spPr>
          <a:xfrm>
            <a:off x="629842" y="1681163"/>
            <a:ext cx="45354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" type="body"/>
          </p:nvPr>
        </p:nvSpPr>
        <p:spPr>
          <a:xfrm>
            <a:off x="5381625" y="1681163"/>
            <a:ext cx="31401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Google Shape;58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3" name="Google Shape;6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E72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8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0" name="Google Shape;20;p18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922" y="571887"/>
            <a:ext cx="2057399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2 Line Title and Content">
  <p:cSld name="1_2 Line 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9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9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8" name="Google Shape;2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" name="Google Shape;3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jp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9.png"/><Relationship Id="rId6" Type="http://schemas.openxmlformats.org/officeDocument/2006/relationships/image" Target="../media/image9.png"/><Relationship Id="rId7" Type="http://schemas.openxmlformats.org/officeDocument/2006/relationships/hyperlink" Target="https://scikit-learn.org/stable/modules/generated/sklearn.tree.DecisionTreeClassifier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gif"/><Relationship Id="rId4" Type="http://schemas.openxmlformats.org/officeDocument/2006/relationships/hyperlink" Target="https://hbr.org/1964/07/decision-trees-for-decision-mak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>
            <p:ph type="title"/>
          </p:nvPr>
        </p:nvSpPr>
        <p:spPr>
          <a:xfrm>
            <a:off x="316674" y="121975"/>
            <a:ext cx="74760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/>
              <a:t>Focussed teaching: Decision trees - Pros and Cons</a:t>
            </a:r>
            <a:endParaRPr/>
          </a:p>
        </p:txBody>
      </p:sp>
      <p:graphicFrame>
        <p:nvGraphicFramePr>
          <p:cNvPr id="154" name="Google Shape;154;p10"/>
          <p:cNvGraphicFramePr/>
          <p:nvPr/>
        </p:nvGraphicFramePr>
        <p:xfrm>
          <a:off x="1071989" y="10929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{CFC94846-C3C9-47C0-A356-CB8148D6167D}</a:tableStyleId>
              </a:tblPr>
              <a:tblGrid>
                <a:gridCol w="3048000"/>
                <a:gridCol w="304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Pros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Cons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Easy to use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Prone to overfitting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 handle both categorical and numerical data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Need a measurement as to how well they are doing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Resistant to outliers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Need to be careful with parameter tuning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New features can be easily added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 create biased learned trees 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5" name="Google Shape;155;p10"/>
          <p:cNvSpPr/>
          <p:nvPr/>
        </p:nvSpPr>
        <p:spPr>
          <a:xfrm>
            <a:off x="690465" y="3830191"/>
            <a:ext cx="820160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252C33"/>
                </a:solidFill>
                <a:latin typeface="Arial"/>
                <a:ea typeface="Arial"/>
                <a:cs typeface="Arial"/>
                <a:sym typeface="Arial"/>
              </a:rPr>
              <a:t>We can limit the tree growth by specifying the number of branches, min samples for split and min samples for a leaf node – called pruning of decision trees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252C33"/>
                </a:solidFill>
                <a:latin typeface="Arial"/>
                <a:ea typeface="Arial"/>
                <a:cs typeface="Arial"/>
                <a:sym typeface="Arial"/>
              </a:rPr>
              <a:t>This will to a level provide us a better solution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316674" y="121975"/>
            <a:ext cx="7030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/>
              <a:t>Focussed Teaching : Ensemble model</a:t>
            </a:r>
            <a:br>
              <a:rPr lang="en-IN"/>
            </a:br>
            <a:r>
              <a:rPr lang="en-IN" sz="1800"/>
              <a:t>Random Forest</a:t>
            </a:r>
            <a:endParaRPr sz="1800"/>
          </a:p>
        </p:txBody>
      </p:sp>
      <p:sp>
        <p:nvSpPr>
          <p:cNvPr id="161" name="Google Shape;161;p11"/>
          <p:cNvSpPr/>
          <p:nvPr/>
        </p:nvSpPr>
        <p:spPr>
          <a:xfrm>
            <a:off x="316675" y="679942"/>
            <a:ext cx="872468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Rather than depending one decision tree lets create a lot of trees and take the best result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This will be a good solution that is not an overfit solution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This is called an ensemble methodology – this ML is Random Forest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chine Learning Random Forest Algorithm - Javatpoint" id="162" name="Google Shape;16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5935" y="1849493"/>
            <a:ext cx="3278366" cy="273197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1"/>
          <p:cNvSpPr txBox="1"/>
          <p:nvPr/>
        </p:nvSpPr>
        <p:spPr>
          <a:xfrm>
            <a:off x="3088432" y="1520137"/>
            <a:ext cx="21553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 logic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type="title"/>
          </p:nvPr>
        </p:nvSpPr>
        <p:spPr>
          <a:xfrm>
            <a:off x="316674" y="121975"/>
            <a:ext cx="7030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/>
              <a:t>Focussed Teaching : Ensemble model</a:t>
            </a:r>
            <a:br>
              <a:rPr lang="en-IN"/>
            </a:br>
            <a:r>
              <a:rPr lang="en-IN" sz="1800"/>
              <a:t>Bagging</a:t>
            </a:r>
            <a:endParaRPr sz="1800"/>
          </a:p>
        </p:txBody>
      </p:sp>
      <p:sp>
        <p:nvSpPr>
          <p:cNvPr id="169" name="Google Shape;169;p12"/>
          <p:cNvSpPr/>
          <p:nvPr/>
        </p:nvSpPr>
        <p:spPr>
          <a:xfrm>
            <a:off x="316675" y="679942"/>
            <a:ext cx="872468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Rather than depending one decision tree lets create a lot of trees we will aggregate the solution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This is called an ensemble methodology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We can create a variety of data using Bootstrapping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for post" id="170" name="Google Shape;170;p12"/>
          <p:cNvPicPr preferRelativeResize="0"/>
          <p:nvPr/>
        </p:nvPicPr>
        <p:blipFill rotWithShape="1">
          <a:blip r:embed="rId3">
            <a:alphaModFix/>
          </a:blip>
          <a:srcRect b="0" l="0" r="36071" t="0"/>
          <a:stretch/>
        </p:blipFill>
        <p:spPr>
          <a:xfrm>
            <a:off x="1936103" y="1915607"/>
            <a:ext cx="2392159" cy="18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0460" y="1743430"/>
            <a:ext cx="3870953" cy="2903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/>
          <p:nvPr>
            <p:ph type="title"/>
          </p:nvPr>
        </p:nvSpPr>
        <p:spPr>
          <a:xfrm>
            <a:off x="316674" y="121975"/>
            <a:ext cx="7030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/>
              <a:t>Focussed Teaching : Ensemble model</a:t>
            </a:r>
            <a:br>
              <a:rPr lang="en-IN"/>
            </a:br>
            <a:r>
              <a:rPr lang="en-IN" sz="1800"/>
              <a:t>Blending</a:t>
            </a:r>
            <a:endParaRPr sz="1800"/>
          </a:p>
        </p:txBody>
      </p:sp>
      <p:sp>
        <p:nvSpPr>
          <p:cNvPr id="177" name="Google Shape;177;p13"/>
          <p:cNvSpPr/>
          <p:nvPr/>
        </p:nvSpPr>
        <p:spPr>
          <a:xfrm>
            <a:off x="316675" y="679942"/>
            <a:ext cx="872468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Rather than  depending on decision trees and taking a vote, we can use two sets of algorithm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1/ first level – for ML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2/ second level – in place of voting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7462" y="1466097"/>
            <a:ext cx="3763272" cy="3397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>
            <p:ph type="title"/>
          </p:nvPr>
        </p:nvSpPr>
        <p:spPr>
          <a:xfrm>
            <a:off x="316674" y="121975"/>
            <a:ext cx="7030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/>
              <a:t>Focussed Teaching : Ensemble model</a:t>
            </a:r>
            <a:br>
              <a:rPr lang="en-IN"/>
            </a:br>
            <a:r>
              <a:rPr lang="en-IN" sz="1800"/>
              <a:t>Boosting</a:t>
            </a:r>
            <a:endParaRPr sz="1800"/>
          </a:p>
        </p:txBody>
      </p:sp>
      <p:sp>
        <p:nvSpPr>
          <p:cNvPr id="184" name="Google Shape;184;p14"/>
          <p:cNvSpPr/>
          <p:nvPr/>
        </p:nvSpPr>
        <p:spPr>
          <a:xfrm>
            <a:off x="316675" y="679942"/>
            <a:ext cx="872468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We can use decision trees to improve performance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The initial model – weak learners can be combined to give a high performing prediction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This works by reducing errors (y predicted vis-à-vis y actual)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These are called Boosting algorithm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We have 3 boosting methods – ADA Boost , Gradient Boost &amp; XG Boost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116" y="2105379"/>
            <a:ext cx="5730691" cy="2149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>
            <p:ph idx="1" type="body"/>
          </p:nvPr>
        </p:nvSpPr>
        <p:spPr>
          <a:xfrm>
            <a:off x="283688" y="898189"/>
            <a:ext cx="6974400" cy="3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IN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 individual concerns and provide specific feedback on their notebooks</a:t>
            </a:r>
            <a:endParaRPr/>
          </a:p>
          <a:p>
            <a:pPr indent="-342900" lvl="0" marL="800100" rtl="0" algn="l">
              <a:lnSpc>
                <a:spcPct val="90000"/>
              </a:lnSpc>
              <a:spcBef>
                <a:spcPts val="235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they missing?</a:t>
            </a:r>
            <a:endParaRPr/>
          </a:p>
          <a:p>
            <a:pPr indent="-342900" lvl="0" marL="800100" rtl="0" algn="l">
              <a:lnSpc>
                <a:spcPct val="90000"/>
              </a:lnSpc>
              <a:spcBef>
                <a:spcPts val="235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can they do better?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2350"/>
              </a:spcBef>
              <a:spcAft>
                <a:spcPts val="0"/>
              </a:spcAft>
              <a:buSzPts val="1800"/>
              <a:buNone/>
            </a:pPr>
            <a:r>
              <a:rPr lang="en-IN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Doubt Resolution</a:t>
            </a:r>
            <a:endParaRPr/>
          </a:p>
          <a:p>
            <a:pPr indent="-228600" lvl="0" marL="800100" rtl="0" algn="l">
              <a:lnSpc>
                <a:spcPct val="90000"/>
              </a:lnSpc>
              <a:spcBef>
                <a:spcPts val="2350"/>
              </a:spcBef>
              <a:spcAft>
                <a:spcPts val="1600"/>
              </a:spcAft>
              <a:buSzPts val="1800"/>
              <a:buNone/>
            </a:pPr>
            <a:r>
              <a:rPr b="1" lang="en-I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Questions??</a:t>
            </a:r>
            <a:endParaRPr/>
          </a:p>
        </p:txBody>
      </p:sp>
      <p:sp>
        <p:nvSpPr>
          <p:cNvPr id="191" name="Google Shape;191;p15"/>
          <p:cNvSpPr txBox="1"/>
          <p:nvPr>
            <p:ph type="title"/>
          </p:nvPr>
        </p:nvSpPr>
        <p:spPr>
          <a:xfrm>
            <a:off x="316675" y="121975"/>
            <a:ext cx="6459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/>
              <a:t>Personalized Feedback and Doubt resolution</a:t>
            </a:r>
            <a:endParaRPr/>
          </a:p>
        </p:txBody>
      </p:sp>
      <p:pic>
        <p:nvPicPr>
          <p:cNvPr descr="Chat" id="192" name="Google Shape;19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7760" y="1710108"/>
            <a:ext cx="2407381" cy="2407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/>
          <p:nvPr/>
        </p:nvSpPr>
        <p:spPr>
          <a:xfrm>
            <a:off x="1067232" y="3040212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IN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SGC Coaching: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Articulate your Journey | Activate Students’ Vigour| Accelerate Mutual Growth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JumpStart to an engaging session with your group!</a:t>
            </a:r>
            <a:endParaRPr b="0" i="1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these slides for reference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0" y="0"/>
            <a:ext cx="1356542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-I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IN"/>
              <a:t>Agenda: Session 7</a:t>
            </a:r>
            <a:endParaRPr/>
          </a:p>
        </p:txBody>
      </p:sp>
      <p:grpSp>
        <p:nvGrpSpPr>
          <p:cNvPr id="87" name="Google Shape;87;p3"/>
          <p:cNvGrpSpPr/>
          <p:nvPr/>
        </p:nvGrpSpPr>
        <p:grpSpPr>
          <a:xfrm>
            <a:off x="941373" y="831063"/>
            <a:ext cx="6980728" cy="4063999"/>
            <a:chOff x="941373" y="831063"/>
            <a:chExt cx="6980728" cy="4063999"/>
          </a:xfrm>
        </p:grpSpPr>
        <p:sp>
          <p:nvSpPr>
            <p:cNvPr id="88" name="Google Shape;88;p3"/>
            <p:cNvSpPr/>
            <p:nvPr/>
          </p:nvSpPr>
          <p:spPr>
            <a:xfrm>
              <a:off x="941373" y="831063"/>
              <a:ext cx="5933619" cy="1219200"/>
            </a:xfrm>
            <a:custGeom>
              <a:rect b="b" l="l" r="r" t="t"/>
              <a:pathLst>
                <a:path extrusionOk="0" h="1219200" w="5933619">
                  <a:moveTo>
                    <a:pt x="0" y="121920"/>
                  </a:moveTo>
                  <a:cubicBezTo>
                    <a:pt x="0" y="54585"/>
                    <a:pt x="54585" y="0"/>
                    <a:pt x="121920" y="0"/>
                  </a:cubicBezTo>
                  <a:lnTo>
                    <a:pt x="5811699" y="0"/>
                  </a:lnTo>
                  <a:cubicBezTo>
                    <a:pt x="5879034" y="0"/>
                    <a:pt x="5933619" y="54585"/>
                    <a:pt x="5933619" y="121920"/>
                  </a:cubicBezTo>
                  <a:lnTo>
                    <a:pt x="5933619" y="1097280"/>
                  </a:lnTo>
                  <a:cubicBezTo>
                    <a:pt x="5933619" y="1164615"/>
                    <a:pt x="5879034" y="1219200"/>
                    <a:pt x="5811699" y="1219200"/>
                  </a:cubicBezTo>
                  <a:lnTo>
                    <a:pt x="121920" y="1219200"/>
                  </a:lnTo>
                  <a:cubicBezTo>
                    <a:pt x="54585" y="1219200"/>
                    <a:pt x="0" y="1164615"/>
                    <a:pt x="0" y="1097280"/>
                  </a:cubicBezTo>
                  <a:lnTo>
                    <a:pt x="0" y="12192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3325" lIns="123325" spcFirstLastPara="1" rIns="1367525" wrap="square" tIns="12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IN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Classification model –(5 mins)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464927" y="2253462"/>
              <a:ext cx="5933619" cy="1219200"/>
            </a:xfrm>
            <a:custGeom>
              <a:rect b="b" l="l" r="r" t="t"/>
              <a:pathLst>
                <a:path extrusionOk="0" h="1219200" w="5933619">
                  <a:moveTo>
                    <a:pt x="0" y="121920"/>
                  </a:moveTo>
                  <a:cubicBezTo>
                    <a:pt x="0" y="54585"/>
                    <a:pt x="54585" y="0"/>
                    <a:pt x="121920" y="0"/>
                  </a:cubicBezTo>
                  <a:lnTo>
                    <a:pt x="5811699" y="0"/>
                  </a:lnTo>
                  <a:cubicBezTo>
                    <a:pt x="5879034" y="0"/>
                    <a:pt x="5933619" y="54585"/>
                    <a:pt x="5933619" y="121920"/>
                  </a:cubicBezTo>
                  <a:lnTo>
                    <a:pt x="5933619" y="1097280"/>
                  </a:lnTo>
                  <a:cubicBezTo>
                    <a:pt x="5933619" y="1164615"/>
                    <a:pt x="5879034" y="1219200"/>
                    <a:pt x="5811699" y="1219200"/>
                  </a:cubicBezTo>
                  <a:lnTo>
                    <a:pt x="121920" y="1219200"/>
                  </a:lnTo>
                  <a:cubicBezTo>
                    <a:pt x="54585" y="1219200"/>
                    <a:pt x="0" y="1164615"/>
                    <a:pt x="0" y="1097280"/>
                  </a:cubicBezTo>
                  <a:lnTo>
                    <a:pt x="0" y="121920"/>
                  </a:lnTo>
                  <a:close/>
                </a:path>
              </a:pathLst>
            </a:custGeom>
            <a:solidFill>
              <a:srgbClr val="5AD15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9525" lIns="119525" spcFirstLastPara="1" rIns="1435550" wrap="square" tIns="11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IN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Focused Teaching –(55 mins)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IN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Decision trees, Random Forest and Bagging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IN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Confusion matrix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88482" y="3675862"/>
              <a:ext cx="5933619" cy="1219200"/>
            </a:xfrm>
            <a:custGeom>
              <a:rect b="b" l="l" r="r" t="t"/>
              <a:pathLst>
                <a:path extrusionOk="0" h="1219200" w="5933619">
                  <a:moveTo>
                    <a:pt x="0" y="121920"/>
                  </a:moveTo>
                  <a:cubicBezTo>
                    <a:pt x="0" y="54585"/>
                    <a:pt x="54585" y="0"/>
                    <a:pt x="121920" y="0"/>
                  </a:cubicBezTo>
                  <a:lnTo>
                    <a:pt x="5811699" y="0"/>
                  </a:lnTo>
                  <a:cubicBezTo>
                    <a:pt x="5879034" y="0"/>
                    <a:pt x="5933619" y="54585"/>
                    <a:pt x="5933619" y="121920"/>
                  </a:cubicBezTo>
                  <a:lnTo>
                    <a:pt x="5933619" y="1097280"/>
                  </a:lnTo>
                  <a:cubicBezTo>
                    <a:pt x="5933619" y="1164615"/>
                    <a:pt x="5879034" y="1219200"/>
                    <a:pt x="5811699" y="1219200"/>
                  </a:cubicBezTo>
                  <a:lnTo>
                    <a:pt x="121920" y="1219200"/>
                  </a:lnTo>
                  <a:cubicBezTo>
                    <a:pt x="54585" y="1219200"/>
                    <a:pt x="0" y="1164615"/>
                    <a:pt x="0" y="1097280"/>
                  </a:cubicBezTo>
                  <a:lnTo>
                    <a:pt x="0" y="121920"/>
                  </a:lnTo>
                  <a:close/>
                </a:path>
              </a:pathLst>
            </a:custGeom>
            <a:solidFill>
              <a:srgbClr val="FEA93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9525" lIns="119525" spcFirstLastPara="1" rIns="1435550" wrap="square" tIns="11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IN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Doubt resolution –(30 mins)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IN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Discuss - Notebooks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6082512" y="1755623"/>
              <a:ext cx="792480" cy="792480"/>
            </a:xfrm>
            <a:custGeom>
              <a:rect b="b" l="l" r="r" t="t"/>
              <a:pathLst>
                <a:path extrusionOk="0" h="792480" w="792480">
                  <a:moveTo>
                    <a:pt x="0" y="435864"/>
                  </a:moveTo>
                  <a:lnTo>
                    <a:pt x="178308" y="435864"/>
                  </a:lnTo>
                  <a:lnTo>
                    <a:pt x="178308" y="0"/>
                  </a:lnTo>
                  <a:lnTo>
                    <a:pt x="614172" y="0"/>
                  </a:lnTo>
                  <a:lnTo>
                    <a:pt x="614172" y="435864"/>
                  </a:lnTo>
                  <a:lnTo>
                    <a:pt x="792480" y="435864"/>
                  </a:lnTo>
                  <a:lnTo>
                    <a:pt x="396240" y="792480"/>
                  </a:lnTo>
                  <a:lnTo>
                    <a:pt x="0" y="435864"/>
                  </a:lnTo>
                  <a:close/>
                </a:path>
              </a:pathLst>
            </a:custGeom>
            <a:solidFill>
              <a:srgbClr val="D5DBDD">
                <a:alpha val="89411"/>
              </a:srgbClr>
            </a:solidFill>
            <a:ln cap="flat" cmpd="sng" w="25400">
              <a:solidFill>
                <a:srgbClr val="D5DBDD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1850" lIns="224025" spcFirstLastPara="1" rIns="2240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6606067" y="3169895"/>
              <a:ext cx="792480" cy="792480"/>
            </a:xfrm>
            <a:custGeom>
              <a:rect b="b" l="l" r="r" t="t"/>
              <a:pathLst>
                <a:path extrusionOk="0" h="792480" w="792480">
                  <a:moveTo>
                    <a:pt x="0" y="435864"/>
                  </a:moveTo>
                  <a:lnTo>
                    <a:pt x="178308" y="435864"/>
                  </a:lnTo>
                  <a:lnTo>
                    <a:pt x="178308" y="0"/>
                  </a:lnTo>
                  <a:lnTo>
                    <a:pt x="614172" y="0"/>
                  </a:lnTo>
                  <a:lnTo>
                    <a:pt x="614172" y="435864"/>
                  </a:lnTo>
                  <a:lnTo>
                    <a:pt x="792480" y="435864"/>
                  </a:lnTo>
                  <a:lnTo>
                    <a:pt x="396240" y="792480"/>
                  </a:lnTo>
                  <a:lnTo>
                    <a:pt x="0" y="435864"/>
                  </a:lnTo>
                  <a:close/>
                </a:path>
              </a:pathLst>
            </a:custGeom>
            <a:solidFill>
              <a:srgbClr val="FEDECB">
                <a:alpha val="89411"/>
              </a:srgbClr>
            </a:solidFill>
            <a:ln cap="flat" cmpd="sng" w="25400">
              <a:solidFill>
                <a:srgbClr val="FEDECB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1850" lIns="224025" spcFirstLastPara="1" rIns="2240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/>
          <p:nvPr>
            <p:ph type="title"/>
          </p:nvPr>
        </p:nvSpPr>
        <p:spPr>
          <a:xfrm>
            <a:off x="316675" y="121975"/>
            <a:ext cx="8174182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/>
              <a:t>Focussed Teaching: Classification model </a:t>
            </a:r>
            <a:br>
              <a:rPr lang="en-IN"/>
            </a:br>
            <a:r>
              <a:rPr lang="en-IN" sz="1800"/>
              <a:t>Decision trees</a:t>
            </a:r>
            <a:endParaRPr/>
          </a:p>
        </p:txBody>
      </p:sp>
      <p:sp>
        <p:nvSpPr>
          <p:cNvPr id="98" name="Google Shape;98;p4"/>
          <p:cNvSpPr/>
          <p:nvPr/>
        </p:nvSpPr>
        <p:spPr>
          <a:xfrm>
            <a:off x="102637" y="3467310"/>
            <a:ext cx="2488014" cy="1148725"/>
          </a:xfrm>
          <a:custGeom>
            <a:rect b="b" l="l" r="r" t="t"/>
            <a:pathLst>
              <a:path extrusionOk="0" h="678715" w="1829422">
                <a:moveTo>
                  <a:pt x="0" y="0"/>
                </a:moveTo>
                <a:lnTo>
                  <a:pt x="1829422" y="0"/>
                </a:lnTo>
                <a:lnTo>
                  <a:pt x="1829422" y="678715"/>
                </a:lnTo>
                <a:lnTo>
                  <a:pt x="0" y="67871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120900" spcFirstLastPara="1" rIns="120900" wrap="square" tIns="1209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 variable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are Classes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continuous into target variable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2994067" y="1412349"/>
            <a:ext cx="2079600" cy="5484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Goal is to separate the classes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6086823" y="1412349"/>
            <a:ext cx="2273406" cy="5484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Decision trees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185566" y="1412349"/>
            <a:ext cx="2079600" cy="5484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Supervised learning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arget marketing | Flexpress" id="102" name="Google Shape;10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27789" y="2092241"/>
            <a:ext cx="1184865" cy="12328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assification of Machine Learning | What After College" id="103" name="Google Shape;103;p4"/>
          <p:cNvPicPr preferRelativeResize="0"/>
          <p:nvPr/>
        </p:nvPicPr>
        <p:blipFill rotWithShape="1">
          <a:blip r:embed="rId4">
            <a:alphaModFix/>
          </a:blip>
          <a:srcRect b="16575" l="0" r="50356" t="0"/>
          <a:stretch/>
        </p:blipFill>
        <p:spPr>
          <a:xfrm>
            <a:off x="2377663" y="2173251"/>
            <a:ext cx="1232808" cy="10815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chine Learning – Classification" id="104" name="Google Shape;10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55978" y="2201663"/>
            <a:ext cx="1232808" cy="103486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/>
          <p:nvPr/>
        </p:nvSpPr>
        <p:spPr>
          <a:xfrm>
            <a:off x="3675788" y="2571750"/>
            <a:ext cx="241037" cy="13689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6">
            <a:alphaModFix/>
          </a:blip>
          <a:srcRect b="-394" l="32554" r="28432" t="62010"/>
          <a:stretch/>
        </p:blipFill>
        <p:spPr>
          <a:xfrm>
            <a:off x="5673414" y="2076058"/>
            <a:ext cx="1637639" cy="116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31224" y="2116211"/>
            <a:ext cx="1927927" cy="118486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 txBox="1"/>
          <p:nvPr/>
        </p:nvSpPr>
        <p:spPr>
          <a:xfrm>
            <a:off x="6298163" y="3301077"/>
            <a:ext cx="27432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CART                              CHAID TREES</a:t>
            </a:r>
            <a:endParaRPr/>
          </a:p>
        </p:txBody>
      </p:sp>
      <p:sp>
        <p:nvSpPr>
          <p:cNvPr id="109" name="Google Shape;109;p4"/>
          <p:cNvSpPr/>
          <p:nvPr/>
        </p:nvSpPr>
        <p:spPr>
          <a:xfrm>
            <a:off x="2672818" y="3467310"/>
            <a:ext cx="3326766" cy="1148725"/>
          </a:xfrm>
          <a:custGeom>
            <a:rect b="b" l="l" r="r" t="t"/>
            <a:pathLst>
              <a:path extrusionOk="0" h="678715" w="1829422">
                <a:moveTo>
                  <a:pt x="0" y="0"/>
                </a:moveTo>
                <a:lnTo>
                  <a:pt x="1829422" y="0"/>
                </a:lnTo>
                <a:lnTo>
                  <a:pt x="1829422" y="678715"/>
                </a:lnTo>
                <a:lnTo>
                  <a:pt x="0" y="67871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120900" spcFirstLastPara="1" rIns="120900" wrap="square" tIns="120900">
            <a:noAutofit/>
          </a:bodyPr>
          <a:lstStyle/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 separate the classes</a:t>
            </a:r>
            <a:endParaRPr/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use any form of separator</a:t>
            </a:r>
            <a:endParaRPr/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methods predict Y value – at a threshold of 0.5 the classes are separated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6212230" y="3467310"/>
            <a:ext cx="2829133" cy="1148725"/>
          </a:xfrm>
          <a:custGeom>
            <a:rect b="b" l="l" r="r" t="t"/>
            <a:pathLst>
              <a:path extrusionOk="0" h="678715" w="1829422">
                <a:moveTo>
                  <a:pt x="0" y="0"/>
                </a:moveTo>
                <a:lnTo>
                  <a:pt x="1829422" y="0"/>
                </a:lnTo>
                <a:lnTo>
                  <a:pt x="1829422" y="678715"/>
                </a:lnTo>
                <a:lnTo>
                  <a:pt x="0" y="67871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120900" spcFirstLastPara="1" rIns="120900" wrap="square" tIns="120900">
            <a:noAutofit/>
          </a:bodyPr>
          <a:lstStyle/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Trees split the target variable</a:t>
            </a:r>
            <a:endParaRPr/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Basis the predictor value splits</a:t>
            </a:r>
            <a:endParaRPr/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CART gives only binary trees/ regression solution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316679" y="121966"/>
            <a:ext cx="7532046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>
                <a:solidFill>
                  <a:srgbClr val="FFFFFF"/>
                </a:solidFill>
              </a:rPr>
              <a:t>Focussed Teaching : Decision tree logic</a:t>
            </a:r>
            <a:endParaRPr/>
          </a:p>
        </p:txBody>
      </p:sp>
      <p:pic>
        <p:nvPicPr>
          <p:cNvPr descr="Decision Tree 1 how it works.mp4" id="116" name="Google Shape;1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7706" y="804764"/>
            <a:ext cx="6018245" cy="3761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316679" y="121966"/>
            <a:ext cx="7532046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>
                <a:solidFill>
                  <a:srgbClr val="FFFFFF"/>
                </a:solidFill>
              </a:rPr>
              <a:t>Focussed Teaching : Decision tree logic</a:t>
            </a:r>
            <a:endParaRPr/>
          </a:p>
        </p:txBody>
      </p:sp>
      <p:sp>
        <p:nvSpPr>
          <p:cNvPr id="122" name="Google Shape;122;p6"/>
          <p:cNvSpPr/>
          <p:nvPr/>
        </p:nvSpPr>
        <p:spPr>
          <a:xfrm>
            <a:off x="690465" y="1556088"/>
            <a:ext cx="7977674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252C33"/>
                </a:solidFill>
                <a:latin typeface="Arial"/>
                <a:ea typeface="Arial"/>
                <a:cs typeface="Arial"/>
                <a:sym typeface="Arial"/>
              </a:rPr>
              <a:t>A general algorithm for a decision tree can be described as follows: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52C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IN" sz="1400" u="none" cap="none" strike="noStrike">
                <a:solidFill>
                  <a:srgbClr val="252C33"/>
                </a:solidFill>
                <a:latin typeface="Arial"/>
                <a:ea typeface="Arial"/>
                <a:cs typeface="Arial"/>
                <a:sym typeface="Arial"/>
              </a:rPr>
              <a:t>Pick the best attribute/feature. The best attribute is one which best splits or separates the data. </a:t>
            </a:r>
            <a:endParaRPr/>
          </a:p>
          <a:p>
            <a: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IN" sz="1400" u="none" cap="none" strike="noStrike">
                <a:solidFill>
                  <a:srgbClr val="252C33"/>
                </a:solidFill>
                <a:latin typeface="Arial"/>
                <a:ea typeface="Arial"/>
                <a:cs typeface="Arial"/>
                <a:sym typeface="Arial"/>
              </a:rPr>
              <a:t>Ask the relevant question.</a:t>
            </a:r>
            <a:endParaRPr/>
          </a:p>
          <a:p>
            <a: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IN" sz="1400" u="none" cap="none" strike="noStrike">
                <a:solidFill>
                  <a:srgbClr val="252C33"/>
                </a:solidFill>
                <a:latin typeface="Arial"/>
                <a:ea typeface="Arial"/>
                <a:cs typeface="Arial"/>
                <a:sym typeface="Arial"/>
              </a:rPr>
              <a:t>Follow the answer path.</a:t>
            </a:r>
            <a:endParaRPr/>
          </a:p>
          <a:p>
            <a: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IN" sz="1400" u="none" cap="none" strike="noStrike">
                <a:solidFill>
                  <a:srgbClr val="252C33"/>
                </a:solidFill>
                <a:latin typeface="Arial"/>
                <a:ea typeface="Arial"/>
                <a:cs typeface="Arial"/>
                <a:sym typeface="Arial"/>
              </a:rPr>
              <a:t>Go to step 1 until you arrive to the answer.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52C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252C33"/>
                </a:solidFill>
                <a:latin typeface="Arial"/>
                <a:ea typeface="Arial"/>
                <a:cs typeface="Arial"/>
                <a:sym typeface="Arial"/>
              </a:rPr>
              <a:t>The best split is one which separates two different labels into two sets.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trees divide the feature space into axis-parallel rectangles or hyperplanes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52C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316679" y="121966"/>
            <a:ext cx="7532046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>
                <a:solidFill>
                  <a:srgbClr val="FFFFFF"/>
                </a:solidFill>
              </a:rPr>
              <a:t>Focussed Teaching : Decision tree logic</a:t>
            </a:r>
            <a:endParaRPr/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904" y="1642155"/>
            <a:ext cx="2950684" cy="2121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7567" y="1715285"/>
            <a:ext cx="2950683" cy="184900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/>
          <p:nvPr/>
        </p:nvSpPr>
        <p:spPr>
          <a:xfrm>
            <a:off x="466530" y="903491"/>
            <a:ext cx="82762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252C33"/>
                </a:solidFill>
                <a:latin typeface="Arial"/>
                <a:ea typeface="Arial"/>
                <a:cs typeface="Arial"/>
                <a:sym typeface="Arial"/>
              </a:rPr>
              <a:t>Information gain is a statistical property that measures how well a given attribute separates the training examples according to their target classification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98163" y="1923564"/>
            <a:ext cx="3477209" cy="470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6530" y="3817502"/>
            <a:ext cx="4433726" cy="47013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7"/>
          <p:cNvSpPr/>
          <p:nvPr/>
        </p:nvSpPr>
        <p:spPr>
          <a:xfrm>
            <a:off x="466529" y="4282870"/>
            <a:ext cx="796834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for more features at </a:t>
            </a:r>
            <a:r>
              <a:rPr b="0" i="0" lang="en-IN" sz="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https://scikit-learn.org/stable/modules/generated/sklearn.tree.DecisionTreeClassifier.html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316679" y="121966"/>
            <a:ext cx="7532046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>
                <a:solidFill>
                  <a:srgbClr val="FFFFFF"/>
                </a:solidFill>
              </a:rPr>
              <a:t>Focussed Teaching : Decision tree - code along</a:t>
            </a:r>
            <a:endParaRPr/>
          </a:p>
        </p:txBody>
      </p:sp>
      <p:sp>
        <p:nvSpPr>
          <p:cNvPr id="139" name="Google Shape;139;p8"/>
          <p:cNvSpPr/>
          <p:nvPr/>
        </p:nvSpPr>
        <p:spPr>
          <a:xfrm>
            <a:off x="391885" y="746003"/>
            <a:ext cx="5383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" u="none" cap="none" strike="noStrike">
                <a:solidFill>
                  <a:srgbClr val="880000"/>
                </a:solidFill>
                <a:latin typeface="Arial"/>
                <a:ea typeface="Arial"/>
                <a:cs typeface="Arial"/>
                <a:sym typeface="Arial"/>
              </a:rPr>
              <a:t>#Importing required libraries</a:t>
            </a:r>
            <a:r>
              <a:rPr b="0" i="0" lang="en-IN" sz="800" u="none" cap="none" strike="noStrike">
                <a:solidFill>
                  <a:srgbClr val="252C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IN" sz="800" u="none" cap="none" strike="noStrike">
                <a:solidFill>
                  <a:srgbClr val="000088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IN" sz="800" u="none" cap="none" strike="noStrike">
                <a:solidFill>
                  <a:srgbClr val="252C33"/>
                </a:solidFill>
                <a:latin typeface="Arial"/>
                <a:ea typeface="Arial"/>
                <a:cs typeface="Arial"/>
                <a:sym typeface="Arial"/>
              </a:rPr>
              <a:t> pandas </a:t>
            </a:r>
            <a:r>
              <a:rPr b="0" i="0" lang="en-IN" sz="800" u="none" cap="none" strike="noStrike">
                <a:solidFill>
                  <a:srgbClr val="000088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IN" sz="800" u="none" cap="none" strike="noStrike">
                <a:solidFill>
                  <a:srgbClr val="252C33"/>
                </a:solidFill>
                <a:latin typeface="Arial"/>
                <a:ea typeface="Arial"/>
                <a:cs typeface="Arial"/>
                <a:sym typeface="Arial"/>
              </a:rPr>
              <a:t> pd </a:t>
            </a:r>
            <a:r>
              <a:rPr b="0" i="0" lang="en-IN" sz="800" u="none" cap="none" strike="noStrike">
                <a:solidFill>
                  <a:srgbClr val="000088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IN" sz="800" u="none" cap="none" strike="noStrike">
                <a:solidFill>
                  <a:srgbClr val="252C33"/>
                </a:solidFill>
                <a:latin typeface="Arial"/>
                <a:ea typeface="Arial"/>
                <a:cs typeface="Arial"/>
                <a:sym typeface="Arial"/>
              </a:rPr>
              <a:t> numpy </a:t>
            </a:r>
            <a:r>
              <a:rPr b="0" i="0" lang="en-IN" sz="800" u="none" cap="none" strike="noStrike">
                <a:solidFill>
                  <a:srgbClr val="000088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IN" sz="800" u="none" cap="none" strike="noStrike">
                <a:solidFill>
                  <a:srgbClr val="252C33"/>
                </a:solidFill>
                <a:latin typeface="Arial"/>
                <a:ea typeface="Arial"/>
                <a:cs typeface="Arial"/>
                <a:sym typeface="Arial"/>
              </a:rPr>
              <a:t> np </a:t>
            </a:r>
            <a:r>
              <a:rPr b="0" i="0" lang="en-IN" sz="800" u="none" cap="none" strike="noStrike">
                <a:solidFill>
                  <a:srgbClr val="000088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IN" sz="800" u="none" cap="none" strike="noStrike">
                <a:solidFill>
                  <a:srgbClr val="252C33"/>
                </a:solidFill>
                <a:latin typeface="Arial"/>
                <a:ea typeface="Arial"/>
                <a:cs typeface="Arial"/>
                <a:sym typeface="Arial"/>
              </a:rPr>
              <a:t> sklearn</a:t>
            </a:r>
            <a:r>
              <a:rPr b="0" i="0" lang="en-IN" sz="8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IN" sz="800" u="none" cap="none" strike="noStrike">
                <a:solidFill>
                  <a:srgbClr val="252C33"/>
                </a:solidFill>
                <a:latin typeface="Arial"/>
                <a:ea typeface="Arial"/>
                <a:cs typeface="Arial"/>
                <a:sym typeface="Arial"/>
              </a:rPr>
              <a:t>datasets </a:t>
            </a:r>
            <a:r>
              <a:rPr b="0" i="0" lang="en-IN" sz="800" u="none" cap="none" strike="noStrike">
                <a:solidFill>
                  <a:srgbClr val="000088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IN" sz="800" u="none" cap="none" strike="noStrike">
                <a:solidFill>
                  <a:srgbClr val="252C33"/>
                </a:solidFill>
                <a:latin typeface="Arial"/>
                <a:ea typeface="Arial"/>
                <a:cs typeface="Arial"/>
                <a:sym typeface="Arial"/>
              </a:rPr>
              <a:t> load_iris </a:t>
            </a:r>
            <a:r>
              <a:rPr b="0" i="0" lang="en-IN" sz="800" u="none" cap="none" strike="noStrike">
                <a:solidFill>
                  <a:srgbClr val="000088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IN" sz="800" u="none" cap="none" strike="noStrike">
                <a:solidFill>
                  <a:srgbClr val="252C33"/>
                </a:solidFill>
                <a:latin typeface="Arial"/>
                <a:ea typeface="Arial"/>
                <a:cs typeface="Arial"/>
                <a:sym typeface="Arial"/>
              </a:rPr>
              <a:t> sklearn</a:t>
            </a:r>
            <a:r>
              <a:rPr b="0" i="0" lang="en-IN" sz="8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IN" sz="800" u="none" cap="none" strike="noStrike">
                <a:solidFill>
                  <a:srgbClr val="252C33"/>
                </a:solidFill>
                <a:latin typeface="Arial"/>
                <a:ea typeface="Arial"/>
                <a:cs typeface="Arial"/>
                <a:sym typeface="Arial"/>
              </a:rPr>
              <a:t>tree </a:t>
            </a:r>
            <a:r>
              <a:rPr b="0" i="0" lang="en-IN" sz="800" u="none" cap="none" strike="noStrike">
                <a:solidFill>
                  <a:srgbClr val="000088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IN" sz="800" u="none" cap="none" strike="noStrike">
                <a:solidFill>
                  <a:srgbClr val="252C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IN" sz="800" u="none" cap="none" strike="noStrike">
                <a:solidFill>
                  <a:srgbClr val="660066"/>
                </a:solidFill>
                <a:latin typeface="Arial"/>
                <a:ea typeface="Arial"/>
                <a:cs typeface="Arial"/>
                <a:sym typeface="Arial"/>
              </a:rPr>
              <a:t>DecisionTreeClassifier</a:t>
            </a:r>
            <a:r>
              <a:rPr b="0" i="0" lang="en-IN" sz="800" u="none" cap="none" strike="noStrike">
                <a:solidFill>
                  <a:srgbClr val="252C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IN" sz="800" u="none" cap="none" strike="noStrike">
                <a:solidFill>
                  <a:srgbClr val="000088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IN" sz="800" u="none" cap="none" strike="noStrike">
                <a:solidFill>
                  <a:srgbClr val="252C33"/>
                </a:solidFill>
                <a:latin typeface="Arial"/>
                <a:ea typeface="Arial"/>
                <a:cs typeface="Arial"/>
                <a:sym typeface="Arial"/>
              </a:rPr>
              <a:t> sklearn</a:t>
            </a:r>
            <a:r>
              <a:rPr b="0" i="0" lang="en-IN" sz="8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IN" sz="800" u="none" cap="none" strike="noStrike">
                <a:solidFill>
                  <a:srgbClr val="252C33"/>
                </a:solidFill>
                <a:latin typeface="Arial"/>
                <a:ea typeface="Arial"/>
                <a:cs typeface="Arial"/>
                <a:sym typeface="Arial"/>
              </a:rPr>
              <a:t>model_selection </a:t>
            </a:r>
            <a:r>
              <a:rPr b="0" i="0" lang="en-IN" sz="800" u="none" cap="none" strike="noStrike">
                <a:solidFill>
                  <a:srgbClr val="000088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IN" sz="800" u="none" cap="none" strike="noStrike">
                <a:solidFill>
                  <a:srgbClr val="252C33"/>
                </a:solidFill>
                <a:latin typeface="Arial"/>
                <a:ea typeface="Arial"/>
                <a:cs typeface="Arial"/>
                <a:sym typeface="Arial"/>
              </a:rPr>
              <a:t> train_test_split</a:t>
            </a:r>
            <a:endParaRPr b="0" i="0" sz="800" u="none" cap="none" strike="noStrike">
              <a:solidFill>
                <a:srgbClr val="252C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#Loading the iris data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= load_iris()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print('Classes to predict: ', data.target_names)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#Extracting data attributes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data.data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### Extracting target/ class labels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= data.target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print('Number of examples in the data:', X.shape[0])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#Using the train_test_split to create train and test sets. X_train, X_test, y_train, y_test = train_test_split(X, y, random_state = 47, test_size = 0.25)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#Importing the Decision tree classifier from the sklearn library.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sklearn.tree import DecisionTreeClassifier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clf = DecisionTreeClassifier(criterion = 'entropy’)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#Training the decision tree classifier.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clf.fit(X_train, y_train)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#Predicting labels on the test set.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y_pred = clf.predict(X_test)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#Importing the accuracy metric from sklearn.metrics library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sklearn.metrics import accuracy_score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print('Accuracy Score on train data: ', accuracy_score(y_true=y_train, y_pred=clf.predict(X_train)))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print('Accuracy Score on test data: ', accuracy_score(y_true=y_test, y_pred=y_pred))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clf = DecisionTreeClassifier(criterion='entropy', min_samples_split=50)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clf.fit(X_train, y_train)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print('Accuracy Score on train data: ', accuracy_score(y_true=y_train, y_pred=clf.predict(X_train)))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print('Accuracy Score on the test data: ', accuracy_score(y_true=y_test, y_pred=clf.predict(X_test)))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8"/>
          <p:cNvSpPr/>
          <p:nvPr/>
        </p:nvSpPr>
        <p:spPr>
          <a:xfrm>
            <a:off x="391885" y="4236492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rgbClr val="880000"/>
                </a:solidFill>
                <a:latin typeface="Arial"/>
                <a:ea typeface="Arial"/>
                <a:cs typeface="Arial"/>
                <a:sym typeface="Arial"/>
              </a:rPr>
              <a:t>#Output:</a:t>
            </a:r>
            <a:r>
              <a:rPr b="0" i="0" lang="en-IN" sz="1200" u="none" cap="none" strike="noStrike">
                <a:solidFill>
                  <a:srgbClr val="252C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IN" sz="1200" u="none" cap="none" strike="noStrike">
                <a:solidFill>
                  <a:srgbClr val="660066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en-IN" sz="12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IN" sz="1200" u="none" cap="none" strike="noStrike">
                <a:solidFill>
                  <a:srgbClr val="252C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IN" sz="1200" u="none" cap="none" strike="noStrike">
                <a:solidFill>
                  <a:srgbClr val="660066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r>
              <a:rPr b="0" i="0" lang="en-IN" sz="1200" u="none" cap="none" strike="noStrike">
                <a:solidFill>
                  <a:srgbClr val="252C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IN" sz="1200" u="none" cap="none" strike="noStrike">
                <a:solidFill>
                  <a:srgbClr val="660066"/>
                </a:solidFill>
                <a:latin typeface="Arial"/>
                <a:ea typeface="Arial"/>
                <a:cs typeface="Arial"/>
                <a:sym typeface="Arial"/>
              </a:rPr>
              <a:t>Score</a:t>
            </a:r>
            <a:r>
              <a:rPr b="0" i="0" lang="en-IN" sz="1200" u="none" cap="none" strike="noStrike">
                <a:solidFill>
                  <a:srgbClr val="252C33"/>
                </a:solidFill>
                <a:latin typeface="Arial"/>
                <a:ea typeface="Arial"/>
                <a:cs typeface="Arial"/>
                <a:sym typeface="Arial"/>
              </a:rPr>
              <a:t> on train data</a:t>
            </a:r>
            <a:r>
              <a:rPr b="0" i="0" lang="en-IN" sz="12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IN" sz="1200" u="none" cap="none" strike="noStrike">
                <a:solidFill>
                  <a:srgbClr val="252C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IN" sz="1200" u="none" cap="none" strike="noStrik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0.9553571428571429</a:t>
            </a:r>
            <a:r>
              <a:rPr b="0" i="0" lang="en-IN" sz="1200" u="none" cap="none" strike="noStrike">
                <a:solidFill>
                  <a:srgbClr val="252C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IN" sz="1200" u="none" cap="none" strike="noStrike">
                <a:solidFill>
                  <a:srgbClr val="660066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r>
              <a:rPr b="0" i="0" lang="en-IN" sz="1200" u="none" cap="none" strike="noStrike">
                <a:solidFill>
                  <a:srgbClr val="252C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IN" sz="1200" u="none" cap="none" strike="noStrike">
                <a:solidFill>
                  <a:srgbClr val="660066"/>
                </a:solidFill>
                <a:latin typeface="Arial"/>
                <a:ea typeface="Arial"/>
                <a:cs typeface="Arial"/>
                <a:sym typeface="Arial"/>
              </a:rPr>
              <a:t>Score</a:t>
            </a:r>
            <a:r>
              <a:rPr b="0" i="0" lang="en-IN" sz="1200" u="none" cap="none" strike="noStrike">
                <a:solidFill>
                  <a:srgbClr val="252C33"/>
                </a:solidFill>
                <a:latin typeface="Arial"/>
                <a:ea typeface="Arial"/>
                <a:cs typeface="Arial"/>
                <a:sym typeface="Arial"/>
              </a:rPr>
              <a:t> on test data</a:t>
            </a:r>
            <a:r>
              <a:rPr b="0" i="0" lang="en-IN" sz="12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IN" sz="1200" u="none" cap="none" strike="noStrike">
                <a:solidFill>
                  <a:srgbClr val="252C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IN" sz="1200" u="none" cap="none" strike="noStrik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0.9736842105263158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316675" y="121975"/>
            <a:ext cx="8174182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/>
              <a:t>Focussed Teaching: Business case study</a:t>
            </a:r>
            <a:br>
              <a:rPr lang="en-IN"/>
            </a:br>
            <a:r>
              <a:rPr lang="en-IN" sz="1800"/>
              <a:t>Check the HBR article</a:t>
            </a:r>
            <a:endParaRPr/>
          </a:p>
        </p:txBody>
      </p:sp>
      <p:pic>
        <p:nvPicPr>
          <p:cNvPr id="146" name="Google Shape;14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6503" y="1287624"/>
            <a:ext cx="3626566" cy="291348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9"/>
          <p:cNvSpPr/>
          <p:nvPr/>
        </p:nvSpPr>
        <p:spPr>
          <a:xfrm>
            <a:off x="179100" y="4713748"/>
            <a:ext cx="847037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Pls refer to article : </a:t>
            </a:r>
            <a:r>
              <a:rPr b="0" i="0" lang="en-IN" sz="7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https://hbr.org/1964/07/decision-trees-for-decision-making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9"/>
          <p:cNvSpPr/>
          <p:nvPr/>
        </p:nvSpPr>
        <p:spPr>
          <a:xfrm>
            <a:off x="316675" y="679942"/>
            <a:ext cx="87246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The management of a company that I shall call Stygian Chemical Industries, Ltd., must decide whether to build a small plant or a large one to manufacture a new product with an expected market life of ten years.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