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 id="2147483757" r:id="rId5"/>
  </p:sldMasterIdLst>
  <p:notesMasterIdLst>
    <p:notesMasterId r:id="rId33"/>
  </p:notesMasterIdLst>
  <p:sldIdLst>
    <p:sldId id="256" r:id="rId6"/>
    <p:sldId id="259" r:id="rId7"/>
    <p:sldId id="260" r:id="rId8"/>
    <p:sldId id="257" r:id="rId9"/>
    <p:sldId id="258" r:id="rId10"/>
    <p:sldId id="263" r:id="rId11"/>
    <p:sldId id="264" r:id="rId12"/>
    <p:sldId id="266" r:id="rId13"/>
    <p:sldId id="272" r:id="rId14"/>
    <p:sldId id="270" r:id="rId15"/>
    <p:sldId id="271" r:id="rId16"/>
    <p:sldId id="268" r:id="rId17"/>
    <p:sldId id="284" r:id="rId18"/>
    <p:sldId id="273" r:id="rId19"/>
    <p:sldId id="275" r:id="rId20"/>
    <p:sldId id="274" r:id="rId21"/>
    <p:sldId id="261" r:id="rId22"/>
    <p:sldId id="262" r:id="rId23"/>
    <p:sldId id="276" r:id="rId24"/>
    <p:sldId id="277" r:id="rId25"/>
    <p:sldId id="285" r:id="rId26"/>
    <p:sldId id="278" r:id="rId27"/>
    <p:sldId id="265" r:id="rId28"/>
    <p:sldId id="280" r:id="rId29"/>
    <p:sldId id="279" r:id="rId30"/>
    <p:sldId id="281"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67BD7D-49AB-6EB6-1AC4-1EFD1B368889}" name="Ashwin Yenigalla" initials="AY" userId="f5e50107d0511aa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7598" autoAdjust="0"/>
  </p:normalViewPr>
  <p:slideViewPr>
    <p:cSldViewPr snapToGrid="0">
      <p:cViewPr varScale="1">
        <p:scale>
          <a:sx n="72" d="100"/>
          <a:sy n="72" d="100"/>
        </p:scale>
        <p:origin x="9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bahl" userId="f058ca782f9c2093" providerId="LiveId" clId="{346BE444-A3CB-4766-BAB8-D7BF6D879D06}"/>
    <pc:docChg chg="undo custSel delSld modSld">
      <pc:chgData name="jayesh bahl" userId="f058ca782f9c2093" providerId="LiveId" clId="{346BE444-A3CB-4766-BAB8-D7BF6D879D06}" dt="2022-04-26T18:29:27.333" v="187" actId="20577"/>
      <pc:docMkLst>
        <pc:docMk/>
      </pc:docMkLst>
      <pc:sldChg chg="modNotesTx">
        <pc:chgData name="jayesh bahl" userId="f058ca782f9c2093" providerId="LiveId" clId="{346BE444-A3CB-4766-BAB8-D7BF6D879D06}" dt="2022-04-26T18:29:27.333" v="187" actId="20577"/>
        <pc:sldMkLst>
          <pc:docMk/>
          <pc:sldMk cId="2352550708" sldId="264"/>
        </pc:sldMkLst>
      </pc:sldChg>
      <pc:sldChg chg="del">
        <pc:chgData name="jayesh bahl" userId="f058ca782f9c2093" providerId="LiveId" clId="{346BE444-A3CB-4766-BAB8-D7BF6D879D06}" dt="2022-04-26T17:50:27.248" v="0" actId="2696"/>
        <pc:sldMkLst>
          <pc:docMk/>
          <pc:sldMk cId="105561256" sldId="28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D4853-4C67-4454-822F-DBE9FDF9EEA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B1C5564-C48A-4ED4-BC58-C56E428A2EC0}">
      <dgm:prSet/>
      <dgm:spPr/>
      <dgm:t>
        <a:bodyPr/>
        <a:lstStyle/>
        <a:p>
          <a:pPr>
            <a:lnSpc>
              <a:spcPct val="100000"/>
            </a:lnSpc>
          </a:pPr>
          <a:r>
            <a:rPr lang="en-US" dirty="0"/>
            <a:t>In order to get LTV, we have performed RFM Analysis on the dataset. </a:t>
          </a:r>
        </a:p>
      </dgm:t>
    </dgm:pt>
    <dgm:pt modelId="{2C09A481-B20A-459C-AC65-CCA7E2A0537D}" type="parTrans" cxnId="{C70300E2-BBE3-4720-A0CF-38B36095C5EA}">
      <dgm:prSet/>
      <dgm:spPr/>
      <dgm:t>
        <a:bodyPr/>
        <a:lstStyle/>
        <a:p>
          <a:endParaRPr lang="en-US"/>
        </a:p>
      </dgm:t>
    </dgm:pt>
    <dgm:pt modelId="{70B1FCAB-542F-4882-B5A2-D34C84BC236D}" type="sibTrans" cxnId="{C70300E2-BBE3-4720-A0CF-38B36095C5EA}">
      <dgm:prSet/>
      <dgm:spPr/>
      <dgm:t>
        <a:bodyPr/>
        <a:lstStyle/>
        <a:p>
          <a:pPr>
            <a:lnSpc>
              <a:spcPct val="100000"/>
            </a:lnSpc>
          </a:pPr>
          <a:endParaRPr lang="en-US"/>
        </a:p>
      </dgm:t>
    </dgm:pt>
    <dgm:pt modelId="{B8741DBE-B45F-42AB-9C12-3C0063F5D8DA}">
      <dgm:prSet/>
      <dgm:spPr/>
      <dgm:t>
        <a:bodyPr/>
        <a:lstStyle/>
        <a:p>
          <a:pPr>
            <a:lnSpc>
              <a:spcPct val="100000"/>
            </a:lnSpc>
          </a:pPr>
          <a:r>
            <a:rPr lang="en-US" dirty="0"/>
            <a:t>Frequency - Number of purchase made</a:t>
          </a:r>
        </a:p>
      </dgm:t>
    </dgm:pt>
    <dgm:pt modelId="{B5EA6915-2E8D-4DAD-BF47-837483AAC41C}" type="parTrans" cxnId="{2B4FA89C-6B38-47CA-B2A5-AF6EF9265525}">
      <dgm:prSet/>
      <dgm:spPr/>
      <dgm:t>
        <a:bodyPr/>
        <a:lstStyle/>
        <a:p>
          <a:endParaRPr lang="en-US"/>
        </a:p>
      </dgm:t>
    </dgm:pt>
    <dgm:pt modelId="{488DA716-A195-45BC-8865-1AECA6340F58}" type="sibTrans" cxnId="{2B4FA89C-6B38-47CA-B2A5-AF6EF9265525}">
      <dgm:prSet/>
      <dgm:spPr/>
      <dgm:t>
        <a:bodyPr/>
        <a:lstStyle/>
        <a:p>
          <a:pPr>
            <a:lnSpc>
              <a:spcPct val="100000"/>
            </a:lnSpc>
          </a:pPr>
          <a:endParaRPr lang="en-US"/>
        </a:p>
      </dgm:t>
    </dgm:pt>
    <dgm:pt modelId="{CBEB77D6-9A90-47BF-B025-F49A92B63930}">
      <dgm:prSet/>
      <dgm:spPr/>
      <dgm:t>
        <a:bodyPr/>
        <a:lstStyle/>
        <a:p>
          <a:pPr>
            <a:lnSpc>
              <a:spcPct val="100000"/>
            </a:lnSpc>
          </a:pPr>
          <a:r>
            <a:rPr lang="en-US"/>
            <a:t>Recency- Days from last purchase</a:t>
          </a:r>
        </a:p>
      </dgm:t>
    </dgm:pt>
    <dgm:pt modelId="{C3850972-B254-4549-8988-6E882DFBC4CF}" type="parTrans" cxnId="{92AC7DE0-D4CE-41FC-8DD6-D6A5C0105DDB}">
      <dgm:prSet/>
      <dgm:spPr/>
      <dgm:t>
        <a:bodyPr/>
        <a:lstStyle/>
        <a:p>
          <a:endParaRPr lang="en-US"/>
        </a:p>
      </dgm:t>
    </dgm:pt>
    <dgm:pt modelId="{3A80B574-B568-4E77-AB02-D33232F748E5}" type="sibTrans" cxnId="{92AC7DE0-D4CE-41FC-8DD6-D6A5C0105DDB}">
      <dgm:prSet/>
      <dgm:spPr/>
      <dgm:t>
        <a:bodyPr/>
        <a:lstStyle/>
        <a:p>
          <a:pPr>
            <a:lnSpc>
              <a:spcPct val="100000"/>
            </a:lnSpc>
          </a:pPr>
          <a:endParaRPr lang="en-US"/>
        </a:p>
      </dgm:t>
    </dgm:pt>
    <dgm:pt modelId="{0C52C1BA-26C0-4F8F-AA3E-987BA849589B}">
      <dgm:prSet/>
      <dgm:spPr/>
      <dgm:t>
        <a:bodyPr/>
        <a:lstStyle/>
        <a:p>
          <a:pPr>
            <a:lnSpc>
              <a:spcPct val="100000"/>
            </a:lnSpc>
          </a:pPr>
          <a:r>
            <a:rPr lang="en-US" dirty="0"/>
            <a:t>Monetary- total amount purchase for by a customer</a:t>
          </a:r>
        </a:p>
      </dgm:t>
    </dgm:pt>
    <dgm:pt modelId="{30E185C0-4E95-42AE-8742-6805B4D9AACE}" type="parTrans" cxnId="{C3854BDD-6CE5-4CFD-BB99-7E8E344674CC}">
      <dgm:prSet/>
      <dgm:spPr/>
      <dgm:t>
        <a:bodyPr/>
        <a:lstStyle/>
        <a:p>
          <a:endParaRPr lang="en-US"/>
        </a:p>
      </dgm:t>
    </dgm:pt>
    <dgm:pt modelId="{58BFA72A-1D68-4A77-AB27-4F55119A68CC}" type="sibTrans" cxnId="{C3854BDD-6CE5-4CFD-BB99-7E8E344674CC}">
      <dgm:prSet/>
      <dgm:spPr/>
      <dgm:t>
        <a:bodyPr/>
        <a:lstStyle/>
        <a:p>
          <a:endParaRPr lang="en-US"/>
        </a:p>
      </dgm:t>
    </dgm:pt>
    <dgm:pt modelId="{4B747F92-89B3-4B3A-B9A3-6BB2BE1F6F01}" type="pres">
      <dgm:prSet presAssocID="{DB2D4853-4C67-4454-822F-DBE9FDF9EEA6}" presName="root" presStyleCnt="0">
        <dgm:presLayoutVars>
          <dgm:dir/>
          <dgm:resizeHandles val="exact"/>
        </dgm:presLayoutVars>
      </dgm:prSet>
      <dgm:spPr/>
    </dgm:pt>
    <dgm:pt modelId="{DDEE9F6D-5295-4307-A34D-E418E0CC5903}" type="pres">
      <dgm:prSet presAssocID="{DB2D4853-4C67-4454-822F-DBE9FDF9EEA6}" presName="container" presStyleCnt="0">
        <dgm:presLayoutVars>
          <dgm:dir/>
          <dgm:resizeHandles val="exact"/>
        </dgm:presLayoutVars>
      </dgm:prSet>
      <dgm:spPr/>
    </dgm:pt>
    <dgm:pt modelId="{567C3376-E806-4771-8857-60D2C4CA7276}" type="pres">
      <dgm:prSet presAssocID="{CB1C5564-C48A-4ED4-BC58-C56E428A2EC0}" presName="compNode" presStyleCnt="0"/>
      <dgm:spPr/>
    </dgm:pt>
    <dgm:pt modelId="{79321B8E-BF38-4AB3-B05D-2E1D58100DF3}" type="pres">
      <dgm:prSet presAssocID="{CB1C5564-C48A-4ED4-BC58-C56E428A2EC0}" presName="iconBgRect" presStyleLbl="bgShp" presStyleIdx="0" presStyleCnt="4"/>
      <dgm:spPr/>
    </dgm:pt>
    <dgm:pt modelId="{F3FA12F6-D36D-46E7-B983-110578C7BF3A}" type="pres">
      <dgm:prSet presAssocID="{CB1C5564-C48A-4ED4-BC58-C56E428A2E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3519B99-B280-4EFA-880F-E8DFF4EC79D9}" type="pres">
      <dgm:prSet presAssocID="{CB1C5564-C48A-4ED4-BC58-C56E428A2EC0}" presName="spaceRect" presStyleCnt="0"/>
      <dgm:spPr/>
    </dgm:pt>
    <dgm:pt modelId="{75BDDD0C-C945-40AE-B5E9-09F682BA4304}" type="pres">
      <dgm:prSet presAssocID="{CB1C5564-C48A-4ED4-BC58-C56E428A2EC0}" presName="textRect" presStyleLbl="revTx" presStyleIdx="0" presStyleCnt="4">
        <dgm:presLayoutVars>
          <dgm:chMax val="1"/>
          <dgm:chPref val="1"/>
        </dgm:presLayoutVars>
      </dgm:prSet>
      <dgm:spPr/>
    </dgm:pt>
    <dgm:pt modelId="{C54941E4-E956-407C-A875-E342074EB05F}" type="pres">
      <dgm:prSet presAssocID="{70B1FCAB-542F-4882-B5A2-D34C84BC236D}" presName="sibTrans" presStyleLbl="sibTrans2D1" presStyleIdx="0" presStyleCnt="0"/>
      <dgm:spPr/>
    </dgm:pt>
    <dgm:pt modelId="{7F65DF10-7FA3-4403-BDA1-9C780FEB24C8}" type="pres">
      <dgm:prSet presAssocID="{B8741DBE-B45F-42AB-9C12-3C0063F5D8DA}" presName="compNode" presStyleCnt="0"/>
      <dgm:spPr/>
    </dgm:pt>
    <dgm:pt modelId="{1755A39D-A856-42BB-AE31-81376C7CBA49}" type="pres">
      <dgm:prSet presAssocID="{B8741DBE-B45F-42AB-9C12-3C0063F5D8DA}" presName="iconBgRect" presStyleLbl="bgShp" presStyleIdx="1" presStyleCnt="4"/>
      <dgm:spPr/>
    </dgm:pt>
    <dgm:pt modelId="{848161AE-D88E-4A10-B895-A79ABD0DCC6B}" type="pres">
      <dgm:prSet presAssocID="{B8741DBE-B45F-42AB-9C12-3C0063F5D8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cart"/>
        </a:ext>
      </dgm:extLst>
    </dgm:pt>
    <dgm:pt modelId="{3C947BC0-005E-4FEC-B168-66896A315760}" type="pres">
      <dgm:prSet presAssocID="{B8741DBE-B45F-42AB-9C12-3C0063F5D8DA}" presName="spaceRect" presStyleCnt="0"/>
      <dgm:spPr/>
    </dgm:pt>
    <dgm:pt modelId="{EE6376B4-9F24-47BE-80DD-FA33077EFF17}" type="pres">
      <dgm:prSet presAssocID="{B8741DBE-B45F-42AB-9C12-3C0063F5D8DA}" presName="textRect" presStyleLbl="revTx" presStyleIdx="1" presStyleCnt="4">
        <dgm:presLayoutVars>
          <dgm:chMax val="1"/>
          <dgm:chPref val="1"/>
        </dgm:presLayoutVars>
      </dgm:prSet>
      <dgm:spPr/>
    </dgm:pt>
    <dgm:pt modelId="{2376BE0B-F0FC-42AD-B1D4-689F6DD3119A}" type="pres">
      <dgm:prSet presAssocID="{488DA716-A195-45BC-8865-1AECA6340F58}" presName="sibTrans" presStyleLbl="sibTrans2D1" presStyleIdx="0" presStyleCnt="0"/>
      <dgm:spPr/>
    </dgm:pt>
    <dgm:pt modelId="{4448E7B4-F068-4740-B6FE-A8F9060B15F2}" type="pres">
      <dgm:prSet presAssocID="{CBEB77D6-9A90-47BF-B025-F49A92B63930}" presName="compNode" presStyleCnt="0"/>
      <dgm:spPr/>
    </dgm:pt>
    <dgm:pt modelId="{57D02DB6-157A-48BB-A8C7-EDE76F2056EE}" type="pres">
      <dgm:prSet presAssocID="{CBEB77D6-9A90-47BF-B025-F49A92B63930}" presName="iconBgRect" presStyleLbl="bgShp" presStyleIdx="2" presStyleCnt="4"/>
      <dgm:spPr/>
    </dgm:pt>
    <dgm:pt modelId="{C41B35FE-8C48-4158-A939-9E20AE352504}" type="pres">
      <dgm:prSet presAssocID="{CBEB77D6-9A90-47BF-B025-F49A92B639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CCD08024-46AB-419F-B13C-6ECB88D575E1}" type="pres">
      <dgm:prSet presAssocID="{CBEB77D6-9A90-47BF-B025-F49A92B63930}" presName="spaceRect" presStyleCnt="0"/>
      <dgm:spPr/>
    </dgm:pt>
    <dgm:pt modelId="{CA86D073-B097-4208-817A-33B0485AA7A6}" type="pres">
      <dgm:prSet presAssocID="{CBEB77D6-9A90-47BF-B025-F49A92B63930}" presName="textRect" presStyleLbl="revTx" presStyleIdx="2" presStyleCnt="4">
        <dgm:presLayoutVars>
          <dgm:chMax val="1"/>
          <dgm:chPref val="1"/>
        </dgm:presLayoutVars>
      </dgm:prSet>
      <dgm:spPr/>
    </dgm:pt>
    <dgm:pt modelId="{3B78A0D3-9498-4ABF-AB44-B61D1801BB38}" type="pres">
      <dgm:prSet presAssocID="{3A80B574-B568-4E77-AB02-D33232F748E5}" presName="sibTrans" presStyleLbl="sibTrans2D1" presStyleIdx="0" presStyleCnt="0"/>
      <dgm:spPr/>
    </dgm:pt>
    <dgm:pt modelId="{074C9777-559E-47CC-A157-1AA9A30C045A}" type="pres">
      <dgm:prSet presAssocID="{0C52C1BA-26C0-4F8F-AA3E-987BA849589B}" presName="compNode" presStyleCnt="0"/>
      <dgm:spPr/>
    </dgm:pt>
    <dgm:pt modelId="{38B4A85D-B09E-406C-8577-A9D4CB264943}" type="pres">
      <dgm:prSet presAssocID="{0C52C1BA-26C0-4F8F-AA3E-987BA849589B}" presName="iconBgRect" presStyleLbl="bgShp" presStyleIdx="3" presStyleCnt="4"/>
      <dgm:spPr/>
    </dgm:pt>
    <dgm:pt modelId="{7363DF74-E8A0-4D11-B30C-F5B7B5F96385}" type="pres">
      <dgm:prSet presAssocID="{0C52C1BA-26C0-4F8F-AA3E-987BA84958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6DE35E4A-38DB-45F4-A133-4C027114E30E}" type="pres">
      <dgm:prSet presAssocID="{0C52C1BA-26C0-4F8F-AA3E-987BA849589B}" presName="spaceRect" presStyleCnt="0"/>
      <dgm:spPr/>
    </dgm:pt>
    <dgm:pt modelId="{D35AE1C1-24D1-469B-8745-09F7DD26CCCE}" type="pres">
      <dgm:prSet presAssocID="{0C52C1BA-26C0-4F8F-AA3E-987BA849589B}" presName="textRect" presStyleLbl="revTx" presStyleIdx="3" presStyleCnt="4">
        <dgm:presLayoutVars>
          <dgm:chMax val="1"/>
          <dgm:chPref val="1"/>
        </dgm:presLayoutVars>
      </dgm:prSet>
      <dgm:spPr/>
    </dgm:pt>
  </dgm:ptLst>
  <dgm:cxnLst>
    <dgm:cxn modelId="{354F1841-482E-497A-BBB1-549A1A5D87A3}" type="presOf" srcId="{0C52C1BA-26C0-4F8F-AA3E-987BA849589B}" destId="{D35AE1C1-24D1-469B-8745-09F7DD26CCCE}" srcOrd="0" destOrd="0" presId="urn:microsoft.com/office/officeart/2018/2/layout/IconCircleList"/>
    <dgm:cxn modelId="{08C9886A-A60B-4636-B839-29096E716BBF}" type="presOf" srcId="{CB1C5564-C48A-4ED4-BC58-C56E428A2EC0}" destId="{75BDDD0C-C945-40AE-B5E9-09F682BA4304}" srcOrd="0" destOrd="0" presId="urn:microsoft.com/office/officeart/2018/2/layout/IconCircleList"/>
    <dgm:cxn modelId="{FDF09A70-D15A-42E7-BAF7-2C720724E6A8}" type="presOf" srcId="{CBEB77D6-9A90-47BF-B025-F49A92B63930}" destId="{CA86D073-B097-4208-817A-33B0485AA7A6}" srcOrd="0" destOrd="0" presId="urn:microsoft.com/office/officeart/2018/2/layout/IconCircleList"/>
    <dgm:cxn modelId="{9EBA7873-15D8-4DD2-877D-6C6A6184C34D}" type="presOf" srcId="{DB2D4853-4C67-4454-822F-DBE9FDF9EEA6}" destId="{4B747F92-89B3-4B3A-B9A3-6BB2BE1F6F01}" srcOrd="0" destOrd="0" presId="urn:microsoft.com/office/officeart/2018/2/layout/IconCircleList"/>
    <dgm:cxn modelId="{2B4FA89C-6B38-47CA-B2A5-AF6EF9265525}" srcId="{DB2D4853-4C67-4454-822F-DBE9FDF9EEA6}" destId="{B8741DBE-B45F-42AB-9C12-3C0063F5D8DA}" srcOrd="1" destOrd="0" parTransId="{B5EA6915-2E8D-4DAD-BF47-837483AAC41C}" sibTransId="{488DA716-A195-45BC-8865-1AECA6340F58}"/>
    <dgm:cxn modelId="{69827CC1-F681-4307-99B5-1C2FF39887A2}" type="presOf" srcId="{B8741DBE-B45F-42AB-9C12-3C0063F5D8DA}" destId="{EE6376B4-9F24-47BE-80DD-FA33077EFF17}" srcOrd="0" destOrd="0" presId="urn:microsoft.com/office/officeart/2018/2/layout/IconCircleList"/>
    <dgm:cxn modelId="{25B240CE-CF0B-4E0E-BAB5-61B1AEDEF70B}" type="presOf" srcId="{488DA716-A195-45BC-8865-1AECA6340F58}" destId="{2376BE0B-F0FC-42AD-B1D4-689F6DD3119A}" srcOrd="0" destOrd="0" presId="urn:microsoft.com/office/officeart/2018/2/layout/IconCircleList"/>
    <dgm:cxn modelId="{C3854BDD-6CE5-4CFD-BB99-7E8E344674CC}" srcId="{DB2D4853-4C67-4454-822F-DBE9FDF9EEA6}" destId="{0C52C1BA-26C0-4F8F-AA3E-987BA849589B}" srcOrd="3" destOrd="0" parTransId="{30E185C0-4E95-42AE-8742-6805B4D9AACE}" sibTransId="{58BFA72A-1D68-4A77-AB27-4F55119A68CC}"/>
    <dgm:cxn modelId="{92AC7DE0-D4CE-41FC-8DD6-D6A5C0105DDB}" srcId="{DB2D4853-4C67-4454-822F-DBE9FDF9EEA6}" destId="{CBEB77D6-9A90-47BF-B025-F49A92B63930}" srcOrd="2" destOrd="0" parTransId="{C3850972-B254-4549-8988-6E882DFBC4CF}" sibTransId="{3A80B574-B568-4E77-AB02-D33232F748E5}"/>
    <dgm:cxn modelId="{C70300E2-BBE3-4720-A0CF-38B36095C5EA}" srcId="{DB2D4853-4C67-4454-822F-DBE9FDF9EEA6}" destId="{CB1C5564-C48A-4ED4-BC58-C56E428A2EC0}" srcOrd="0" destOrd="0" parTransId="{2C09A481-B20A-459C-AC65-CCA7E2A0537D}" sibTransId="{70B1FCAB-542F-4882-B5A2-D34C84BC236D}"/>
    <dgm:cxn modelId="{423645E9-2968-4D95-A9B2-22BD827BE074}" type="presOf" srcId="{70B1FCAB-542F-4882-B5A2-D34C84BC236D}" destId="{C54941E4-E956-407C-A875-E342074EB05F}" srcOrd="0" destOrd="0" presId="urn:microsoft.com/office/officeart/2018/2/layout/IconCircleList"/>
    <dgm:cxn modelId="{3D1A83FF-56F3-4AB3-8736-66524134D346}" type="presOf" srcId="{3A80B574-B568-4E77-AB02-D33232F748E5}" destId="{3B78A0D3-9498-4ABF-AB44-B61D1801BB38}" srcOrd="0" destOrd="0" presId="urn:microsoft.com/office/officeart/2018/2/layout/IconCircleList"/>
    <dgm:cxn modelId="{DE2B7FEC-C7AE-4ECB-A8CE-654149B64269}" type="presParOf" srcId="{4B747F92-89B3-4B3A-B9A3-6BB2BE1F6F01}" destId="{DDEE9F6D-5295-4307-A34D-E418E0CC5903}" srcOrd="0" destOrd="0" presId="urn:microsoft.com/office/officeart/2018/2/layout/IconCircleList"/>
    <dgm:cxn modelId="{44AC97F3-FED1-47E6-8E24-1BDDDD1692F4}" type="presParOf" srcId="{DDEE9F6D-5295-4307-A34D-E418E0CC5903}" destId="{567C3376-E806-4771-8857-60D2C4CA7276}" srcOrd="0" destOrd="0" presId="urn:microsoft.com/office/officeart/2018/2/layout/IconCircleList"/>
    <dgm:cxn modelId="{066DB364-55C2-4EB6-98EA-B8CC3CEBB1D5}" type="presParOf" srcId="{567C3376-E806-4771-8857-60D2C4CA7276}" destId="{79321B8E-BF38-4AB3-B05D-2E1D58100DF3}" srcOrd="0" destOrd="0" presId="urn:microsoft.com/office/officeart/2018/2/layout/IconCircleList"/>
    <dgm:cxn modelId="{75002628-5584-47FF-B28A-EAA075AFBDD7}" type="presParOf" srcId="{567C3376-E806-4771-8857-60D2C4CA7276}" destId="{F3FA12F6-D36D-46E7-B983-110578C7BF3A}" srcOrd="1" destOrd="0" presId="urn:microsoft.com/office/officeart/2018/2/layout/IconCircleList"/>
    <dgm:cxn modelId="{8E81EDE6-67A1-40F6-B984-4F60D02692C0}" type="presParOf" srcId="{567C3376-E806-4771-8857-60D2C4CA7276}" destId="{33519B99-B280-4EFA-880F-E8DFF4EC79D9}" srcOrd="2" destOrd="0" presId="urn:microsoft.com/office/officeart/2018/2/layout/IconCircleList"/>
    <dgm:cxn modelId="{0A7555BA-4F4A-498C-9DC4-8DC36766F429}" type="presParOf" srcId="{567C3376-E806-4771-8857-60D2C4CA7276}" destId="{75BDDD0C-C945-40AE-B5E9-09F682BA4304}" srcOrd="3" destOrd="0" presId="urn:microsoft.com/office/officeart/2018/2/layout/IconCircleList"/>
    <dgm:cxn modelId="{4FAF28C0-EB9D-441E-9ECC-7F422C3FCFA0}" type="presParOf" srcId="{DDEE9F6D-5295-4307-A34D-E418E0CC5903}" destId="{C54941E4-E956-407C-A875-E342074EB05F}" srcOrd="1" destOrd="0" presId="urn:microsoft.com/office/officeart/2018/2/layout/IconCircleList"/>
    <dgm:cxn modelId="{075DA3B9-2326-4E7A-AB1C-0D01C49E3B48}" type="presParOf" srcId="{DDEE9F6D-5295-4307-A34D-E418E0CC5903}" destId="{7F65DF10-7FA3-4403-BDA1-9C780FEB24C8}" srcOrd="2" destOrd="0" presId="urn:microsoft.com/office/officeart/2018/2/layout/IconCircleList"/>
    <dgm:cxn modelId="{C8779A99-B2D2-417F-88BA-292FB83FE8BB}" type="presParOf" srcId="{7F65DF10-7FA3-4403-BDA1-9C780FEB24C8}" destId="{1755A39D-A856-42BB-AE31-81376C7CBA49}" srcOrd="0" destOrd="0" presId="urn:microsoft.com/office/officeart/2018/2/layout/IconCircleList"/>
    <dgm:cxn modelId="{CAA66B07-E7D0-48AD-A2CD-FCF985EAEAC8}" type="presParOf" srcId="{7F65DF10-7FA3-4403-BDA1-9C780FEB24C8}" destId="{848161AE-D88E-4A10-B895-A79ABD0DCC6B}" srcOrd="1" destOrd="0" presId="urn:microsoft.com/office/officeart/2018/2/layout/IconCircleList"/>
    <dgm:cxn modelId="{A8369BA5-17E7-43D0-ACC4-0D7BEEC3F16C}" type="presParOf" srcId="{7F65DF10-7FA3-4403-BDA1-9C780FEB24C8}" destId="{3C947BC0-005E-4FEC-B168-66896A315760}" srcOrd="2" destOrd="0" presId="urn:microsoft.com/office/officeart/2018/2/layout/IconCircleList"/>
    <dgm:cxn modelId="{82EACAF1-F5B9-4AA3-AB4A-95CB658D962E}" type="presParOf" srcId="{7F65DF10-7FA3-4403-BDA1-9C780FEB24C8}" destId="{EE6376B4-9F24-47BE-80DD-FA33077EFF17}" srcOrd="3" destOrd="0" presId="urn:microsoft.com/office/officeart/2018/2/layout/IconCircleList"/>
    <dgm:cxn modelId="{18C6AB2F-8D82-4CDF-9F9D-D2B1EF92CE68}" type="presParOf" srcId="{DDEE9F6D-5295-4307-A34D-E418E0CC5903}" destId="{2376BE0B-F0FC-42AD-B1D4-689F6DD3119A}" srcOrd="3" destOrd="0" presId="urn:microsoft.com/office/officeart/2018/2/layout/IconCircleList"/>
    <dgm:cxn modelId="{9225C1D2-DC66-42F8-9686-562592A6E535}" type="presParOf" srcId="{DDEE9F6D-5295-4307-A34D-E418E0CC5903}" destId="{4448E7B4-F068-4740-B6FE-A8F9060B15F2}" srcOrd="4" destOrd="0" presId="urn:microsoft.com/office/officeart/2018/2/layout/IconCircleList"/>
    <dgm:cxn modelId="{6685ED61-51C4-459E-AC21-4935B6E0EAF6}" type="presParOf" srcId="{4448E7B4-F068-4740-B6FE-A8F9060B15F2}" destId="{57D02DB6-157A-48BB-A8C7-EDE76F2056EE}" srcOrd="0" destOrd="0" presId="urn:microsoft.com/office/officeart/2018/2/layout/IconCircleList"/>
    <dgm:cxn modelId="{74AB896C-C7A6-475C-93D1-D3AA981FC0DB}" type="presParOf" srcId="{4448E7B4-F068-4740-B6FE-A8F9060B15F2}" destId="{C41B35FE-8C48-4158-A939-9E20AE352504}" srcOrd="1" destOrd="0" presId="urn:microsoft.com/office/officeart/2018/2/layout/IconCircleList"/>
    <dgm:cxn modelId="{4813CB3E-FC6C-44FE-8E97-78DDD7F92E7C}" type="presParOf" srcId="{4448E7B4-F068-4740-B6FE-A8F9060B15F2}" destId="{CCD08024-46AB-419F-B13C-6ECB88D575E1}" srcOrd="2" destOrd="0" presId="urn:microsoft.com/office/officeart/2018/2/layout/IconCircleList"/>
    <dgm:cxn modelId="{868AFEBD-8CEA-4FC6-8EA5-58C8343D824A}" type="presParOf" srcId="{4448E7B4-F068-4740-B6FE-A8F9060B15F2}" destId="{CA86D073-B097-4208-817A-33B0485AA7A6}" srcOrd="3" destOrd="0" presId="urn:microsoft.com/office/officeart/2018/2/layout/IconCircleList"/>
    <dgm:cxn modelId="{8FBAD721-1010-4B68-9956-F72B3875874E}" type="presParOf" srcId="{DDEE9F6D-5295-4307-A34D-E418E0CC5903}" destId="{3B78A0D3-9498-4ABF-AB44-B61D1801BB38}" srcOrd="5" destOrd="0" presId="urn:microsoft.com/office/officeart/2018/2/layout/IconCircleList"/>
    <dgm:cxn modelId="{DA7B65A9-B956-4584-9CFA-8C41BAEBED64}" type="presParOf" srcId="{DDEE9F6D-5295-4307-A34D-E418E0CC5903}" destId="{074C9777-559E-47CC-A157-1AA9A30C045A}" srcOrd="6" destOrd="0" presId="urn:microsoft.com/office/officeart/2018/2/layout/IconCircleList"/>
    <dgm:cxn modelId="{291908EC-7706-4F85-862B-676DC0561E98}" type="presParOf" srcId="{074C9777-559E-47CC-A157-1AA9A30C045A}" destId="{38B4A85D-B09E-406C-8577-A9D4CB264943}" srcOrd="0" destOrd="0" presId="urn:microsoft.com/office/officeart/2018/2/layout/IconCircleList"/>
    <dgm:cxn modelId="{0EA41DCD-62F1-4B3C-87C0-123B3A2785A8}" type="presParOf" srcId="{074C9777-559E-47CC-A157-1AA9A30C045A}" destId="{7363DF74-E8A0-4D11-B30C-F5B7B5F96385}" srcOrd="1" destOrd="0" presId="urn:microsoft.com/office/officeart/2018/2/layout/IconCircleList"/>
    <dgm:cxn modelId="{3F7DD317-2F36-497E-B775-027CB72323A1}" type="presParOf" srcId="{074C9777-559E-47CC-A157-1AA9A30C045A}" destId="{6DE35E4A-38DB-45F4-A133-4C027114E30E}" srcOrd="2" destOrd="0" presId="urn:microsoft.com/office/officeart/2018/2/layout/IconCircleList"/>
    <dgm:cxn modelId="{E9A3F3DE-6E1D-4490-A3F7-F1A55FC078D1}" type="presParOf" srcId="{074C9777-559E-47CC-A157-1AA9A30C045A}" destId="{D35AE1C1-24D1-469B-8745-09F7DD26CCC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FEE9B2-6BA3-42B2-B579-91DE1C26D08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93B7F6-A7A5-4CB8-BF7E-A962D66A84AF}">
      <dgm:prSet/>
      <dgm:spPr/>
      <dgm:t>
        <a:bodyPr/>
        <a:lstStyle/>
        <a:p>
          <a:pPr>
            <a:defRPr cap="all"/>
          </a:pPr>
          <a:r>
            <a:rPr lang="en-US" dirty="0"/>
            <a:t>Auto-Regressive</a:t>
          </a:r>
          <a:br>
            <a:rPr lang="en-US" dirty="0"/>
          </a:br>
          <a:r>
            <a:rPr lang="en-US" dirty="0"/>
            <a:t> Integrated </a:t>
          </a:r>
          <a:br>
            <a:rPr lang="en-US" dirty="0"/>
          </a:br>
          <a:r>
            <a:rPr lang="en-US" dirty="0"/>
            <a:t>Moving </a:t>
          </a:r>
          <a:br>
            <a:rPr lang="en-US" dirty="0"/>
          </a:br>
          <a:r>
            <a:rPr lang="en-US" dirty="0"/>
            <a:t>Average</a:t>
          </a:r>
        </a:p>
      </dgm:t>
    </dgm:pt>
    <dgm:pt modelId="{47DC4691-5E25-4A2C-B044-65152FBEDF5B}" type="parTrans" cxnId="{EFFC1199-4098-4C62-B495-DB2244739430}">
      <dgm:prSet/>
      <dgm:spPr/>
      <dgm:t>
        <a:bodyPr/>
        <a:lstStyle/>
        <a:p>
          <a:endParaRPr lang="en-US"/>
        </a:p>
      </dgm:t>
    </dgm:pt>
    <dgm:pt modelId="{17B3FD31-7AE3-4F7F-8EB2-B82E63856265}" type="sibTrans" cxnId="{EFFC1199-4098-4C62-B495-DB2244739430}">
      <dgm:prSet/>
      <dgm:spPr/>
      <dgm:t>
        <a:bodyPr/>
        <a:lstStyle/>
        <a:p>
          <a:endParaRPr lang="en-US"/>
        </a:p>
      </dgm:t>
    </dgm:pt>
    <dgm:pt modelId="{38EF1BBC-A815-465F-973E-41D6E74909B8}">
      <dgm:prSet/>
      <dgm:spPr/>
      <dgm:t>
        <a:bodyPr/>
        <a:lstStyle/>
        <a:p>
          <a:pPr>
            <a:defRPr cap="all"/>
          </a:pPr>
          <a:r>
            <a:rPr lang="en-US" dirty="0"/>
            <a:t>uses observations from previous steps as input to predict the next time step. </a:t>
          </a:r>
        </a:p>
      </dgm:t>
    </dgm:pt>
    <dgm:pt modelId="{05DFBA07-52B1-4904-822E-64A229E3BE0A}" type="parTrans" cxnId="{73A42A07-D1F0-49F9-B788-5C21008BBCAC}">
      <dgm:prSet/>
      <dgm:spPr/>
      <dgm:t>
        <a:bodyPr/>
        <a:lstStyle/>
        <a:p>
          <a:endParaRPr lang="en-US"/>
        </a:p>
      </dgm:t>
    </dgm:pt>
    <dgm:pt modelId="{0E9E59A1-EDCB-4191-B913-C1ED68A33E00}" type="sibTrans" cxnId="{73A42A07-D1F0-49F9-B788-5C21008BBCAC}">
      <dgm:prSet/>
      <dgm:spPr/>
      <dgm:t>
        <a:bodyPr/>
        <a:lstStyle/>
        <a:p>
          <a:endParaRPr lang="en-US"/>
        </a:p>
      </dgm:t>
    </dgm:pt>
    <dgm:pt modelId="{4AA9040E-90E8-45D8-9E3F-131CBB81EEF8}">
      <dgm:prSet/>
      <dgm:spPr/>
      <dgm:t>
        <a:bodyPr/>
        <a:lstStyle/>
        <a:p>
          <a:pPr>
            <a:defRPr cap="all"/>
          </a:pPr>
          <a:r>
            <a:rPr lang="en-US" dirty="0"/>
            <a:t>It fits a function to the provided data, eliminating seasonal factors.</a:t>
          </a:r>
        </a:p>
      </dgm:t>
    </dgm:pt>
    <dgm:pt modelId="{9A77A62F-A699-4704-BD4E-D6BCC7CC305B}" type="parTrans" cxnId="{4270F42D-3D5E-4EAD-B42E-A33B086D63C7}">
      <dgm:prSet/>
      <dgm:spPr/>
      <dgm:t>
        <a:bodyPr/>
        <a:lstStyle/>
        <a:p>
          <a:endParaRPr lang="en-US"/>
        </a:p>
      </dgm:t>
    </dgm:pt>
    <dgm:pt modelId="{97409A8A-AF4F-4014-8CB7-65D0558AA99C}" type="sibTrans" cxnId="{4270F42D-3D5E-4EAD-B42E-A33B086D63C7}">
      <dgm:prSet/>
      <dgm:spPr/>
      <dgm:t>
        <a:bodyPr/>
        <a:lstStyle/>
        <a:p>
          <a:endParaRPr lang="en-US"/>
        </a:p>
      </dgm:t>
    </dgm:pt>
    <dgm:pt modelId="{BD14079E-26AF-44AD-9CAE-C89AEE0EE1F1}">
      <dgm:prSet/>
      <dgm:spPr/>
      <dgm:t>
        <a:bodyPr/>
        <a:lstStyle/>
        <a:p>
          <a:pPr>
            <a:defRPr cap="all"/>
          </a:pPr>
          <a:r>
            <a:rPr lang="en-US" dirty="0"/>
            <a:t>MA- Moving average is a key factor in predicting trends in time series</a:t>
          </a:r>
        </a:p>
      </dgm:t>
    </dgm:pt>
    <dgm:pt modelId="{9796F3BB-4593-4372-8668-FF79855C98B2}" type="parTrans" cxnId="{2205AB9D-97D6-49D9-AA08-2CF45F5864FB}">
      <dgm:prSet/>
      <dgm:spPr/>
      <dgm:t>
        <a:bodyPr/>
        <a:lstStyle/>
        <a:p>
          <a:endParaRPr lang="en-US"/>
        </a:p>
      </dgm:t>
    </dgm:pt>
    <dgm:pt modelId="{C60D7837-1FC2-4D34-AFF1-143F9D3DA11B}" type="sibTrans" cxnId="{2205AB9D-97D6-49D9-AA08-2CF45F5864FB}">
      <dgm:prSet/>
      <dgm:spPr/>
      <dgm:t>
        <a:bodyPr/>
        <a:lstStyle/>
        <a:p>
          <a:endParaRPr lang="en-US"/>
        </a:p>
      </dgm:t>
    </dgm:pt>
    <dgm:pt modelId="{0A003709-8C93-4780-9594-CCFD8C2EE743}" type="pres">
      <dgm:prSet presAssocID="{88FEE9B2-6BA3-42B2-B579-91DE1C26D089}" presName="root" presStyleCnt="0">
        <dgm:presLayoutVars>
          <dgm:dir/>
          <dgm:resizeHandles val="exact"/>
        </dgm:presLayoutVars>
      </dgm:prSet>
      <dgm:spPr/>
    </dgm:pt>
    <dgm:pt modelId="{F29D9EF2-A779-473E-BB9D-5261F8F56456}" type="pres">
      <dgm:prSet presAssocID="{4C93B7F6-A7A5-4CB8-BF7E-A962D66A84AF}" presName="compNode" presStyleCnt="0"/>
      <dgm:spPr/>
    </dgm:pt>
    <dgm:pt modelId="{AF33356F-A38C-4661-8B3B-28155ECD7F52}" type="pres">
      <dgm:prSet presAssocID="{4C93B7F6-A7A5-4CB8-BF7E-A962D66A84AF}" presName="iconBgRect" presStyleLbl="bgShp" presStyleIdx="0" presStyleCnt="4"/>
      <dgm:spPr/>
    </dgm:pt>
    <dgm:pt modelId="{3DD17446-0E44-488D-8B03-E1F64AF8E267}" type="pres">
      <dgm:prSet presAssocID="{4C93B7F6-A7A5-4CB8-BF7E-A962D66A84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27D7C48-19D4-4C09-BEFE-5D8F4A89FFF5}" type="pres">
      <dgm:prSet presAssocID="{4C93B7F6-A7A5-4CB8-BF7E-A962D66A84AF}" presName="spaceRect" presStyleCnt="0"/>
      <dgm:spPr/>
    </dgm:pt>
    <dgm:pt modelId="{9D827BA6-EE7B-4664-9C50-68DF62E29CD7}" type="pres">
      <dgm:prSet presAssocID="{4C93B7F6-A7A5-4CB8-BF7E-A962D66A84AF}" presName="textRect" presStyleLbl="revTx" presStyleIdx="0" presStyleCnt="4" custLinFactNeighborX="-299" custLinFactNeighborY="-23311">
        <dgm:presLayoutVars>
          <dgm:chMax val="1"/>
          <dgm:chPref val="1"/>
        </dgm:presLayoutVars>
      </dgm:prSet>
      <dgm:spPr/>
    </dgm:pt>
    <dgm:pt modelId="{C1BF7EC9-B362-4745-9F65-DFA523736960}" type="pres">
      <dgm:prSet presAssocID="{17B3FD31-7AE3-4F7F-8EB2-B82E63856265}" presName="sibTrans" presStyleCnt="0"/>
      <dgm:spPr/>
    </dgm:pt>
    <dgm:pt modelId="{738966E7-D92B-44F2-93C1-F62AF9921037}" type="pres">
      <dgm:prSet presAssocID="{38EF1BBC-A815-465F-973E-41D6E74909B8}" presName="compNode" presStyleCnt="0"/>
      <dgm:spPr/>
    </dgm:pt>
    <dgm:pt modelId="{753C1C74-916E-45AB-9EC1-512FAF936589}" type="pres">
      <dgm:prSet presAssocID="{38EF1BBC-A815-465F-973E-41D6E74909B8}" presName="iconBgRect" presStyleLbl="bgShp" presStyleIdx="1" presStyleCnt="4"/>
      <dgm:spPr/>
    </dgm:pt>
    <dgm:pt modelId="{D720C491-7B0E-471F-955C-6028F6AA3C6F}" type="pres">
      <dgm:prSet presAssocID="{38EF1BBC-A815-465F-973E-41D6E74909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54187D-3DDE-48CF-9058-B3C8B1D703EB}" type="pres">
      <dgm:prSet presAssocID="{38EF1BBC-A815-465F-973E-41D6E74909B8}" presName="spaceRect" presStyleCnt="0"/>
      <dgm:spPr/>
    </dgm:pt>
    <dgm:pt modelId="{E680934A-6DFD-4C06-9C2A-B15E53BAADD9}" type="pres">
      <dgm:prSet presAssocID="{38EF1BBC-A815-465F-973E-41D6E74909B8}" presName="textRect" presStyleLbl="revTx" presStyleIdx="1" presStyleCnt="4" custScaleY="60315" custLinFactNeighborY="-51281">
        <dgm:presLayoutVars>
          <dgm:chMax val="1"/>
          <dgm:chPref val="1"/>
        </dgm:presLayoutVars>
      </dgm:prSet>
      <dgm:spPr/>
    </dgm:pt>
    <dgm:pt modelId="{CE612917-E1FF-45E9-99D4-70911FC0F39E}" type="pres">
      <dgm:prSet presAssocID="{0E9E59A1-EDCB-4191-B913-C1ED68A33E00}" presName="sibTrans" presStyleCnt="0"/>
      <dgm:spPr/>
    </dgm:pt>
    <dgm:pt modelId="{47DA8808-459B-4746-B4B0-442DAFC02F89}" type="pres">
      <dgm:prSet presAssocID="{4AA9040E-90E8-45D8-9E3F-131CBB81EEF8}" presName="compNode" presStyleCnt="0"/>
      <dgm:spPr/>
    </dgm:pt>
    <dgm:pt modelId="{B29D3111-B012-469C-9194-3EE86F59E6AE}" type="pres">
      <dgm:prSet presAssocID="{4AA9040E-90E8-45D8-9E3F-131CBB81EEF8}" presName="iconBgRect" presStyleLbl="bgShp" presStyleIdx="2" presStyleCnt="4"/>
      <dgm:spPr/>
    </dgm:pt>
    <dgm:pt modelId="{B9302F21-59D6-4C0D-92A2-D7260ABB5EA5}" type="pres">
      <dgm:prSet presAssocID="{4AA9040E-90E8-45D8-9E3F-131CBB81EE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E4AB2F6B-4438-43C7-A2D8-4090F3613B81}" type="pres">
      <dgm:prSet presAssocID="{4AA9040E-90E8-45D8-9E3F-131CBB81EEF8}" presName="spaceRect" presStyleCnt="0"/>
      <dgm:spPr/>
    </dgm:pt>
    <dgm:pt modelId="{D54FF080-2670-48F9-9AA5-817F9EABDD79}" type="pres">
      <dgm:prSet presAssocID="{4AA9040E-90E8-45D8-9E3F-131CBB81EEF8}" presName="textRect" presStyleLbl="revTx" presStyleIdx="2" presStyleCnt="4" custLinFactNeighborX="16" custLinFactNeighborY="-19501">
        <dgm:presLayoutVars>
          <dgm:chMax val="1"/>
          <dgm:chPref val="1"/>
        </dgm:presLayoutVars>
      </dgm:prSet>
      <dgm:spPr/>
    </dgm:pt>
    <dgm:pt modelId="{4620288F-76C9-410E-A965-58C8D7D56D54}" type="pres">
      <dgm:prSet presAssocID="{97409A8A-AF4F-4014-8CB7-65D0558AA99C}" presName="sibTrans" presStyleCnt="0"/>
      <dgm:spPr/>
    </dgm:pt>
    <dgm:pt modelId="{D2A35082-A8EA-4F93-9D0D-7A217049DA50}" type="pres">
      <dgm:prSet presAssocID="{BD14079E-26AF-44AD-9CAE-C89AEE0EE1F1}" presName="compNode" presStyleCnt="0"/>
      <dgm:spPr/>
    </dgm:pt>
    <dgm:pt modelId="{BD1C1D4B-F1EE-4C15-9879-D5461D0F6C51}" type="pres">
      <dgm:prSet presAssocID="{BD14079E-26AF-44AD-9CAE-C89AEE0EE1F1}" presName="iconBgRect" presStyleLbl="bgShp" presStyleIdx="3" presStyleCnt="4"/>
      <dgm:spPr/>
    </dgm:pt>
    <dgm:pt modelId="{E7C4772F-133C-4F76-A479-F27E30DF2796}" type="pres">
      <dgm:prSet presAssocID="{BD14079E-26AF-44AD-9CAE-C89AEE0EE1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173AD2C-B40A-42FB-BC97-1132DA055D51}" type="pres">
      <dgm:prSet presAssocID="{BD14079E-26AF-44AD-9CAE-C89AEE0EE1F1}" presName="spaceRect" presStyleCnt="0"/>
      <dgm:spPr/>
    </dgm:pt>
    <dgm:pt modelId="{A2EB3B9D-B265-4DD6-B1E0-22EB760289E1}" type="pres">
      <dgm:prSet presAssocID="{BD14079E-26AF-44AD-9CAE-C89AEE0EE1F1}" presName="textRect" presStyleLbl="revTx" presStyleIdx="3" presStyleCnt="4">
        <dgm:presLayoutVars>
          <dgm:chMax val="1"/>
          <dgm:chPref val="1"/>
        </dgm:presLayoutVars>
      </dgm:prSet>
      <dgm:spPr/>
    </dgm:pt>
  </dgm:ptLst>
  <dgm:cxnLst>
    <dgm:cxn modelId="{73A42A07-D1F0-49F9-B788-5C21008BBCAC}" srcId="{88FEE9B2-6BA3-42B2-B579-91DE1C26D089}" destId="{38EF1BBC-A815-465F-973E-41D6E74909B8}" srcOrd="1" destOrd="0" parTransId="{05DFBA07-52B1-4904-822E-64A229E3BE0A}" sibTransId="{0E9E59A1-EDCB-4191-B913-C1ED68A33E00}"/>
    <dgm:cxn modelId="{4270F42D-3D5E-4EAD-B42E-A33B086D63C7}" srcId="{88FEE9B2-6BA3-42B2-B579-91DE1C26D089}" destId="{4AA9040E-90E8-45D8-9E3F-131CBB81EEF8}" srcOrd="2" destOrd="0" parTransId="{9A77A62F-A699-4704-BD4E-D6BCC7CC305B}" sibTransId="{97409A8A-AF4F-4014-8CB7-65D0558AA99C}"/>
    <dgm:cxn modelId="{BA108769-CBA5-43C0-BCBB-C04CE39F77AA}" type="presOf" srcId="{4C93B7F6-A7A5-4CB8-BF7E-A962D66A84AF}" destId="{9D827BA6-EE7B-4664-9C50-68DF62E29CD7}" srcOrd="0" destOrd="0" presId="urn:microsoft.com/office/officeart/2018/5/layout/IconCircleLabelList"/>
    <dgm:cxn modelId="{EFFC1199-4098-4C62-B495-DB2244739430}" srcId="{88FEE9B2-6BA3-42B2-B579-91DE1C26D089}" destId="{4C93B7F6-A7A5-4CB8-BF7E-A962D66A84AF}" srcOrd="0" destOrd="0" parTransId="{47DC4691-5E25-4A2C-B044-65152FBEDF5B}" sibTransId="{17B3FD31-7AE3-4F7F-8EB2-B82E63856265}"/>
    <dgm:cxn modelId="{384B789D-8613-4995-823D-0CC75CBAC416}" type="presOf" srcId="{BD14079E-26AF-44AD-9CAE-C89AEE0EE1F1}" destId="{A2EB3B9D-B265-4DD6-B1E0-22EB760289E1}" srcOrd="0" destOrd="0" presId="urn:microsoft.com/office/officeart/2018/5/layout/IconCircleLabelList"/>
    <dgm:cxn modelId="{2205AB9D-97D6-49D9-AA08-2CF45F5864FB}" srcId="{88FEE9B2-6BA3-42B2-B579-91DE1C26D089}" destId="{BD14079E-26AF-44AD-9CAE-C89AEE0EE1F1}" srcOrd="3" destOrd="0" parTransId="{9796F3BB-4593-4372-8668-FF79855C98B2}" sibTransId="{C60D7837-1FC2-4D34-AFF1-143F9D3DA11B}"/>
    <dgm:cxn modelId="{517669DD-F4F8-4E54-B525-F4667CB40B42}" type="presOf" srcId="{88FEE9B2-6BA3-42B2-B579-91DE1C26D089}" destId="{0A003709-8C93-4780-9594-CCFD8C2EE743}" srcOrd="0" destOrd="0" presId="urn:microsoft.com/office/officeart/2018/5/layout/IconCircleLabelList"/>
    <dgm:cxn modelId="{455957E5-03A6-458A-BAAA-087D2F61F21E}" type="presOf" srcId="{4AA9040E-90E8-45D8-9E3F-131CBB81EEF8}" destId="{D54FF080-2670-48F9-9AA5-817F9EABDD79}" srcOrd="0" destOrd="0" presId="urn:microsoft.com/office/officeart/2018/5/layout/IconCircleLabelList"/>
    <dgm:cxn modelId="{58AADAF5-EE97-42BE-9B49-24192410A02A}" type="presOf" srcId="{38EF1BBC-A815-465F-973E-41D6E74909B8}" destId="{E680934A-6DFD-4C06-9C2A-B15E53BAADD9}" srcOrd="0" destOrd="0" presId="urn:microsoft.com/office/officeart/2018/5/layout/IconCircleLabelList"/>
    <dgm:cxn modelId="{B192C6B2-BE60-4C16-8BAA-A82BF59D5B58}" type="presParOf" srcId="{0A003709-8C93-4780-9594-CCFD8C2EE743}" destId="{F29D9EF2-A779-473E-BB9D-5261F8F56456}" srcOrd="0" destOrd="0" presId="urn:microsoft.com/office/officeart/2018/5/layout/IconCircleLabelList"/>
    <dgm:cxn modelId="{8FD7D591-4A92-478E-A8B3-2E216578F464}" type="presParOf" srcId="{F29D9EF2-A779-473E-BB9D-5261F8F56456}" destId="{AF33356F-A38C-4661-8B3B-28155ECD7F52}" srcOrd="0" destOrd="0" presId="urn:microsoft.com/office/officeart/2018/5/layout/IconCircleLabelList"/>
    <dgm:cxn modelId="{354DA5DA-A389-426F-8D00-0CACA36C8A51}" type="presParOf" srcId="{F29D9EF2-A779-473E-BB9D-5261F8F56456}" destId="{3DD17446-0E44-488D-8B03-E1F64AF8E267}" srcOrd="1" destOrd="0" presId="urn:microsoft.com/office/officeart/2018/5/layout/IconCircleLabelList"/>
    <dgm:cxn modelId="{9AECED7A-F070-4256-A33A-6A6FEE60DF2A}" type="presParOf" srcId="{F29D9EF2-A779-473E-BB9D-5261F8F56456}" destId="{627D7C48-19D4-4C09-BEFE-5D8F4A89FFF5}" srcOrd="2" destOrd="0" presId="urn:microsoft.com/office/officeart/2018/5/layout/IconCircleLabelList"/>
    <dgm:cxn modelId="{5FC60E39-A449-4C40-B9F4-919A074DE993}" type="presParOf" srcId="{F29D9EF2-A779-473E-BB9D-5261F8F56456}" destId="{9D827BA6-EE7B-4664-9C50-68DF62E29CD7}" srcOrd="3" destOrd="0" presId="urn:microsoft.com/office/officeart/2018/5/layout/IconCircleLabelList"/>
    <dgm:cxn modelId="{FA75EC88-EC3D-4B74-8B92-E9201E0F2E2B}" type="presParOf" srcId="{0A003709-8C93-4780-9594-CCFD8C2EE743}" destId="{C1BF7EC9-B362-4745-9F65-DFA523736960}" srcOrd="1" destOrd="0" presId="urn:microsoft.com/office/officeart/2018/5/layout/IconCircleLabelList"/>
    <dgm:cxn modelId="{63EFB0E0-59D8-4B1A-8064-E52EED7F3BB9}" type="presParOf" srcId="{0A003709-8C93-4780-9594-CCFD8C2EE743}" destId="{738966E7-D92B-44F2-93C1-F62AF9921037}" srcOrd="2" destOrd="0" presId="urn:microsoft.com/office/officeart/2018/5/layout/IconCircleLabelList"/>
    <dgm:cxn modelId="{DEAFC230-5ABF-46FB-9F7A-1E826DEA3BD9}" type="presParOf" srcId="{738966E7-D92B-44F2-93C1-F62AF9921037}" destId="{753C1C74-916E-45AB-9EC1-512FAF936589}" srcOrd="0" destOrd="0" presId="urn:microsoft.com/office/officeart/2018/5/layout/IconCircleLabelList"/>
    <dgm:cxn modelId="{A98705C6-A677-462E-B649-4A6079B96F94}" type="presParOf" srcId="{738966E7-D92B-44F2-93C1-F62AF9921037}" destId="{D720C491-7B0E-471F-955C-6028F6AA3C6F}" srcOrd="1" destOrd="0" presId="urn:microsoft.com/office/officeart/2018/5/layout/IconCircleLabelList"/>
    <dgm:cxn modelId="{5E878321-1259-40BE-8117-A4BBD43019C3}" type="presParOf" srcId="{738966E7-D92B-44F2-93C1-F62AF9921037}" destId="{1454187D-3DDE-48CF-9058-B3C8B1D703EB}" srcOrd="2" destOrd="0" presId="urn:microsoft.com/office/officeart/2018/5/layout/IconCircleLabelList"/>
    <dgm:cxn modelId="{49AA2F38-4E74-4AB6-91E9-3FD3A04C8C1B}" type="presParOf" srcId="{738966E7-D92B-44F2-93C1-F62AF9921037}" destId="{E680934A-6DFD-4C06-9C2A-B15E53BAADD9}" srcOrd="3" destOrd="0" presId="urn:microsoft.com/office/officeart/2018/5/layout/IconCircleLabelList"/>
    <dgm:cxn modelId="{38463206-2576-4143-A1DD-6EE590B2757B}" type="presParOf" srcId="{0A003709-8C93-4780-9594-CCFD8C2EE743}" destId="{CE612917-E1FF-45E9-99D4-70911FC0F39E}" srcOrd="3" destOrd="0" presId="urn:microsoft.com/office/officeart/2018/5/layout/IconCircleLabelList"/>
    <dgm:cxn modelId="{99E9C7DE-F008-478E-B042-68A9F6FCFC09}" type="presParOf" srcId="{0A003709-8C93-4780-9594-CCFD8C2EE743}" destId="{47DA8808-459B-4746-B4B0-442DAFC02F89}" srcOrd="4" destOrd="0" presId="urn:microsoft.com/office/officeart/2018/5/layout/IconCircleLabelList"/>
    <dgm:cxn modelId="{A26B67DE-3940-4747-B575-CAD02F9C7557}" type="presParOf" srcId="{47DA8808-459B-4746-B4B0-442DAFC02F89}" destId="{B29D3111-B012-469C-9194-3EE86F59E6AE}" srcOrd="0" destOrd="0" presId="urn:microsoft.com/office/officeart/2018/5/layout/IconCircleLabelList"/>
    <dgm:cxn modelId="{35E81E2F-7925-4643-B49D-466D17407115}" type="presParOf" srcId="{47DA8808-459B-4746-B4B0-442DAFC02F89}" destId="{B9302F21-59D6-4C0D-92A2-D7260ABB5EA5}" srcOrd="1" destOrd="0" presId="urn:microsoft.com/office/officeart/2018/5/layout/IconCircleLabelList"/>
    <dgm:cxn modelId="{7895A1EB-A9F5-469F-8A19-1086A17D57D0}" type="presParOf" srcId="{47DA8808-459B-4746-B4B0-442DAFC02F89}" destId="{E4AB2F6B-4438-43C7-A2D8-4090F3613B81}" srcOrd="2" destOrd="0" presId="urn:microsoft.com/office/officeart/2018/5/layout/IconCircleLabelList"/>
    <dgm:cxn modelId="{930ACF5B-A979-45DF-ADF1-04407BF9EE78}" type="presParOf" srcId="{47DA8808-459B-4746-B4B0-442DAFC02F89}" destId="{D54FF080-2670-48F9-9AA5-817F9EABDD79}" srcOrd="3" destOrd="0" presId="urn:microsoft.com/office/officeart/2018/5/layout/IconCircleLabelList"/>
    <dgm:cxn modelId="{41900528-C2E7-42E0-8D6A-4DDE73E1F9B3}" type="presParOf" srcId="{0A003709-8C93-4780-9594-CCFD8C2EE743}" destId="{4620288F-76C9-410E-A965-58C8D7D56D54}" srcOrd="5" destOrd="0" presId="urn:microsoft.com/office/officeart/2018/5/layout/IconCircleLabelList"/>
    <dgm:cxn modelId="{09B8E4F8-2E3E-4BD2-AAD1-52E677748F00}" type="presParOf" srcId="{0A003709-8C93-4780-9594-CCFD8C2EE743}" destId="{D2A35082-A8EA-4F93-9D0D-7A217049DA50}" srcOrd="6" destOrd="0" presId="urn:microsoft.com/office/officeart/2018/5/layout/IconCircleLabelList"/>
    <dgm:cxn modelId="{DFC60E8F-980F-4CED-B369-A77D66B8FF17}" type="presParOf" srcId="{D2A35082-A8EA-4F93-9D0D-7A217049DA50}" destId="{BD1C1D4B-F1EE-4C15-9879-D5461D0F6C51}" srcOrd="0" destOrd="0" presId="urn:microsoft.com/office/officeart/2018/5/layout/IconCircleLabelList"/>
    <dgm:cxn modelId="{260268BE-FA62-4822-BFC3-69ACB0D6BD5C}" type="presParOf" srcId="{D2A35082-A8EA-4F93-9D0D-7A217049DA50}" destId="{E7C4772F-133C-4F76-A479-F27E30DF2796}" srcOrd="1" destOrd="0" presId="urn:microsoft.com/office/officeart/2018/5/layout/IconCircleLabelList"/>
    <dgm:cxn modelId="{433D91A9-51C8-4BC6-A97B-33D2FC6546FB}" type="presParOf" srcId="{D2A35082-A8EA-4F93-9D0D-7A217049DA50}" destId="{B173AD2C-B40A-42FB-BC97-1132DA055D51}" srcOrd="2" destOrd="0" presId="urn:microsoft.com/office/officeart/2018/5/layout/IconCircleLabelList"/>
    <dgm:cxn modelId="{B23211F2-3A91-4B84-853C-F2513D5AA95A}" type="presParOf" srcId="{D2A35082-A8EA-4F93-9D0D-7A217049DA50}" destId="{A2EB3B9D-B265-4DD6-B1E0-22EB760289E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FEE9B2-6BA3-42B2-B579-91DE1C26D08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93B7F6-A7A5-4CB8-BF7E-A962D66A84AF}">
      <dgm:prSet/>
      <dgm:spPr/>
      <dgm:t>
        <a:bodyPr/>
        <a:lstStyle/>
        <a:p>
          <a:pPr>
            <a:defRPr cap="all"/>
          </a:pPr>
          <a:r>
            <a:rPr lang="en-US" dirty="0"/>
            <a:t>Auto-Regressive</a:t>
          </a:r>
          <a:br>
            <a:rPr lang="en-US" dirty="0"/>
          </a:br>
          <a:r>
            <a:rPr lang="en-US" dirty="0"/>
            <a:t> Integrated </a:t>
          </a:r>
          <a:br>
            <a:rPr lang="en-US" dirty="0"/>
          </a:br>
          <a:r>
            <a:rPr lang="en-US" dirty="0"/>
            <a:t>Moving </a:t>
          </a:r>
          <a:br>
            <a:rPr lang="en-US" dirty="0"/>
          </a:br>
          <a:r>
            <a:rPr lang="en-US" dirty="0"/>
            <a:t>Average</a:t>
          </a:r>
        </a:p>
      </dgm:t>
    </dgm:pt>
    <dgm:pt modelId="{47DC4691-5E25-4A2C-B044-65152FBEDF5B}" type="parTrans" cxnId="{EFFC1199-4098-4C62-B495-DB2244739430}">
      <dgm:prSet/>
      <dgm:spPr/>
      <dgm:t>
        <a:bodyPr/>
        <a:lstStyle/>
        <a:p>
          <a:endParaRPr lang="en-US"/>
        </a:p>
      </dgm:t>
    </dgm:pt>
    <dgm:pt modelId="{17B3FD31-7AE3-4F7F-8EB2-B82E63856265}" type="sibTrans" cxnId="{EFFC1199-4098-4C62-B495-DB2244739430}">
      <dgm:prSet/>
      <dgm:spPr/>
      <dgm:t>
        <a:bodyPr/>
        <a:lstStyle/>
        <a:p>
          <a:endParaRPr lang="en-US"/>
        </a:p>
      </dgm:t>
    </dgm:pt>
    <dgm:pt modelId="{38EF1BBC-A815-465F-973E-41D6E74909B8}">
      <dgm:prSet/>
      <dgm:spPr/>
      <dgm:t>
        <a:bodyPr/>
        <a:lstStyle/>
        <a:p>
          <a:pPr>
            <a:defRPr cap="all"/>
          </a:pPr>
          <a:r>
            <a:rPr lang="en-US" dirty="0"/>
            <a:t>uses observations from previous steps as input to predict the next time step. </a:t>
          </a:r>
        </a:p>
      </dgm:t>
    </dgm:pt>
    <dgm:pt modelId="{05DFBA07-52B1-4904-822E-64A229E3BE0A}" type="parTrans" cxnId="{73A42A07-D1F0-49F9-B788-5C21008BBCAC}">
      <dgm:prSet/>
      <dgm:spPr/>
      <dgm:t>
        <a:bodyPr/>
        <a:lstStyle/>
        <a:p>
          <a:endParaRPr lang="en-US"/>
        </a:p>
      </dgm:t>
    </dgm:pt>
    <dgm:pt modelId="{0E9E59A1-EDCB-4191-B913-C1ED68A33E00}" type="sibTrans" cxnId="{73A42A07-D1F0-49F9-B788-5C21008BBCAC}">
      <dgm:prSet/>
      <dgm:spPr/>
      <dgm:t>
        <a:bodyPr/>
        <a:lstStyle/>
        <a:p>
          <a:endParaRPr lang="en-US"/>
        </a:p>
      </dgm:t>
    </dgm:pt>
    <dgm:pt modelId="{4AA9040E-90E8-45D8-9E3F-131CBB81EEF8}">
      <dgm:prSet/>
      <dgm:spPr/>
      <dgm:t>
        <a:bodyPr/>
        <a:lstStyle/>
        <a:p>
          <a:pPr>
            <a:defRPr cap="all"/>
          </a:pPr>
          <a:r>
            <a:rPr lang="en-US" dirty="0"/>
            <a:t>It fits a function to the provided data, eliminating seasonal factors.</a:t>
          </a:r>
        </a:p>
      </dgm:t>
    </dgm:pt>
    <dgm:pt modelId="{9A77A62F-A699-4704-BD4E-D6BCC7CC305B}" type="parTrans" cxnId="{4270F42D-3D5E-4EAD-B42E-A33B086D63C7}">
      <dgm:prSet/>
      <dgm:spPr/>
      <dgm:t>
        <a:bodyPr/>
        <a:lstStyle/>
        <a:p>
          <a:endParaRPr lang="en-US"/>
        </a:p>
      </dgm:t>
    </dgm:pt>
    <dgm:pt modelId="{97409A8A-AF4F-4014-8CB7-65D0558AA99C}" type="sibTrans" cxnId="{4270F42D-3D5E-4EAD-B42E-A33B086D63C7}">
      <dgm:prSet/>
      <dgm:spPr/>
      <dgm:t>
        <a:bodyPr/>
        <a:lstStyle/>
        <a:p>
          <a:endParaRPr lang="en-US"/>
        </a:p>
      </dgm:t>
    </dgm:pt>
    <dgm:pt modelId="{BD14079E-26AF-44AD-9CAE-C89AEE0EE1F1}">
      <dgm:prSet/>
      <dgm:spPr/>
      <dgm:t>
        <a:bodyPr/>
        <a:lstStyle/>
        <a:p>
          <a:pPr>
            <a:defRPr cap="all"/>
          </a:pPr>
          <a:r>
            <a:rPr lang="en-US" dirty="0"/>
            <a:t>MA- Moving average is a key factor in predicting trends in time series</a:t>
          </a:r>
        </a:p>
      </dgm:t>
    </dgm:pt>
    <dgm:pt modelId="{9796F3BB-4593-4372-8668-FF79855C98B2}" type="parTrans" cxnId="{2205AB9D-97D6-49D9-AA08-2CF45F5864FB}">
      <dgm:prSet/>
      <dgm:spPr/>
      <dgm:t>
        <a:bodyPr/>
        <a:lstStyle/>
        <a:p>
          <a:endParaRPr lang="en-US"/>
        </a:p>
      </dgm:t>
    </dgm:pt>
    <dgm:pt modelId="{C60D7837-1FC2-4D34-AFF1-143F9D3DA11B}" type="sibTrans" cxnId="{2205AB9D-97D6-49D9-AA08-2CF45F5864FB}">
      <dgm:prSet/>
      <dgm:spPr/>
      <dgm:t>
        <a:bodyPr/>
        <a:lstStyle/>
        <a:p>
          <a:endParaRPr lang="en-US"/>
        </a:p>
      </dgm:t>
    </dgm:pt>
    <dgm:pt modelId="{0A003709-8C93-4780-9594-CCFD8C2EE743}" type="pres">
      <dgm:prSet presAssocID="{88FEE9B2-6BA3-42B2-B579-91DE1C26D089}" presName="root" presStyleCnt="0">
        <dgm:presLayoutVars>
          <dgm:dir/>
          <dgm:resizeHandles val="exact"/>
        </dgm:presLayoutVars>
      </dgm:prSet>
      <dgm:spPr/>
    </dgm:pt>
    <dgm:pt modelId="{F29D9EF2-A779-473E-BB9D-5261F8F56456}" type="pres">
      <dgm:prSet presAssocID="{4C93B7F6-A7A5-4CB8-BF7E-A962D66A84AF}" presName="compNode" presStyleCnt="0"/>
      <dgm:spPr/>
    </dgm:pt>
    <dgm:pt modelId="{AF33356F-A38C-4661-8B3B-28155ECD7F52}" type="pres">
      <dgm:prSet presAssocID="{4C93B7F6-A7A5-4CB8-BF7E-A962D66A84AF}" presName="iconBgRect" presStyleLbl="bgShp" presStyleIdx="0" presStyleCnt="4"/>
      <dgm:spPr/>
    </dgm:pt>
    <dgm:pt modelId="{3DD17446-0E44-488D-8B03-E1F64AF8E267}" type="pres">
      <dgm:prSet presAssocID="{4C93B7F6-A7A5-4CB8-BF7E-A962D66A84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27D7C48-19D4-4C09-BEFE-5D8F4A89FFF5}" type="pres">
      <dgm:prSet presAssocID="{4C93B7F6-A7A5-4CB8-BF7E-A962D66A84AF}" presName="spaceRect" presStyleCnt="0"/>
      <dgm:spPr/>
    </dgm:pt>
    <dgm:pt modelId="{9D827BA6-EE7B-4664-9C50-68DF62E29CD7}" type="pres">
      <dgm:prSet presAssocID="{4C93B7F6-A7A5-4CB8-BF7E-A962D66A84AF}" presName="textRect" presStyleLbl="revTx" presStyleIdx="0" presStyleCnt="4" custLinFactNeighborX="-299" custLinFactNeighborY="-23311">
        <dgm:presLayoutVars>
          <dgm:chMax val="1"/>
          <dgm:chPref val="1"/>
        </dgm:presLayoutVars>
      </dgm:prSet>
      <dgm:spPr/>
    </dgm:pt>
    <dgm:pt modelId="{C1BF7EC9-B362-4745-9F65-DFA523736960}" type="pres">
      <dgm:prSet presAssocID="{17B3FD31-7AE3-4F7F-8EB2-B82E63856265}" presName="sibTrans" presStyleCnt="0"/>
      <dgm:spPr/>
    </dgm:pt>
    <dgm:pt modelId="{738966E7-D92B-44F2-93C1-F62AF9921037}" type="pres">
      <dgm:prSet presAssocID="{38EF1BBC-A815-465F-973E-41D6E74909B8}" presName="compNode" presStyleCnt="0"/>
      <dgm:spPr/>
    </dgm:pt>
    <dgm:pt modelId="{753C1C74-916E-45AB-9EC1-512FAF936589}" type="pres">
      <dgm:prSet presAssocID="{38EF1BBC-A815-465F-973E-41D6E74909B8}" presName="iconBgRect" presStyleLbl="bgShp" presStyleIdx="1" presStyleCnt="4"/>
      <dgm:spPr/>
    </dgm:pt>
    <dgm:pt modelId="{D720C491-7B0E-471F-955C-6028F6AA3C6F}" type="pres">
      <dgm:prSet presAssocID="{38EF1BBC-A815-465F-973E-41D6E74909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54187D-3DDE-48CF-9058-B3C8B1D703EB}" type="pres">
      <dgm:prSet presAssocID="{38EF1BBC-A815-465F-973E-41D6E74909B8}" presName="spaceRect" presStyleCnt="0"/>
      <dgm:spPr/>
    </dgm:pt>
    <dgm:pt modelId="{E680934A-6DFD-4C06-9C2A-B15E53BAADD9}" type="pres">
      <dgm:prSet presAssocID="{38EF1BBC-A815-465F-973E-41D6E74909B8}" presName="textRect" presStyleLbl="revTx" presStyleIdx="1" presStyleCnt="4" custScaleY="60315" custLinFactNeighborY="-51281">
        <dgm:presLayoutVars>
          <dgm:chMax val="1"/>
          <dgm:chPref val="1"/>
        </dgm:presLayoutVars>
      </dgm:prSet>
      <dgm:spPr/>
    </dgm:pt>
    <dgm:pt modelId="{CE612917-E1FF-45E9-99D4-70911FC0F39E}" type="pres">
      <dgm:prSet presAssocID="{0E9E59A1-EDCB-4191-B913-C1ED68A33E00}" presName="sibTrans" presStyleCnt="0"/>
      <dgm:spPr/>
    </dgm:pt>
    <dgm:pt modelId="{47DA8808-459B-4746-B4B0-442DAFC02F89}" type="pres">
      <dgm:prSet presAssocID="{4AA9040E-90E8-45D8-9E3F-131CBB81EEF8}" presName="compNode" presStyleCnt="0"/>
      <dgm:spPr/>
    </dgm:pt>
    <dgm:pt modelId="{B29D3111-B012-469C-9194-3EE86F59E6AE}" type="pres">
      <dgm:prSet presAssocID="{4AA9040E-90E8-45D8-9E3F-131CBB81EEF8}" presName="iconBgRect" presStyleLbl="bgShp" presStyleIdx="2" presStyleCnt="4"/>
      <dgm:spPr/>
    </dgm:pt>
    <dgm:pt modelId="{B9302F21-59D6-4C0D-92A2-D7260ABB5EA5}" type="pres">
      <dgm:prSet presAssocID="{4AA9040E-90E8-45D8-9E3F-131CBB81EE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E4AB2F6B-4438-43C7-A2D8-4090F3613B81}" type="pres">
      <dgm:prSet presAssocID="{4AA9040E-90E8-45D8-9E3F-131CBB81EEF8}" presName="spaceRect" presStyleCnt="0"/>
      <dgm:spPr/>
    </dgm:pt>
    <dgm:pt modelId="{D54FF080-2670-48F9-9AA5-817F9EABDD79}" type="pres">
      <dgm:prSet presAssocID="{4AA9040E-90E8-45D8-9E3F-131CBB81EEF8}" presName="textRect" presStyleLbl="revTx" presStyleIdx="2" presStyleCnt="4" custLinFactNeighborX="16" custLinFactNeighborY="-19501">
        <dgm:presLayoutVars>
          <dgm:chMax val="1"/>
          <dgm:chPref val="1"/>
        </dgm:presLayoutVars>
      </dgm:prSet>
      <dgm:spPr/>
    </dgm:pt>
    <dgm:pt modelId="{4620288F-76C9-410E-A965-58C8D7D56D54}" type="pres">
      <dgm:prSet presAssocID="{97409A8A-AF4F-4014-8CB7-65D0558AA99C}" presName="sibTrans" presStyleCnt="0"/>
      <dgm:spPr/>
    </dgm:pt>
    <dgm:pt modelId="{D2A35082-A8EA-4F93-9D0D-7A217049DA50}" type="pres">
      <dgm:prSet presAssocID="{BD14079E-26AF-44AD-9CAE-C89AEE0EE1F1}" presName="compNode" presStyleCnt="0"/>
      <dgm:spPr/>
    </dgm:pt>
    <dgm:pt modelId="{BD1C1D4B-F1EE-4C15-9879-D5461D0F6C51}" type="pres">
      <dgm:prSet presAssocID="{BD14079E-26AF-44AD-9CAE-C89AEE0EE1F1}" presName="iconBgRect" presStyleLbl="bgShp" presStyleIdx="3" presStyleCnt="4"/>
      <dgm:spPr/>
    </dgm:pt>
    <dgm:pt modelId="{E7C4772F-133C-4F76-A479-F27E30DF2796}" type="pres">
      <dgm:prSet presAssocID="{BD14079E-26AF-44AD-9CAE-C89AEE0EE1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173AD2C-B40A-42FB-BC97-1132DA055D51}" type="pres">
      <dgm:prSet presAssocID="{BD14079E-26AF-44AD-9CAE-C89AEE0EE1F1}" presName="spaceRect" presStyleCnt="0"/>
      <dgm:spPr/>
    </dgm:pt>
    <dgm:pt modelId="{A2EB3B9D-B265-4DD6-B1E0-22EB760289E1}" type="pres">
      <dgm:prSet presAssocID="{BD14079E-26AF-44AD-9CAE-C89AEE0EE1F1}" presName="textRect" presStyleLbl="revTx" presStyleIdx="3" presStyleCnt="4">
        <dgm:presLayoutVars>
          <dgm:chMax val="1"/>
          <dgm:chPref val="1"/>
        </dgm:presLayoutVars>
      </dgm:prSet>
      <dgm:spPr/>
    </dgm:pt>
  </dgm:ptLst>
  <dgm:cxnLst>
    <dgm:cxn modelId="{73A42A07-D1F0-49F9-B788-5C21008BBCAC}" srcId="{88FEE9B2-6BA3-42B2-B579-91DE1C26D089}" destId="{38EF1BBC-A815-465F-973E-41D6E74909B8}" srcOrd="1" destOrd="0" parTransId="{05DFBA07-52B1-4904-822E-64A229E3BE0A}" sibTransId="{0E9E59A1-EDCB-4191-B913-C1ED68A33E00}"/>
    <dgm:cxn modelId="{4270F42D-3D5E-4EAD-B42E-A33B086D63C7}" srcId="{88FEE9B2-6BA3-42B2-B579-91DE1C26D089}" destId="{4AA9040E-90E8-45D8-9E3F-131CBB81EEF8}" srcOrd="2" destOrd="0" parTransId="{9A77A62F-A699-4704-BD4E-D6BCC7CC305B}" sibTransId="{97409A8A-AF4F-4014-8CB7-65D0558AA99C}"/>
    <dgm:cxn modelId="{BA108769-CBA5-43C0-BCBB-C04CE39F77AA}" type="presOf" srcId="{4C93B7F6-A7A5-4CB8-BF7E-A962D66A84AF}" destId="{9D827BA6-EE7B-4664-9C50-68DF62E29CD7}" srcOrd="0" destOrd="0" presId="urn:microsoft.com/office/officeart/2018/5/layout/IconCircleLabelList"/>
    <dgm:cxn modelId="{EFFC1199-4098-4C62-B495-DB2244739430}" srcId="{88FEE9B2-6BA3-42B2-B579-91DE1C26D089}" destId="{4C93B7F6-A7A5-4CB8-BF7E-A962D66A84AF}" srcOrd="0" destOrd="0" parTransId="{47DC4691-5E25-4A2C-B044-65152FBEDF5B}" sibTransId="{17B3FD31-7AE3-4F7F-8EB2-B82E63856265}"/>
    <dgm:cxn modelId="{384B789D-8613-4995-823D-0CC75CBAC416}" type="presOf" srcId="{BD14079E-26AF-44AD-9CAE-C89AEE0EE1F1}" destId="{A2EB3B9D-B265-4DD6-B1E0-22EB760289E1}" srcOrd="0" destOrd="0" presId="urn:microsoft.com/office/officeart/2018/5/layout/IconCircleLabelList"/>
    <dgm:cxn modelId="{2205AB9D-97D6-49D9-AA08-2CF45F5864FB}" srcId="{88FEE9B2-6BA3-42B2-B579-91DE1C26D089}" destId="{BD14079E-26AF-44AD-9CAE-C89AEE0EE1F1}" srcOrd="3" destOrd="0" parTransId="{9796F3BB-4593-4372-8668-FF79855C98B2}" sibTransId="{C60D7837-1FC2-4D34-AFF1-143F9D3DA11B}"/>
    <dgm:cxn modelId="{517669DD-F4F8-4E54-B525-F4667CB40B42}" type="presOf" srcId="{88FEE9B2-6BA3-42B2-B579-91DE1C26D089}" destId="{0A003709-8C93-4780-9594-CCFD8C2EE743}" srcOrd="0" destOrd="0" presId="urn:microsoft.com/office/officeart/2018/5/layout/IconCircleLabelList"/>
    <dgm:cxn modelId="{455957E5-03A6-458A-BAAA-087D2F61F21E}" type="presOf" srcId="{4AA9040E-90E8-45D8-9E3F-131CBB81EEF8}" destId="{D54FF080-2670-48F9-9AA5-817F9EABDD79}" srcOrd="0" destOrd="0" presId="urn:microsoft.com/office/officeart/2018/5/layout/IconCircleLabelList"/>
    <dgm:cxn modelId="{58AADAF5-EE97-42BE-9B49-24192410A02A}" type="presOf" srcId="{38EF1BBC-A815-465F-973E-41D6E74909B8}" destId="{E680934A-6DFD-4C06-9C2A-B15E53BAADD9}" srcOrd="0" destOrd="0" presId="urn:microsoft.com/office/officeart/2018/5/layout/IconCircleLabelList"/>
    <dgm:cxn modelId="{B192C6B2-BE60-4C16-8BAA-A82BF59D5B58}" type="presParOf" srcId="{0A003709-8C93-4780-9594-CCFD8C2EE743}" destId="{F29D9EF2-A779-473E-BB9D-5261F8F56456}" srcOrd="0" destOrd="0" presId="urn:microsoft.com/office/officeart/2018/5/layout/IconCircleLabelList"/>
    <dgm:cxn modelId="{8FD7D591-4A92-478E-A8B3-2E216578F464}" type="presParOf" srcId="{F29D9EF2-A779-473E-BB9D-5261F8F56456}" destId="{AF33356F-A38C-4661-8B3B-28155ECD7F52}" srcOrd="0" destOrd="0" presId="urn:microsoft.com/office/officeart/2018/5/layout/IconCircleLabelList"/>
    <dgm:cxn modelId="{354DA5DA-A389-426F-8D00-0CACA36C8A51}" type="presParOf" srcId="{F29D9EF2-A779-473E-BB9D-5261F8F56456}" destId="{3DD17446-0E44-488D-8B03-E1F64AF8E267}" srcOrd="1" destOrd="0" presId="urn:microsoft.com/office/officeart/2018/5/layout/IconCircleLabelList"/>
    <dgm:cxn modelId="{9AECED7A-F070-4256-A33A-6A6FEE60DF2A}" type="presParOf" srcId="{F29D9EF2-A779-473E-BB9D-5261F8F56456}" destId="{627D7C48-19D4-4C09-BEFE-5D8F4A89FFF5}" srcOrd="2" destOrd="0" presId="urn:microsoft.com/office/officeart/2018/5/layout/IconCircleLabelList"/>
    <dgm:cxn modelId="{5FC60E39-A449-4C40-B9F4-919A074DE993}" type="presParOf" srcId="{F29D9EF2-A779-473E-BB9D-5261F8F56456}" destId="{9D827BA6-EE7B-4664-9C50-68DF62E29CD7}" srcOrd="3" destOrd="0" presId="urn:microsoft.com/office/officeart/2018/5/layout/IconCircleLabelList"/>
    <dgm:cxn modelId="{FA75EC88-EC3D-4B74-8B92-E9201E0F2E2B}" type="presParOf" srcId="{0A003709-8C93-4780-9594-CCFD8C2EE743}" destId="{C1BF7EC9-B362-4745-9F65-DFA523736960}" srcOrd="1" destOrd="0" presId="urn:microsoft.com/office/officeart/2018/5/layout/IconCircleLabelList"/>
    <dgm:cxn modelId="{63EFB0E0-59D8-4B1A-8064-E52EED7F3BB9}" type="presParOf" srcId="{0A003709-8C93-4780-9594-CCFD8C2EE743}" destId="{738966E7-D92B-44F2-93C1-F62AF9921037}" srcOrd="2" destOrd="0" presId="urn:microsoft.com/office/officeart/2018/5/layout/IconCircleLabelList"/>
    <dgm:cxn modelId="{DEAFC230-5ABF-46FB-9F7A-1E826DEA3BD9}" type="presParOf" srcId="{738966E7-D92B-44F2-93C1-F62AF9921037}" destId="{753C1C74-916E-45AB-9EC1-512FAF936589}" srcOrd="0" destOrd="0" presId="urn:microsoft.com/office/officeart/2018/5/layout/IconCircleLabelList"/>
    <dgm:cxn modelId="{A98705C6-A677-462E-B649-4A6079B96F94}" type="presParOf" srcId="{738966E7-D92B-44F2-93C1-F62AF9921037}" destId="{D720C491-7B0E-471F-955C-6028F6AA3C6F}" srcOrd="1" destOrd="0" presId="urn:microsoft.com/office/officeart/2018/5/layout/IconCircleLabelList"/>
    <dgm:cxn modelId="{5E878321-1259-40BE-8117-A4BBD43019C3}" type="presParOf" srcId="{738966E7-D92B-44F2-93C1-F62AF9921037}" destId="{1454187D-3DDE-48CF-9058-B3C8B1D703EB}" srcOrd="2" destOrd="0" presId="urn:microsoft.com/office/officeart/2018/5/layout/IconCircleLabelList"/>
    <dgm:cxn modelId="{49AA2F38-4E74-4AB6-91E9-3FD3A04C8C1B}" type="presParOf" srcId="{738966E7-D92B-44F2-93C1-F62AF9921037}" destId="{E680934A-6DFD-4C06-9C2A-B15E53BAADD9}" srcOrd="3" destOrd="0" presId="urn:microsoft.com/office/officeart/2018/5/layout/IconCircleLabelList"/>
    <dgm:cxn modelId="{38463206-2576-4143-A1DD-6EE590B2757B}" type="presParOf" srcId="{0A003709-8C93-4780-9594-CCFD8C2EE743}" destId="{CE612917-E1FF-45E9-99D4-70911FC0F39E}" srcOrd="3" destOrd="0" presId="urn:microsoft.com/office/officeart/2018/5/layout/IconCircleLabelList"/>
    <dgm:cxn modelId="{99E9C7DE-F008-478E-B042-68A9F6FCFC09}" type="presParOf" srcId="{0A003709-8C93-4780-9594-CCFD8C2EE743}" destId="{47DA8808-459B-4746-B4B0-442DAFC02F89}" srcOrd="4" destOrd="0" presId="urn:microsoft.com/office/officeart/2018/5/layout/IconCircleLabelList"/>
    <dgm:cxn modelId="{A26B67DE-3940-4747-B575-CAD02F9C7557}" type="presParOf" srcId="{47DA8808-459B-4746-B4B0-442DAFC02F89}" destId="{B29D3111-B012-469C-9194-3EE86F59E6AE}" srcOrd="0" destOrd="0" presId="urn:microsoft.com/office/officeart/2018/5/layout/IconCircleLabelList"/>
    <dgm:cxn modelId="{35E81E2F-7925-4643-B49D-466D17407115}" type="presParOf" srcId="{47DA8808-459B-4746-B4B0-442DAFC02F89}" destId="{B9302F21-59D6-4C0D-92A2-D7260ABB5EA5}" srcOrd="1" destOrd="0" presId="urn:microsoft.com/office/officeart/2018/5/layout/IconCircleLabelList"/>
    <dgm:cxn modelId="{7895A1EB-A9F5-469F-8A19-1086A17D57D0}" type="presParOf" srcId="{47DA8808-459B-4746-B4B0-442DAFC02F89}" destId="{E4AB2F6B-4438-43C7-A2D8-4090F3613B81}" srcOrd="2" destOrd="0" presId="urn:microsoft.com/office/officeart/2018/5/layout/IconCircleLabelList"/>
    <dgm:cxn modelId="{930ACF5B-A979-45DF-ADF1-04407BF9EE78}" type="presParOf" srcId="{47DA8808-459B-4746-B4B0-442DAFC02F89}" destId="{D54FF080-2670-48F9-9AA5-817F9EABDD79}" srcOrd="3" destOrd="0" presId="urn:microsoft.com/office/officeart/2018/5/layout/IconCircleLabelList"/>
    <dgm:cxn modelId="{41900528-C2E7-42E0-8D6A-4DDE73E1F9B3}" type="presParOf" srcId="{0A003709-8C93-4780-9594-CCFD8C2EE743}" destId="{4620288F-76C9-410E-A965-58C8D7D56D54}" srcOrd="5" destOrd="0" presId="urn:microsoft.com/office/officeart/2018/5/layout/IconCircleLabelList"/>
    <dgm:cxn modelId="{09B8E4F8-2E3E-4BD2-AAD1-52E677748F00}" type="presParOf" srcId="{0A003709-8C93-4780-9594-CCFD8C2EE743}" destId="{D2A35082-A8EA-4F93-9D0D-7A217049DA50}" srcOrd="6" destOrd="0" presId="urn:microsoft.com/office/officeart/2018/5/layout/IconCircleLabelList"/>
    <dgm:cxn modelId="{DFC60E8F-980F-4CED-B369-A77D66B8FF17}" type="presParOf" srcId="{D2A35082-A8EA-4F93-9D0D-7A217049DA50}" destId="{BD1C1D4B-F1EE-4C15-9879-D5461D0F6C51}" srcOrd="0" destOrd="0" presId="urn:microsoft.com/office/officeart/2018/5/layout/IconCircleLabelList"/>
    <dgm:cxn modelId="{260268BE-FA62-4822-BFC3-69ACB0D6BD5C}" type="presParOf" srcId="{D2A35082-A8EA-4F93-9D0D-7A217049DA50}" destId="{E7C4772F-133C-4F76-A479-F27E30DF2796}" srcOrd="1" destOrd="0" presId="urn:microsoft.com/office/officeart/2018/5/layout/IconCircleLabelList"/>
    <dgm:cxn modelId="{433D91A9-51C8-4BC6-A97B-33D2FC6546FB}" type="presParOf" srcId="{D2A35082-A8EA-4F93-9D0D-7A217049DA50}" destId="{B173AD2C-B40A-42FB-BC97-1132DA055D51}" srcOrd="2" destOrd="0" presId="urn:microsoft.com/office/officeart/2018/5/layout/IconCircleLabelList"/>
    <dgm:cxn modelId="{B23211F2-3A91-4B84-853C-F2513D5AA95A}" type="presParOf" srcId="{D2A35082-A8EA-4F93-9D0D-7A217049DA50}" destId="{A2EB3B9D-B265-4DD6-B1E0-22EB760289E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21B8E-BF38-4AB3-B05D-2E1D58100DF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A12F6-D36D-46E7-B983-110578C7BF3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BDDD0C-C945-40AE-B5E9-09F682BA430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In order to get LTV, we have performed RFM Analysis on the dataset. </a:t>
          </a:r>
        </a:p>
      </dsp:txBody>
      <dsp:txXfrm>
        <a:off x="1834517" y="469890"/>
        <a:ext cx="3148942" cy="1335915"/>
      </dsp:txXfrm>
    </dsp:sp>
    <dsp:sp modelId="{1755A39D-A856-42BB-AE31-81376C7CBA49}">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161AE-D88E-4A10-B895-A79ABD0DCC6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376B4-9F24-47BE-80DD-FA33077EFF1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Frequency - Number of purchase made</a:t>
          </a:r>
        </a:p>
      </dsp:txBody>
      <dsp:txXfrm>
        <a:off x="7154322" y="469890"/>
        <a:ext cx="3148942" cy="1335915"/>
      </dsp:txXfrm>
    </dsp:sp>
    <dsp:sp modelId="{57D02DB6-157A-48BB-A8C7-EDE76F2056EE}">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B35FE-8C48-4158-A939-9E20AE35250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6D073-B097-4208-817A-33B0485AA7A6}">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Recency- Days from last purchase</a:t>
          </a:r>
        </a:p>
      </dsp:txBody>
      <dsp:txXfrm>
        <a:off x="1834517" y="2545532"/>
        <a:ext cx="3148942" cy="1335915"/>
      </dsp:txXfrm>
    </dsp:sp>
    <dsp:sp modelId="{38B4A85D-B09E-406C-8577-A9D4CB264943}">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3DF74-E8A0-4D11-B30C-F5B7B5F9638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5AE1C1-24D1-469B-8745-09F7DD26CCC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Monetary- total amount purchase for by a customer</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3356F-A38C-4661-8B3B-28155ECD7F52}">
      <dsp:nvSpPr>
        <dsp:cNvPr id="0" name=""/>
        <dsp:cNvSpPr/>
      </dsp:nvSpPr>
      <dsp:spPr>
        <a:xfrm>
          <a:off x="1565040" y="337908"/>
          <a:ext cx="1292954" cy="12929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17446-0E44-488D-8B03-E1F64AF8E267}">
      <dsp:nvSpPr>
        <dsp:cNvPr id="0" name=""/>
        <dsp:cNvSpPr/>
      </dsp:nvSpPr>
      <dsp:spPr>
        <a:xfrm>
          <a:off x="1840587" y="613456"/>
          <a:ext cx="741859" cy="741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827BA6-EE7B-4664-9C50-68DF62E29CD7}">
      <dsp:nvSpPr>
        <dsp:cNvPr id="0" name=""/>
        <dsp:cNvSpPr/>
      </dsp:nvSpPr>
      <dsp:spPr>
        <a:xfrm>
          <a:off x="1145380" y="1929190"/>
          <a:ext cx="2119597" cy="44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Auto-Regressive</a:t>
          </a:r>
          <a:br>
            <a:rPr lang="en-US" sz="1100" kern="1200" dirty="0"/>
          </a:br>
          <a:r>
            <a:rPr lang="en-US" sz="1100" kern="1200" dirty="0"/>
            <a:t> Integrated </a:t>
          </a:r>
          <a:br>
            <a:rPr lang="en-US" sz="1100" kern="1200" dirty="0"/>
          </a:br>
          <a:r>
            <a:rPr lang="en-US" sz="1100" kern="1200" dirty="0"/>
            <a:t>Moving </a:t>
          </a:r>
          <a:br>
            <a:rPr lang="en-US" sz="1100" kern="1200" dirty="0"/>
          </a:br>
          <a:r>
            <a:rPr lang="en-US" sz="1100" kern="1200" dirty="0"/>
            <a:t>Average</a:t>
          </a:r>
        </a:p>
      </dsp:txBody>
      <dsp:txXfrm>
        <a:off x="1145380" y="1929190"/>
        <a:ext cx="2119597" cy="447838"/>
      </dsp:txXfrm>
    </dsp:sp>
    <dsp:sp modelId="{753C1C74-916E-45AB-9EC1-512FAF936589}">
      <dsp:nvSpPr>
        <dsp:cNvPr id="0" name=""/>
        <dsp:cNvSpPr/>
      </dsp:nvSpPr>
      <dsp:spPr>
        <a:xfrm>
          <a:off x="4055567" y="382339"/>
          <a:ext cx="1292954" cy="12929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0C491-7B0E-471F-955C-6028F6AA3C6F}">
      <dsp:nvSpPr>
        <dsp:cNvPr id="0" name=""/>
        <dsp:cNvSpPr/>
      </dsp:nvSpPr>
      <dsp:spPr>
        <a:xfrm>
          <a:off x="4331115" y="657887"/>
          <a:ext cx="741859" cy="741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80934A-6DFD-4C06-9C2A-B15E53BAADD9}">
      <dsp:nvSpPr>
        <dsp:cNvPr id="0" name=""/>
        <dsp:cNvSpPr/>
      </dsp:nvSpPr>
      <dsp:spPr>
        <a:xfrm>
          <a:off x="3642245" y="1937223"/>
          <a:ext cx="2119597" cy="27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uses observations from previous steps as input to predict the next time step. </a:t>
          </a:r>
        </a:p>
      </dsp:txBody>
      <dsp:txXfrm>
        <a:off x="3642245" y="1937223"/>
        <a:ext cx="2119597" cy="270114"/>
      </dsp:txXfrm>
    </dsp:sp>
    <dsp:sp modelId="{B29D3111-B012-469C-9194-3EE86F59E6AE}">
      <dsp:nvSpPr>
        <dsp:cNvPr id="0" name=""/>
        <dsp:cNvSpPr/>
      </dsp:nvSpPr>
      <dsp:spPr>
        <a:xfrm>
          <a:off x="1565040" y="3011324"/>
          <a:ext cx="1292954" cy="12929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02F21-59D6-4C0D-92A2-D7260ABB5EA5}">
      <dsp:nvSpPr>
        <dsp:cNvPr id="0" name=""/>
        <dsp:cNvSpPr/>
      </dsp:nvSpPr>
      <dsp:spPr>
        <a:xfrm>
          <a:off x="1840587" y="3286872"/>
          <a:ext cx="741859" cy="741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4FF080-2670-48F9-9AA5-817F9EABDD79}">
      <dsp:nvSpPr>
        <dsp:cNvPr id="0" name=""/>
        <dsp:cNvSpPr/>
      </dsp:nvSpPr>
      <dsp:spPr>
        <a:xfrm>
          <a:off x="1152057" y="4619669"/>
          <a:ext cx="2119597" cy="44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It fits a function to the provided data, eliminating seasonal factors.</a:t>
          </a:r>
        </a:p>
      </dsp:txBody>
      <dsp:txXfrm>
        <a:off x="1152057" y="4619669"/>
        <a:ext cx="2119597" cy="447838"/>
      </dsp:txXfrm>
    </dsp:sp>
    <dsp:sp modelId="{BD1C1D4B-F1EE-4C15-9879-D5461D0F6C51}">
      <dsp:nvSpPr>
        <dsp:cNvPr id="0" name=""/>
        <dsp:cNvSpPr/>
      </dsp:nvSpPr>
      <dsp:spPr>
        <a:xfrm>
          <a:off x="4055567" y="3011324"/>
          <a:ext cx="1292954" cy="12929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4772F-133C-4F76-A479-F27E30DF2796}">
      <dsp:nvSpPr>
        <dsp:cNvPr id="0" name=""/>
        <dsp:cNvSpPr/>
      </dsp:nvSpPr>
      <dsp:spPr>
        <a:xfrm>
          <a:off x="4331115" y="3286872"/>
          <a:ext cx="741859" cy="741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EB3B9D-B265-4DD6-B1E0-22EB760289E1}">
      <dsp:nvSpPr>
        <dsp:cNvPr id="0" name=""/>
        <dsp:cNvSpPr/>
      </dsp:nvSpPr>
      <dsp:spPr>
        <a:xfrm>
          <a:off x="3642245" y="4707002"/>
          <a:ext cx="2119597" cy="44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MA- Moving average is a key factor in predicting trends in time series</a:t>
          </a:r>
        </a:p>
      </dsp:txBody>
      <dsp:txXfrm>
        <a:off x="3642245" y="4707002"/>
        <a:ext cx="2119597" cy="4478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3356F-A38C-4661-8B3B-28155ECD7F52}">
      <dsp:nvSpPr>
        <dsp:cNvPr id="0" name=""/>
        <dsp:cNvSpPr/>
      </dsp:nvSpPr>
      <dsp:spPr>
        <a:xfrm>
          <a:off x="1565040" y="337908"/>
          <a:ext cx="1292954" cy="12929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17446-0E44-488D-8B03-E1F64AF8E267}">
      <dsp:nvSpPr>
        <dsp:cNvPr id="0" name=""/>
        <dsp:cNvSpPr/>
      </dsp:nvSpPr>
      <dsp:spPr>
        <a:xfrm>
          <a:off x="1840587" y="613456"/>
          <a:ext cx="741859" cy="741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827BA6-EE7B-4664-9C50-68DF62E29CD7}">
      <dsp:nvSpPr>
        <dsp:cNvPr id="0" name=""/>
        <dsp:cNvSpPr/>
      </dsp:nvSpPr>
      <dsp:spPr>
        <a:xfrm>
          <a:off x="1145380" y="1929190"/>
          <a:ext cx="2119597" cy="44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Auto-Regressive</a:t>
          </a:r>
          <a:br>
            <a:rPr lang="en-US" sz="1100" kern="1200" dirty="0"/>
          </a:br>
          <a:r>
            <a:rPr lang="en-US" sz="1100" kern="1200" dirty="0"/>
            <a:t> Integrated </a:t>
          </a:r>
          <a:br>
            <a:rPr lang="en-US" sz="1100" kern="1200" dirty="0"/>
          </a:br>
          <a:r>
            <a:rPr lang="en-US" sz="1100" kern="1200" dirty="0"/>
            <a:t>Moving </a:t>
          </a:r>
          <a:br>
            <a:rPr lang="en-US" sz="1100" kern="1200" dirty="0"/>
          </a:br>
          <a:r>
            <a:rPr lang="en-US" sz="1100" kern="1200" dirty="0"/>
            <a:t>Average</a:t>
          </a:r>
        </a:p>
      </dsp:txBody>
      <dsp:txXfrm>
        <a:off x="1145380" y="1929190"/>
        <a:ext cx="2119597" cy="447838"/>
      </dsp:txXfrm>
    </dsp:sp>
    <dsp:sp modelId="{753C1C74-916E-45AB-9EC1-512FAF936589}">
      <dsp:nvSpPr>
        <dsp:cNvPr id="0" name=""/>
        <dsp:cNvSpPr/>
      </dsp:nvSpPr>
      <dsp:spPr>
        <a:xfrm>
          <a:off x="4055567" y="382339"/>
          <a:ext cx="1292954" cy="12929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0C491-7B0E-471F-955C-6028F6AA3C6F}">
      <dsp:nvSpPr>
        <dsp:cNvPr id="0" name=""/>
        <dsp:cNvSpPr/>
      </dsp:nvSpPr>
      <dsp:spPr>
        <a:xfrm>
          <a:off x="4331115" y="657887"/>
          <a:ext cx="741859" cy="741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80934A-6DFD-4C06-9C2A-B15E53BAADD9}">
      <dsp:nvSpPr>
        <dsp:cNvPr id="0" name=""/>
        <dsp:cNvSpPr/>
      </dsp:nvSpPr>
      <dsp:spPr>
        <a:xfrm>
          <a:off x="3642245" y="1937223"/>
          <a:ext cx="2119597" cy="27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uses observations from previous steps as input to predict the next time step. </a:t>
          </a:r>
        </a:p>
      </dsp:txBody>
      <dsp:txXfrm>
        <a:off x="3642245" y="1937223"/>
        <a:ext cx="2119597" cy="270114"/>
      </dsp:txXfrm>
    </dsp:sp>
    <dsp:sp modelId="{B29D3111-B012-469C-9194-3EE86F59E6AE}">
      <dsp:nvSpPr>
        <dsp:cNvPr id="0" name=""/>
        <dsp:cNvSpPr/>
      </dsp:nvSpPr>
      <dsp:spPr>
        <a:xfrm>
          <a:off x="1565040" y="3011324"/>
          <a:ext cx="1292954" cy="12929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02F21-59D6-4C0D-92A2-D7260ABB5EA5}">
      <dsp:nvSpPr>
        <dsp:cNvPr id="0" name=""/>
        <dsp:cNvSpPr/>
      </dsp:nvSpPr>
      <dsp:spPr>
        <a:xfrm>
          <a:off x="1840587" y="3286872"/>
          <a:ext cx="741859" cy="741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4FF080-2670-48F9-9AA5-817F9EABDD79}">
      <dsp:nvSpPr>
        <dsp:cNvPr id="0" name=""/>
        <dsp:cNvSpPr/>
      </dsp:nvSpPr>
      <dsp:spPr>
        <a:xfrm>
          <a:off x="1152057" y="4619669"/>
          <a:ext cx="2119597" cy="44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It fits a function to the provided data, eliminating seasonal factors.</a:t>
          </a:r>
        </a:p>
      </dsp:txBody>
      <dsp:txXfrm>
        <a:off x="1152057" y="4619669"/>
        <a:ext cx="2119597" cy="447838"/>
      </dsp:txXfrm>
    </dsp:sp>
    <dsp:sp modelId="{BD1C1D4B-F1EE-4C15-9879-D5461D0F6C51}">
      <dsp:nvSpPr>
        <dsp:cNvPr id="0" name=""/>
        <dsp:cNvSpPr/>
      </dsp:nvSpPr>
      <dsp:spPr>
        <a:xfrm>
          <a:off x="4055567" y="3011324"/>
          <a:ext cx="1292954" cy="12929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4772F-133C-4F76-A479-F27E30DF2796}">
      <dsp:nvSpPr>
        <dsp:cNvPr id="0" name=""/>
        <dsp:cNvSpPr/>
      </dsp:nvSpPr>
      <dsp:spPr>
        <a:xfrm>
          <a:off x="4331115" y="3286872"/>
          <a:ext cx="741859" cy="741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EB3B9D-B265-4DD6-B1E0-22EB760289E1}">
      <dsp:nvSpPr>
        <dsp:cNvPr id="0" name=""/>
        <dsp:cNvSpPr/>
      </dsp:nvSpPr>
      <dsp:spPr>
        <a:xfrm>
          <a:off x="3642245" y="4707002"/>
          <a:ext cx="2119597" cy="44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MA- Moving average is a key factor in predicting trends in time series</a:t>
          </a:r>
        </a:p>
      </dsp:txBody>
      <dsp:txXfrm>
        <a:off x="3642245" y="4707002"/>
        <a:ext cx="2119597" cy="44783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ECC8F-9E8E-4BF5-AEB8-00F52B7AF9E6}"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54F7D-A04A-413A-9B4D-0DE052C4957A}" type="slidenum">
              <a:rPr lang="en-US" smtClean="0"/>
              <a:t>‹#›</a:t>
            </a:fld>
            <a:endParaRPr lang="en-US"/>
          </a:p>
        </p:txBody>
      </p:sp>
    </p:spTree>
    <p:extLst>
      <p:ext uri="{BB962C8B-B14F-4D97-AF65-F5344CB8AC3E}">
        <p14:creationId xmlns:p14="http://schemas.microsoft.com/office/powerpoint/2010/main" val="116978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t.wikipedia.org/wiki/E-commer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pt.wikipedia.org/wiki/Amaz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02122"/>
                </a:solidFill>
                <a:effectLst/>
                <a:latin typeface="Arial" panose="020B0604020202020204" pitchFamily="34" charset="0"/>
              </a:rPr>
              <a:t>Olist</a:t>
            </a:r>
            <a:r>
              <a:rPr lang="en-US" b="0" i="0" dirty="0">
                <a:solidFill>
                  <a:srgbClr val="202122"/>
                </a:solidFill>
                <a:effectLst/>
                <a:latin typeface="Arial" panose="020B0604020202020204" pitchFamily="34" charset="0"/>
              </a:rPr>
              <a:t> is a Brazilian startup that operates in the </a:t>
            </a:r>
            <a:r>
              <a:rPr lang="en-US" b="0" i="0" u="none" strike="noStrike" dirty="0">
                <a:solidFill>
                  <a:srgbClr val="0645AD"/>
                </a:solidFill>
                <a:effectLst/>
                <a:latin typeface="Arial" panose="020B0604020202020204" pitchFamily="34" charset="0"/>
                <a:hlinkClick r:id="rId3" tooltip="e-commerce"/>
              </a:rPr>
              <a:t>e-commerce</a:t>
            </a:r>
            <a:r>
              <a:rPr lang="en-US" b="0" i="0" dirty="0">
                <a:solidFill>
                  <a:srgbClr val="202122"/>
                </a:solidFill>
                <a:effectLst/>
                <a:latin typeface="Arial" panose="020B0604020202020204" pitchFamily="34" charset="0"/>
              </a:rPr>
              <a:t> segment through several marketplaces</a:t>
            </a:r>
          </a:p>
          <a:p>
            <a:r>
              <a:rPr lang="en-US" b="0" i="0" dirty="0">
                <a:solidFill>
                  <a:srgbClr val="202122"/>
                </a:solidFill>
                <a:effectLst/>
                <a:latin typeface="Arial" panose="020B0604020202020204" pitchFamily="34" charset="0"/>
              </a:rPr>
              <a:t>On the one hand, </a:t>
            </a:r>
            <a:r>
              <a:rPr lang="en-US" b="0" i="0" dirty="0" err="1">
                <a:solidFill>
                  <a:srgbClr val="202122"/>
                </a:solidFill>
                <a:effectLst/>
                <a:latin typeface="Arial" panose="020B0604020202020204" pitchFamily="34" charset="0"/>
              </a:rPr>
              <a:t>olist</a:t>
            </a:r>
            <a:r>
              <a:rPr lang="en-US" b="0" i="0" dirty="0">
                <a:solidFill>
                  <a:srgbClr val="202122"/>
                </a:solidFill>
                <a:effectLst/>
                <a:latin typeface="Arial" panose="020B0604020202020204" pitchFamily="34" charset="0"/>
              </a:rPr>
              <a:t> concentrates sellers who want to advertise on marketplaces such as </a:t>
            </a:r>
            <a:r>
              <a:rPr lang="en-US" b="0" i="0" u="none" strike="noStrike" dirty="0">
                <a:solidFill>
                  <a:srgbClr val="0645AD"/>
                </a:solidFill>
                <a:effectLst/>
                <a:latin typeface="Arial" panose="020B0604020202020204" pitchFamily="34" charset="0"/>
                <a:hlinkClick r:id="rId4" tooltip="amazon"/>
              </a:rPr>
              <a:t>Amazon</a:t>
            </a:r>
            <a:r>
              <a:rPr lang="en-US" b="0" i="0" dirty="0">
                <a:solidFill>
                  <a:srgbClr val="202122"/>
                </a:solidFill>
                <a:effectLst/>
                <a:latin typeface="Arial" panose="020B0604020202020204" pitchFamily="34" charset="0"/>
              </a:rPr>
              <a:t>. </a:t>
            </a:r>
          </a:p>
          <a:p>
            <a:r>
              <a:rPr lang="en-US" b="0" i="0" dirty="0">
                <a:solidFill>
                  <a:srgbClr val="202122"/>
                </a:solidFill>
                <a:effectLst/>
                <a:latin typeface="Arial" panose="020B0604020202020204" pitchFamily="34" charset="0"/>
              </a:rPr>
              <a:t>On the other hand, it concentrates the products of all sellers in a single store that is visible to the final consumer.</a:t>
            </a:r>
            <a:endParaRPr lang="en-US" dirty="0"/>
          </a:p>
        </p:txBody>
      </p:sp>
      <p:sp>
        <p:nvSpPr>
          <p:cNvPr id="4" name="Slide Number Placeholder 3"/>
          <p:cNvSpPr>
            <a:spLocks noGrp="1"/>
          </p:cNvSpPr>
          <p:nvPr>
            <p:ph type="sldNum" sz="quarter" idx="5"/>
          </p:nvPr>
        </p:nvSpPr>
        <p:spPr/>
        <p:txBody>
          <a:bodyPr/>
          <a:lstStyle/>
          <a:p>
            <a:fld id="{47A54F7D-A04A-413A-9B4D-0DE052C4957A}" type="slidenum">
              <a:rPr lang="en-US" smtClean="0"/>
              <a:t>2</a:t>
            </a:fld>
            <a:endParaRPr lang="en-US"/>
          </a:p>
        </p:txBody>
      </p:sp>
    </p:spTree>
    <p:extLst>
      <p:ext uri="{BB962C8B-B14F-4D97-AF65-F5344CB8AC3E}">
        <p14:creationId xmlns:p14="http://schemas.microsoft.com/office/powerpoint/2010/main" val="76452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Roboto" panose="020B0604020202020204" pitchFamily="2" charset="0"/>
              </a:rPr>
              <a:t>Customer lifetime value (CLV) is </a:t>
            </a:r>
            <a:r>
              <a:rPr lang="en-US" b="1" i="0" dirty="0">
                <a:solidFill>
                  <a:srgbClr val="BDC1C6"/>
                </a:solidFill>
                <a:effectLst/>
                <a:latin typeface="Roboto" panose="020B0604020202020204" pitchFamily="2" charset="0"/>
              </a:rPr>
              <a:t>a measure of the total income a business can expect to bring in from a typical customer for as long as that person or account remains a client</a:t>
            </a:r>
            <a:r>
              <a:rPr lang="en-US" b="0" i="0" dirty="0">
                <a:solidFill>
                  <a:srgbClr val="BDC1C6"/>
                </a:solidFill>
                <a:effectLst/>
                <a:latin typeface="Roboto" panose="020B0604020202020204" pitchFamily="2" charset="0"/>
              </a:rPr>
              <a:t>.</a:t>
            </a:r>
          </a:p>
          <a:p>
            <a:endParaRPr lang="en-US" b="0" i="0" dirty="0">
              <a:solidFill>
                <a:srgbClr val="BDC1C6"/>
              </a:solidFill>
              <a:effectLst/>
              <a:latin typeface="Roboto" panose="020B0604020202020204" pitchFamily="2" charset="0"/>
            </a:endParaRPr>
          </a:p>
          <a:p>
            <a:endParaRPr lang="en-US" b="0" i="0" dirty="0">
              <a:solidFill>
                <a:srgbClr val="BDC1C6"/>
              </a:solidFill>
              <a:effectLst/>
              <a:latin typeface="Roboto" panose="020B0604020202020204" pitchFamily="2" charset="0"/>
            </a:endParaRPr>
          </a:p>
          <a:p>
            <a:endParaRPr lang="en-US" dirty="0"/>
          </a:p>
        </p:txBody>
      </p:sp>
      <p:sp>
        <p:nvSpPr>
          <p:cNvPr id="4" name="Slide Number Placeholder 3"/>
          <p:cNvSpPr>
            <a:spLocks noGrp="1"/>
          </p:cNvSpPr>
          <p:nvPr>
            <p:ph type="sldNum" sz="quarter" idx="5"/>
          </p:nvPr>
        </p:nvSpPr>
        <p:spPr/>
        <p:txBody>
          <a:bodyPr/>
          <a:lstStyle/>
          <a:p>
            <a:fld id="{47A54F7D-A04A-413A-9B4D-0DE052C4957A}" type="slidenum">
              <a:rPr lang="en-US" smtClean="0"/>
              <a:t>3</a:t>
            </a:fld>
            <a:endParaRPr lang="en-US"/>
          </a:p>
        </p:txBody>
      </p:sp>
    </p:spTree>
    <p:extLst>
      <p:ext uri="{BB962C8B-B14F-4D97-AF65-F5344CB8AC3E}">
        <p14:creationId xmlns:p14="http://schemas.microsoft.com/office/powerpoint/2010/main" val="48658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A54F7D-A04A-413A-9B4D-0DE052C4957A}" type="slidenum">
              <a:rPr lang="en-US" smtClean="0"/>
              <a:t>4</a:t>
            </a:fld>
            <a:endParaRPr lang="en-US"/>
          </a:p>
        </p:txBody>
      </p:sp>
    </p:spTree>
    <p:extLst>
      <p:ext uri="{BB962C8B-B14F-4D97-AF65-F5344CB8AC3E}">
        <p14:creationId xmlns:p14="http://schemas.microsoft.com/office/powerpoint/2010/main" val="288475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Roboto" panose="02000000000000000000" pitchFamily="2" charset="0"/>
              </a:rPr>
              <a:t>In order to create a reliable dataset, we need to clean data to remove errors &amp; duplicate data</a:t>
            </a:r>
          </a:p>
          <a:p>
            <a:r>
              <a:rPr lang="en-US" b="0" i="0" dirty="0">
                <a:solidFill>
                  <a:srgbClr val="BDC1C6"/>
                </a:solidFill>
                <a:effectLst/>
                <a:latin typeface="Roboto" panose="02000000000000000000" pitchFamily="2" charset="0"/>
              </a:rPr>
              <a:t>This </a:t>
            </a:r>
            <a:r>
              <a:rPr lang="en-US" b="1" i="0" dirty="0">
                <a:solidFill>
                  <a:srgbClr val="BDC1C6"/>
                </a:solidFill>
                <a:effectLst/>
                <a:latin typeface="Roboto" panose="02000000000000000000" pitchFamily="2" charset="0"/>
              </a:rPr>
              <a:t>improves the quality of the training data for analytics and enables accurate decision-making</a:t>
            </a:r>
            <a:r>
              <a:rPr lang="en-US" b="0" i="0" dirty="0">
                <a:solidFill>
                  <a:srgbClr val="BDC1C6"/>
                </a:solidFill>
                <a:effectLst/>
                <a:latin typeface="Roboto" panose="02000000000000000000" pitchFamily="2" charset="0"/>
              </a:rPr>
              <a:t>.</a:t>
            </a:r>
            <a:endParaRPr lang="en-US" dirty="0"/>
          </a:p>
        </p:txBody>
      </p:sp>
      <p:sp>
        <p:nvSpPr>
          <p:cNvPr id="4" name="Slide Number Placeholder 3"/>
          <p:cNvSpPr>
            <a:spLocks noGrp="1"/>
          </p:cNvSpPr>
          <p:nvPr>
            <p:ph type="sldNum" sz="quarter" idx="5"/>
          </p:nvPr>
        </p:nvSpPr>
        <p:spPr/>
        <p:txBody>
          <a:bodyPr/>
          <a:lstStyle/>
          <a:p>
            <a:fld id="{47A54F7D-A04A-413A-9B4D-0DE052C4957A}" type="slidenum">
              <a:rPr lang="en-US" smtClean="0"/>
              <a:t>5</a:t>
            </a:fld>
            <a:endParaRPr lang="en-US"/>
          </a:p>
        </p:txBody>
      </p:sp>
    </p:spTree>
    <p:extLst>
      <p:ext uri="{BB962C8B-B14F-4D97-AF65-F5344CB8AC3E}">
        <p14:creationId xmlns:p14="http://schemas.microsoft.com/office/powerpoint/2010/main" val="262855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Cama_mesa_banho</a:t>
            </a:r>
            <a:r>
              <a:rPr lang="en-US" dirty="0"/>
              <a:t>: Bed tables and bath</a:t>
            </a:r>
          </a:p>
        </p:txBody>
      </p:sp>
      <p:sp>
        <p:nvSpPr>
          <p:cNvPr id="4" name="Slide Number Placeholder 3"/>
          <p:cNvSpPr>
            <a:spLocks noGrp="1"/>
          </p:cNvSpPr>
          <p:nvPr>
            <p:ph type="sldNum" sz="quarter" idx="5"/>
          </p:nvPr>
        </p:nvSpPr>
        <p:spPr/>
        <p:txBody>
          <a:bodyPr/>
          <a:lstStyle/>
          <a:p>
            <a:fld id="{47A54F7D-A04A-413A-9B4D-0DE052C4957A}" type="slidenum">
              <a:rPr lang="en-US" smtClean="0"/>
              <a:t>7</a:t>
            </a:fld>
            <a:endParaRPr lang="en-US"/>
          </a:p>
        </p:txBody>
      </p:sp>
    </p:spTree>
    <p:extLst>
      <p:ext uri="{BB962C8B-B14F-4D97-AF65-F5344CB8AC3E}">
        <p14:creationId xmlns:p14="http://schemas.microsoft.com/office/powerpoint/2010/main" val="199190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25A77B2-EF71-4F6B-8061-D8BD52A1B81F}" type="datetimeFigureOut">
              <a:rPr lang="en-US" smtClean="0"/>
              <a:t>5/10/2022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CEB4453-5FD7-4637-8510-61243D44DEBF}" type="slidenum">
              <a:rPr lang="en-US" smtClean="0"/>
              <a:t>‹#›</a:t>
            </a:fld>
            <a:endParaRPr lang="en-US"/>
          </a:p>
        </p:txBody>
      </p:sp>
    </p:spTree>
    <p:extLst>
      <p:ext uri="{BB962C8B-B14F-4D97-AF65-F5344CB8AC3E}">
        <p14:creationId xmlns:p14="http://schemas.microsoft.com/office/powerpoint/2010/main" val="106286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A77B2-EF71-4F6B-8061-D8BD52A1B81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222909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A77B2-EF71-4F6B-8061-D8BD52A1B81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138350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861A-4D29-40B1-8C34-9474B16EC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3059D-36F4-4AA3-9899-9D90C8005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78D9BD-BFA2-41C2-B94F-83351D682CB9}"/>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5" name="Footer Placeholder 4">
            <a:extLst>
              <a:ext uri="{FF2B5EF4-FFF2-40B4-BE49-F238E27FC236}">
                <a16:creationId xmlns:a16="http://schemas.microsoft.com/office/drawing/2014/main" id="{E4DAEB7D-A294-4E0B-BDFE-F1A160F97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6213F-A379-49DA-BB92-849AE5639A54}"/>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3931690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FB78-7743-4D5B-9100-BB1E85FA3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0010C-F8FF-4397-95A5-276D883E9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A5715-83E6-4F64-AB1D-EBDAA4BE2B2F}"/>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5" name="Footer Placeholder 4">
            <a:extLst>
              <a:ext uri="{FF2B5EF4-FFF2-40B4-BE49-F238E27FC236}">
                <a16:creationId xmlns:a16="http://schemas.microsoft.com/office/drawing/2014/main" id="{E26E25EC-9BBD-4CB4-A5D6-4BAA42DD9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10923-90BF-41D7-A98C-2EBEE3AA42B5}"/>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563865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0094-0E5A-46C5-8E10-383BB54C8F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A15949-8401-4EE2-864C-2BB816584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C6E87-E317-4D22-9B40-926E8FDF6561}"/>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5" name="Footer Placeholder 4">
            <a:extLst>
              <a:ext uri="{FF2B5EF4-FFF2-40B4-BE49-F238E27FC236}">
                <a16:creationId xmlns:a16="http://schemas.microsoft.com/office/drawing/2014/main" id="{B4E3EAC3-EA1E-4AA6-B7B4-DCAB091FF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DA14C-AC8B-46A0-BE25-70DC5816929B}"/>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1759372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1F3B-EA83-4913-A756-AF77352F7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4093E-4A78-49ED-A1A3-47583135F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463E6-2B75-4AE9-92D8-1BDEE3107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6F80D2-35B2-4149-96B8-F4135CFDF122}"/>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6" name="Footer Placeholder 5">
            <a:extLst>
              <a:ext uri="{FF2B5EF4-FFF2-40B4-BE49-F238E27FC236}">
                <a16:creationId xmlns:a16="http://schemas.microsoft.com/office/drawing/2014/main" id="{365B7978-16CD-4C25-9792-1F269DEB6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51C48-59C5-4DB5-AB57-EE8B64645049}"/>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278611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975E-FF65-4D96-86BE-F167AD1104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D8024C-91AC-4582-8A30-9084F65C5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0F79B-00D9-462E-84EC-E3B927AC8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53B4F-2A37-4583-87FF-CD9FFBD5A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AE72E5-F3E8-438C-962D-C30F53EF0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CC1D7F-E1CE-4DA1-AA01-8AA807D29161}"/>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8" name="Footer Placeholder 7">
            <a:extLst>
              <a:ext uri="{FF2B5EF4-FFF2-40B4-BE49-F238E27FC236}">
                <a16:creationId xmlns:a16="http://schemas.microsoft.com/office/drawing/2014/main" id="{39056554-3B3A-4B71-9E16-25C3FDE86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5B65D9-6770-4ABD-A429-8DBBB9292898}"/>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2534607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05EB-3684-4912-AF9A-59E8132CBF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D7366-E437-4F4C-9693-44721EF2028D}"/>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4" name="Footer Placeholder 3">
            <a:extLst>
              <a:ext uri="{FF2B5EF4-FFF2-40B4-BE49-F238E27FC236}">
                <a16:creationId xmlns:a16="http://schemas.microsoft.com/office/drawing/2014/main" id="{00A4256B-9A28-4DB8-AE7F-0CEB54B3B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003DF6-4FC5-49BC-9E0B-3E2C6BBB566B}"/>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3657792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D8E26-E370-47CE-B3BE-B50F869CA0C5}"/>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3" name="Footer Placeholder 2">
            <a:extLst>
              <a:ext uri="{FF2B5EF4-FFF2-40B4-BE49-F238E27FC236}">
                <a16:creationId xmlns:a16="http://schemas.microsoft.com/office/drawing/2014/main" id="{638F1690-A491-4AEB-8434-3B66DA4D4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0AC52E-7274-4C84-BD62-DCA281C71856}"/>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880968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B339-CDAE-428A-BD72-FF13B6F07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2EA0B-49A9-4EC6-8DA8-418195724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AEBEA-F941-40CE-A2A9-4C20A81E4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B54AF-5B46-4DA3-912B-7AE49899548C}"/>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6" name="Footer Placeholder 5">
            <a:extLst>
              <a:ext uri="{FF2B5EF4-FFF2-40B4-BE49-F238E27FC236}">
                <a16:creationId xmlns:a16="http://schemas.microsoft.com/office/drawing/2014/main" id="{8B88CE7C-19D5-400A-87A7-88047D3D8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96156-2184-4FE4-B6C0-6E8793340277}"/>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332226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A77B2-EF71-4F6B-8061-D8BD52A1B81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1670589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46FB-927E-4941-8C4F-974D66147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F943B1-621E-441B-81AB-2919D38F7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216DD2-2012-4FB2-920A-538CD7B7B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4CDCA-3308-4B18-9C95-402D472B4BA4}"/>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6" name="Footer Placeholder 5">
            <a:extLst>
              <a:ext uri="{FF2B5EF4-FFF2-40B4-BE49-F238E27FC236}">
                <a16:creationId xmlns:a16="http://schemas.microsoft.com/office/drawing/2014/main" id="{2140E492-666A-4E8D-BC06-F8A156256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CE649-CA27-4389-9F7F-1F3B2FF2384F}"/>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3979509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6B8B-A487-48EA-B747-C0234604DB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16E2D-DB42-4033-B153-40E11D68E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6C24E-EC02-46CB-8B57-6E1A44C21C98}"/>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5" name="Footer Placeholder 4">
            <a:extLst>
              <a:ext uri="{FF2B5EF4-FFF2-40B4-BE49-F238E27FC236}">
                <a16:creationId xmlns:a16="http://schemas.microsoft.com/office/drawing/2014/main" id="{4F845C8D-BB6C-4BEC-B7A3-EFD83B7F4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CAE25-EA99-40B4-B82E-6B9536C4BB82}"/>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860332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AC9AE-9855-4718-A19D-AC17C1A15A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2F9661-A02E-45E5-872B-4E4A53D49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A8E5B-21F7-43D3-A5FF-B37AE9486FFB}"/>
              </a:ext>
            </a:extLst>
          </p:cNvPr>
          <p:cNvSpPr>
            <a:spLocks noGrp="1"/>
          </p:cNvSpPr>
          <p:nvPr>
            <p:ph type="dt" sz="half" idx="10"/>
          </p:nvPr>
        </p:nvSpPr>
        <p:spPr/>
        <p:txBody>
          <a:bodyPr/>
          <a:lstStyle/>
          <a:p>
            <a:fld id="{5A7B7AC2-FC36-4C65-BB3E-B604A6216018}" type="datetimeFigureOut">
              <a:rPr lang="en-US" smtClean="0"/>
              <a:t>5/10/2022</a:t>
            </a:fld>
            <a:endParaRPr lang="en-US"/>
          </a:p>
        </p:txBody>
      </p:sp>
      <p:sp>
        <p:nvSpPr>
          <p:cNvPr id="5" name="Footer Placeholder 4">
            <a:extLst>
              <a:ext uri="{FF2B5EF4-FFF2-40B4-BE49-F238E27FC236}">
                <a16:creationId xmlns:a16="http://schemas.microsoft.com/office/drawing/2014/main" id="{C66DA4DB-B428-40AE-A703-FD853F357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801D1-58FD-4ED8-B034-06410C5184FB}"/>
              </a:ext>
            </a:extLst>
          </p:cNvPr>
          <p:cNvSpPr>
            <a:spLocks noGrp="1"/>
          </p:cNvSpPr>
          <p:nvPr>
            <p:ph type="sldNum" sz="quarter" idx="12"/>
          </p:nvPr>
        </p:nvSpPr>
        <p:spPr/>
        <p:txBody>
          <a:bodyPr/>
          <a:lstStyle/>
          <a:p>
            <a:fld id="{740B280D-9ECA-4EEE-B9B1-CFB6C69369FE}" type="slidenum">
              <a:rPr lang="en-US" smtClean="0"/>
              <a:t>‹#›</a:t>
            </a:fld>
            <a:endParaRPr lang="en-US"/>
          </a:p>
        </p:txBody>
      </p:sp>
    </p:spTree>
    <p:extLst>
      <p:ext uri="{BB962C8B-B14F-4D97-AF65-F5344CB8AC3E}">
        <p14:creationId xmlns:p14="http://schemas.microsoft.com/office/powerpoint/2010/main" val="71531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A77B2-EF71-4F6B-8061-D8BD52A1B81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281987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A77B2-EF71-4F6B-8061-D8BD52A1B81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349753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A77B2-EF71-4F6B-8061-D8BD52A1B81F}"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133400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5A77B2-EF71-4F6B-8061-D8BD52A1B81F}"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24627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A77B2-EF71-4F6B-8061-D8BD52A1B81F}"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B4453-5FD7-4637-8510-61243D44DEBF}" type="slidenum">
              <a:rPr lang="en-US" smtClean="0"/>
              <a:t>‹#›</a:t>
            </a:fld>
            <a:endParaRPr lang="en-US"/>
          </a:p>
        </p:txBody>
      </p:sp>
    </p:spTree>
    <p:extLst>
      <p:ext uri="{BB962C8B-B14F-4D97-AF65-F5344CB8AC3E}">
        <p14:creationId xmlns:p14="http://schemas.microsoft.com/office/powerpoint/2010/main" val="92170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25A77B2-EF71-4F6B-8061-D8BD52A1B81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CEB4453-5FD7-4637-8510-61243D44DEBF}" type="slidenum">
              <a:rPr lang="en-US" smtClean="0"/>
              <a:t>‹#›</a:t>
            </a:fld>
            <a:endParaRPr lang="en-US"/>
          </a:p>
        </p:txBody>
      </p:sp>
    </p:spTree>
    <p:extLst>
      <p:ext uri="{BB962C8B-B14F-4D97-AF65-F5344CB8AC3E}">
        <p14:creationId xmlns:p14="http://schemas.microsoft.com/office/powerpoint/2010/main" val="288133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25A77B2-EF71-4F6B-8061-D8BD52A1B81F}" type="datetimeFigureOut">
              <a:rPr lang="en-US" smtClean="0"/>
              <a:t>5/10/2022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CEB4453-5FD7-4637-8510-61243D44DEBF}" type="slidenum">
              <a:rPr lang="en-US" smtClean="0"/>
              <a:t>‹#›</a:t>
            </a:fld>
            <a:endParaRPr lang="en-US"/>
          </a:p>
        </p:txBody>
      </p:sp>
    </p:spTree>
    <p:extLst>
      <p:ext uri="{BB962C8B-B14F-4D97-AF65-F5344CB8AC3E}">
        <p14:creationId xmlns:p14="http://schemas.microsoft.com/office/powerpoint/2010/main" val="28527121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25A77B2-EF71-4F6B-8061-D8BD52A1B81F}" type="datetimeFigureOut">
              <a:rPr lang="en-US" smtClean="0"/>
              <a:t>5/10/2022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CEB4453-5FD7-4637-8510-61243D44DEBF}" type="slidenum">
              <a:rPr lang="en-US" smtClean="0"/>
              <a:t>‹#›</a:t>
            </a:fld>
            <a:endParaRPr lang="en-US"/>
          </a:p>
        </p:txBody>
      </p:sp>
    </p:spTree>
    <p:extLst>
      <p:ext uri="{BB962C8B-B14F-4D97-AF65-F5344CB8AC3E}">
        <p14:creationId xmlns:p14="http://schemas.microsoft.com/office/powerpoint/2010/main" val="317678513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BF317-ECB2-4AAE-B72C-9B5520D3F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7DC57-7ADD-4CAB-B89B-DA8053A50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947AC-A25B-42D1-ADA7-96306AFC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B7AC2-FC36-4C65-BB3E-B604A6216018}" type="datetimeFigureOut">
              <a:rPr lang="en-US" smtClean="0"/>
              <a:t>5/10/2022</a:t>
            </a:fld>
            <a:endParaRPr lang="en-US"/>
          </a:p>
        </p:txBody>
      </p:sp>
      <p:sp>
        <p:nvSpPr>
          <p:cNvPr id="5" name="Footer Placeholder 4">
            <a:extLst>
              <a:ext uri="{FF2B5EF4-FFF2-40B4-BE49-F238E27FC236}">
                <a16:creationId xmlns:a16="http://schemas.microsoft.com/office/drawing/2014/main" id="{9D87C401-8593-4B61-A99C-2269CF2E8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2D595A-4A75-4468-A581-94EE2AD91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B280D-9ECA-4EEE-B9B1-CFB6C69369FE}" type="slidenum">
              <a:rPr lang="en-US" smtClean="0"/>
              <a:t>‹#›</a:t>
            </a:fld>
            <a:endParaRPr lang="en-US"/>
          </a:p>
        </p:txBody>
      </p:sp>
    </p:spTree>
    <p:extLst>
      <p:ext uri="{BB962C8B-B14F-4D97-AF65-F5344CB8AC3E}">
        <p14:creationId xmlns:p14="http://schemas.microsoft.com/office/powerpoint/2010/main" val="27929094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background of department store">
            <a:extLst>
              <a:ext uri="{FF2B5EF4-FFF2-40B4-BE49-F238E27FC236}">
                <a16:creationId xmlns:a16="http://schemas.microsoft.com/office/drawing/2014/main" id="{18FC6447-0E85-E935-A621-412F8F41AF8E}"/>
              </a:ext>
            </a:extLst>
          </p:cNvPr>
          <p:cNvPicPr>
            <a:picLocks noChangeAspect="1"/>
          </p:cNvPicPr>
          <p:nvPr/>
        </p:nvPicPr>
        <p:blipFill rotWithShape="1">
          <a:blip r:embed="rId2">
            <a:alphaModFix amt="4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8D06BCE-F3B9-4FE8-966F-4F607B7D7407}"/>
              </a:ext>
            </a:extLst>
          </p:cNvPr>
          <p:cNvSpPr>
            <a:spLocks noGrp="1"/>
          </p:cNvSpPr>
          <p:nvPr>
            <p:ph type="ctrTitle"/>
          </p:nvPr>
        </p:nvSpPr>
        <p:spPr>
          <a:xfrm>
            <a:off x="603504" y="770467"/>
            <a:ext cx="10782300" cy="3352800"/>
          </a:xfrm>
        </p:spPr>
        <p:txBody>
          <a:bodyPr>
            <a:normAutofit/>
          </a:bodyPr>
          <a:lstStyle/>
          <a:p>
            <a:r>
              <a:rPr lang="en-US" dirty="0">
                <a:solidFill>
                  <a:schemeClr val="tx1"/>
                </a:solidFill>
              </a:rPr>
              <a:t>Ecommerce </a:t>
            </a:r>
            <a:r>
              <a:rPr lang="en-US" dirty="0" err="1">
                <a:solidFill>
                  <a:schemeClr val="tx1"/>
                </a:solidFill>
              </a:rPr>
              <a:t>Olist</a:t>
            </a:r>
            <a:r>
              <a:rPr lang="en-US" dirty="0">
                <a:solidFill>
                  <a:schemeClr val="tx1"/>
                </a:solidFill>
              </a:rPr>
              <a:t> Store</a:t>
            </a:r>
          </a:p>
        </p:txBody>
      </p:sp>
      <p:sp>
        <p:nvSpPr>
          <p:cNvPr id="3" name="Subtitle 2">
            <a:extLst>
              <a:ext uri="{FF2B5EF4-FFF2-40B4-BE49-F238E27FC236}">
                <a16:creationId xmlns:a16="http://schemas.microsoft.com/office/drawing/2014/main" id="{D6E143ED-ACCB-4900-A087-297BC3077429}"/>
              </a:ext>
            </a:extLst>
          </p:cNvPr>
          <p:cNvSpPr>
            <a:spLocks noGrp="1"/>
          </p:cNvSpPr>
          <p:nvPr>
            <p:ph type="subTitle" idx="1"/>
          </p:nvPr>
        </p:nvSpPr>
        <p:spPr>
          <a:xfrm>
            <a:off x="667512" y="4206876"/>
            <a:ext cx="9228201" cy="1645920"/>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6499276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0">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05797-0493-16A7-DB9B-67C905980D2D}"/>
              </a:ext>
            </a:extLst>
          </p:cNvPr>
          <p:cNvSpPr>
            <a:spLocks noGrp="1"/>
          </p:cNvSpPr>
          <p:nvPr>
            <p:ph type="title"/>
          </p:nvPr>
        </p:nvSpPr>
        <p:spPr>
          <a:xfrm>
            <a:off x="634181" y="4877137"/>
            <a:ext cx="10923638" cy="1125190"/>
          </a:xfrm>
        </p:spPr>
        <p:txBody>
          <a:bodyPr vert="horz" lIns="91440" tIns="45720" rIns="91440" bIns="45720" rtlCol="0" anchor="b">
            <a:normAutofit/>
          </a:bodyPr>
          <a:lstStyle/>
          <a:p>
            <a:pPr>
              <a:lnSpc>
                <a:spcPct val="80000"/>
              </a:lnSpc>
            </a:pPr>
            <a:r>
              <a:rPr lang="en-US" sz="6600" dirty="0">
                <a:solidFill>
                  <a:srgbClr val="FFFFFF"/>
                </a:solidFill>
              </a:rPr>
              <a:t>Logistics efficiency analysis</a:t>
            </a:r>
          </a:p>
        </p:txBody>
      </p:sp>
      <p:sp>
        <p:nvSpPr>
          <p:cNvPr id="13" name="Rectangle 12">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57AB59A3-8E1D-174A-11BA-1B03E1D902B8}"/>
              </a:ext>
            </a:extLst>
          </p:cNvPr>
          <p:cNvPicPr>
            <a:picLocks noGrp="1" noChangeAspect="1"/>
          </p:cNvPicPr>
          <p:nvPr>
            <p:ph idx="1"/>
          </p:nvPr>
        </p:nvPicPr>
        <p:blipFill>
          <a:blip r:embed="rId2"/>
          <a:stretch>
            <a:fillRect/>
          </a:stretch>
        </p:blipFill>
        <p:spPr>
          <a:xfrm>
            <a:off x="609600" y="1112224"/>
            <a:ext cx="10938932" cy="2652690"/>
          </a:xfrm>
          <a:prstGeom prst="rect">
            <a:avLst/>
          </a:prstGeom>
        </p:spPr>
      </p:pic>
    </p:spTree>
    <p:extLst>
      <p:ext uri="{BB962C8B-B14F-4D97-AF65-F5344CB8AC3E}">
        <p14:creationId xmlns:p14="http://schemas.microsoft.com/office/powerpoint/2010/main" val="281988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4C2443"/>
          </a:solidFill>
          <a:ln>
            <a:solidFill>
              <a:srgbClr val="4C2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21C26-76F2-51D6-0023-4A015E8CA8E4}"/>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rPr>
              <a:t>Delivery Date correlation to Sales Frequency</a:t>
            </a:r>
          </a:p>
        </p:txBody>
      </p:sp>
      <p:pic>
        <p:nvPicPr>
          <p:cNvPr id="4" name="Picture 4" descr="Chart&#10;&#10;Description automatically generated">
            <a:extLst>
              <a:ext uri="{FF2B5EF4-FFF2-40B4-BE49-F238E27FC236}">
                <a16:creationId xmlns:a16="http://schemas.microsoft.com/office/drawing/2014/main" id="{2026ED72-46E4-7C1D-FEEF-1BE0F1AB03AE}"/>
              </a:ext>
            </a:extLst>
          </p:cNvPr>
          <p:cNvPicPr>
            <a:picLocks noChangeAspect="1"/>
          </p:cNvPicPr>
          <p:nvPr/>
        </p:nvPicPr>
        <p:blipFill>
          <a:blip r:embed="rId2"/>
          <a:stretch>
            <a:fillRect/>
          </a:stretch>
        </p:blipFill>
        <p:spPr>
          <a:xfrm>
            <a:off x="617220" y="1328330"/>
            <a:ext cx="6278529" cy="4865859"/>
          </a:xfrm>
          <a:prstGeom prst="rect">
            <a:avLst/>
          </a:prstGeom>
        </p:spPr>
      </p:pic>
      <p:sp>
        <p:nvSpPr>
          <p:cNvPr id="8" name="Content Placeholder 7">
            <a:extLst>
              <a:ext uri="{FF2B5EF4-FFF2-40B4-BE49-F238E27FC236}">
                <a16:creationId xmlns:a16="http://schemas.microsoft.com/office/drawing/2014/main" id="{0171B2D4-B2EA-792D-B11D-3600892745A7}"/>
              </a:ext>
            </a:extLst>
          </p:cNvPr>
          <p:cNvSpPr>
            <a:spLocks noGrp="1"/>
          </p:cNvSpPr>
          <p:nvPr>
            <p:ph idx="1"/>
          </p:nvPr>
        </p:nvSpPr>
        <p:spPr>
          <a:xfrm>
            <a:off x="8156433" y="3000375"/>
            <a:ext cx="3401568" cy="3358092"/>
          </a:xfrm>
        </p:spPr>
        <p:txBody>
          <a:bodyPr>
            <a:normAutofit lnSpcReduction="10000"/>
          </a:bodyPr>
          <a:lstStyle/>
          <a:p>
            <a:r>
              <a:rPr lang="en-US" dirty="0">
                <a:solidFill>
                  <a:srgbClr val="FFFFFF"/>
                </a:solidFill>
              </a:rPr>
              <a:t>Delivery expectations vs actual arrival </a:t>
            </a:r>
          </a:p>
          <a:p>
            <a:r>
              <a:rPr lang="en-US" dirty="0">
                <a:solidFill>
                  <a:srgbClr val="FFFFFF"/>
                </a:solidFill>
              </a:rPr>
              <a:t>Expected a strong correlation to frequency of sales </a:t>
            </a:r>
          </a:p>
          <a:p>
            <a:r>
              <a:rPr lang="en-US" dirty="0">
                <a:solidFill>
                  <a:srgbClr val="FFFFFF"/>
                </a:solidFill>
              </a:rPr>
              <a:t>No strong pattern was observed </a:t>
            </a:r>
          </a:p>
          <a:p>
            <a:r>
              <a:rPr lang="en-US" dirty="0">
                <a:solidFill>
                  <a:srgbClr val="FFFFFF"/>
                </a:solidFill>
              </a:rPr>
              <a:t>Required us to reach out for different options</a:t>
            </a:r>
          </a:p>
        </p:txBody>
      </p:sp>
    </p:spTree>
    <p:extLst>
      <p:ext uri="{BB962C8B-B14F-4D97-AF65-F5344CB8AC3E}">
        <p14:creationId xmlns:p14="http://schemas.microsoft.com/office/powerpoint/2010/main" val="296182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3EFC75-D61F-4CEA-9817-11CC86030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66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02F3DD-3E32-4AF8-BFA1-D131A6B4B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F666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A02B6ECD-4EF3-8622-27A9-F926F755F897}"/>
              </a:ext>
            </a:extLst>
          </p:cNvPr>
          <p:cNvPicPr>
            <a:picLocks noGrp="1" noChangeAspect="1"/>
          </p:cNvPicPr>
          <p:nvPr>
            <p:ph idx="1"/>
          </p:nvPr>
        </p:nvPicPr>
        <p:blipFill>
          <a:blip r:embed="rId2"/>
          <a:stretch>
            <a:fillRect/>
          </a:stretch>
        </p:blipFill>
        <p:spPr>
          <a:xfrm>
            <a:off x="786388" y="1265333"/>
            <a:ext cx="10619225" cy="4327334"/>
          </a:xfrm>
          <a:prstGeom prst="rect">
            <a:avLst/>
          </a:prstGeom>
        </p:spPr>
      </p:pic>
    </p:spTree>
    <p:extLst>
      <p:ext uri="{BB962C8B-B14F-4D97-AF65-F5344CB8AC3E}">
        <p14:creationId xmlns:p14="http://schemas.microsoft.com/office/powerpoint/2010/main" val="348007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5CC1-3A2C-481F-9681-6B99F11ED2B1}"/>
              </a:ext>
            </a:extLst>
          </p:cNvPr>
          <p:cNvSpPr>
            <a:spLocks noGrp="1"/>
          </p:cNvSpPr>
          <p:nvPr>
            <p:ph type="title"/>
          </p:nvPr>
        </p:nvSpPr>
        <p:spPr/>
        <p:txBody>
          <a:bodyPr/>
          <a:lstStyle/>
          <a:p>
            <a:r>
              <a:rPr lang="en-US" dirty="0" err="1"/>
              <a:t>PyCaret</a:t>
            </a:r>
            <a:endParaRPr lang="en-US" dirty="0"/>
          </a:p>
        </p:txBody>
      </p:sp>
      <p:pic>
        <p:nvPicPr>
          <p:cNvPr id="5" name="Content Placeholder 4">
            <a:extLst>
              <a:ext uri="{FF2B5EF4-FFF2-40B4-BE49-F238E27FC236}">
                <a16:creationId xmlns:a16="http://schemas.microsoft.com/office/drawing/2014/main" id="{065D7BF2-AF53-4898-85FB-C1D987B7B45D}"/>
              </a:ext>
            </a:extLst>
          </p:cNvPr>
          <p:cNvPicPr>
            <a:picLocks noGrp="1" noChangeAspect="1"/>
          </p:cNvPicPr>
          <p:nvPr>
            <p:ph idx="1"/>
          </p:nvPr>
        </p:nvPicPr>
        <p:blipFill>
          <a:blip r:embed="rId2"/>
          <a:stretch>
            <a:fillRect/>
          </a:stretch>
        </p:blipFill>
        <p:spPr>
          <a:xfrm>
            <a:off x="657224" y="2302309"/>
            <a:ext cx="5239144" cy="3767137"/>
          </a:xfrm>
        </p:spPr>
      </p:pic>
      <p:pic>
        <p:nvPicPr>
          <p:cNvPr id="7" name="Picture 6">
            <a:extLst>
              <a:ext uri="{FF2B5EF4-FFF2-40B4-BE49-F238E27FC236}">
                <a16:creationId xmlns:a16="http://schemas.microsoft.com/office/drawing/2014/main" id="{E39EDD2D-27B2-402A-87E7-D75C455AEFED}"/>
              </a:ext>
            </a:extLst>
          </p:cNvPr>
          <p:cNvPicPr>
            <a:picLocks noChangeAspect="1"/>
          </p:cNvPicPr>
          <p:nvPr/>
        </p:nvPicPr>
        <p:blipFill>
          <a:blip r:embed="rId3"/>
          <a:stretch>
            <a:fillRect/>
          </a:stretch>
        </p:blipFill>
        <p:spPr>
          <a:xfrm>
            <a:off x="6295634" y="1504106"/>
            <a:ext cx="5425910" cy="4854361"/>
          </a:xfrm>
          <a:prstGeom prst="rect">
            <a:avLst/>
          </a:prstGeom>
        </p:spPr>
      </p:pic>
    </p:spTree>
    <p:extLst>
      <p:ext uri="{BB962C8B-B14F-4D97-AF65-F5344CB8AC3E}">
        <p14:creationId xmlns:p14="http://schemas.microsoft.com/office/powerpoint/2010/main" val="315799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666F-1FB1-4C40-A3FF-E1E6EB32B66E}"/>
              </a:ext>
            </a:extLst>
          </p:cNvPr>
          <p:cNvSpPr>
            <a:spLocks noGrp="1"/>
          </p:cNvSpPr>
          <p:nvPr>
            <p:ph type="title"/>
          </p:nvPr>
        </p:nvSpPr>
        <p:spPr>
          <a:xfrm>
            <a:off x="657224" y="499533"/>
            <a:ext cx="9930565" cy="607372"/>
          </a:xfrm>
        </p:spPr>
        <p:txBody>
          <a:bodyPr>
            <a:noAutofit/>
          </a:bodyPr>
          <a:lstStyle/>
          <a:p>
            <a:r>
              <a:rPr lang="en-US" sz="4000" b="1" i="0" dirty="0">
                <a:solidFill>
                  <a:srgbClr val="000000"/>
                </a:solidFill>
                <a:effectLst/>
                <a:latin typeface="var(--jp-content-font-family)"/>
              </a:rPr>
              <a:t>Customer Lifetime Value </a:t>
            </a:r>
            <a:endParaRPr lang="en-US" sz="3600" dirty="0"/>
          </a:p>
        </p:txBody>
      </p:sp>
      <p:graphicFrame>
        <p:nvGraphicFramePr>
          <p:cNvPr id="7" name="Content Placeholder 2">
            <a:extLst>
              <a:ext uri="{FF2B5EF4-FFF2-40B4-BE49-F238E27FC236}">
                <a16:creationId xmlns:a16="http://schemas.microsoft.com/office/drawing/2014/main" id="{1F56E9A1-EF05-043F-0397-920641DFD1FB}"/>
              </a:ext>
            </a:extLst>
          </p:cNvPr>
          <p:cNvGraphicFramePr>
            <a:graphicFrameLocks noGrp="1"/>
          </p:cNvGraphicFramePr>
          <p:nvPr>
            <p:ph idx="1"/>
            <p:extLst>
              <p:ext uri="{D42A27DB-BD31-4B8C-83A1-F6EECF244321}">
                <p14:modId xmlns:p14="http://schemas.microsoft.com/office/powerpoint/2010/main" val="3226636805"/>
              </p:ext>
            </p:extLst>
          </p:nvPr>
        </p:nvGraphicFramePr>
        <p:xfrm>
          <a:off x="657224" y="274149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F5A3B64-9AF3-49A6-A48F-608A71CCCB9D}"/>
              </a:ext>
            </a:extLst>
          </p:cNvPr>
          <p:cNvSpPr txBox="1"/>
          <p:nvPr/>
        </p:nvSpPr>
        <p:spPr>
          <a:xfrm>
            <a:off x="449178" y="1106905"/>
            <a:ext cx="11293643" cy="1908215"/>
          </a:xfrm>
          <a:prstGeom prst="rect">
            <a:avLst/>
          </a:prstGeom>
          <a:noFill/>
        </p:spPr>
        <p:txBody>
          <a:bodyPr wrap="square">
            <a:spAutoFit/>
          </a:bodyPr>
          <a:lstStyle/>
          <a:p>
            <a:r>
              <a:rPr lang="en-US" sz="2000" b="0" i="0" dirty="0">
                <a:solidFill>
                  <a:srgbClr val="000000"/>
                </a:solidFill>
                <a:effectLst/>
                <a:latin typeface="var(--jp-content-font-family)"/>
              </a:rPr>
              <a:t>In marketing, customer lifetime value (CLV or often CLTV), lifetime customer value (LCV) a prognostication of the net profit contributed to the whole future relationship with a customer</a:t>
            </a:r>
            <a:br>
              <a:rPr lang="en-US" sz="2000" b="0" i="0" dirty="0">
                <a:solidFill>
                  <a:srgbClr val="000000"/>
                </a:solidFill>
                <a:effectLst/>
                <a:latin typeface="var(--jp-content-font-family)"/>
              </a:rPr>
            </a:br>
            <a:br>
              <a:rPr lang="en-US" sz="2000" b="0" i="0" dirty="0">
                <a:solidFill>
                  <a:srgbClr val="000000"/>
                </a:solidFill>
                <a:effectLst/>
                <a:latin typeface="var(--jp-content-font-family)"/>
              </a:rPr>
            </a:br>
            <a:r>
              <a:rPr lang="en-US" sz="2000" b="1" i="0" dirty="0">
                <a:solidFill>
                  <a:srgbClr val="000000"/>
                </a:solidFill>
                <a:effectLst/>
                <a:latin typeface="var(--jp-content-font-family)"/>
              </a:rPr>
              <a:t>Lifetime Value: </a:t>
            </a:r>
            <a:r>
              <a:rPr lang="en-US" sz="2000" b="0" i="0" u="sng" dirty="0">
                <a:solidFill>
                  <a:srgbClr val="000000"/>
                </a:solidFill>
                <a:effectLst/>
                <a:latin typeface="var(--jp-content-font-family)"/>
              </a:rPr>
              <a:t>Total Gross Revenue - Total Cost</a:t>
            </a:r>
            <a:br>
              <a:rPr lang="en-US" sz="2000" b="0" i="0" dirty="0">
                <a:solidFill>
                  <a:srgbClr val="000000"/>
                </a:solidFill>
                <a:effectLst/>
                <a:latin typeface="var(--jp-content-font-family)"/>
              </a:rPr>
            </a:br>
            <a:r>
              <a:rPr lang="en-US" sz="2000" b="0" i="0" dirty="0">
                <a:solidFill>
                  <a:srgbClr val="000000"/>
                </a:solidFill>
                <a:effectLst/>
                <a:latin typeface="var(--jp-content-font-family)"/>
              </a:rPr>
              <a:t>Since total </a:t>
            </a:r>
            <a:r>
              <a:rPr lang="en-US" sz="2000" dirty="0">
                <a:solidFill>
                  <a:srgbClr val="000000"/>
                </a:solidFill>
                <a:latin typeface="var(--jp-content-font-family)"/>
              </a:rPr>
              <a:t>purchases by</a:t>
            </a:r>
            <a:r>
              <a:rPr lang="en-US" sz="2000" b="0" i="0" dirty="0">
                <a:solidFill>
                  <a:srgbClr val="000000"/>
                </a:solidFill>
                <a:effectLst/>
                <a:latin typeface="var(--jp-content-font-family)"/>
              </a:rPr>
              <a:t> each customer is not given, we take Revenue as the life time value of the customer</a:t>
            </a:r>
            <a:br>
              <a:rPr lang="en-US" sz="1800" b="0" i="0" dirty="0">
                <a:solidFill>
                  <a:srgbClr val="000000"/>
                </a:solidFill>
                <a:effectLst/>
                <a:latin typeface="var(--jp-content-font-family)"/>
              </a:rPr>
            </a:br>
            <a:endParaRPr lang="en-IN" dirty="0"/>
          </a:p>
        </p:txBody>
      </p:sp>
    </p:spTree>
    <p:extLst>
      <p:ext uri="{BB962C8B-B14F-4D97-AF65-F5344CB8AC3E}">
        <p14:creationId xmlns:p14="http://schemas.microsoft.com/office/powerpoint/2010/main" val="325989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A7E300-F365-4584-A702-188744E85611}"/>
              </a:ext>
            </a:extLst>
          </p:cNvPr>
          <p:cNvSpPr>
            <a:spLocks noGrp="1"/>
          </p:cNvSpPr>
          <p:nvPr>
            <p:ph type="title"/>
          </p:nvPr>
        </p:nvSpPr>
        <p:spPr>
          <a:xfrm>
            <a:off x="603504" y="770467"/>
            <a:ext cx="4205568" cy="2147831"/>
          </a:xfrm>
        </p:spPr>
        <p:txBody>
          <a:bodyPr vert="horz" lIns="91440" tIns="45720" rIns="91440" bIns="45720" rtlCol="0" anchor="b">
            <a:normAutofit/>
          </a:bodyPr>
          <a:lstStyle/>
          <a:p>
            <a:pPr>
              <a:lnSpc>
                <a:spcPct val="80000"/>
              </a:lnSpc>
            </a:pPr>
            <a:r>
              <a:rPr lang="en-US" sz="6700" kern="1200" spc="-120" baseline="0" dirty="0">
                <a:solidFill>
                  <a:srgbClr val="FFFFFF"/>
                </a:solidFill>
                <a:latin typeface="+mj-lt"/>
                <a:ea typeface="+mj-ea"/>
                <a:cs typeface="+mj-cs"/>
              </a:rPr>
              <a:t>Distribution Plot</a:t>
            </a:r>
          </a:p>
        </p:txBody>
      </p:sp>
      <p:sp>
        <p:nvSpPr>
          <p:cNvPr id="7" name="Rectangle 11">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23B116AB-35C4-43E3-A1C9-51D90177FA9A}"/>
              </a:ext>
            </a:extLst>
          </p:cNvPr>
          <p:cNvPicPr>
            <a:picLocks noGrp="1" noChangeAspect="1"/>
          </p:cNvPicPr>
          <p:nvPr>
            <p:ph idx="1"/>
          </p:nvPr>
        </p:nvPicPr>
        <p:blipFill rotWithShape="1">
          <a:blip r:embed="rId2"/>
          <a:srcRect l="3384" r="22423" b="2"/>
          <a:stretch/>
        </p:blipFill>
        <p:spPr>
          <a:xfrm>
            <a:off x="6096000" y="629265"/>
            <a:ext cx="5452536" cy="5585271"/>
          </a:xfrm>
          <a:prstGeom prst="rect">
            <a:avLst/>
          </a:prstGeom>
        </p:spPr>
      </p:pic>
    </p:spTree>
    <p:extLst>
      <p:ext uri="{BB962C8B-B14F-4D97-AF65-F5344CB8AC3E}">
        <p14:creationId xmlns:p14="http://schemas.microsoft.com/office/powerpoint/2010/main" val="3656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2C8716-F84C-46D5-985C-2076A7345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700F18-3EA5-4191-BB35-8051212EAC47}"/>
              </a:ext>
            </a:extLst>
          </p:cNvPr>
          <p:cNvSpPr txBox="1"/>
          <p:nvPr/>
        </p:nvSpPr>
        <p:spPr>
          <a:xfrm>
            <a:off x="676657" y="2157730"/>
            <a:ext cx="6638543" cy="3718681"/>
          </a:xfrm>
          <a:prstGeom prst="rect">
            <a:avLst/>
          </a:prstGeom>
        </p:spPr>
        <p:txBody>
          <a:bodyPr vert="horz" lIns="91440" tIns="45720" rIns="91440" bIns="45720" rtlCol="0">
            <a:normAutofit/>
          </a:bodyPr>
          <a:lstStyle/>
          <a:p>
            <a:pPr defTabSz="914400">
              <a:lnSpc>
                <a:spcPct val="85000"/>
              </a:lnSpc>
              <a:spcAft>
                <a:spcPts val="600"/>
              </a:spcAft>
            </a:pPr>
            <a:r>
              <a:rPr lang="en-US" sz="2400" dirty="0">
                <a:latin typeface="Calibri Light" panose="020F0302020204030204"/>
              </a:rPr>
              <a:t>Recency plot implies that lot customer re-buy items between 100-300 days.</a:t>
            </a:r>
          </a:p>
          <a:p>
            <a:pPr defTabSz="914400">
              <a:lnSpc>
                <a:spcPct val="85000"/>
              </a:lnSpc>
              <a:spcAft>
                <a:spcPts val="600"/>
              </a:spcAft>
            </a:pPr>
            <a:endParaRPr lang="en-US" sz="2400" dirty="0">
              <a:latin typeface="Calibri Light" panose="020F0302020204030204"/>
            </a:endParaRPr>
          </a:p>
          <a:p>
            <a:pPr defTabSz="914400">
              <a:lnSpc>
                <a:spcPct val="85000"/>
              </a:lnSpc>
              <a:spcAft>
                <a:spcPts val="600"/>
              </a:spcAft>
            </a:pPr>
            <a:r>
              <a:rPr lang="en-US" sz="2400" dirty="0">
                <a:latin typeface="Calibri Light" panose="020F0302020204030204"/>
              </a:rPr>
              <a:t>Frequency plot signifies that &gt;95% of customers makes a single purchase while ordering</a:t>
            </a:r>
          </a:p>
          <a:p>
            <a:pPr defTabSz="914400">
              <a:lnSpc>
                <a:spcPct val="85000"/>
              </a:lnSpc>
              <a:spcAft>
                <a:spcPts val="600"/>
              </a:spcAft>
            </a:pPr>
            <a:endParaRPr lang="en-US" sz="2400" dirty="0">
              <a:latin typeface="Calibri Light" panose="020F0302020204030204"/>
            </a:endParaRPr>
          </a:p>
          <a:p>
            <a:pPr defTabSz="914400">
              <a:lnSpc>
                <a:spcPct val="85000"/>
              </a:lnSpc>
              <a:spcAft>
                <a:spcPts val="600"/>
              </a:spcAft>
            </a:pPr>
            <a:r>
              <a:rPr lang="en-US" sz="2400" dirty="0">
                <a:latin typeface="Calibri Light" panose="020F0302020204030204"/>
              </a:rPr>
              <a:t>Monetary plot implies that usually, customer’s makes a purchase of 160 </a:t>
            </a:r>
          </a:p>
        </p:txBody>
      </p:sp>
      <p:sp>
        <p:nvSpPr>
          <p:cNvPr id="13" name="Rectangle 12">
            <a:extLst>
              <a:ext uri="{FF2B5EF4-FFF2-40B4-BE49-F238E27FC236}">
                <a16:creationId xmlns:a16="http://schemas.microsoft.com/office/drawing/2014/main" id="{A2AABEFD-D737-4E9B-A997-1C1507F5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C6F91108-8B73-4AF2-86B8-2EA28CF20FCA}"/>
              </a:ext>
            </a:extLst>
          </p:cNvPr>
          <p:cNvPicPr>
            <a:picLocks noChangeAspect="1"/>
          </p:cNvPicPr>
          <p:nvPr/>
        </p:nvPicPr>
        <p:blipFill>
          <a:blip r:embed="rId2"/>
          <a:stretch>
            <a:fillRect/>
          </a:stretch>
        </p:blipFill>
        <p:spPr>
          <a:xfrm>
            <a:off x="8243257" y="482770"/>
            <a:ext cx="3197589" cy="2946230"/>
          </a:xfrm>
          <a:prstGeom prst="rect">
            <a:avLst/>
          </a:prstGeom>
        </p:spPr>
      </p:pic>
      <p:pic>
        <p:nvPicPr>
          <p:cNvPr id="5" name="Content Placeholder 4" descr="Table&#10;&#10;Description automatically generated">
            <a:extLst>
              <a:ext uri="{FF2B5EF4-FFF2-40B4-BE49-F238E27FC236}">
                <a16:creationId xmlns:a16="http://schemas.microsoft.com/office/drawing/2014/main" id="{A09AC9E1-5D70-4771-9F9B-69EC06C4F142}"/>
              </a:ext>
            </a:extLst>
          </p:cNvPr>
          <p:cNvPicPr>
            <a:picLocks noGrp="1" noChangeAspect="1"/>
          </p:cNvPicPr>
          <p:nvPr>
            <p:ph idx="1"/>
          </p:nvPr>
        </p:nvPicPr>
        <p:blipFill>
          <a:blip r:embed="rId3"/>
          <a:stretch>
            <a:fillRect/>
          </a:stretch>
        </p:blipFill>
        <p:spPr>
          <a:xfrm>
            <a:off x="8273678" y="3453670"/>
            <a:ext cx="3167168" cy="2946230"/>
          </a:xfrm>
          <a:prstGeom prst="rect">
            <a:avLst/>
          </a:prstGeom>
        </p:spPr>
      </p:pic>
    </p:spTree>
    <p:extLst>
      <p:ext uri="{BB962C8B-B14F-4D97-AF65-F5344CB8AC3E}">
        <p14:creationId xmlns:p14="http://schemas.microsoft.com/office/powerpoint/2010/main" val="303800944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03EC0EE1-C7B5-4F0C-9BDF-46FBDEB3A3F5}"/>
              </a:ext>
            </a:extLst>
          </p:cNvPr>
          <p:cNvPicPr>
            <a:picLocks noChangeAspect="1"/>
          </p:cNvPicPr>
          <p:nvPr/>
        </p:nvPicPr>
        <p:blipFill rotWithShape="1">
          <a:blip r:embed="rId2"/>
          <a:srcRect t="14512" r="1" b="1908"/>
          <a:stretch/>
        </p:blipFill>
        <p:spPr>
          <a:xfrm>
            <a:off x="20" y="10"/>
            <a:ext cx="12191980" cy="4212698"/>
          </a:xfrm>
          <a:prstGeom prst="rect">
            <a:avLst/>
          </a:prstGeom>
        </p:spPr>
      </p:pic>
      <p:sp>
        <p:nvSpPr>
          <p:cNvPr id="10" name="Rectangle 9">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rgbClr val="574F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97C903B5-4662-4933-9BFC-FAEE9277D0EF}"/>
              </a:ext>
            </a:extLst>
          </p:cNvPr>
          <p:cNvSpPr>
            <a:spLocks noGrp="1"/>
          </p:cNvSpPr>
          <p:nvPr>
            <p:ph type="title"/>
          </p:nvPr>
        </p:nvSpPr>
        <p:spPr>
          <a:xfrm>
            <a:off x="306398" y="4603970"/>
            <a:ext cx="4843555" cy="1807659"/>
          </a:xfrm>
        </p:spPr>
        <p:txBody>
          <a:bodyPr>
            <a:normAutofit/>
          </a:bodyPr>
          <a:lstStyle/>
          <a:p>
            <a:r>
              <a:rPr lang="en-US" sz="2600" b="1" i="0" dirty="0">
                <a:solidFill>
                  <a:srgbClr val="FFFFFF"/>
                </a:solidFill>
                <a:effectLst/>
                <a:latin typeface="var(--jp-content-font-family)"/>
              </a:rPr>
              <a:t>Sales Performance Overview</a:t>
            </a:r>
            <a:br>
              <a:rPr lang="en-US" sz="2600" b="0" i="0" dirty="0">
                <a:solidFill>
                  <a:srgbClr val="FFFFFF"/>
                </a:solidFill>
                <a:effectLst/>
                <a:latin typeface="var(--jp-content-font-family)"/>
              </a:rPr>
            </a:br>
            <a:r>
              <a:rPr lang="en-US" sz="2600" b="0" i="0" dirty="0">
                <a:solidFill>
                  <a:srgbClr val="FFFFFF"/>
                </a:solidFill>
                <a:effectLst/>
                <a:latin typeface="var(--jp-content-font-family)"/>
              </a:rPr>
              <a:t>What has performance been monthly?</a:t>
            </a:r>
            <a:br>
              <a:rPr lang="en-US" sz="2600" b="0" i="0" dirty="0">
                <a:solidFill>
                  <a:srgbClr val="FFFFFF"/>
                </a:solidFill>
                <a:effectLst/>
                <a:latin typeface="var(--jp-content-font-family)"/>
              </a:rPr>
            </a:br>
            <a:r>
              <a:rPr lang="en-US" sz="2600" b="0" i="0" dirty="0">
                <a:solidFill>
                  <a:srgbClr val="FFFFFF"/>
                </a:solidFill>
                <a:effectLst/>
                <a:latin typeface="var(--jp-content-font-family)"/>
              </a:rPr>
              <a:t>What are the best-selling categories? </a:t>
            </a:r>
            <a:br>
              <a:rPr lang="en-US" sz="2600" b="0" i="0" dirty="0">
                <a:solidFill>
                  <a:srgbClr val="FFFFFF"/>
                </a:solidFill>
                <a:effectLst/>
                <a:latin typeface="var(--jp-content-font-family)"/>
              </a:rPr>
            </a:br>
            <a:endParaRPr lang="en-US" sz="2600" dirty="0">
              <a:solidFill>
                <a:srgbClr val="FFFFFF"/>
              </a:solidFill>
            </a:endParaRPr>
          </a:p>
        </p:txBody>
      </p:sp>
      <p:cxnSp>
        <p:nvCxnSpPr>
          <p:cNvPr id="12" name="Straight Connector 11">
            <a:extLst>
              <a:ext uri="{FF2B5EF4-FFF2-40B4-BE49-F238E27FC236}">
                <a16:creationId xmlns:a16="http://schemas.microsoft.com/office/drawing/2014/main" id="{6C6CF9A5-BEA4-4284-A8B5-D033E5B4B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6175" y="4900003"/>
            <a:ext cx="0" cy="109728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3FC145-A725-48D5-850F-28EC10D2614D}"/>
              </a:ext>
            </a:extLst>
          </p:cNvPr>
          <p:cNvSpPr>
            <a:spLocks noGrp="1"/>
          </p:cNvSpPr>
          <p:nvPr>
            <p:ph idx="1"/>
          </p:nvPr>
        </p:nvSpPr>
        <p:spPr>
          <a:xfrm>
            <a:off x="6095999" y="4540559"/>
            <a:ext cx="5334382" cy="1816169"/>
          </a:xfrm>
        </p:spPr>
        <p:txBody>
          <a:bodyPr anchor="ctr">
            <a:normAutofit/>
          </a:bodyPr>
          <a:lstStyle/>
          <a:p>
            <a:pPr marL="0" indent="0">
              <a:buNone/>
            </a:pPr>
            <a:r>
              <a:rPr lang="en-US" dirty="0">
                <a:solidFill>
                  <a:srgbClr val="FFFFFF"/>
                </a:solidFill>
              </a:rPr>
              <a:t>Grouped Sales by month to observe monthly product category performance</a:t>
            </a:r>
          </a:p>
        </p:txBody>
      </p:sp>
    </p:spTree>
    <p:extLst>
      <p:ext uri="{BB962C8B-B14F-4D97-AF65-F5344CB8AC3E}">
        <p14:creationId xmlns:p14="http://schemas.microsoft.com/office/powerpoint/2010/main" val="19123574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962F-6F14-4959-80F2-F3673579C729}"/>
              </a:ext>
            </a:extLst>
          </p:cNvPr>
          <p:cNvSpPr>
            <a:spLocks noGrp="1"/>
          </p:cNvSpPr>
          <p:nvPr>
            <p:ph type="title"/>
          </p:nvPr>
        </p:nvSpPr>
        <p:spPr/>
        <p:txBody>
          <a:bodyPr>
            <a:normAutofit/>
          </a:bodyPr>
          <a:lstStyle/>
          <a:p>
            <a:r>
              <a:rPr lang="en-US" sz="2400" dirty="0"/>
              <a:t>The graph shows that watches is the category with largest peak monthly revenue. Total revenues across 29 segments came in at 664,858. The biggest segment was 'watches', which generated 17.4% of total revenues (115,901), followed by </a:t>
            </a:r>
            <a:r>
              <a:rPr lang="en-US" sz="2400" dirty="0" err="1"/>
              <a:t>health_beauty</a:t>
            </a:r>
            <a:r>
              <a:rPr lang="en-US" sz="2400" dirty="0"/>
              <a:t>.</a:t>
            </a:r>
          </a:p>
        </p:txBody>
      </p:sp>
      <p:pic>
        <p:nvPicPr>
          <p:cNvPr id="5" name="Content Placeholder 4">
            <a:extLst>
              <a:ext uri="{FF2B5EF4-FFF2-40B4-BE49-F238E27FC236}">
                <a16:creationId xmlns:a16="http://schemas.microsoft.com/office/drawing/2014/main" id="{F8E90E6E-FB37-4769-97BB-74068FB0B6C6}"/>
              </a:ext>
            </a:extLst>
          </p:cNvPr>
          <p:cNvPicPr>
            <a:picLocks noGrp="1" noChangeAspect="1"/>
          </p:cNvPicPr>
          <p:nvPr>
            <p:ph idx="1"/>
          </p:nvPr>
        </p:nvPicPr>
        <p:blipFill>
          <a:blip r:embed="rId2"/>
          <a:stretch>
            <a:fillRect/>
          </a:stretch>
        </p:blipFill>
        <p:spPr>
          <a:xfrm>
            <a:off x="1325466" y="2229490"/>
            <a:ext cx="9541067" cy="3543607"/>
          </a:xfrm>
        </p:spPr>
      </p:pic>
    </p:spTree>
    <p:extLst>
      <p:ext uri="{BB962C8B-B14F-4D97-AF65-F5344CB8AC3E}">
        <p14:creationId xmlns:p14="http://schemas.microsoft.com/office/powerpoint/2010/main" val="177969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DF2-D9D5-4280-93C0-55513C0C2376}"/>
              </a:ext>
            </a:extLst>
          </p:cNvPr>
          <p:cNvSpPr>
            <a:spLocks noGrp="1"/>
          </p:cNvSpPr>
          <p:nvPr>
            <p:ph type="title"/>
          </p:nvPr>
        </p:nvSpPr>
        <p:spPr/>
        <p:txBody>
          <a:bodyPr>
            <a:noAutofit/>
          </a:bodyPr>
          <a:lstStyle/>
          <a:p>
            <a:r>
              <a:rPr lang="en-US" sz="2400" dirty="0"/>
              <a:t>'</a:t>
            </a:r>
            <a:r>
              <a:rPr lang="en-US" sz="2400" dirty="0" err="1"/>
              <a:t>watches_gifts</a:t>
            </a:r>
            <a:r>
              <a:rPr lang="en-US" sz="2400" dirty="0"/>
              <a:t>' category generated most of total revenue of segment. '</a:t>
            </a:r>
            <a:r>
              <a:rPr lang="en-US" sz="2400" dirty="0" err="1"/>
              <a:t>watches_gifts</a:t>
            </a:r>
            <a:r>
              <a:rPr lang="en-US" sz="2400" dirty="0"/>
              <a:t>' revenue soared in March and reached its peak in May. This category seems a seasonal item.</a:t>
            </a:r>
          </a:p>
        </p:txBody>
      </p:sp>
      <p:pic>
        <p:nvPicPr>
          <p:cNvPr id="5" name="Content Placeholder 4">
            <a:extLst>
              <a:ext uri="{FF2B5EF4-FFF2-40B4-BE49-F238E27FC236}">
                <a16:creationId xmlns:a16="http://schemas.microsoft.com/office/drawing/2014/main" id="{C3E5DBE0-2936-4378-808C-01DC1BD41D5A}"/>
              </a:ext>
            </a:extLst>
          </p:cNvPr>
          <p:cNvPicPr>
            <a:picLocks noGrp="1" noChangeAspect="1"/>
          </p:cNvPicPr>
          <p:nvPr>
            <p:ph idx="1"/>
          </p:nvPr>
        </p:nvPicPr>
        <p:blipFill>
          <a:blip r:embed="rId2"/>
          <a:stretch>
            <a:fillRect/>
          </a:stretch>
        </p:blipFill>
        <p:spPr>
          <a:xfrm>
            <a:off x="2438083" y="1875130"/>
            <a:ext cx="7315834" cy="4252328"/>
          </a:xfrm>
        </p:spPr>
      </p:pic>
    </p:spTree>
    <p:extLst>
      <p:ext uri="{BB962C8B-B14F-4D97-AF65-F5344CB8AC3E}">
        <p14:creationId xmlns:p14="http://schemas.microsoft.com/office/powerpoint/2010/main" val="116333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3D70A-FD4F-4AE9-AADF-A626FA21E191}"/>
              </a:ext>
            </a:extLst>
          </p:cNvPr>
          <p:cNvSpPr>
            <a:spLocks noGrp="1"/>
          </p:cNvSpPr>
          <p:nvPr>
            <p:ph type="title"/>
          </p:nvPr>
        </p:nvSpPr>
        <p:spPr>
          <a:xfrm>
            <a:off x="706299" y="639763"/>
            <a:ext cx="3947998" cy="5492750"/>
          </a:xfrm>
        </p:spPr>
        <p:txBody>
          <a:bodyPr>
            <a:normAutofit/>
          </a:bodyPr>
          <a:lstStyle/>
          <a:p>
            <a:r>
              <a:rPr lang="en-US" sz="6000" dirty="0">
                <a:solidFill>
                  <a:srgbClr val="FFFFFF"/>
                </a:solidFill>
              </a:rPr>
              <a:t>About </a:t>
            </a:r>
            <a:r>
              <a:rPr lang="en-US" sz="6000" dirty="0" err="1">
                <a:solidFill>
                  <a:srgbClr val="FFFFFF"/>
                </a:solidFill>
              </a:rPr>
              <a:t>Olist</a:t>
            </a:r>
            <a:endParaRPr lang="en-US" sz="6000" dirty="0">
              <a:solidFill>
                <a:srgbClr val="FFFFFF"/>
              </a:solidFill>
            </a:endParaRP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398B6-F45F-4AD7-9E69-FFA88003D14A}"/>
              </a:ext>
            </a:extLst>
          </p:cNvPr>
          <p:cNvSpPr>
            <a:spLocks noGrp="1"/>
          </p:cNvSpPr>
          <p:nvPr>
            <p:ph idx="1"/>
          </p:nvPr>
        </p:nvSpPr>
        <p:spPr>
          <a:xfrm>
            <a:off x="5288349" y="639764"/>
            <a:ext cx="6142032" cy="5492749"/>
          </a:xfrm>
        </p:spPr>
        <p:txBody>
          <a:bodyPr anchor="ctr">
            <a:normAutofit/>
          </a:bodyPr>
          <a:lstStyle/>
          <a:p>
            <a:r>
              <a:rPr lang="en-US" dirty="0"/>
              <a:t>eCommerce enablement platform like Shopify</a:t>
            </a:r>
          </a:p>
          <a:p>
            <a:endParaRPr lang="en-US" dirty="0"/>
          </a:p>
          <a:p>
            <a:r>
              <a:rPr lang="en-US" dirty="0"/>
              <a:t>Data collection from its partner online storefronts</a:t>
            </a:r>
          </a:p>
          <a:p>
            <a:endParaRPr lang="en-US" dirty="0"/>
          </a:p>
          <a:p>
            <a:r>
              <a:rPr lang="en-US" dirty="0"/>
              <a:t>Trusted provider of eCommerce solutions</a:t>
            </a:r>
          </a:p>
        </p:txBody>
      </p:sp>
    </p:spTree>
    <p:extLst>
      <p:ext uri="{BB962C8B-B14F-4D97-AF65-F5344CB8AC3E}">
        <p14:creationId xmlns:p14="http://schemas.microsoft.com/office/powerpoint/2010/main" val="6962393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2DA5-A251-4BBD-9063-418B38B11AF2}"/>
              </a:ext>
            </a:extLst>
          </p:cNvPr>
          <p:cNvSpPr>
            <a:spLocks noGrp="1"/>
          </p:cNvSpPr>
          <p:nvPr>
            <p:ph type="title"/>
          </p:nvPr>
        </p:nvSpPr>
        <p:spPr>
          <a:xfrm>
            <a:off x="7836310" y="499533"/>
            <a:ext cx="3706761" cy="5632980"/>
          </a:xfrm>
        </p:spPr>
        <p:txBody>
          <a:bodyPr>
            <a:normAutofit/>
          </a:bodyPr>
          <a:lstStyle/>
          <a:p>
            <a:r>
              <a:rPr lang="en-US" sz="4400" dirty="0"/>
              <a:t>ARIMA</a:t>
            </a:r>
          </a:p>
        </p:txBody>
      </p:sp>
      <p:graphicFrame>
        <p:nvGraphicFramePr>
          <p:cNvPr id="5" name="Content Placeholder 2">
            <a:extLst>
              <a:ext uri="{FF2B5EF4-FFF2-40B4-BE49-F238E27FC236}">
                <a16:creationId xmlns:a16="http://schemas.microsoft.com/office/drawing/2014/main" id="{AD7648B0-29F2-932C-2E52-AFB14AB636E7}"/>
              </a:ext>
            </a:extLst>
          </p:cNvPr>
          <p:cNvGraphicFramePr>
            <a:graphicFrameLocks noGrp="1"/>
          </p:cNvGraphicFramePr>
          <p:nvPr>
            <p:ph idx="1"/>
            <p:extLst>
              <p:ext uri="{D42A27DB-BD31-4B8C-83A1-F6EECF244321}">
                <p14:modId xmlns:p14="http://schemas.microsoft.com/office/powerpoint/2010/main" val="4007203478"/>
              </p:ext>
            </p:extLst>
          </p:nvPr>
        </p:nvGraphicFramePr>
        <p:xfrm>
          <a:off x="633413" y="639763"/>
          <a:ext cx="6913562"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77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2DA5-A251-4BBD-9063-418B38B11AF2}"/>
              </a:ext>
            </a:extLst>
          </p:cNvPr>
          <p:cNvSpPr>
            <a:spLocks noGrp="1"/>
          </p:cNvSpPr>
          <p:nvPr>
            <p:ph type="title"/>
          </p:nvPr>
        </p:nvSpPr>
        <p:spPr>
          <a:xfrm>
            <a:off x="7836310" y="499533"/>
            <a:ext cx="3706761" cy="5632980"/>
          </a:xfrm>
        </p:spPr>
        <p:txBody>
          <a:bodyPr>
            <a:noAutofit/>
          </a:bodyPr>
          <a:lstStyle/>
          <a:p>
            <a:br>
              <a:rPr lang="en-US" sz="2200" dirty="0"/>
            </a:br>
            <a:r>
              <a:rPr lang="en-US" sz="2200" dirty="0"/>
              <a:t>AR - Autoregression is a time series model that uses observations from previous time steps as input to the regression equation to predict the value at the next time step. </a:t>
            </a:r>
            <a:br>
              <a:rPr lang="en-US" sz="2200" dirty="0"/>
            </a:br>
            <a:br>
              <a:rPr lang="en-US" sz="2200" dirty="0"/>
            </a:br>
            <a:br>
              <a:rPr lang="en-US" sz="2200" dirty="0"/>
            </a:br>
            <a:r>
              <a:rPr lang="en-US" sz="2200" dirty="0"/>
              <a:t>The “I” stands for integrated, which means it observes the difference between static data values and previous values. The goal is to achieve stationary data that is not subject to seasonality.</a:t>
            </a:r>
            <a:br>
              <a:rPr lang="en-US" sz="2200" dirty="0"/>
            </a:br>
            <a:br>
              <a:rPr lang="en-US" sz="2200" dirty="0"/>
            </a:br>
            <a:br>
              <a:rPr lang="en-US" sz="2200" dirty="0"/>
            </a:br>
            <a:r>
              <a:rPr lang="en-US" sz="2200" dirty="0"/>
              <a:t>MA- Moving average which is also called as rolling mean. Here we calculate the simple average in a particular time frame and dividing it with the total number of time frames taken.</a:t>
            </a:r>
          </a:p>
        </p:txBody>
      </p:sp>
      <p:graphicFrame>
        <p:nvGraphicFramePr>
          <p:cNvPr id="5" name="Content Placeholder 2">
            <a:extLst>
              <a:ext uri="{FF2B5EF4-FFF2-40B4-BE49-F238E27FC236}">
                <a16:creationId xmlns:a16="http://schemas.microsoft.com/office/drawing/2014/main" id="{AD7648B0-29F2-932C-2E52-AFB14AB636E7}"/>
              </a:ext>
            </a:extLst>
          </p:cNvPr>
          <p:cNvGraphicFramePr>
            <a:graphicFrameLocks noGrp="1"/>
          </p:cNvGraphicFramePr>
          <p:nvPr>
            <p:ph idx="1"/>
          </p:nvPr>
        </p:nvGraphicFramePr>
        <p:xfrm>
          <a:off x="633413" y="639763"/>
          <a:ext cx="6913562"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94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9718-63CA-4466-8758-AD85596B40E8}"/>
              </a:ext>
            </a:extLst>
          </p:cNvPr>
          <p:cNvSpPr>
            <a:spLocks noGrp="1"/>
          </p:cNvSpPr>
          <p:nvPr>
            <p:ph type="title"/>
          </p:nvPr>
        </p:nvSpPr>
        <p:spPr/>
        <p:txBody>
          <a:bodyPr/>
          <a:lstStyle/>
          <a:p>
            <a:r>
              <a:rPr lang="en-US" dirty="0"/>
              <a:t>LSTM</a:t>
            </a:r>
          </a:p>
        </p:txBody>
      </p:sp>
      <p:sp>
        <p:nvSpPr>
          <p:cNvPr id="3" name="Content Placeholder 2">
            <a:extLst>
              <a:ext uri="{FF2B5EF4-FFF2-40B4-BE49-F238E27FC236}">
                <a16:creationId xmlns:a16="http://schemas.microsoft.com/office/drawing/2014/main" id="{384A06E0-674B-400A-9585-5798C353C413}"/>
              </a:ext>
            </a:extLst>
          </p:cNvPr>
          <p:cNvSpPr>
            <a:spLocks noGrp="1"/>
          </p:cNvSpPr>
          <p:nvPr>
            <p:ph idx="1"/>
          </p:nvPr>
        </p:nvSpPr>
        <p:spPr>
          <a:xfrm>
            <a:off x="524256" y="1745356"/>
            <a:ext cx="10753725" cy="711399"/>
          </a:xfrm>
        </p:spPr>
        <p:txBody>
          <a:bodyPr/>
          <a:lstStyle/>
          <a:p>
            <a:r>
              <a:rPr lang="en-US" sz="1800" cap="all" dirty="0">
                <a:solidFill>
                  <a:prstClr val="black">
                    <a:hueOff val="0"/>
                    <a:satOff val="0"/>
                    <a:lumOff val="0"/>
                    <a:alphaOff val="0"/>
                  </a:prstClr>
                </a:solidFill>
                <a:latin typeface="Calibri Light" panose="020F0302020204030204"/>
              </a:rPr>
              <a:t>LSTM (Long Short-Term Memory) is a Recurrent Neural Network (RNN) based architecture trained using Backpropagation through time.</a:t>
            </a:r>
          </a:p>
          <a:p>
            <a:endParaRPr lang="en-US" sz="2000" dirty="0">
              <a:solidFill>
                <a:srgbClr val="000000"/>
              </a:solidFill>
              <a:latin typeface="var(--jp-content-font-family)"/>
            </a:endParaRPr>
          </a:p>
          <a:p>
            <a:endParaRPr lang="en-US" sz="2000" dirty="0">
              <a:solidFill>
                <a:srgbClr val="000000"/>
              </a:solidFill>
              <a:latin typeface="var(--jp-content-font-family)"/>
            </a:endParaRPr>
          </a:p>
          <a:p>
            <a:endParaRPr lang="en-US" sz="2000" dirty="0">
              <a:solidFill>
                <a:srgbClr val="000000"/>
              </a:solidFill>
              <a:latin typeface="var(--jp-content-font-family)"/>
            </a:endParaRPr>
          </a:p>
        </p:txBody>
      </p:sp>
      <p:pic>
        <p:nvPicPr>
          <p:cNvPr id="7" name="Picture 6">
            <a:extLst>
              <a:ext uri="{FF2B5EF4-FFF2-40B4-BE49-F238E27FC236}">
                <a16:creationId xmlns:a16="http://schemas.microsoft.com/office/drawing/2014/main" id="{A7E0ACEF-3D11-4C4A-BBAF-236ACB977493}"/>
              </a:ext>
            </a:extLst>
          </p:cNvPr>
          <p:cNvPicPr>
            <a:picLocks noChangeAspect="1"/>
          </p:cNvPicPr>
          <p:nvPr/>
        </p:nvPicPr>
        <p:blipFill>
          <a:blip r:embed="rId2"/>
          <a:stretch>
            <a:fillRect/>
          </a:stretch>
        </p:blipFill>
        <p:spPr>
          <a:xfrm>
            <a:off x="270551" y="2413001"/>
            <a:ext cx="5038085" cy="2160166"/>
          </a:xfrm>
          <a:prstGeom prst="rect">
            <a:avLst/>
          </a:prstGeom>
        </p:spPr>
      </p:pic>
      <p:pic>
        <p:nvPicPr>
          <p:cNvPr id="9" name="Picture 8">
            <a:extLst>
              <a:ext uri="{FF2B5EF4-FFF2-40B4-BE49-F238E27FC236}">
                <a16:creationId xmlns:a16="http://schemas.microsoft.com/office/drawing/2014/main" id="{FF7556EB-E4AA-4735-9D92-6920ABED5959}"/>
              </a:ext>
            </a:extLst>
          </p:cNvPr>
          <p:cNvPicPr>
            <a:picLocks noChangeAspect="1"/>
          </p:cNvPicPr>
          <p:nvPr/>
        </p:nvPicPr>
        <p:blipFill>
          <a:blip r:embed="rId3"/>
          <a:stretch>
            <a:fillRect/>
          </a:stretch>
        </p:blipFill>
        <p:spPr>
          <a:xfrm>
            <a:off x="7238600" y="2151694"/>
            <a:ext cx="4215843" cy="1658198"/>
          </a:xfrm>
          <a:prstGeom prst="rect">
            <a:avLst/>
          </a:prstGeom>
        </p:spPr>
      </p:pic>
      <p:sp>
        <p:nvSpPr>
          <p:cNvPr id="11" name="TextBox 10">
            <a:extLst>
              <a:ext uri="{FF2B5EF4-FFF2-40B4-BE49-F238E27FC236}">
                <a16:creationId xmlns:a16="http://schemas.microsoft.com/office/drawing/2014/main" id="{A219BCC0-9591-4FCB-8362-BD936D4552E3}"/>
              </a:ext>
            </a:extLst>
          </p:cNvPr>
          <p:cNvSpPr txBox="1"/>
          <p:nvPr/>
        </p:nvSpPr>
        <p:spPr>
          <a:xfrm>
            <a:off x="3404617" y="4079731"/>
            <a:ext cx="3291840" cy="2246769"/>
          </a:xfrm>
          <a:prstGeom prst="rect">
            <a:avLst/>
          </a:prstGeom>
          <a:noFill/>
        </p:spPr>
        <p:txBody>
          <a:bodyPr wrap="square" rtlCol="0">
            <a:spAutoFit/>
          </a:bodyPr>
          <a:lstStyle/>
          <a:p>
            <a:r>
              <a:rPr lang="en-US" sz="1400" b="0" i="0" dirty="0">
                <a:solidFill>
                  <a:srgbClr val="222222"/>
                </a:solidFill>
                <a:effectLst/>
                <a:latin typeface="+mj-lt"/>
              </a:rPr>
              <a:t>Forget Gate :</a:t>
            </a:r>
            <a:r>
              <a:rPr lang="en-US" sz="1400" dirty="0">
                <a:solidFill>
                  <a:srgbClr val="222222"/>
                </a:solidFill>
                <a:latin typeface="+mj-lt"/>
              </a:rPr>
              <a:t> C</a:t>
            </a:r>
            <a:r>
              <a:rPr lang="en-US" sz="1400" b="0" i="0" dirty="0">
                <a:solidFill>
                  <a:srgbClr val="222222"/>
                </a:solidFill>
                <a:effectLst/>
                <a:latin typeface="+mj-lt"/>
              </a:rPr>
              <a:t>hooses whether info coming from the previous timestamp is to be remembered or is irrelevant. </a:t>
            </a:r>
          </a:p>
          <a:p>
            <a:endParaRPr lang="en-US" sz="1400" dirty="0">
              <a:solidFill>
                <a:srgbClr val="222222"/>
              </a:solidFill>
              <a:latin typeface="+mj-lt"/>
            </a:endParaRPr>
          </a:p>
          <a:p>
            <a:r>
              <a:rPr lang="en-US" sz="1400" b="0" i="0" dirty="0">
                <a:solidFill>
                  <a:srgbClr val="222222"/>
                </a:solidFill>
                <a:effectLst/>
                <a:latin typeface="+mj-lt"/>
              </a:rPr>
              <a:t>Input Gate: The cell tries to learn new information from the input to this cell.</a:t>
            </a:r>
          </a:p>
          <a:p>
            <a:endParaRPr lang="en-US" sz="1400" dirty="0">
              <a:solidFill>
                <a:srgbClr val="222222"/>
              </a:solidFill>
              <a:latin typeface="+mj-lt"/>
            </a:endParaRPr>
          </a:p>
          <a:p>
            <a:r>
              <a:rPr lang="en-US" sz="1400" b="0" i="0" dirty="0">
                <a:solidFill>
                  <a:srgbClr val="222222"/>
                </a:solidFill>
                <a:effectLst/>
                <a:latin typeface="+mj-lt"/>
              </a:rPr>
              <a:t> Output Gate: The cell passes the updated information from the current timestamp to the next timestamp.</a:t>
            </a:r>
            <a:endParaRPr lang="en-US" sz="1400" dirty="0">
              <a:latin typeface="+mj-lt"/>
            </a:endParaRPr>
          </a:p>
        </p:txBody>
      </p:sp>
      <p:sp>
        <p:nvSpPr>
          <p:cNvPr id="12" name="TextBox 11">
            <a:extLst>
              <a:ext uri="{FF2B5EF4-FFF2-40B4-BE49-F238E27FC236}">
                <a16:creationId xmlns:a16="http://schemas.microsoft.com/office/drawing/2014/main" id="{13EADA32-E089-4F41-A139-7C41FDC95F28}"/>
              </a:ext>
            </a:extLst>
          </p:cNvPr>
          <p:cNvSpPr txBox="1"/>
          <p:nvPr/>
        </p:nvSpPr>
        <p:spPr>
          <a:xfrm flipH="1">
            <a:off x="7552565" y="3897034"/>
            <a:ext cx="3573781" cy="954107"/>
          </a:xfrm>
          <a:prstGeom prst="rect">
            <a:avLst/>
          </a:prstGeom>
          <a:noFill/>
        </p:spPr>
        <p:txBody>
          <a:bodyPr wrap="square" rtlCol="0">
            <a:spAutoFit/>
          </a:bodyPr>
          <a:lstStyle/>
          <a:p>
            <a:r>
              <a:rPr lang="en-US" sz="1400" b="0" i="0" dirty="0">
                <a:solidFill>
                  <a:srgbClr val="222222"/>
                </a:solidFill>
                <a:effectLst/>
                <a:latin typeface="+mj-lt"/>
              </a:rPr>
              <a:t>H(t-1): </a:t>
            </a:r>
            <a:r>
              <a:rPr lang="en-US" sz="1400" dirty="0">
                <a:solidFill>
                  <a:srgbClr val="222222"/>
                </a:solidFill>
                <a:latin typeface="+mj-lt"/>
              </a:rPr>
              <a:t>H</a:t>
            </a:r>
            <a:r>
              <a:rPr lang="en-US" sz="1400" b="0" i="0" dirty="0">
                <a:solidFill>
                  <a:srgbClr val="222222"/>
                </a:solidFill>
                <a:effectLst/>
                <a:latin typeface="+mj-lt"/>
              </a:rPr>
              <a:t>idden state of the previous timestamp</a:t>
            </a:r>
          </a:p>
          <a:p>
            <a:r>
              <a:rPr lang="en-US" sz="1400" b="0" i="0" dirty="0">
                <a:solidFill>
                  <a:srgbClr val="222222"/>
                </a:solidFill>
                <a:effectLst/>
                <a:latin typeface="+mj-lt"/>
              </a:rPr>
              <a:t>H(t): </a:t>
            </a:r>
            <a:r>
              <a:rPr lang="en-US" sz="1400" dirty="0">
                <a:solidFill>
                  <a:srgbClr val="222222"/>
                </a:solidFill>
                <a:latin typeface="+mj-lt"/>
              </a:rPr>
              <a:t>H</a:t>
            </a:r>
            <a:r>
              <a:rPr lang="en-US" sz="1400" b="0" i="0" dirty="0">
                <a:solidFill>
                  <a:srgbClr val="222222"/>
                </a:solidFill>
                <a:effectLst/>
                <a:latin typeface="+mj-lt"/>
              </a:rPr>
              <a:t>idden state of the current timestamp. In addition to C(t-1) and C(t) : Represents LSTM cell state.</a:t>
            </a:r>
            <a:endParaRPr lang="en-US" sz="1400" dirty="0">
              <a:latin typeface="+mj-lt"/>
            </a:endParaRPr>
          </a:p>
        </p:txBody>
      </p:sp>
    </p:spTree>
    <p:extLst>
      <p:ext uri="{BB962C8B-B14F-4D97-AF65-F5344CB8AC3E}">
        <p14:creationId xmlns:p14="http://schemas.microsoft.com/office/powerpoint/2010/main" val="407080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39F52-AB55-4614-938D-34C908F68625}"/>
              </a:ext>
            </a:extLst>
          </p:cNvPr>
          <p:cNvPicPr>
            <a:picLocks noChangeAspect="1"/>
          </p:cNvPicPr>
          <p:nvPr/>
        </p:nvPicPr>
        <p:blipFill rotWithShape="1">
          <a:blip r:embed="rId2"/>
          <a:srcRect t="30547"/>
          <a:stretch/>
        </p:blipFill>
        <p:spPr>
          <a:xfrm>
            <a:off x="20" y="10"/>
            <a:ext cx="12191980" cy="4212698"/>
          </a:xfrm>
          <a:prstGeom prst="rect">
            <a:avLst/>
          </a:prstGeom>
        </p:spPr>
      </p:pic>
      <p:sp>
        <p:nvSpPr>
          <p:cNvPr id="7" name="Rectangle 9">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EBDE86AC-0AA8-40BA-99EA-06F1911DF0A1}"/>
              </a:ext>
            </a:extLst>
          </p:cNvPr>
          <p:cNvSpPr>
            <a:spLocks noGrp="1"/>
          </p:cNvSpPr>
          <p:nvPr>
            <p:ph type="title"/>
          </p:nvPr>
        </p:nvSpPr>
        <p:spPr>
          <a:xfrm>
            <a:off x="657224" y="4544814"/>
            <a:ext cx="4843555" cy="1807659"/>
          </a:xfrm>
        </p:spPr>
        <p:txBody>
          <a:bodyPr>
            <a:normAutofit/>
          </a:bodyPr>
          <a:lstStyle/>
          <a:p>
            <a:pPr algn="r"/>
            <a:r>
              <a:rPr lang="en-US" sz="4800" dirty="0">
                <a:solidFill>
                  <a:srgbClr val="FFFFFF"/>
                </a:solidFill>
              </a:rPr>
              <a:t>Train-Test Split for Time Series</a:t>
            </a:r>
          </a:p>
        </p:txBody>
      </p:sp>
      <p:cxnSp>
        <p:nvCxnSpPr>
          <p:cNvPr id="8" name="Straight Connector 11">
            <a:extLst>
              <a:ext uri="{FF2B5EF4-FFF2-40B4-BE49-F238E27FC236}">
                <a16:creationId xmlns:a16="http://schemas.microsoft.com/office/drawing/2014/main" id="{6C6CF9A5-BEA4-4284-A8B5-D033E5B4B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6175" y="4900003"/>
            <a:ext cx="0" cy="109728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7FD2D8-F1C3-40C0-98E5-5E95B822B44B}"/>
              </a:ext>
            </a:extLst>
          </p:cNvPr>
          <p:cNvSpPr>
            <a:spLocks noGrp="1"/>
          </p:cNvSpPr>
          <p:nvPr>
            <p:ph idx="1"/>
          </p:nvPr>
        </p:nvSpPr>
        <p:spPr>
          <a:xfrm>
            <a:off x="6095999" y="4540559"/>
            <a:ext cx="5334382" cy="1816169"/>
          </a:xfrm>
        </p:spPr>
        <p:txBody>
          <a:bodyPr anchor="ctr">
            <a:normAutofit/>
          </a:bodyPr>
          <a:lstStyle/>
          <a:p>
            <a:r>
              <a:rPr lang="en-US" sz="1300" dirty="0">
                <a:solidFill>
                  <a:srgbClr val="FFFFFF"/>
                </a:solidFill>
              </a:rPr>
              <a:t>Here we did the time series analysis on the amount of sales done by </a:t>
            </a:r>
            <a:r>
              <a:rPr lang="en-US" sz="1300" dirty="0" err="1">
                <a:solidFill>
                  <a:srgbClr val="FFFFFF"/>
                </a:solidFill>
              </a:rPr>
              <a:t>Olist</a:t>
            </a:r>
            <a:r>
              <a:rPr lang="en-US" sz="1300" dirty="0">
                <a:solidFill>
                  <a:srgbClr val="FFFFFF"/>
                </a:solidFill>
              </a:rPr>
              <a:t>.</a:t>
            </a:r>
          </a:p>
          <a:p>
            <a:r>
              <a:rPr lang="en-US" sz="1300" dirty="0">
                <a:solidFill>
                  <a:srgbClr val="FFFFFF"/>
                </a:solidFill>
              </a:rPr>
              <a:t>Methodology:</a:t>
            </a:r>
          </a:p>
          <a:p>
            <a:r>
              <a:rPr lang="en-US" sz="1300" dirty="0">
                <a:solidFill>
                  <a:srgbClr val="FFFFFF"/>
                </a:solidFill>
              </a:rPr>
              <a:t>- Divide the dataset into 2 sets training/test with 80% and 20% ratio</a:t>
            </a:r>
          </a:p>
          <a:p>
            <a:r>
              <a:rPr lang="en-US" sz="1300" dirty="0">
                <a:solidFill>
                  <a:srgbClr val="FFFFFF"/>
                </a:solidFill>
              </a:rPr>
              <a:t> Arima Models / Use LSTM NN for future prediction.  Predictions were made on the testing dataset</a:t>
            </a:r>
          </a:p>
          <a:p>
            <a:pPr marL="0" indent="0">
              <a:buNone/>
            </a:pPr>
            <a:endParaRPr lang="en-US" sz="1300" dirty="0">
              <a:solidFill>
                <a:srgbClr val="FFFFFF"/>
              </a:solidFill>
            </a:endParaRPr>
          </a:p>
        </p:txBody>
      </p:sp>
    </p:spTree>
    <p:extLst>
      <p:ext uri="{BB962C8B-B14F-4D97-AF65-F5344CB8AC3E}">
        <p14:creationId xmlns:p14="http://schemas.microsoft.com/office/powerpoint/2010/main" val="298953414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ABB7-E3E0-4325-B9A6-EC7883FC3812}"/>
              </a:ext>
            </a:extLst>
          </p:cNvPr>
          <p:cNvSpPr>
            <a:spLocks noGrp="1"/>
          </p:cNvSpPr>
          <p:nvPr>
            <p:ph type="title"/>
          </p:nvPr>
        </p:nvSpPr>
        <p:spPr>
          <a:xfrm>
            <a:off x="173032" y="61726"/>
            <a:ext cx="10772775" cy="1658198"/>
          </a:xfrm>
        </p:spPr>
        <p:txBody>
          <a:bodyPr/>
          <a:lstStyle/>
          <a:p>
            <a:r>
              <a:rPr lang="en-US" b="1" i="0" dirty="0">
                <a:effectLst/>
                <a:latin typeface="-apple-system"/>
              </a:rPr>
              <a:t>ARIMA Performance</a:t>
            </a:r>
            <a:endParaRPr lang="en-US" dirty="0"/>
          </a:p>
        </p:txBody>
      </p:sp>
      <p:pic>
        <p:nvPicPr>
          <p:cNvPr id="7" name="Picture 6">
            <a:extLst>
              <a:ext uri="{FF2B5EF4-FFF2-40B4-BE49-F238E27FC236}">
                <a16:creationId xmlns:a16="http://schemas.microsoft.com/office/drawing/2014/main" id="{007AECF5-AFC9-46D4-B2B8-D6EF7065E55F}"/>
              </a:ext>
            </a:extLst>
          </p:cNvPr>
          <p:cNvPicPr>
            <a:picLocks noChangeAspect="1"/>
          </p:cNvPicPr>
          <p:nvPr/>
        </p:nvPicPr>
        <p:blipFill rotWithShape="1">
          <a:blip r:embed="rId2"/>
          <a:srcRect r="30262"/>
          <a:stretch/>
        </p:blipFill>
        <p:spPr>
          <a:xfrm>
            <a:off x="6598177" y="220207"/>
            <a:ext cx="5420791" cy="1341236"/>
          </a:xfrm>
          <a:prstGeom prst="rect">
            <a:avLst/>
          </a:prstGeom>
        </p:spPr>
      </p:pic>
      <p:pic>
        <p:nvPicPr>
          <p:cNvPr id="9" name="Picture 8">
            <a:extLst>
              <a:ext uri="{FF2B5EF4-FFF2-40B4-BE49-F238E27FC236}">
                <a16:creationId xmlns:a16="http://schemas.microsoft.com/office/drawing/2014/main" id="{7C4E5566-C12F-42AD-AC21-289404B5DF70}"/>
              </a:ext>
            </a:extLst>
          </p:cNvPr>
          <p:cNvPicPr>
            <a:picLocks noChangeAspect="1"/>
          </p:cNvPicPr>
          <p:nvPr/>
        </p:nvPicPr>
        <p:blipFill>
          <a:blip r:embed="rId3"/>
          <a:stretch>
            <a:fillRect/>
          </a:stretch>
        </p:blipFill>
        <p:spPr>
          <a:xfrm>
            <a:off x="94374" y="1339881"/>
            <a:ext cx="7445385" cy="5456393"/>
          </a:xfrm>
          <a:prstGeom prst="rect">
            <a:avLst/>
          </a:prstGeom>
        </p:spPr>
      </p:pic>
      <p:pic>
        <p:nvPicPr>
          <p:cNvPr id="4" name="Picture 3">
            <a:extLst>
              <a:ext uri="{FF2B5EF4-FFF2-40B4-BE49-F238E27FC236}">
                <a16:creationId xmlns:a16="http://schemas.microsoft.com/office/drawing/2014/main" id="{0BC3B509-E7E5-485E-A7FD-EAD73975A898}"/>
              </a:ext>
            </a:extLst>
          </p:cNvPr>
          <p:cNvPicPr>
            <a:picLocks noChangeAspect="1"/>
          </p:cNvPicPr>
          <p:nvPr/>
        </p:nvPicPr>
        <p:blipFill rotWithShape="1">
          <a:blip r:embed="rId4"/>
          <a:srcRect l="10221" t="25079" r="23481" b="33671"/>
          <a:stretch/>
        </p:blipFill>
        <p:spPr>
          <a:xfrm>
            <a:off x="6939613" y="2279309"/>
            <a:ext cx="4737918" cy="1658198"/>
          </a:xfrm>
          <a:prstGeom prst="rect">
            <a:avLst/>
          </a:prstGeom>
        </p:spPr>
      </p:pic>
      <p:pic>
        <p:nvPicPr>
          <p:cNvPr id="6" name="Picture 5">
            <a:extLst>
              <a:ext uri="{FF2B5EF4-FFF2-40B4-BE49-F238E27FC236}">
                <a16:creationId xmlns:a16="http://schemas.microsoft.com/office/drawing/2014/main" id="{49936264-18DF-4AD0-A439-2B5B5C27331A}"/>
              </a:ext>
            </a:extLst>
          </p:cNvPr>
          <p:cNvPicPr>
            <a:picLocks noChangeAspect="1"/>
          </p:cNvPicPr>
          <p:nvPr/>
        </p:nvPicPr>
        <p:blipFill rotWithShape="1">
          <a:blip r:embed="rId5"/>
          <a:srcRect l="1420" t="31223" r="53533" b="50000"/>
          <a:stretch/>
        </p:blipFill>
        <p:spPr>
          <a:xfrm>
            <a:off x="6697959" y="4755739"/>
            <a:ext cx="4979571" cy="1167494"/>
          </a:xfrm>
          <a:prstGeom prst="rect">
            <a:avLst/>
          </a:prstGeom>
        </p:spPr>
      </p:pic>
    </p:spTree>
    <p:extLst>
      <p:ext uri="{BB962C8B-B14F-4D97-AF65-F5344CB8AC3E}">
        <p14:creationId xmlns:p14="http://schemas.microsoft.com/office/powerpoint/2010/main" val="216650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4" descr="Table&#10;&#10;Description automatically generated">
            <a:extLst>
              <a:ext uri="{FF2B5EF4-FFF2-40B4-BE49-F238E27FC236}">
                <a16:creationId xmlns:a16="http://schemas.microsoft.com/office/drawing/2014/main" id="{27597557-C4DC-42F1-949F-11ACEFB63C76}"/>
              </a:ext>
            </a:extLst>
          </p:cNvPr>
          <p:cNvPicPr>
            <a:picLocks noChangeAspect="1"/>
          </p:cNvPicPr>
          <p:nvPr/>
        </p:nvPicPr>
        <p:blipFill rotWithShape="1">
          <a:blip r:embed="rId2"/>
          <a:srcRect l="1" r="18417"/>
          <a:stretch/>
        </p:blipFill>
        <p:spPr>
          <a:xfrm>
            <a:off x="804333" y="1012825"/>
            <a:ext cx="2488768" cy="3880908"/>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7CA90DF4-581C-44CA-A3D8-0F7683A174C1}"/>
              </a:ext>
            </a:extLst>
          </p:cNvPr>
          <p:cNvPicPr>
            <a:picLocks noGrp="1" noChangeAspect="1"/>
          </p:cNvPicPr>
          <p:nvPr>
            <p:ph idx="1"/>
          </p:nvPr>
        </p:nvPicPr>
        <p:blipFill>
          <a:blip r:embed="rId3"/>
          <a:stretch>
            <a:fillRect/>
          </a:stretch>
        </p:blipFill>
        <p:spPr>
          <a:xfrm>
            <a:off x="3293100" y="787399"/>
            <a:ext cx="8699085" cy="4436533"/>
          </a:xfrm>
          <a:prstGeom prst="rect">
            <a:avLst/>
          </a:prstGeom>
        </p:spPr>
      </p:pic>
    </p:spTree>
    <p:extLst>
      <p:ext uri="{BB962C8B-B14F-4D97-AF65-F5344CB8AC3E}">
        <p14:creationId xmlns:p14="http://schemas.microsoft.com/office/powerpoint/2010/main" val="2771861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797E6-D01C-43B9-8017-4550A7E9FFBB}"/>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Conclusion</a:t>
            </a:r>
          </a:p>
        </p:txBody>
      </p:sp>
      <p:sp>
        <p:nvSpPr>
          <p:cNvPr id="3" name="Content Placeholder 2">
            <a:extLst>
              <a:ext uri="{FF2B5EF4-FFF2-40B4-BE49-F238E27FC236}">
                <a16:creationId xmlns:a16="http://schemas.microsoft.com/office/drawing/2014/main" id="{5509B8C8-23D0-4C39-85C7-C6F86A30989B}"/>
              </a:ext>
            </a:extLst>
          </p:cNvPr>
          <p:cNvSpPr>
            <a:spLocks noGrp="1"/>
          </p:cNvSpPr>
          <p:nvPr>
            <p:ph idx="1"/>
          </p:nvPr>
        </p:nvSpPr>
        <p:spPr>
          <a:xfrm>
            <a:off x="4810259" y="649480"/>
            <a:ext cx="6555347" cy="5546047"/>
          </a:xfrm>
        </p:spPr>
        <p:txBody>
          <a:bodyPr anchor="ctr">
            <a:normAutofit/>
          </a:bodyPr>
          <a:lstStyle/>
          <a:p>
            <a:r>
              <a:rPr lang="en-IN" sz="2000" dirty="0"/>
              <a:t>Low correlation of dataset features required  a different approach</a:t>
            </a:r>
          </a:p>
          <a:p>
            <a:endParaRPr lang="en-IN" sz="2000" dirty="0"/>
          </a:p>
          <a:p>
            <a:r>
              <a:rPr lang="en-IN" sz="2000" dirty="0"/>
              <a:t>Grouped by </a:t>
            </a:r>
            <a:r>
              <a:rPr lang="en-IN" sz="2000" dirty="0" err="1"/>
              <a:t>Seller_ID</a:t>
            </a:r>
            <a:r>
              <a:rPr lang="en-IN" sz="2000" dirty="0"/>
              <a:t> and identified major sellers to find their customer lifetime value</a:t>
            </a:r>
          </a:p>
          <a:p>
            <a:endParaRPr lang="en-IN" sz="2000" dirty="0"/>
          </a:p>
          <a:p>
            <a:r>
              <a:rPr lang="en-IN" sz="2000" dirty="0"/>
              <a:t>Using ARIMA framework with an added LSTM layer to accurately forecast trends in Sales data.</a:t>
            </a:r>
            <a:br>
              <a:rPr lang="en-IN" sz="2000" dirty="0"/>
            </a:br>
            <a:r>
              <a:rPr lang="en-IN" sz="2000" dirty="0"/>
              <a:t>Loss observed was 0.0026</a:t>
            </a:r>
          </a:p>
          <a:p>
            <a:endParaRPr lang="en-IN" sz="2000" dirty="0"/>
          </a:p>
          <a:p>
            <a:r>
              <a:rPr lang="en-IN" sz="2000" dirty="0"/>
              <a:t>This model can be used to predict ecommerce sales trends in Brazil</a:t>
            </a:r>
          </a:p>
        </p:txBody>
      </p:sp>
    </p:spTree>
    <p:extLst>
      <p:ext uri="{BB962C8B-B14F-4D97-AF65-F5344CB8AC3E}">
        <p14:creationId xmlns:p14="http://schemas.microsoft.com/office/powerpoint/2010/main" val="2420849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1D643139-771E-7FE4-F1BE-750D132C584F}"/>
              </a:ext>
            </a:extLst>
          </p:cNvPr>
          <p:cNvPicPr>
            <a:picLocks noChangeAspect="1"/>
          </p:cNvPicPr>
          <p:nvPr/>
        </p:nvPicPr>
        <p:blipFill rotWithShape="1">
          <a:blip r:embed="rId2"/>
          <a:srcRect l="9044" r="1947" b="-2"/>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117AE45-F987-4182-9BD2-8474558024B1}"/>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Thank You</a:t>
            </a:r>
          </a:p>
        </p:txBody>
      </p:sp>
    </p:spTree>
    <p:extLst>
      <p:ext uri="{BB962C8B-B14F-4D97-AF65-F5344CB8AC3E}">
        <p14:creationId xmlns:p14="http://schemas.microsoft.com/office/powerpoint/2010/main" val="30802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54467-2802-4753-A065-A5253E3C0906}"/>
              </a:ext>
            </a:extLst>
          </p:cNvPr>
          <p:cNvSpPr>
            <a:spLocks noGrp="1"/>
          </p:cNvSpPr>
          <p:nvPr>
            <p:ph type="title"/>
          </p:nvPr>
        </p:nvSpPr>
        <p:spPr>
          <a:xfrm>
            <a:off x="657225" y="996624"/>
            <a:ext cx="3060931" cy="4879788"/>
          </a:xfrm>
        </p:spPr>
        <p:txBody>
          <a:bodyPr>
            <a:normAutofit/>
          </a:bodyPr>
          <a:lstStyle/>
          <a:p>
            <a:r>
              <a:rPr lang="en-US" sz="4400" dirty="0">
                <a:solidFill>
                  <a:srgbClr val="FFFFFF"/>
                </a:solidFill>
              </a:rPr>
              <a:t>Project Aim</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8B2969-C3A9-40A3-8C34-58E296B4D91E}"/>
              </a:ext>
            </a:extLst>
          </p:cNvPr>
          <p:cNvSpPr>
            <a:spLocks noGrp="1"/>
          </p:cNvSpPr>
          <p:nvPr>
            <p:ph idx="1"/>
          </p:nvPr>
        </p:nvSpPr>
        <p:spPr>
          <a:xfrm>
            <a:off x="4702547" y="996625"/>
            <a:ext cx="6727834" cy="4864751"/>
          </a:xfrm>
        </p:spPr>
        <p:txBody>
          <a:bodyPr anchor="ctr">
            <a:normAutofit/>
          </a:bodyPr>
          <a:lstStyle/>
          <a:p>
            <a:pPr>
              <a:buFont typeface="Arial" panose="020B0604020202020204" pitchFamily="34" charset="0"/>
              <a:buChar char="•"/>
            </a:pPr>
            <a:r>
              <a:rPr lang="en-US" sz="3600" dirty="0">
                <a:solidFill>
                  <a:srgbClr val="000000"/>
                </a:solidFill>
                <a:latin typeface="var(--jp-content-font-family)"/>
              </a:rPr>
              <a:t>Building Metrics to gauge    customer lifetime value (CLV)</a:t>
            </a:r>
            <a:endParaRPr lang="en-US" sz="3600" b="0" i="0" dirty="0">
              <a:solidFill>
                <a:srgbClr val="000000"/>
              </a:solidFill>
              <a:effectLst/>
              <a:latin typeface="var(--jp-content-font-family)"/>
            </a:endParaRPr>
          </a:p>
          <a:p>
            <a:pPr>
              <a:buFont typeface="Arial" panose="020B0604020202020204" pitchFamily="34" charset="0"/>
              <a:buChar char="•"/>
            </a:pPr>
            <a:endParaRPr lang="en-US" sz="3600" b="0" i="0" dirty="0">
              <a:solidFill>
                <a:srgbClr val="000000"/>
              </a:solidFill>
              <a:effectLst/>
              <a:latin typeface="var(--jp-content-font-family)"/>
            </a:endParaRPr>
          </a:p>
          <a:p>
            <a:pPr>
              <a:buFont typeface="Arial" panose="020B0604020202020204" pitchFamily="34" charset="0"/>
              <a:buChar char="•"/>
            </a:pPr>
            <a:r>
              <a:rPr lang="en-US" sz="3600" b="0" i="0" dirty="0">
                <a:solidFill>
                  <a:srgbClr val="000000"/>
                </a:solidFill>
                <a:effectLst/>
                <a:latin typeface="var(--jp-content-font-family)"/>
              </a:rPr>
              <a:t> Monthly product sales  performance</a:t>
            </a:r>
          </a:p>
          <a:p>
            <a:pPr>
              <a:buFont typeface="Arial" panose="020B0604020202020204" pitchFamily="34" charset="0"/>
              <a:buChar char="•"/>
            </a:pPr>
            <a:endParaRPr lang="en-US" sz="3600" b="0" i="0" dirty="0">
              <a:solidFill>
                <a:srgbClr val="000000"/>
              </a:solidFill>
              <a:effectLst/>
              <a:latin typeface="var(--jp-content-font-family)"/>
            </a:endParaRPr>
          </a:p>
          <a:p>
            <a:pPr>
              <a:buFont typeface="Arial" panose="020B0604020202020204" pitchFamily="34" charset="0"/>
              <a:buChar char="•"/>
            </a:pPr>
            <a:r>
              <a:rPr lang="en-US" sz="3600" b="0" i="0" dirty="0">
                <a:solidFill>
                  <a:srgbClr val="000000"/>
                </a:solidFill>
                <a:effectLst/>
                <a:latin typeface="var(--jp-content-font-family)"/>
              </a:rPr>
              <a:t> Future sales predictions</a:t>
            </a:r>
            <a:endParaRPr lang="en-US" sz="3600" dirty="0"/>
          </a:p>
          <a:p>
            <a:endParaRPr lang="en-US" dirty="0">
              <a:solidFill>
                <a:schemeClr val="tx1"/>
              </a:solidFill>
            </a:endParaRPr>
          </a:p>
        </p:txBody>
      </p:sp>
    </p:spTree>
    <p:extLst>
      <p:ext uri="{BB962C8B-B14F-4D97-AF65-F5344CB8AC3E}">
        <p14:creationId xmlns:p14="http://schemas.microsoft.com/office/powerpoint/2010/main" val="119844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1E03-CFBD-44BE-8E45-9C5B67DCE243}"/>
              </a:ext>
            </a:extLst>
          </p:cNvPr>
          <p:cNvSpPr>
            <a:spLocks noGrp="1"/>
          </p:cNvSpPr>
          <p:nvPr>
            <p:ph type="title"/>
          </p:nvPr>
        </p:nvSpPr>
        <p:spPr>
          <a:xfrm>
            <a:off x="1486502" y="640080"/>
            <a:ext cx="3706761" cy="1658198"/>
          </a:xfrm>
        </p:spPr>
        <p:txBody>
          <a:bodyPr vert="horz" lIns="91440" tIns="45720" rIns="91440" bIns="45720" rtlCol="0">
            <a:normAutofit/>
          </a:bodyPr>
          <a:lstStyle/>
          <a:p>
            <a:r>
              <a:rPr lang="en-US" sz="4400" kern="1200" dirty="0">
                <a:latin typeface="+mj-lt"/>
                <a:ea typeface="+mj-ea"/>
                <a:cs typeface="+mj-cs"/>
              </a:rPr>
              <a:t>Data</a:t>
            </a:r>
          </a:p>
        </p:txBody>
      </p:sp>
      <p:pic>
        <p:nvPicPr>
          <p:cNvPr id="5" name="Content Placeholder 4" descr="Table&#10;&#10;Description automatically generated">
            <a:extLst>
              <a:ext uri="{FF2B5EF4-FFF2-40B4-BE49-F238E27FC236}">
                <a16:creationId xmlns:a16="http://schemas.microsoft.com/office/drawing/2014/main" id="{81160E71-2876-4204-8F59-6F1D961C4229}"/>
              </a:ext>
            </a:extLst>
          </p:cNvPr>
          <p:cNvPicPr>
            <a:picLocks noChangeAspect="1"/>
          </p:cNvPicPr>
          <p:nvPr/>
        </p:nvPicPr>
        <p:blipFill>
          <a:blip r:embed="rId3"/>
          <a:stretch>
            <a:fillRect/>
          </a:stretch>
        </p:blipFill>
        <p:spPr>
          <a:xfrm>
            <a:off x="6096000" y="234835"/>
            <a:ext cx="5167079" cy="5588101"/>
          </a:xfrm>
          <a:prstGeom prst="rect">
            <a:avLst/>
          </a:prstGeom>
        </p:spPr>
      </p:pic>
      <p:sp>
        <p:nvSpPr>
          <p:cNvPr id="9" name="Content Placeholder 8">
            <a:extLst>
              <a:ext uri="{FF2B5EF4-FFF2-40B4-BE49-F238E27FC236}">
                <a16:creationId xmlns:a16="http://schemas.microsoft.com/office/drawing/2014/main" id="{3681B9E5-2770-00BC-C980-1F1F75F002FF}"/>
              </a:ext>
            </a:extLst>
          </p:cNvPr>
          <p:cNvSpPr>
            <a:spLocks noGrp="1"/>
          </p:cNvSpPr>
          <p:nvPr>
            <p:ph idx="1"/>
          </p:nvPr>
        </p:nvSpPr>
        <p:spPr>
          <a:xfrm>
            <a:off x="1486502" y="2152227"/>
            <a:ext cx="3706761" cy="3864732"/>
          </a:xfrm>
        </p:spPr>
        <p:txBody>
          <a:bodyPr>
            <a:normAutofit/>
          </a:bodyPr>
          <a:lstStyle/>
          <a:p>
            <a:pPr marL="0" indent="0">
              <a:buNone/>
            </a:pPr>
            <a:r>
              <a:rPr lang="en-US" sz="2000" dirty="0"/>
              <a:t>Datasets:  11</a:t>
            </a:r>
          </a:p>
          <a:p>
            <a:pPr marL="0" indent="0">
              <a:buNone/>
            </a:pPr>
            <a:endParaRPr lang="en-US" sz="2000" dirty="0"/>
          </a:p>
          <a:p>
            <a:pPr marL="0" indent="0">
              <a:buNone/>
            </a:pPr>
            <a:r>
              <a:rPr lang="en-US" sz="2000" dirty="0"/>
              <a:t>Total Rows:  540,357 </a:t>
            </a:r>
          </a:p>
          <a:p>
            <a:pPr marL="0" indent="0">
              <a:buNone/>
            </a:pPr>
            <a:endParaRPr lang="en-US" sz="2000" dirty="0"/>
          </a:p>
          <a:p>
            <a:pPr marL="0" indent="0">
              <a:buNone/>
            </a:pPr>
            <a:r>
              <a:rPr lang="en-US" sz="2000" dirty="0"/>
              <a:t>Total Features: 70 </a:t>
            </a:r>
          </a:p>
          <a:p>
            <a:pPr marL="0" indent="0">
              <a:buNone/>
            </a:pPr>
            <a:endParaRPr lang="en-US" sz="2000" dirty="0"/>
          </a:p>
        </p:txBody>
      </p:sp>
      <p:pic>
        <p:nvPicPr>
          <p:cNvPr id="4" name="Picture 3">
            <a:extLst>
              <a:ext uri="{FF2B5EF4-FFF2-40B4-BE49-F238E27FC236}">
                <a16:creationId xmlns:a16="http://schemas.microsoft.com/office/drawing/2014/main" id="{87EF1AC6-61D2-4DFD-8D81-6C1BE672595A}"/>
              </a:ext>
            </a:extLst>
          </p:cNvPr>
          <p:cNvPicPr>
            <a:picLocks noChangeAspect="1"/>
          </p:cNvPicPr>
          <p:nvPr/>
        </p:nvPicPr>
        <p:blipFill>
          <a:blip r:embed="rId4"/>
          <a:stretch>
            <a:fillRect/>
          </a:stretch>
        </p:blipFill>
        <p:spPr>
          <a:xfrm>
            <a:off x="6248798" y="5514224"/>
            <a:ext cx="4861481" cy="1219086"/>
          </a:xfrm>
          <a:prstGeom prst="rect">
            <a:avLst/>
          </a:prstGeom>
        </p:spPr>
      </p:pic>
    </p:spTree>
    <p:extLst>
      <p:ext uri="{BB962C8B-B14F-4D97-AF65-F5344CB8AC3E}">
        <p14:creationId xmlns:p14="http://schemas.microsoft.com/office/powerpoint/2010/main" val="330018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22390-BB63-4A58-B35A-2744CF520AF0}"/>
              </a:ext>
            </a:extLst>
          </p:cNvPr>
          <p:cNvSpPr>
            <a:spLocks noGrp="1"/>
          </p:cNvSpPr>
          <p:nvPr>
            <p:ph type="title"/>
          </p:nvPr>
        </p:nvSpPr>
        <p:spPr>
          <a:xfrm>
            <a:off x="548555" y="996625"/>
            <a:ext cx="3283703" cy="4879788"/>
          </a:xfrm>
        </p:spPr>
        <p:txBody>
          <a:bodyPr>
            <a:normAutofit/>
          </a:bodyPr>
          <a:lstStyle/>
          <a:p>
            <a:pPr algn="ctr"/>
            <a:r>
              <a:rPr lang="en-US" sz="4400" dirty="0">
                <a:solidFill>
                  <a:srgbClr val="FFFFFF"/>
                </a:solidFill>
              </a:rPr>
              <a:t>Data Cleaning &amp; Preprocessing</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69D9B4-884A-49AD-B982-51774CB91A8E}"/>
              </a:ext>
            </a:extLst>
          </p:cNvPr>
          <p:cNvSpPr>
            <a:spLocks noGrp="1"/>
          </p:cNvSpPr>
          <p:nvPr>
            <p:ph idx="1"/>
          </p:nvPr>
        </p:nvSpPr>
        <p:spPr>
          <a:xfrm>
            <a:off x="4761623" y="996625"/>
            <a:ext cx="6727834" cy="4864751"/>
          </a:xfrm>
        </p:spPr>
        <p:txBody>
          <a:bodyPr anchor="ctr">
            <a:normAutofit/>
          </a:bodyPr>
          <a:lstStyle/>
          <a:p>
            <a:pPr marL="0" indent="0">
              <a:buNone/>
            </a:pPr>
            <a:r>
              <a:rPr lang="en-US" sz="2800" dirty="0">
                <a:solidFill>
                  <a:schemeClr val="tx1"/>
                </a:solidFill>
              </a:rPr>
              <a:t>Removed duplicate rows</a:t>
            </a:r>
          </a:p>
          <a:p>
            <a:endParaRPr lang="en-US" sz="2800" dirty="0">
              <a:solidFill>
                <a:schemeClr val="tx1"/>
              </a:solidFill>
            </a:endParaRPr>
          </a:p>
          <a:p>
            <a:pPr marL="0" indent="0">
              <a:buNone/>
            </a:pPr>
            <a:r>
              <a:rPr lang="en-US" sz="2800" dirty="0">
                <a:solidFill>
                  <a:schemeClr val="tx1"/>
                </a:solidFill>
              </a:rPr>
              <a:t> Added sales column ( quantity * price )</a:t>
            </a:r>
          </a:p>
          <a:p>
            <a:endParaRPr lang="en-US" sz="2800" dirty="0">
              <a:solidFill>
                <a:schemeClr val="tx1"/>
              </a:solidFill>
            </a:endParaRPr>
          </a:p>
          <a:p>
            <a:r>
              <a:rPr lang="en-US" sz="2800" dirty="0">
                <a:solidFill>
                  <a:schemeClr val="tx1"/>
                </a:solidFill>
              </a:rPr>
              <a:t>Removed rows for categorical variables having null values </a:t>
            </a:r>
          </a:p>
          <a:p>
            <a:endParaRPr lang="en-US" sz="2800" dirty="0">
              <a:solidFill>
                <a:schemeClr val="tx1"/>
              </a:solidFill>
            </a:endParaRPr>
          </a:p>
          <a:p>
            <a:r>
              <a:rPr lang="en-US" sz="2800" dirty="0">
                <a:solidFill>
                  <a:schemeClr val="tx1"/>
                </a:solidFill>
              </a:rPr>
              <a:t>Joined and Merged relevant datasets to perform EDA and Machine Learning</a:t>
            </a:r>
          </a:p>
        </p:txBody>
      </p:sp>
    </p:spTree>
    <p:extLst>
      <p:ext uri="{BB962C8B-B14F-4D97-AF65-F5344CB8AC3E}">
        <p14:creationId xmlns:p14="http://schemas.microsoft.com/office/powerpoint/2010/main" val="99166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F0E39-9EF2-414D-B0D4-A1AC0B935983}"/>
              </a:ext>
            </a:extLst>
          </p:cNvPr>
          <p:cNvSpPr>
            <a:spLocks noGrp="1"/>
          </p:cNvSpPr>
          <p:nvPr>
            <p:ph idx="1"/>
          </p:nvPr>
        </p:nvSpPr>
        <p:spPr>
          <a:xfrm>
            <a:off x="159657" y="2085013"/>
            <a:ext cx="4651854" cy="3973546"/>
          </a:xfrm>
        </p:spPr>
        <p:txBody>
          <a:bodyPr vert="horz" lIns="91440" tIns="45720" rIns="91440" bIns="45720" rtlCol="0">
            <a:normAutofit/>
          </a:bodyPr>
          <a:lstStyle/>
          <a:p>
            <a:r>
              <a:rPr lang="en-US" sz="2800" dirty="0"/>
              <a:t>Merged order items and raw product files on the product id column.</a:t>
            </a:r>
          </a:p>
          <a:p>
            <a:pPr marL="0" indent="0">
              <a:buNone/>
            </a:pPr>
            <a:endParaRPr lang="en-US" sz="2800" dirty="0">
              <a:cs typeface="Calibri"/>
            </a:endParaRPr>
          </a:p>
          <a:p>
            <a:r>
              <a:rPr lang="en-US" sz="2800" dirty="0"/>
              <a:t>We grouped by  product category to see how many orders we have</a:t>
            </a:r>
            <a:br>
              <a:rPr lang="en-US" sz="2800" dirty="0"/>
            </a:br>
            <a:r>
              <a:rPr lang="en-US" sz="2800" dirty="0"/>
              <a:t>per product category</a:t>
            </a:r>
            <a:endParaRPr lang="en-US" sz="2800" dirty="0">
              <a:cs typeface="Calibri"/>
            </a:endParaRPr>
          </a:p>
        </p:txBody>
      </p:sp>
      <p:pic>
        <p:nvPicPr>
          <p:cNvPr id="4" name="Picture 4" descr="Table&#10;&#10;Description automatically generated">
            <a:extLst>
              <a:ext uri="{FF2B5EF4-FFF2-40B4-BE49-F238E27FC236}">
                <a16:creationId xmlns:a16="http://schemas.microsoft.com/office/drawing/2014/main" id="{6585DF9D-7DD3-B3C9-3A6F-04B5577770EE}"/>
              </a:ext>
            </a:extLst>
          </p:cNvPr>
          <p:cNvPicPr>
            <a:picLocks noChangeAspect="1"/>
          </p:cNvPicPr>
          <p:nvPr/>
        </p:nvPicPr>
        <p:blipFill>
          <a:blip r:embed="rId2"/>
          <a:stretch>
            <a:fillRect/>
          </a:stretch>
        </p:blipFill>
        <p:spPr>
          <a:xfrm>
            <a:off x="5292187" y="1411511"/>
            <a:ext cx="6253212" cy="4034977"/>
          </a:xfrm>
          <a:prstGeom prst="rect">
            <a:avLst/>
          </a:prstGeom>
        </p:spPr>
      </p:pic>
      <p:sp>
        <p:nvSpPr>
          <p:cNvPr id="19" name="Title 1">
            <a:extLst>
              <a:ext uri="{FF2B5EF4-FFF2-40B4-BE49-F238E27FC236}">
                <a16:creationId xmlns:a16="http://schemas.microsoft.com/office/drawing/2014/main" id="{1E835051-A677-4AE7-94A3-B85256902558}"/>
              </a:ext>
            </a:extLst>
          </p:cNvPr>
          <p:cNvSpPr>
            <a:spLocks noGrp="1"/>
          </p:cNvSpPr>
          <p:nvPr>
            <p:ph type="title"/>
          </p:nvPr>
        </p:nvSpPr>
        <p:spPr>
          <a:xfrm>
            <a:off x="582605" y="429337"/>
            <a:ext cx="5142271" cy="1658198"/>
          </a:xfrm>
        </p:spPr>
        <p:txBody>
          <a:bodyPr>
            <a:normAutofit/>
          </a:bodyPr>
          <a:lstStyle/>
          <a:p>
            <a:r>
              <a:rPr lang="en-US" dirty="0"/>
              <a:t>EDA</a:t>
            </a:r>
          </a:p>
        </p:txBody>
      </p:sp>
    </p:spTree>
    <p:extLst>
      <p:ext uri="{BB962C8B-B14F-4D97-AF65-F5344CB8AC3E}">
        <p14:creationId xmlns:p14="http://schemas.microsoft.com/office/powerpoint/2010/main" val="4812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8E3E93-2C21-416B-A10D-752B1C256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631B5-956D-5A74-87E3-6B2483E5E3EA}"/>
              </a:ext>
            </a:extLst>
          </p:cNvPr>
          <p:cNvSpPr>
            <a:spLocks noGrp="1"/>
          </p:cNvSpPr>
          <p:nvPr>
            <p:ph type="title"/>
          </p:nvPr>
        </p:nvSpPr>
        <p:spPr>
          <a:xfrm>
            <a:off x="8054939" y="499533"/>
            <a:ext cx="3328543" cy="3493494"/>
          </a:xfrm>
        </p:spPr>
        <p:txBody>
          <a:bodyPr vert="horz" lIns="91440" tIns="45720" rIns="91440" bIns="45720" rtlCol="0" anchor="b">
            <a:normAutofit/>
          </a:bodyPr>
          <a:lstStyle/>
          <a:p>
            <a:r>
              <a:rPr lang="en-US" sz="4000" dirty="0">
                <a:solidFill>
                  <a:srgbClr val="FFFFFF"/>
                </a:solidFill>
              </a:rPr>
              <a:t>Product Category Performance</a:t>
            </a:r>
          </a:p>
        </p:txBody>
      </p:sp>
      <p:pic>
        <p:nvPicPr>
          <p:cNvPr id="4" name="Picture 4" descr="Chart, bar chart&#10;&#10;Description automatically generated">
            <a:extLst>
              <a:ext uri="{FF2B5EF4-FFF2-40B4-BE49-F238E27FC236}">
                <a16:creationId xmlns:a16="http://schemas.microsoft.com/office/drawing/2014/main" id="{EFBCEE83-F53A-6DA9-9F42-989493A72EB0}"/>
              </a:ext>
            </a:extLst>
          </p:cNvPr>
          <p:cNvPicPr>
            <a:picLocks noChangeAspect="1"/>
          </p:cNvPicPr>
          <p:nvPr/>
        </p:nvPicPr>
        <p:blipFill rotWithShape="1">
          <a:blip r:embed="rId3"/>
          <a:srcRect l="5504" r="30088" b="1"/>
          <a:stretch/>
        </p:blipFill>
        <p:spPr>
          <a:xfrm>
            <a:off x="56362" y="1204686"/>
            <a:ext cx="3633392" cy="2594931"/>
          </a:xfrm>
          <a:prstGeom prst="rect">
            <a:avLst/>
          </a:prstGeom>
        </p:spPr>
      </p:pic>
      <p:pic>
        <p:nvPicPr>
          <p:cNvPr id="7" name="Picture 4" descr="Chart, bar chart&#10;&#10;Description automatically generated">
            <a:extLst>
              <a:ext uri="{FF2B5EF4-FFF2-40B4-BE49-F238E27FC236}">
                <a16:creationId xmlns:a16="http://schemas.microsoft.com/office/drawing/2014/main" id="{0CBAAA85-9CD2-4E36-A792-E680FDD30689}"/>
              </a:ext>
            </a:extLst>
          </p:cNvPr>
          <p:cNvPicPr>
            <a:picLocks noChangeAspect="1"/>
          </p:cNvPicPr>
          <p:nvPr/>
        </p:nvPicPr>
        <p:blipFill rotWithShape="1">
          <a:blip r:embed="rId4"/>
          <a:srcRect r="31777"/>
          <a:stretch/>
        </p:blipFill>
        <p:spPr>
          <a:xfrm>
            <a:off x="3692801" y="1152821"/>
            <a:ext cx="3796135" cy="2698660"/>
          </a:xfrm>
          <a:prstGeom prst="rect">
            <a:avLst/>
          </a:prstGeom>
        </p:spPr>
      </p:pic>
      <p:pic>
        <p:nvPicPr>
          <p:cNvPr id="8" name="Picture 6" descr="Table&#10;&#10;Description automatically generated">
            <a:extLst>
              <a:ext uri="{FF2B5EF4-FFF2-40B4-BE49-F238E27FC236}">
                <a16:creationId xmlns:a16="http://schemas.microsoft.com/office/drawing/2014/main" id="{E8394747-9247-42AD-BE82-76A70AA0FC02}"/>
              </a:ext>
            </a:extLst>
          </p:cNvPr>
          <p:cNvPicPr>
            <a:picLocks noChangeAspect="1"/>
          </p:cNvPicPr>
          <p:nvPr/>
        </p:nvPicPr>
        <p:blipFill>
          <a:blip r:embed="rId5"/>
          <a:stretch>
            <a:fillRect/>
          </a:stretch>
        </p:blipFill>
        <p:spPr>
          <a:xfrm>
            <a:off x="4365046" y="3799617"/>
            <a:ext cx="3056834" cy="2363430"/>
          </a:xfrm>
          <a:prstGeom prst="rect">
            <a:avLst/>
          </a:prstGeom>
        </p:spPr>
      </p:pic>
      <p:pic>
        <p:nvPicPr>
          <p:cNvPr id="6" name="Picture 5" descr="Table&#10;&#10;Description automatically generated">
            <a:extLst>
              <a:ext uri="{FF2B5EF4-FFF2-40B4-BE49-F238E27FC236}">
                <a16:creationId xmlns:a16="http://schemas.microsoft.com/office/drawing/2014/main" id="{1581E4B5-872F-9E83-860B-A8AB3D5A3236}"/>
              </a:ext>
            </a:extLst>
          </p:cNvPr>
          <p:cNvPicPr>
            <a:picLocks noChangeAspect="1"/>
          </p:cNvPicPr>
          <p:nvPr/>
        </p:nvPicPr>
        <p:blipFill rotWithShape="1">
          <a:blip r:embed="rId6"/>
          <a:srcRect t="7582" r="2" b="1230"/>
          <a:stretch/>
        </p:blipFill>
        <p:spPr>
          <a:xfrm>
            <a:off x="806218" y="3993027"/>
            <a:ext cx="3056834" cy="2127548"/>
          </a:xfrm>
          <a:prstGeom prst="rect">
            <a:avLst/>
          </a:prstGeom>
        </p:spPr>
      </p:pic>
    </p:spTree>
    <p:extLst>
      <p:ext uri="{BB962C8B-B14F-4D97-AF65-F5344CB8AC3E}">
        <p14:creationId xmlns:p14="http://schemas.microsoft.com/office/powerpoint/2010/main" val="235255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3748A-A619-BEA9-BFC4-7F03E4551806}"/>
              </a:ext>
            </a:extLst>
          </p:cNvPr>
          <p:cNvSpPr>
            <a:spLocks noGrp="1"/>
          </p:cNvSpPr>
          <p:nvPr>
            <p:ph type="title"/>
          </p:nvPr>
        </p:nvSpPr>
        <p:spPr>
          <a:xfrm>
            <a:off x="7803561" y="394477"/>
            <a:ext cx="3401568" cy="1339638"/>
          </a:xfrm>
        </p:spPr>
        <p:txBody>
          <a:bodyPr anchor="b">
            <a:normAutofit/>
          </a:bodyPr>
          <a:lstStyle/>
          <a:p>
            <a:r>
              <a:rPr lang="en-US" sz="4000" dirty="0">
                <a:solidFill>
                  <a:srgbClr val="FFFFFF"/>
                </a:solidFill>
              </a:rPr>
              <a:t>Product Repeat Sales</a:t>
            </a:r>
          </a:p>
        </p:txBody>
      </p:sp>
      <p:pic>
        <p:nvPicPr>
          <p:cNvPr id="4" name="Picture 4">
            <a:extLst>
              <a:ext uri="{FF2B5EF4-FFF2-40B4-BE49-F238E27FC236}">
                <a16:creationId xmlns:a16="http://schemas.microsoft.com/office/drawing/2014/main" id="{123D78AC-274F-47C6-AAD9-BF1B8ACB7628}"/>
              </a:ext>
            </a:extLst>
          </p:cNvPr>
          <p:cNvPicPr>
            <a:picLocks noChangeAspect="1"/>
          </p:cNvPicPr>
          <p:nvPr/>
        </p:nvPicPr>
        <p:blipFill rotWithShape="1">
          <a:blip r:embed="rId2"/>
          <a:srcRect r="33709" b="-2"/>
          <a:stretch/>
        </p:blipFill>
        <p:spPr>
          <a:xfrm>
            <a:off x="633999" y="640080"/>
            <a:ext cx="6278529" cy="5588101"/>
          </a:xfrm>
          <a:prstGeom prst="rect">
            <a:avLst/>
          </a:prstGeom>
        </p:spPr>
      </p:pic>
      <p:grpSp>
        <p:nvGrpSpPr>
          <p:cNvPr id="6" name="Group 5">
            <a:extLst>
              <a:ext uri="{FF2B5EF4-FFF2-40B4-BE49-F238E27FC236}">
                <a16:creationId xmlns:a16="http://schemas.microsoft.com/office/drawing/2014/main" id="{3C5BDE4B-B44A-47BE-B4B5-C4312CE9E36E}"/>
              </a:ext>
            </a:extLst>
          </p:cNvPr>
          <p:cNvGrpSpPr/>
          <p:nvPr/>
        </p:nvGrpSpPr>
        <p:grpSpPr>
          <a:xfrm>
            <a:off x="7555992" y="1623090"/>
            <a:ext cx="4292298" cy="2056556"/>
            <a:chOff x="0" y="-102523"/>
            <a:chExt cx="6254724" cy="2667454"/>
          </a:xfrm>
        </p:grpSpPr>
        <p:sp>
          <p:nvSpPr>
            <p:cNvPr id="12" name="Rectangle: Rounded Corners 11">
              <a:extLst>
                <a:ext uri="{FF2B5EF4-FFF2-40B4-BE49-F238E27FC236}">
                  <a16:creationId xmlns:a16="http://schemas.microsoft.com/office/drawing/2014/main" id="{AB7E7F0F-B86B-45D8-B18B-8730A78483E8}"/>
                </a:ext>
              </a:extLst>
            </p:cNvPr>
            <p:cNvSpPr/>
            <p:nvPr/>
          </p:nvSpPr>
          <p:spPr>
            <a:xfrm>
              <a:off x="0" y="41481"/>
              <a:ext cx="6254724" cy="2379447"/>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52190166-1D86-4E1A-A49B-7BE841B3A22E}"/>
                </a:ext>
              </a:extLst>
            </p:cNvPr>
            <p:cNvSpPr txBox="1"/>
            <p:nvPr/>
          </p:nvSpPr>
          <p:spPr>
            <a:xfrm>
              <a:off x="173354" y="-102523"/>
              <a:ext cx="5994297" cy="2667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This </a:t>
              </a:r>
              <a:r>
                <a:rPr lang="en-US" sz="2600" kern="1200" dirty="0"/>
                <a:t>visualization tells us what product categories are performing well</a:t>
              </a:r>
            </a:p>
          </p:txBody>
        </p:sp>
      </p:grpSp>
      <p:grpSp>
        <p:nvGrpSpPr>
          <p:cNvPr id="7" name="Group 6">
            <a:extLst>
              <a:ext uri="{FF2B5EF4-FFF2-40B4-BE49-F238E27FC236}">
                <a16:creationId xmlns:a16="http://schemas.microsoft.com/office/drawing/2014/main" id="{8153E9A8-022F-47F8-8CBF-71CC61947CA6}"/>
              </a:ext>
            </a:extLst>
          </p:cNvPr>
          <p:cNvGrpSpPr/>
          <p:nvPr/>
        </p:nvGrpSpPr>
        <p:grpSpPr>
          <a:xfrm>
            <a:off x="7585597" y="3711403"/>
            <a:ext cx="4292298" cy="3047013"/>
            <a:chOff x="0" y="918744"/>
            <a:chExt cx="6254724" cy="5940454"/>
          </a:xfrm>
        </p:grpSpPr>
        <p:sp>
          <p:nvSpPr>
            <p:cNvPr id="9" name="Rectangle: Rounded Corners 8">
              <a:extLst>
                <a:ext uri="{FF2B5EF4-FFF2-40B4-BE49-F238E27FC236}">
                  <a16:creationId xmlns:a16="http://schemas.microsoft.com/office/drawing/2014/main" id="{EBD52D77-D89E-4FCC-8D13-4A0125F76A8B}"/>
                </a:ext>
              </a:extLst>
            </p:cNvPr>
            <p:cNvSpPr/>
            <p:nvPr/>
          </p:nvSpPr>
          <p:spPr>
            <a:xfrm>
              <a:off x="0" y="918744"/>
              <a:ext cx="6254724" cy="5940454"/>
            </a:xfrm>
            <a:prstGeom prst="roundRect">
              <a:avLst/>
            </a:prstGeom>
          </p:spPr>
          <p:style>
            <a:lnRef idx="3">
              <a:schemeClr val="lt1">
                <a:hueOff val="0"/>
                <a:satOff val="0"/>
                <a:lumOff val="0"/>
                <a:alphaOff val="0"/>
              </a:schemeClr>
            </a:lnRef>
            <a:fillRef idx="1">
              <a:schemeClr val="accent2">
                <a:hueOff val="-1524796"/>
                <a:satOff val="-662"/>
                <a:lumOff val="-13921"/>
                <a:alphaOff val="0"/>
              </a:schemeClr>
            </a:fillRef>
            <a:effectRef idx="1">
              <a:schemeClr val="accent2">
                <a:hueOff val="-1524796"/>
                <a:satOff val="-662"/>
                <a:lumOff val="-13921"/>
                <a:alphaOff val="0"/>
              </a:schemeClr>
            </a:effectRef>
            <a:fontRef idx="minor">
              <a:schemeClr val="lt1"/>
            </a:fontRef>
          </p:style>
        </p:sp>
        <p:sp>
          <p:nvSpPr>
            <p:cNvPr id="10" name="Rectangle: Rounded Corners 6">
              <a:extLst>
                <a:ext uri="{FF2B5EF4-FFF2-40B4-BE49-F238E27FC236}">
                  <a16:creationId xmlns:a16="http://schemas.microsoft.com/office/drawing/2014/main" id="{1015CAB6-66A9-4873-B144-20D63E569C75}"/>
                </a:ext>
              </a:extLst>
            </p:cNvPr>
            <p:cNvSpPr txBox="1"/>
            <p:nvPr/>
          </p:nvSpPr>
          <p:spPr>
            <a:xfrm>
              <a:off x="130214" y="2366583"/>
              <a:ext cx="5994297" cy="29544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T</a:t>
              </a:r>
              <a:r>
                <a:rPr lang="en-US" sz="2600" kern="1200" dirty="0"/>
                <a:t>he product categories that we should focus on: </a:t>
              </a:r>
              <a:r>
                <a:rPr lang="en-US" sz="2600" kern="1200" dirty="0" err="1"/>
                <a:t>casa_construcao</a:t>
              </a:r>
              <a:r>
                <a:rPr lang="en-US" sz="2600" kern="1200" dirty="0"/>
                <a:t>',</a:t>
              </a:r>
              <a:br>
                <a:rPr lang="en-US" sz="2600" kern="1200" dirty="0"/>
              </a:br>
              <a:r>
                <a:rPr lang="en-US" sz="2600" kern="1200" dirty="0"/>
                <a:t>'</a:t>
              </a:r>
              <a:r>
                <a:rPr lang="en-US" sz="2600" kern="1200" dirty="0" err="1"/>
                <a:t>cool_stuff</a:t>
              </a:r>
              <a:r>
                <a:rPr lang="en-US" sz="2600" kern="1200" dirty="0"/>
                <a:t>',</a:t>
              </a:r>
              <a:br>
                <a:rPr lang="en-US" sz="2600" kern="1200" dirty="0"/>
              </a:br>
              <a:r>
                <a:rPr lang="en-US" sz="2600" kern="1200" dirty="0"/>
                <a:t>'</a:t>
              </a:r>
              <a:r>
                <a:rPr lang="en-US" sz="2600" kern="1200" dirty="0" err="1"/>
                <a:t>eletronicos</a:t>
              </a:r>
              <a:r>
                <a:rPr lang="en-US" sz="2600" kern="1200" dirty="0"/>
                <a:t>',</a:t>
              </a:r>
              <a:br>
                <a:rPr lang="en-US" sz="2600" kern="1200" dirty="0"/>
              </a:br>
              <a:r>
                <a:rPr lang="en-US" sz="2600" kern="1200" dirty="0"/>
                <a:t>'</a:t>
              </a:r>
              <a:r>
                <a:rPr lang="en-US" sz="2600" kern="1200" dirty="0" err="1"/>
                <a:t>beleza_saude</a:t>
              </a:r>
              <a:r>
                <a:rPr lang="en-US" sz="2600" kern="1200" dirty="0"/>
                <a:t>',</a:t>
              </a:r>
              <a:br>
                <a:rPr lang="en-US" sz="2600" kern="1200" dirty="0"/>
              </a:br>
              <a:r>
                <a:rPr lang="en-US" sz="2600" kern="1200" dirty="0"/>
                <a:t>'</a:t>
              </a:r>
              <a:r>
                <a:rPr lang="en-US" sz="2600" kern="1200" dirty="0" err="1"/>
                <a:t>cama_mesa_banho</a:t>
              </a:r>
              <a:r>
                <a:rPr lang="en-US" sz="2600" kern="1200" dirty="0"/>
                <a:t>'</a:t>
              </a:r>
            </a:p>
          </p:txBody>
        </p:sp>
      </p:grpSp>
    </p:spTree>
    <p:extLst>
      <p:ext uri="{BB962C8B-B14F-4D97-AF65-F5344CB8AC3E}">
        <p14:creationId xmlns:p14="http://schemas.microsoft.com/office/powerpoint/2010/main" val="91022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3E69-26B0-382E-A543-C9E736CE0B01}"/>
              </a:ext>
            </a:extLst>
          </p:cNvPr>
          <p:cNvSpPr>
            <a:spLocks noGrp="1"/>
          </p:cNvSpPr>
          <p:nvPr>
            <p:ph type="title"/>
          </p:nvPr>
        </p:nvSpPr>
        <p:spPr>
          <a:xfrm>
            <a:off x="4683125" y="499533"/>
            <a:ext cx="6562726" cy="1658198"/>
          </a:xfrm>
        </p:spPr>
        <p:txBody>
          <a:bodyPr>
            <a:normAutofit/>
          </a:bodyPr>
          <a:lstStyle/>
          <a:p>
            <a:r>
              <a:rPr lang="en-US" dirty="0">
                <a:solidFill>
                  <a:srgbClr val="764D43"/>
                </a:solidFill>
              </a:rPr>
              <a:t>Fulfillment </a:t>
            </a:r>
          </a:p>
        </p:txBody>
      </p:sp>
      <p:pic>
        <p:nvPicPr>
          <p:cNvPr id="5" name="Picture 4" descr="Boxes On Rack In Warehouse">
            <a:extLst>
              <a:ext uri="{FF2B5EF4-FFF2-40B4-BE49-F238E27FC236}">
                <a16:creationId xmlns:a16="http://schemas.microsoft.com/office/drawing/2014/main" id="{1CB8EF3A-5594-750E-7BF9-D42004388426}"/>
              </a:ext>
            </a:extLst>
          </p:cNvPr>
          <p:cNvPicPr>
            <a:picLocks noChangeAspect="1"/>
          </p:cNvPicPr>
          <p:nvPr/>
        </p:nvPicPr>
        <p:blipFill rotWithShape="1">
          <a:blip r:embed="rId2"/>
          <a:srcRect l="34872" r="25478" b="-2"/>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81939D4E-10A5-DCF7-E11D-3A5B0A960C95}"/>
              </a:ext>
            </a:extLst>
          </p:cNvPr>
          <p:cNvSpPr>
            <a:spLocks noGrp="1"/>
          </p:cNvSpPr>
          <p:nvPr>
            <p:ph idx="1"/>
          </p:nvPr>
        </p:nvSpPr>
        <p:spPr>
          <a:xfrm>
            <a:off x="4702557" y="2011680"/>
            <a:ext cx="6428994" cy="3766185"/>
          </a:xfrm>
        </p:spPr>
        <p:txBody>
          <a:bodyPr vert="horz" lIns="91440" tIns="45720" rIns="91440" bIns="45720" rtlCol="0">
            <a:normAutofit/>
          </a:bodyPr>
          <a:lstStyle/>
          <a:p>
            <a:endParaRPr lang="en-US" sz="2200" dirty="0">
              <a:ea typeface="Calibri"/>
              <a:cs typeface="Calibri"/>
            </a:endParaRPr>
          </a:p>
          <a:p>
            <a:r>
              <a:rPr lang="en-US" sz="2200" dirty="0">
                <a:ea typeface="Calibri"/>
                <a:cs typeface="Calibri"/>
              </a:rPr>
              <a:t>Next, we want to see whether the delivery period can affect the preference of the customers.</a:t>
            </a:r>
            <a:endParaRPr lang="en-US" sz="2200" dirty="0"/>
          </a:p>
          <a:p>
            <a:endParaRPr lang="en-US" sz="2200" dirty="0">
              <a:ea typeface="Calibri"/>
              <a:cs typeface="Calibri"/>
            </a:endParaRPr>
          </a:p>
          <a:p>
            <a:r>
              <a:rPr lang="en-US" sz="2200" dirty="0">
                <a:ea typeface="Calibri"/>
                <a:cs typeface="Calibri"/>
              </a:rPr>
              <a:t>For this, we focused on two new columns:</a:t>
            </a:r>
            <a:endParaRPr lang="en-US" sz="2200" dirty="0"/>
          </a:p>
          <a:p>
            <a:pPr marL="914400" lvl="1" indent="-457200">
              <a:buAutoNum type="romanUcPeriod"/>
            </a:pPr>
            <a:r>
              <a:rPr lang="en-US" sz="2200" dirty="0">
                <a:ea typeface="Calibri"/>
                <a:cs typeface="Calibri"/>
              </a:rPr>
              <a:t>'Actual Delivery time' (No of days it took for the order to be delivered)</a:t>
            </a:r>
          </a:p>
          <a:p>
            <a:pPr marL="914400" lvl="1" indent="-457200">
              <a:buAutoNum type="romanUcPeriod"/>
            </a:pPr>
            <a:r>
              <a:rPr lang="en-US" sz="2200" dirty="0">
                <a:ea typeface="Calibri"/>
                <a:cs typeface="Calibri"/>
              </a:rPr>
              <a:t>'Estimated Delivery time' (No of days that were estimated for the order to be delivered)</a:t>
            </a:r>
          </a:p>
          <a:p>
            <a:pPr marL="457200" lvl="1" indent="0">
              <a:buNone/>
            </a:pPr>
            <a:endParaRPr lang="en-US" sz="2200" dirty="0">
              <a:ea typeface="Calibri"/>
              <a:cs typeface="Calibri"/>
            </a:endParaRPr>
          </a:p>
        </p:txBody>
      </p:sp>
    </p:spTree>
    <p:extLst>
      <p:ext uri="{BB962C8B-B14F-4D97-AF65-F5344CB8AC3E}">
        <p14:creationId xmlns:p14="http://schemas.microsoft.com/office/powerpoint/2010/main" val="253089027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FEE6A0C346A94EAA0B9A4320AF21AB" ma:contentTypeVersion="13" ma:contentTypeDescription="Create a new document." ma:contentTypeScope="" ma:versionID="66502504939e8509fc4700189bf61f63">
  <xsd:schema xmlns:xsd="http://www.w3.org/2001/XMLSchema" xmlns:xs="http://www.w3.org/2001/XMLSchema" xmlns:p="http://schemas.microsoft.com/office/2006/metadata/properties" xmlns:ns3="a3db1d25-c528-4f87-8e46-9a22289319c9" xmlns:ns4="6d48f3c4-cc57-4ba1-8568-b47702516813" targetNamespace="http://schemas.microsoft.com/office/2006/metadata/properties" ma:root="true" ma:fieldsID="bed126989331cb5607531d94796c3693" ns3:_="" ns4:_="">
    <xsd:import namespace="a3db1d25-c528-4f87-8e46-9a22289319c9"/>
    <xsd:import namespace="6d48f3c4-cc57-4ba1-8568-b477025168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db1d25-c528-4f87-8e46-9a22289319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48f3c4-cc57-4ba1-8568-b477025168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DFE199-71AC-4F0D-9929-4C7D20EC5671}">
  <ds:schemaRefs>
    <ds:schemaRef ds:uri="http://schemas.microsoft.com/sharepoint/v3/contenttype/forms"/>
  </ds:schemaRefs>
</ds:datastoreItem>
</file>

<file path=customXml/itemProps2.xml><?xml version="1.0" encoding="utf-8"?>
<ds:datastoreItem xmlns:ds="http://schemas.openxmlformats.org/officeDocument/2006/customXml" ds:itemID="{B21EAD27-D04E-4A1A-895D-8AE06FD2C7E2}">
  <ds:schemaRefs>
    <ds:schemaRef ds:uri="6d48f3c4-cc57-4ba1-8568-b47702516813"/>
    <ds:schemaRef ds:uri="a3db1d25-c528-4f87-8e46-9a22289319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E46795E-B4E4-4D78-A4EE-2F6FA89CEF7D}">
  <ds:schemaRefs>
    <ds:schemaRef ds:uri="6d48f3c4-cc57-4ba1-8568-b47702516813"/>
    <ds:schemaRef ds:uri="a3db1d25-c528-4f87-8e46-9a22289319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750</TotalTime>
  <Words>1106</Words>
  <Application>Microsoft Office PowerPoint</Application>
  <PresentationFormat>Widescreen</PresentationFormat>
  <Paragraphs>113</Paragraphs>
  <Slides>27</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-apple-system</vt:lpstr>
      <vt:lpstr>Arial</vt:lpstr>
      <vt:lpstr>Calibri</vt:lpstr>
      <vt:lpstr>Calibri Light</vt:lpstr>
      <vt:lpstr>Roboto</vt:lpstr>
      <vt:lpstr>var(--jp-content-font-family)</vt:lpstr>
      <vt:lpstr>Metropolitan</vt:lpstr>
      <vt:lpstr>Office Theme</vt:lpstr>
      <vt:lpstr>Ecommerce Olist Store</vt:lpstr>
      <vt:lpstr>About Olist</vt:lpstr>
      <vt:lpstr>Project Aim</vt:lpstr>
      <vt:lpstr>Data</vt:lpstr>
      <vt:lpstr>Data Cleaning &amp; Preprocessing</vt:lpstr>
      <vt:lpstr>EDA</vt:lpstr>
      <vt:lpstr>Product Category Performance</vt:lpstr>
      <vt:lpstr>Product Repeat Sales</vt:lpstr>
      <vt:lpstr>Fulfillment </vt:lpstr>
      <vt:lpstr>Logistics efficiency analysis</vt:lpstr>
      <vt:lpstr>Delivery Date correlation to Sales Frequency</vt:lpstr>
      <vt:lpstr>PowerPoint Presentation</vt:lpstr>
      <vt:lpstr>PyCaret</vt:lpstr>
      <vt:lpstr>Customer Lifetime Value </vt:lpstr>
      <vt:lpstr>Distribution Plot</vt:lpstr>
      <vt:lpstr>PowerPoint Presentation</vt:lpstr>
      <vt:lpstr>Sales Performance Overview What has performance been monthly? What are the best-selling categories?  </vt:lpstr>
      <vt:lpstr>The graph shows that watches is the category with largest peak monthly revenue. Total revenues across 29 segments came in at 664,858. The biggest segment was 'watches', which generated 17.4% of total revenues (115,901), followed by health_beauty.</vt:lpstr>
      <vt:lpstr>'watches_gifts' category generated most of total revenue of segment. 'watches_gifts' revenue soared in March and reached its peak in May. This category seems a seasonal item.</vt:lpstr>
      <vt:lpstr>ARIMA</vt:lpstr>
      <vt:lpstr> AR - Autoregression is a time series model that uses observations from previous time steps as input to the regression equation to predict the value at the next time step.    The “I” stands for integrated, which means it observes the difference between static data values and previous values. The goal is to achieve stationary data that is not subject to seasonality.   MA- Moving average which is also called as rolling mean. Here we calculate the simple average in a particular time frame and dividing it with the total number of time frames taken.</vt:lpstr>
      <vt:lpstr>LSTM</vt:lpstr>
      <vt:lpstr>Train-Test Split for Time Series</vt:lpstr>
      <vt:lpstr>ARIMA Performance</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Olist Store</dc:title>
  <dc:creator>Narang, Rahul</dc:creator>
  <cp:lastModifiedBy>Narang, Rahul</cp:lastModifiedBy>
  <cp:revision>50</cp:revision>
  <dcterms:created xsi:type="dcterms:W3CDTF">2022-04-21T19:53:18Z</dcterms:created>
  <dcterms:modified xsi:type="dcterms:W3CDTF">2022-05-10T17:10:45Z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0x010100DAFEE6A0C346A94EAA0B9A4320AF21AB</vt:lpwstr>
  </property>
</Properties>
</file>