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A6C03-857C-4FEE-8862-917EC11A865F}"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53E3-36C0-430A-8DB1-8097B947A6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A6C03-857C-4FEE-8862-917EC11A865F}" type="datetimeFigureOut">
              <a:rPr lang="en-US" smtClean="0"/>
              <a:pPr/>
              <a:t>10/12/2015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D53E3-36C0-430A-8DB1-8097B947A6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tile tx="0" ty="0" sx="100000" sy="100000" flip="none" algn="tl"/>
        </a:blipFill>
        <a:effectLst/>
      </p:bgPr>
    </p:bg>
    <p:spTree>
      <p:nvGrpSpPr>
        <p:cNvPr id="1" name=""/>
        <p:cNvGrpSpPr/>
        <p:nvPr/>
      </p:nvGrpSpPr>
      <p:grpSpPr>
        <a:xfrm>
          <a:off x="0" y="0"/>
          <a:ext cx="0" cy="0"/>
          <a:chOff x="0" y="0"/>
          <a:chExt cx="0" cy="0"/>
        </a:xfrm>
      </p:grpSpPr>
      <p:cxnSp>
        <p:nvCxnSpPr>
          <p:cNvPr id="10" name="Straight Connector 9"/>
          <p:cNvCxnSpPr/>
          <p:nvPr/>
        </p:nvCxnSpPr>
        <p:spPr>
          <a:xfrm>
            <a:off x="685800" y="2741612"/>
            <a:ext cx="609600" cy="1588"/>
          </a:xfrm>
          <a:prstGeom prst="line">
            <a:avLst/>
          </a:prstGeom>
          <a:ln>
            <a:tailEnd type="triangle"/>
          </a:ln>
        </p:spPr>
        <p:style>
          <a:lnRef idx="3">
            <a:schemeClr val="accent2"/>
          </a:lnRef>
          <a:fillRef idx="0">
            <a:schemeClr val="accent2"/>
          </a:fillRef>
          <a:effectRef idx="2">
            <a:schemeClr val="accent2"/>
          </a:effectRef>
          <a:fontRef idx="minor">
            <a:schemeClr val="tx1"/>
          </a:fontRef>
        </p:style>
      </p:cxnSp>
      <p:sp>
        <p:nvSpPr>
          <p:cNvPr id="4" name="TextBox 3"/>
          <p:cNvSpPr txBox="1"/>
          <p:nvPr/>
        </p:nvSpPr>
        <p:spPr>
          <a:xfrm>
            <a:off x="0" y="76200"/>
            <a:ext cx="7696200" cy="1692771"/>
          </a:xfrm>
          <a:prstGeom prst="rect">
            <a:avLst/>
          </a:prstGeom>
          <a:noFill/>
        </p:spPr>
        <p:txBody>
          <a:bodyPr wrap="square" rtlCol="0">
            <a:spAutoFit/>
          </a:bodyPr>
          <a:lstStyle/>
          <a:p>
            <a:r>
              <a:rPr lang="en-US" sz="3200" b="1" dirty="0" smtClean="0">
                <a:solidFill>
                  <a:srgbClr val="FF0000"/>
                </a:solidFill>
              </a:rPr>
              <a:t>COMPUTER NETWORK</a:t>
            </a:r>
          </a:p>
          <a:p>
            <a:r>
              <a:rPr lang="en-US" sz="2400" dirty="0" smtClean="0"/>
              <a:t>	Computer network is a connection between two or 	more computer for exchange data. </a:t>
            </a:r>
            <a:r>
              <a:rPr lang="en-US" sz="2400" dirty="0" smtClean="0"/>
              <a:t>Computer 	network Connection </a:t>
            </a:r>
            <a:r>
              <a:rPr lang="en-US" sz="2400" dirty="0" smtClean="0"/>
              <a:t>may </a:t>
            </a:r>
            <a:r>
              <a:rPr lang="en-US" sz="2400" dirty="0" smtClean="0"/>
              <a:t>be </a:t>
            </a:r>
            <a:r>
              <a:rPr lang="en-US" sz="2400" dirty="0" smtClean="0"/>
              <a:t>wired or wireless. </a:t>
            </a:r>
            <a:endParaRPr lang="en-US" sz="2400" dirty="0"/>
          </a:p>
        </p:txBody>
      </p:sp>
      <p:sp>
        <p:nvSpPr>
          <p:cNvPr id="5" name="TextBox 4"/>
          <p:cNvSpPr txBox="1"/>
          <p:nvPr/>
        </p:nvSpPr>
        <p:spPr>
          <a:xfrm>
            <a:off x="1371600" y="2514600"/>
            <a:ext cx="7010400" cy="3970318"/>
          </a:xfrm>
          <a:prstGeom prst="rect">
            <a:avLst/>
          </a:prstGeom>
          <a:noFill/>
        </p:spPr>
        <p:txBody>
          <a:bodyPr wrap="square" rtlCol="0">
            <a:spAutoFit/>
          </a:bodyPr>
          <a:lstStyle/>
          <a:p>
            <a:r>
              <a:rPr lang="en-US" b="1" dirty="0" smtClean="0">
                <a:solidFill>
                  <a:srgbClr val="FF0000"/>
                </a:solidFill>
              </a:rPr>
              <a:t>LAN (LOCAL AREA NETWORK)- </a:t>
            </a:r>
            <a:r>
              <a:rPr lang="en-US" dirty="0" smtClean="0"/>
              <a:t>computer network</a:t>
            </a:r>
            <a:r>
              <a:rPr lang="en-US" dirty="0"/>
              <a:t> that interconnects computers within a limited area such as a residence, school, laboratory, or office building.</a:t>
            </a:r>
            <a:endParaRPr lang="en-US" dirty="0" smtClean="0"/>
          </a:p>
          <a:p>
            <a:endParaRPr lang="en-US" dirty="0"/>
          </a:p>
          <a:p>
            <a:r>
              <a:rPr lang="en-US" b="1" dirty="0" smtClean="0">
                <a:solidFill>
                  <a:srgbClr val="FF0000"/>
                </a:solidFill>
              </a:rPr>
              <a:t>WAN (WIDE AREA NETWORK) </a:t>
            </a:r>
            <a:r>
              <a:rPr lang="en-US" dirty="0"/>
              <a:t>A computer network that </a:t>
            </a:r>
            <a:r>
              <a:rPr lang="en-US" dirty="0" smtClean="0"/>
              <a:t>interconnects computers within large </a:t>
            </a:r>
            <a:r>
              <a:rPr lang="en-US" dirty="0"/>
              <a:t>geographical area. Typically, a WAN consists of two or more local-area networks (LANs). Computers connected to a wide-area network are often connected through public networks, such as the telephone system. They can also be connected through leased lines or </a:t>
            </a:r>
            <a:r>
              <a:rPr lang="en-US" dirty="0" smtClean="0"/>
              <a:t>satellites. It is a wireless computer network.</a:t>
            </a:r>
          </a:p>
          <a:p>
            <a:endParaRPr lang="en-US" dirty="0"/>
          </a:p>
          <a:p>
            <a:r>
              <a:rPr lang="en-US" b="1" dirty="0" smtClean="0">
                <a:solidFill>
                  <a:srgbClr val="FF0000"/>
                </a:solidFill>
              </a:rPr>
              <a:t>MAN (MATROPOLITAN AREA NETWORL)</a:t>
            </a:r>
            <a:r>
              <a:rPr lang="en-US" b="1" dirty="0">
                <a:solidFill>
                  <a:srgbClr val="FF0000"/>
                </a:solidFill>
              </a:rPr>
              <a:t> </a:t>
            </a:r>
            <a:r>
              <a:rPr lang="en-US" dirty="0"/>
              <a:t> </a:t>
            </a:r>
            <a:r>
              <a:rPr lang="en-US" dirty="0" smtClean="0"/>
              <a:t>It is </a:t>
            </a:r>
            <a:r>
              <a:rPr lang="en-US" dirty="0"/>
              <a:t>a computer network larger than </a:t>
            </a:r>
            <a:r>
              <a:rPr lang="en-US" dirty="0" smtClean="0"/>
              <a:t>a local </a:t>
            </a:r>
            <a:r>
              <a:rPr lang="en-US" dirty="0"/>
              <a:t>area network, covering an area of a few city blocks to the area of an entire city, possibly also including the surrounding </a:t>
            </a:r>
            <a:r>
              <a:rPr lang="en-US" dirty="0" smtClean="0"/>
              <a:t>areas.</a:t>
            </a:r>
            <a:endParaRPr lang="en-US" dirty="0"/>
          </a:p>
        </p:txBody>
      </p:sp>
      <p:cxnSp>
        <p:nvCxnSpPr>
          <p:cNvPr id="8" name="Straight Connector 7"/>
          <p:cNvCxnSpPr/>
          <p:nvPr/>
        </p:nvCxnSpPr>
        <p:spPr>
          <a:xfrm rot="16200000" flipH="1">
            <a:off x="-1828800" y="3124200"/>
            <a:ext cx="5105400" cy="762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762000" y="3810000"/>
            <a:ext cx="533400" cy="1588"/>
          </a:xfrm>
          <a:prstGeom prst="line">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762000" y="5715000"/>
            <a:ext cx="533400" cy="1588"/>
          </a:xfrm>
          <a:prstGeom prst="line">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04800" y="191869"/>
            <a:ext cx="6629400" cy="646331"/>
          </a:xfrm>
          <a:prstGeom prst="rect">
            <a:avLst/>
          </a:prstGeom>
          <a:noFill/>
        </p:spPr>
        <p:txBody>
          <a:bodyPr wrap="square" lIns="91440" tIns="45720" rIns="91440" bIns="45720">
            <a:spAutoFit/>
          </a:bodyPr>
          <a:lstStyle/>
          <a:p>
            <a:r>
              <a:rPr lang="en-US" sz="36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BASIC NETWORK DEVICES</a:t>
            </a:r>
            <a:endParaRPr lang="en-US" sz="36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5" name="Rectangle 4"/>
          <p:cNvSpPr/>
          <p:nvPr/>
        </p:nvSpPr>
        <p:spPr>
          <a:xfrm>
            <a:off x="228600" y="1315283"/>
            <a:ext cx="6477000" cy="4801314"/>
          </a:xfrm>
          <a:prstGeom prst="rect">
            <a:avLst/>
          </a:prstGeom>
        </p:spPr>
        <p:txBody>
          <a:bodyPr wrap="square">
            <a:spAutoFit/>
          </a:bodyPr>
          <a:lstStyle/>
          <a:p>
            <a:pPr algn="just"/>
            <a:r>
              <a:rPr lang="en-US" b="1" dirty="0">
                <a:solidFill>
                  <a:srgbClr val="002060"/>
                </a:solidFill>
              </a:rPr>
              <a:t>NIC (Network Interface </a:t>
            </a:r>
            <a:r>
              <a:rPr lang="en-US" b="1" dirty="0" smtClean="0">
                <a:solidFill>
                  <a:srgbClr val="002060"/>
                </a:solidFill>
              </a:rPr>
              <a:t>Card)- </a:t>
            </a:r>
            <a:r>
              <a:rPr lang="en-US" dirty="0" smtClean="0">
                <a:solidFill>
                  <a:srgbClr val="0070C0"/>
                </a:solidFill>
              </a:rPr>
              <a:t>A </a:t>
            </a:r>
            <a:r>
              <a:rPr lang="en-US" dirty="0">
                <a:solidFill>
                  <a:srgbClr val="0070C0"/>
                </a:solidFill>
              </a:rPr>
              <a:t>network interface card is a computer hardware component designed to </a:t>
            </a:r>
            <a:r>
              <a:rPr lang="en-US" dirty="0" smtClean="0">
                <a:solidFill>
                  <a:srgbClr val="0070C0"/>
                </a:solidFill>
              </a:rPr>
              <a:t>allow </a:t>
            </a:r>
            <a:r>
              <a:rPr lang="en-US" dirty="0">
                <a:solidFill>
                  <a:srgbClr val="0070C0"/>
                </a:solidFill>
              </a:rPr>
              <a:t>computers to communicate over a computer </a:t>
            </a:r>
            <a:r>
              <a:rPr lang="en-US" dirty="0" smtClean="0">
                <a:solidFill>
                  <a:srgbClr val="0070C0"/>
                </a:solidFill>
              </a:rPr>
              <a:t>network. Example Ethernet port and Wi-Fi.</a:t>
            </a:r>
          </a:p>
          <a:p>
            <a:pPr algn="just"/>
            <a:endParaRPr lang="en-US" dirty="0" smtClean="0"/>
          </a:p>
          <a:p>
            <a:pPr algn="just"/>
            <a:endParaRPr lang="en-US" dirty="0" smtClean="0">
              <a:solidFill>
                <a:srgbClr val="002060"/>
              </a:solidFill>
            </a:endParaRPr>
          </a:p>
          <a:p>
            <a:pPr algn="just"/>
            <a:r>
              <a:rPr lang="en-US" b="1" dirty="0" smtClean="0">
                <a:solidFill>
                  <a:srgbClr val="002060"/>
                </a:solidFill>
              </a:rPr>
              <a:t>HUB- </a:t>
            </a:r>
            <a:r>
              <a:rPr lang="en-US" dirty="0" smtClean="0">
                <a:solidFill>
                  <a:srgbClr val="0070C0"/>
                </a:solidFill>
              </a:rPr>
              <a:t>A network hub is a device that allows multiple computers to communicate with each other over a network. It has several Ethernet ports that are used to connect two or more network devices together. Each computer or device connected to the hub can communicate with any other device connected to one of the hub's Ethernet ports.</a:t>
            </a:r>
          </a:p>
          <a:p>
            <a:pPr algn="just"/>
            <a:endParaRPr lang="en-US" dirty="0" smtClean="0">
              <a:solidFill>
                <a:srgbClr val="002060"/>
              </a:solidFill>
            </a:endParaRPr>
          </a:p>
          <a:p>
            <a:pPr algn="just"/>
            <a:r>
              <a:rPr lang="en-US" b="1" dirty="0" smtClean="0">
                <a:solidFill>
                  <a:srgbClr val="002060"/>
                </a:solidFill>
              </a:rPr>
              <a:t>Networking cables</a:t>
            </a:r>
            <a:r>
              <a:rPr lang="en-US" dirty="0" smtClean="0">
                <a:solidFill>
                  <a:srgbClr val="002060"/>
                </a:solidFill>
              </a:rPr>
              <a:t> - </a:t>
            </a:r>
            <a:r>
              <a:rPr lang="en-US" dirty="0" smtClean="0">
                <a:solidFill>
                  <a:srgbClr val="0070C0"/>
                </a:solidFill>
              </a:rPr>
              <a:t>It is used to connect one network device to other network devices or to connect two or more computers to share printer, scanner etc. Different types of network cables like Coaxial cable, Optical fiber cable, Twisted Pair cables.</a:t>
            </a:r>
          </a:p>
        </p:txBody>
      </p:sp>
      <p:pic>
        <p:nvPicPr>
          <p:cNvPr id="11" name="Picture 10" descr="NIC-Teaming.jpg"/>
          <p:cNvPicPr>
            <a:picLocks noChangeAspect="1"/>
          </p:cNvPicPr>
          <p:nvPr/>
        </p:nvPicPr>
        <p:blipFill>
          <a:blip r:embed="rId2"/>
          <a:stretch>
            <a:fillRect/>
          </a:stretch>
        </p:blipFill>
        <p:spPr>
          <a:xfrm>
            <a:off x="6934200" y="685800"/>
            <a:ext cx="1905446" cy="1905446"/>
          </a:xfrm>
          <a:prstGeom prst="rect">
            <a:avLst/>
          </a:prstGeom>
        </p:spPr>
      </p:pic>
      <p:pic>
        <p:nvPicPr>
          <p:cNvPr id="12" name="Picture 11" descr="iStock_000013044209XSmall.jpg"/>
          <p:cNvPicPr>
            <a:picLocks noChangeAspect="1"/>
          </p:cNvPicPr>
          <p:nvPr/>
        </p:nvPicPr>
        <p:blipFill>
          <a:blip r:embed="rId3"/>
          <a:stretch>
            <a:fillRect/>
          </a:stretch>
        </p:blipFill>
        <p:spPr>
          <a:xfrm>
            <a:off x="6781800" y="4495800"/>
            <a:ext cx="2078933" cy="2072942"/>
          </a:xfrm>
          <a:prstGeom prst="rect">
            <a:avLst/>
          </a:prstGeom>
        </p:spPr>
      </p:pic>
      <p:pic>
        <p:nvPicPr>
          <p:cNvPr id="13" name="Picture 12" descr="S-Hub_800.jpg"/>
          <p:cNvPicPr>
            <a:picLocks noChangeAspect="1"/>
          </p:cNvPicPr>
          <p:nvPr/>
        </p:nvPicPr>
        <p:blipFill>
          <a:blip r:embed="rId4" cstate="print"/>
          <a:stretch>
            <a:fillRect/>
          </a:stretch>
        </p:blipFill>
        <p:spPr>
          <a:xfrm>
            <a:off x="6934200" y="2635717"/>
            <a:ext cx="1895228" cy="178388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143000"/>
            <a:ext cx="7543800" cy="1631216"/>
          </a:xfrm>
          <a:prstGeom prst="rect">
            <a:avLst/>
          </a:prstGeom>
        </p:spPr>
        <p:txBody>
          <a:bodyPr wrap="square">
            <a:spAutoFit/>
          </a:bodyPr>
          <a:lstStyle/>
          <a:p>
            <a:pPr algn="just"/>
            <a:r>
              <a:rPr lang="en-US" sz="2000" dirty="0">
                <a:solidFill>
                  <a:srgbClr val="C00000"/>
                </a:solidFill>
              </a:rPr>
              <a:t>A router is a computer whose software and hardware are customized to move data between computer networks. They are responsible for making sure traffic between computers gets where it needs to go. They do this by choosing the shortest path between the computers using a complicated system of rules called Routing </a:t>
            </a:r>
            <a:r>
              <a:rPr lang="en-US" sz="2000" dirty="0" smtClean="0">
                <a:solidFill>
                  <a:srgbClr val="C00000"/>
                </a:solidFill>
              </a:rPr>
              <a:t>Protocols.</a:t>
            </a:r>
            <a:endParaRPr lang="en-US" sz="2000" dirty="0">
              <a:solidFill>
                <a:srgbClr val="C00000"/>
              </a:solidFill>
            </a:endParaRPr>
          </a:p>
        </p:txBody>
      </p:sp>
      <p:sp>
        <p:nvSpPr>
          <p:cNvPr id="4" name="Rectangle 3"/>
          <p:cNvSpPr/>
          <p:nvPr/>
        </p:nvSpPr>
        <p:spPr>
          <a:xfrm>
            <a:off x="228600" y="228600"/>
            <a:ext cx="1770869" cy="769441"/>
          </a:xfrm>
          <a:prstGeom prst="rect">
            <a:avLst/>
          </a:prstGeom>
          <a:noFill/>
        </p:spPr>
        <p:txBody>
          <a:bodyPr wrap="none" lIns="91440" tIns="45720" rIns="91440" bIns="45720">
            <a:spAutoFit/>
          </a:bodyPr>
          <a:lstStyle/>
          <a:p>
            <a:pPr algn="ctr"/>
            <a:r>
              <a:rPr lang="en-US" sz="4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Router</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 name="Rectangle 4"/>
          <p:cNvSpPr/>
          <p:nvPr/>
        </p:nvSpPr>
        <p:spPr>
          <a:xfrm>
            <a:off x="1524000" y="3429000"/>
            <a:ext cx="5791200" cy="923330"/>
          </a:xfrm>
          <a:prstGeom prst="rect">
            <a:avLst/>
          </a:prstGeom>
        </p:spPr>
        <p:txBody>
          <a:bodyPr wrap="square">
            <a:spAutoFit/>
          </a:bodyPr>
          <a:lstStyle/>
          <a:p>
            <a:r>
              <a:rPr lang="en-US" b="1" dirty="0">
                <a:solidFill>
                  <a:srgbClr val="00B050"/>
                </a:solidFill>
              </a:rPr>
              <a:t>Broadband Routers</a:t>
            </a:r>
          </a:p>
          <a:p>
            <a:r>
              <a:rPr lang="en-US" dirty="0" smtClean="0">
                <a:solidFill>
                  <a:srgbClr val="FF0000"/>
                </a:solidFill>
              </a:rPr>
              <a:t>Broadband </a:t>
            </a:r>
            <a:r>
              <a:rPr lang="en-US" dirty="0">
                <a:solidFill>
                  <a:srgbClr val="FF0000"/>
                </a:solidFill>
              </a:rPr>
              <a:t>routers can be used to connect </a:t>
            </a:r>
            <a:r>
              <a:rPr lang="en-US" dirty="0" smtClean="0">
                <a:solidFill>
                  <a:srgbClr val="FF0000"/>
                </a:solidFill>
              </a:rPr>
              <a:t>computers </a:t>
            </a:r>
          </a:p>
          <a:p>
            <a:r>
              <a:rPr lang="en-US" dirty="0" smtClean="0">
                <a:solidFill>
                  <a:srgbClr val="FF0000"/>
                </a:solidFill>
              </a:rPr>
              <a:t>or </a:t>
            </a:r>
            <a:r>
              <a:rPr lang="en-US" dirty="0">
                <a:solidFill>
                  <a:srgbClr val="FF0000"/>
                </a:solidFill>
              </a:rPr>
              <a:t>to connect to the Internet.</a:t>
            </a:r>
          </a:p>
        </p:txBody>
      </p:sp>
      <p:sp>
        <p:nvSpPr>
          <p:cNvPr id="6" name="Rectangle 5"/>
          <p:cNvSpPr/>
          <p:nvPr/>
        </p:nvSpPr>
        <p:spPr>
          <a:xfrm>
            <a:off x="1447800" y="4876800"/>
            <a:ext cx="5181600" cy="1200329"/>
          </a:xfrm>
          <a:prstGeom prst="rect">
            <a:avLst/>
          </a:prstGeom>
        </p:spPr>
        <p:txBody>
          <a:bodyPr wrap="square">
            <a:spAutoFit/>
          </a:bodyPr>
          <a:lstStyle/>
          <a:p>
            <a:r>
              <a:rPr lang="en-US" b="1" dirty="0">
                <a:solidFill>
                  <a:srgbClr val="00B050"/>
                </a:solidFill>
              </a:rPr>
              <a:t>Wireless Routers</a:t>
            </a:r>
          </a:p>
          <a:p>
            <a:r>
              <a:rPr lang="en-US" dirty="0">
                <a:solidFill>
                  <a:srgbClr val="FF0000"/>
                </a:solidFill>
              </a:rPr>
              <a:t>Wireless routers create a wireless signal in your home or office. So, any PC within range of Wireless routers can connect it and use your Internet.</a:t>
            </a:r>
          </a:p>
        </p:txBody>
      </p:sp>
      <p:cxnSp>
        <p:nvCxnSpPr>
          <p:cNvPr id="7" name="Straight Connector 6"/>
          <p:cNvCxnSpPr/>
          <p:nvPr/>
        </p:nvCxnSpPr>
        <p:spPr>
          <a:xfrm rot="16200000" flipH="1">
            <a:off x="-1333500" y="3009900"/>
            <a:ext cx="4114800" cy="7620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62000" y="3656012"/>
            <a:ext cx="609600" cy="1588"/>
          </a:xfrm>
          <a:prstGeom prst="line">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762000" y="5103812"/>
            <a:ext cx="533400" cy="1588"/>
          </a:xfrm>
          <a:prstGeom prst="line">
            <a:avLst/>
          </a:prstGeom>
          <a:ln>
            <a:tailEnd type="triangle"/>
          </a:ln>
        </p:spPr>
        <p:style>
          <a:lnRef idx="3">
            <a:schemeClr val="accent3"/>
          </a:lnRef>
          <a:fillRef idx="0">
            <a:schemeClr val="accent3"/>
          </a:fillRef>
          <a:effectRef idx="2">
            <a:schemeClr val="accent3"/>
          </a:effectRef>
          <a:fontRef idx="minor">
            <a:schemeClr val="tx1"/>
          </a:fontRef>
        </p:style>
      </p:cxnSp>
      <p:pic>
        <p:nvPicPr>
          <p:cNvPr id="13" name="Picture 12" descr="Place-WiFi-Router.gif"/>
          <p:cNvPicPr>
            <a:picLocks noChangeAspect="1"/>
          </p:cNvPicPr>
          <p:nvPr/>
        </p:nvPicPr>
        <p:blipFill>
          <a:blip r:embed="rId2"/>
          <a:stretch>
            <a:fillRect/>
          </a:stretch>
        </p:blipFill>
        <p:spPr>
          <a:xfrm>
            <a:off x="6934200" y="4648200"/>
            <a:ext cx="2209800" cy="2209800"/>
          </a:xfrm>
          <a:prstGeom prst="rect">
            <a:avLst/>
          </a:prstGeom>
        </p:spPr>
      </p:pic>
      <p:pic>
        <p:nvPicPr>
          <p:cNvPr id="14" name="Picture 13" descr="NetgearWirelessRouter.jpg"/>
          <p:cNvPicPr>
            <a:picLocks noChangeAspect="1"/>
          </p:cNvPicPr>
          <p:nvPr/>
        </p:nvPicPr>
        <p:blipFill>
          <a:blip r:embed="rId3"/>
          <a:stretch>
            <a:fillRect/>
          </a:stretch>
        </p:blipFill>
        <p:spPr>
          <a:xfrm>
            <a:off x="7035800" y="3352800"/>
            <a:ext cx="1727200" cy="1295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Rectangle 3"/>
          <p:cNvSpPr/>
          <p:nvPr/>
        </p:nvSpPr>
        <p:spPr>
          <a:xfrm>
            <a:off x="457200" y="1447800"/>
            <a:ext cx="8382000" cy="2308324"/>
          </a:xfrm>
          <a:prstGeom prst="rect">
            <a:avLst/>
          </a:prstGeom>
        </p:spPr>
        <p:txBody>
          <a:bodyPr wrap="square">
            <a:spAutoFit/>
          </a:bodyPr>
          <a:lstStyle/>
          <a:p>
            <a:r>
              <a:rPr lang="en-US" sz="2400" dirty="0"/>
              <a:t>An Internet Protocol address (IP address) is a numerical label assigned to each device (e.g., computer, printer) participating in a computer network that uses the Internet Protocol for </a:t>
            </a:r>
            <a:r>
              <a:rPr lang="en-US" sz="2400" dirty="0" smtClean="0"/>
              <a:t>communication. An </a:t>
            </a:r>
            <a:r>
              <a:rPr lang="en-US" sz="2400" dirty="0"/>
              <a:t>IP address serves two principal functions: host or network interface identification </a:t>
            </a:r>
            <a:r>
              <a:rPr lang="en-US" sz="2400" dirty="0" smtClean="0"/>
              <a:t>and location</a:t>
            </a:r>
            <a:r>
              <a:rPr lang="en-US" sz="2400" dirty="0"/>
              <a:t> </a:t>
            </a:r>
            <a:r>
              <a:rPr lang="en-US" sz="2400" dirty="0" smtClean="0"/>
              <a:t>addressing</a:t>
            </a:r>
            <a:r>
              <a:rPr lang="en-US" sz="2000" dirty="0" smtClean="0"/>
              <a:t>. </a:t>
            </a:r>
            <a:r>
              <a:rPr lang="en-US" sz="2400" dirty="0" smtClean="0"/>
              <a:t>Every computer has an unique IP address.</a:t>
            </a:r>
            <a:endParaRPr lang="en-US" sz="2400" dirty="0"/>
          </a:p>
        </p:txBody>
      </p:sp>
      <p:sp>
        <p:nvSpPr>
          <p:cNvPr id="6" name="Rectangle 5"/>
          <p:cNvSpPr/>
          <p:nvPr/>
        </p:nvSpPr>
        <p:spPr>
          <a:xfrm>
            <a:off x="152400" y="0"/>
            <a:ext cx="743274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IP(INTERNET PROTOCOL)</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TextBox 6"/>
          <p:cNvSpPr txBox="1"/>
          <p:nvPr/>
        </p:nvSpPr>
        <p:spPr>
          <a:xfrm>
            <a:off x="1447800" y="3886200"/>
            <a:ext cx="4648200" cy="1107996"/>
          </a:xfrm>
          <a:prstGeom prst="rect">
            <a:avLst/>
          </a:prstGeom>
          <a:gradFill>
            <a:gsLst>
              <a:gs pos="18000">
                <a:schemeClr val="accent1">
                  <a:tint val="66000"/>
                  <a:satMod val="160000"/>
                  <a:alpha val="9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6600" dirty="0" smtClean="0"/>
              <a:t>192.168.1.25</a:t>
            </a:r>
            <a:endParaRPr lang="en-US" sz="6600" dirty="0"/>
          </a:p>
        </p:txBody>
      </p:sp>
      <p:cxnSp>
        <p:nvCxnSpPr>
          <p:cNvPr id="16" name="Straight Connector 15"/>
          <p:cNvCxnSpPr/>
          <p:nvPr/>
        </p:nvCxnSpPr>
        <p:spPr>
          <a:xfrm>
            <a:off x="1600200" y="5257800"/>
            <a:ext cx="3200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448594" y="5104606"/>
            <a:ext cx="304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4648994" y="5104606"/>
            <a:ext cx="304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3048794" y="5409406"/>
            <a:ext cx="304800" cy="1588"/>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5029994" y="5104606"/>
            <a:ext cx="304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5791994" y="5104606"/>
            <a:ext cx="304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1600" y="5257800"/>
            <a:ext cx="762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5410994" y="5409406"/>
            <a:ext cx="304800" cy="1588"/>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5638800"/>
            <a:ext cx="2438400" cy="369332"/>
          </a:xfrm>
          <a:prstGeom prst="rect">
            <a:avLst/>
          </a:prstGeom>
          <a:noFill/>
        </p:spPr>
        <p:txBody>
          <a:bodyPr wrap="square" rtlCol="0">
            <a:spAutoFit/>
          </a:bodyPr>
          <a:lstStyle/>
          <a:p>
            <a:pPr algn="ctr"/>
            <a:r>
              <a:rPr lang="en-US" b="1" dirty="0" smtClean="0"/>
              <a:t>NETWORK ADDRESS</a:t>
            </a:r>
            <a:endParaRPr lang="en-US" b="1" dirty="0"/>
          </a:p>
        </p:txBody>
      </p:sp>
      <p:sp>
        <p:nvSpPr>
          <p:cNvPr id="30" name="TextBox 29"/>
          <p:cNvSpPr txBox="1"/>
          <p:nvPr/>
        </p:nvSpPr>
        <p:spPr>
          <a:xfrm>
            <a:off x="4572000" y="5638800"/>
            <a:ext cx="2133600" cy="369332"/>
          </a:xfrm>
          <a:prstGeom prst="rect">
            <a:avLst/>
          </a:prstGeom>
          <a:noFill/>
        </p:spPr>
        <p:txBody>
          <a:bodyPr wrap="square" rtlCol="0">
            <a:spAutoFit/>
          </a:bodyPr>
          <a:lstStyle/>
          <a:p>
            <a:pPr algn="ctr"/>
            <a:r>
              <a:rPr lang="en-US" b="1" dirty="0" smtClean="0"/>
              <a:t>HOST ADDRESS</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84</Words>
  <Application>Microsoft Office PowerPoint</Application>
  <PresentationFormat>On-screen Show (4:3)</PresentationFormat>
  <Paragraphs>26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Company>icc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icc</dc:creator>
  <cp:lastModifiedBy>icc</cp:lastModifiedBy>
  <cp:revision>18</cp:revision>
  <dcterms:created xsi:type="dcterms:W3CDTF">2015-10-12T12:47:32Z</dcterms:created>
  <dcterms:modified xsi:type="dcterms:W3CDTF">2015-10-12T14:22:25Z</dcterms:modified>
</cp:coreProperties>
</file>