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wmf" ContentType="image/x-wmf"/>
  <Override PartName="/ppt/media/image5.wmf" ContentType="image/x-wmf"/>
  <Override PartName="/ppt/media/image4.png" ContentType="image/png"/>
  <Override PartName="/ppt/media/image6.jpeg" ContentType="image/jpeg"/>
  <Override PartName="/ppt/media/image3.png" ContentType="image/png"/>
  <Override PartName="/ppt/media/image7.wmf" ContentType="image/x-wmf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72DC0F-CF89-456B-82F1-0FA3C9FA73D2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  <a:p>
            <a:r>
              <a:rPr lang="en-IN" sz="2000">
                <a:latin typeface="Arial"/>
              </a:rPr>
              <a:t>----- Meeting Notes (2/10/16 17:01) -----</a:t>
            </a:r>
            <a:endParaRPr/>
          </a:p>
          <a:p>
            <a:r>
              <a:rPr lang="en-IN" sz="2000">
                <a:latin typeface="Arial"/>
              </a:rPr>
              <a:t>39339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480B39B-B265-40A2-9DCD-4DFE2FA10832}" type="slidenum">
              <a:rPr lang="en-IN" sz="1200">
                <a:solidFill>
                  <a:srgbClr val="000000"/>
                </a:solidFill>
                <a:latin typeface="Comic Sans MS"/>
                <a:ea typeface="ＭＳ Ｐゴシック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3834DAC-F3FC-4145-9AF5-CBFB9EDE8163}" type="slidenum">
              <a:rPr lang="en-IN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omic Sans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omic Sans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omic Sans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omic Sans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StarSymbol"/>
              <a:buChar char="»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BCDF9CDB-D373-46FF-899C-B2ECADEDBA37}" type="slidenum">
              <a:rPr lang="en-IN" sz="1400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mic Sans MS"/>
                <a:ea typeface="ＭＳ Ｐゴシック"/>
              </a:rPr>
              <a:t>Chapter 6</a:t>
            </a:r>
            <a:r>
              <a:rPr b="1" lang="en-US" sz="4800">
                <a:solidFill>
                  <a:srgbClr val="000000"/>
                </a:solidFill>
                <a:latin typeface="Comic Sans MS"/>
                <a:ea typeface="ＭＳ Ｐゴシック"/>
              </a:rPr>
              <a:t>
</a:t>
            </a:r>
            <a:r>
              <a:rPr b="1" lang="en-US" sz="4800">
                <a:solidFill>
                  <a:srgbClr val="000000"/>
                </a:solidFill>
                <a:latin typeface="Comic Sans MS"/>
                <a:ea typeface="ＭＳ Ｐゴシック"/>
              </a:rPr>
              <a:t>Limited Direct Execution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omic Sans MS"/>
                <a:ea typeface="ＭＳ Ｐゴシック"/>
              </a:rPr>
              <a:t>Chien-Chung Shen</a:t>
            </a:r>
            <a:endParaRPr/>
          </a:p>
          <a:p>
            <a:pPr>
              <a:lnSpc>
                <a:spcPct val="100000"/>
              </a:lnSpc>
            </a:pPr>
            <a:r>
              <a:rPr lang="en-IN" sz="3200">
                <a:solidFill>
                  <a:srgbClr val="000000"/>
                </a:solidFill>
                <a:latin typeface="Comic Sans MS"/>
                <a:ea typeface="ＭＳ Ｐゴシック"/>
              </a:rPr>
              <a:t>CIS/UD</a:t>
            </a:r>
            <a:endParaRPr/>
          </a:p>
          <a:p>
            <a:pPr>
              <a:lnSpc>
                <a:spcPct val="100000"/>
              </a:lnSpc>
            </a:pPr>
            <a:r>
              <a:rPr b="1" lang="en-IN" sz="3200">
                <a:solidFill>
                  <a:srgbClr val="000000"/>
                </a:solidFill>
                <a:latin typeface="Courier New"/>
                <a:ea typeface="ＭＳ Ｐゴシック"/>
              </a:rPr>
              <a:t>cshen@udel.edu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System Calls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Allow kernel to carefully expose certain key pieces of functionalities (access files, create process, IPC, </a:t>
            </a:r>
            <a:r>
              <a:rPr i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etc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.) to user programs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trap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instruction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jump into kernel and raise privilege level to kernel mode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push PC/SP onto per-process </a:t>
            </a:r>
            <a:r>
              <a:rPr b="1"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kernel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 stack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return-from-trap 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instruction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pop PC/SP off stack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return to calling program and reduce privilege level to user mode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Setup </a:t>
            </a:r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trap table (interrupt vector) 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at boot time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tell hardware what code to run when exceptional events occur, </a:t>
            </a:r>
            <a:r>
              <a:rPr i="1"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e.g.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, hard-disk or keyboard interrupt, or system call</a:t>
            </a:r>
            <a:endParaRPr/>
          </a:p>
          <a:p>
            <a:endParaRPr/>
          </a:p>
        </p:txBody>
      </p:sp>
    </p:spTree>
  </p:cSld>
  <p:timing>
    <p:tnLst>
      <p:par>
        <p:cTn id="115" dur="indefinite" restart="never" nodeType="tmRoot">
          <p:childTnLst>
            <p:seq>
              <p:cTn id="1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Limited Direct Execution</a:t>
            </a:r>
            <a:endParaRPr/>
          </a:p>
        </p:txBody>
      </p:sp>
      <p:pic>
        <p:nvPicPr>
          <p:cNvPr id="122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90920" y="1295280"/>
            <a:ext cx="5333760" cy="53157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143000" y="1752480"/>
            <a:ext cx="360" cy="4952520"/>
          </a:xfrm>
          <a:prstGeom prst="straightConnector1">
            <a:avLst/>
          </a:prstGeom>
          <a:noFill/>
          <a:ln w="255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124" name="CustomShape 3"/>
          <p:cNvSpPr/>
          <p:nvPr/>
        </p:nvSpPr>
        <p:spPr>
          <a:xfrm>
            <a:off x="821880" y="1371600"/>
            <a:ext cx="696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time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2590920" y="2743200"/>
            <a:ext cx="45360" cy="761760"/>
          </a:xfrm>
          <a:prstGeom prst="leftBrace">
            <a:avLst>
              <a:gd name="adj1" fmla="val 8333"/>
              <a:gd name="adj2" fmla="val 50000"/>
            </a:avLst>
          </a:prstGeom>
          <a:noFill/>
          <a:ln w="25560">
            <a:solidFill>
              <a:srgbClr val="0000ff"/>
            </a:solidFill>
            <a:round/>
          </a:ln>
        </p:spPr>
      </p:sp>
      <p:sp>
        <p:nvSpPr>
          <p:cNvPr id="126" name="CustomShape 5"/>
          <p:cNvSpPr/>
          <p:nvPr/>
        </p:nvSpPr>
        <p:spPr>
          <a:xfrm>
            <a:off x="1600200" y="2819520"/>
            <a:ext cx="990360" cy="819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process creation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#2 Switching between Processes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When one process is running on CPU, OS is not running </a:t>
            </a:r>
            <a:r>
              <a:rPr lang="en-US" sz="2800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lang="en-US" sz="2800">
                <a:solidFill>
                  <a:srgbClr val="000000"/>
                </a:solidFill>
                <a:latin typeface="Comic Sans MS"/>
                <a:ea typeface="Wingdings"/>
              </a:rPr>
              <a:t>if OS is not running, how can it do anything at all?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Comic Sans MS"/>
                <a:ea typeface="Wingdings"/>
              </a:rPr>
              <a:t>How can OS regain control of CPU so it can switch from one process to another?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b="1" lang="en-US" sz="2200">
                <a:solidFill>
                  <a:srgbClr val="000000"/>
                </a:solidFill>
                <a:latin typeface="Comic Sans MS"/>
                <a:ea typeface="Wingdings"/>
              </a:rPr>
              <a:t>cooperative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 approach - process gives up CPU periodically when making system calls (</a:t>
            </a:r>
            <a:r>
              <a:rPr i="1" lang="en-US" sz="2200">
                <a:solidFill>
                  <a:srgbClr val="000000"/>
                </a:solidFill>
                <a:latin typeface="Comic Sans MS"/>
                <a:ea typeface="Wingdings"/>
              </a:rPr>
              <a:t>e.g.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, </a:t>
            </a:r>
            <a:r>
              <a:rPr lang="en-US" sz="2200">
                <a:solidFill>
                  <a:srgbClr val="000000"/>
                </a:solidFill>
                <a:latin typeface="Courier New"/>
                <a:ea typeface="Wingdings"/>
              </a:rPr>
              <a:t>yield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) or does something illegal (illegal memory access) – </a:t>
            </a:r>
            <a:r>
              <a:rPr lang="en-US" sz="2200">
                <a:solidFill>
                  <a:srgbClr val="0000ff"/>
                </a:solidFill>
                <a:latin typeface="Comic Sans MS"/>
                <a:ea typeface="Wingdings"/>
              </a:rPr>
              <a:t>what about infinite loop?</a:t>
            </a:r>
            <a:endParaRPr/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r>
              <a:rPr b="1" lang="en-US" sz="2200">
                <a:solidFill>
                  <a:srgbClr val="000000"/>
                </a:solidFill>
                <a:latin typeface="Comic Sans MS"/>
                <a:ea typeface="Wingdings"/>
              </a:rPr>
              <a:t>non-cooperative 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approach: OS takes control – need hardware support – </a:t>
            </a:r>
            <a:r>
              <a:rPr b="1" lang="en-US" sz="2200">
                <a:solidFill>
                  <a:srgbClr val="0000ff"/>
                </a:solidFill>
                <a:latin typeface="Comic Sans MS"/>
                <a:ea typeface="Wingdings"/>
              </a:rPr>
              <a:t>timer interrupt 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– when interrupt raised, </a:t>
            </a:r>
            <a:r>
              <a:rPr b="1" lang="en-US" sz="2200">
                <a:solidFill>
                  <a:srgbClr val="000000"/>
                </a:solidFill>
                <a:latin typeface="Comic Sans MS"/>
                <a:ea typeface="Wingdings"/>
              </a:rPr>
              <a:t>interrupt handler</a:t>
            </a:r>
            <a:r>
              <a:rPr lang="en-US" sz="2200">
                <a:solidFill>
                  <a:srgbClr val="000000"/>
                </a:solidFill>
                <a:latin typeface="Comic Sans MS"/>
                <a:ea typeface="Wingdings"/>
              </a:rPr>
              <a:t> in OS runs, and OS regain control</a:t>
            </a:r>
            <a:endParaRPr/>
          </a:p>
        </p:txBody>
      </p:sp>
    </p:spTree>
  </p:cSld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87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61" end="5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Timer Interrupt</a:t>
            </a:r>
            <a:endParaRPr/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At boot time,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OS inform hardware of which code to run when (timer) interrupts occur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OS starts the timer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When interrupt occurs, hardware save the </a:t>
            </a:r>
            <a:r>
              <a:rPr b="1"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context</a:t>
            </a: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 (machine state) of the currently running process such that a subsequent </a:t>
            </a:r>
            <a:r>
              <a:rPr lang="en-US" sz="3200">
                <a:solidFill>
                  <a:srgbClr val="000000"/>
                </a:solidFill>
                <a:latin typeface="Courier New"/>
                <a:ea typeface="ＭＳ Ｐゴシック"/>
              </a:rPr>
              <a:t>return-from-trap</a:t>
            </a: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 instruction could resume its execution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Saving and Restoring Context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OS regains control of CPU </a:t>
            </a: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cooperatively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 via system call or </a:t>
            </a: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forcefully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 via timer interrupt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Scheduler</a:t>
            </a: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decides which process to run next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Context switching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save context – execute assembly code to save PC, general registers, kernel stack pointer of “currently-running” process onto its kernel stack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restore context – restore registers, PC, and </a:t>
            </a:r>
            <a:r>
              <a:rPr b="1" lang="en-US" sz="2600">
                <a:solidFill>
                  <a:srgbClr val="0000ff"/>
                </a:solidFill>
                <a:latin typeface="Comic Sans MS"/>
                <a:ea typeface="ＭＳ Ｐゴシック"/>
              </a:rPr>
              <a:t>switch to the kernel stack </a:t>
            </a: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for the soon-to-be-running process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Switching Stack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Kernel enters “</a:t>
            </a:r>
            <a:r>
              <a:rPr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switch code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” in the context of the interrupted process and returns in the context of the soon-to-be-executing process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Two types of register saves/restores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when timer interrupt occurs, user registers of running process are implicitly saved by hardware into kernel stack of that process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when OS decides to switch from A to B, kernel registers are explicitly saved by software (</a:t>
            </a:r>
            <a:r>
              <a:rPr i="1"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i.e.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, the OS) into memory in the process structure of the process</a:t>
            </a:r>
            <a:endParaRPr/>
          </a:p>
          <a:p>
            <a:r>
              <a:rPr b="1" lang="en-US" sz="2000">
                <a:solidFill>
                  <a:srgbClr val="0000ff"/>
                </a:solidFill>
                <a:latin typeface="Comic Sans MS"/>
                <a:ea typeface="ＭＳ Ｐゴシック"/>
              </a:rPr>
              <a:t>moves the system from running </a:t>
            </a:r>
            <a:r>
              <a:rPr b="1" lang="en-US" sz="2000" u="sng">
                <a:solidFill>
                  <a:srgbClr val="0000ff"/>
                </a:solidFill>
                <a:latin typeface="Comic Sans MS"/>
                <a:ea typeface="ＭＳ Ｐゴシック"/>
              </a:rPr>
              <a:t>as if it just trapped into the kernel from A</a:t>
            </a:r>
            <a:r>
              <a:rPr b="1" lang="en-US" sz="2000">
                <a:solidFill>
                  <a:srgbClr val="0000ff"/>
                </a:solidFill>
                <a:latin typeface="Comic Sans MS"/>
                <a:ea typeface="ＭＳ Ｐゴシック"/>
              </a:rPr>
              <a:t> to </a:t>
            </a:r>
            <a:r>
              <a:rPr b="1" lang="en-US" sz="2000" u="sng">
                <a:solidFill>
                  <a:srgbClr val="0000ff"/>
                </a:solidFill>
                <a:latin typeface="Comic Sans MS"/>
                <a:ea typeface="ＭＳ Ｐゴシック"/>
              </a:rPr>
              <a:t>as if it just trapped into the kernel from B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Limited Direct Execution with Timer Interrupt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990720" y="5028120"/>
            <a:ext cx="761760" cy="304560"/>
          </a:xfrm>
          <a:prstGeom prst="ellipse">
            <a:avLst/>
          </a:prstGeom>
          <a:gradFill>
            <a:gsLst>
              <a:gs pos="0">
                <a:srgbClr val="b4e4e8"/>
              </a:gs>
              <a:gs pos="100000">
                <a:srgbClr val="d2fcff"/>
              </a:gs>
            </a:gsLst>
            <a:lin ang="16200000"/>
          </a:gradFill>
          <a:ln w="9360">
            <a:solidFill>
              <a:srgbClr val="b5dcde"/>
            </a:solidFill>
            <a:round/>
          </a:ln>
        </p:spPr>
      </p:sp>
      <p:sp>
        <p:nvSpPr>
          <p:cNvPr id="137" name="CustomShape 3"/>
          <p:cNvSpPr/>
          <p:nvPr/>
        </p:nvSpPr>
        <p:spPr>
          <a:xfrm>
            <a:off x="332640" y="1752480"/>
            <a:ext cx="360" cy="4952520"/>
          </a:xfrm>
          <a:prstGeom prst="straightConnector1">
            <a:avLst/>
          </a:prstGeom>
          <a:noFill/>
          <a:ln w="255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138" name="CustomShape 4"/>
          <p:cNvSpPr/>
          <p:nvPr/>
        </p:nvSpPr>
        <p:spPr>
          <a:xfrm>
            <a:off x="11520" y="1371600"/>
            <a:ext cx="696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>
                <a:solidFill>
                  <a:srgbClr val="000000"/>
                </a:solidFill>
                <a:latin typeface="Comic Sans MS"/>
                <a:ea typeface="ＭＳ Ｐゴシック"/>
              </a:rPr>
              <a:t>time</a:t>
            </a:r>
            <a:endParaRPr/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3520" y="1523880"/>
            <a:ext cx="6120000" cy="533376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6400800" y="2286000"/>
            <a:ext cx="2666520" cy="374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Two types of register save and restore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when timer interrupt occurs – user registers of running process are implicitly saved by </a:t>
            </a:r>
            <a:r>
              <a:rPr b="1"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hardware</a:t>
            </a: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 into </a:t>
            </a:r>
            <a:r>
              <a:rPr b="1"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kernel stack </a:t>
            </a: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of the process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when OS decides to switch process – kernel registers are explicitly saved by </a:t>
            </a:r>
            <a:r>
              <a:rPr b="1"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OS software </a:t>
            </a: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into </a:t>
            </a:r>
            <a:r>
              <a:rPr b="1"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PCB</a:t>
            </a:r>
            <a:r>
              <a:rPr lang="en-IN" sz="1600">
                <a:solidFill>
                  <a:srgbClr val="000000"/>
                </a:solidFill>
                <a:latin typeface="Comic Sans MS"/>
                <a:ea typeface="ＭＳ Ｐゴシック"/>
              </a:rPr>
              <a:t> of process</a:t>
            </a:r>
            <a:endParaRPr/>
          </a:p>
        </p:txBody>
      </p:sp>
      <p:sp>
        <p:nvSpPr>
          <p:cNvPr id="141" name="CustomShape 6"/>
          <p:cNvSpPr/>
          <p:nvPr/>
        </p:nvSpPr>
        <p:spPr>
          <a:xfrm flipH="1">
            <a:off x="4648320" y="3200400"/>
            <a:ext cx="2057040" cy="114264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42" name="CustomShape 7"/>
          <p:cNvSpPr/>
          <p:nvPr/>
        </p:nvSpPr>
        <p:spPr>
          <a:xfrm flipH="1">
            <a:off x="2894760" y="4876920"/>
            <a:ext cx="3733560" cy="45684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69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Concurrency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What happens when timer interrupt occurs during system call?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What happens when interrupt occurs during the handling of an earlier interrupt?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Two possible solutions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disabling interrupts during interrupt processing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locking to protect concurrent access to internal kernel data structures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6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13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04920" y="2746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Why System Calls Look Like Procedure Calls?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228600" y="1600200"/>
            <a:ext cx="86864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You may wonder why a call to a system call, such as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open()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 or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read()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, looks exactly like a typical procedure call in C; that is, if it looks just like a procedure call, how does the system know it’s a system call, and do all the right stuff? The simple reason: it </a:t>
            </a:r>
            <a:r>
              <a:rPr i="1" lang="en-US">
                <a:solidFill>
                  <a:srgbClr val="000000"/>
                </a:solidFill>
                <a:latin typeface="Comic Sans MS"/>
                <a:ea typeface="ＭＳ Ｐゴシック"/>
              </a:rPr>
              <a:t>is 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a procedure call, but hidden in- side that procedure call is the famous trap instruction. More specifically, when you call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open()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 (for example), you are executing a procedure call into the C library. Therein, whether for </a:t>
            </a:r>
            <a:r>
              <a:rPr lang="en-US">
                <a:solidFill>
                  <a:srgbClr val="000000"/>
                </a:solidFill>
                <a:latin typeface="Courier New"/>
                <a:ea typeface="ＭＳ Ｐゴシック"/>
              </a:rPr>
              <a:t>open() 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or any of the other system calls provided, the library uses an agreed-upon </a:t>
            </a:r>
            <a:r>
              <a:rPr b="1" lang="en-US">
                <a:solidFill>
                  <a:srgbClr val="000000"/>
                </a:solidFill>
                <a:latin typeface="Comic Sans MS"/>
                <a:ea typeface="ＭＳ Ｐゴシック"/>
              </a:rPr>
              <a:t>calling convention 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with the kernel to put the arguments to open in well-known locations (e.g., on the stack, or in specific registers), puts the </a:t>
            </a:r>
            <a:r>
              <a:rPr b="1" lang="en-US">
                <a:solidFill>
                  <a:srgbClr val="000000"/>
                </a:solidFill>
                <a:latin typeface="Comic Sans MS"/>
                <a:ea typeface="ＭＳ Ｐゴシック"/>
              </a:rPr>
              <a:t>system-call number 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into a well-known location as well (again, onto the stack or a register), and then executes the aforementioned </a:t>
            </a:r>
            <a:r>
              <a:rPr b="1" lang="en-US">
                <a:solidFill>
                  <a:srgbClr val="0000ff"/>
                </a:solidFill>
                <a:latin typeface="Comic Sans MS"/>
                <a:ea typeface="ＭＳ Ｐゴシック"/>
              </a:rPr>
              <a:t>trap</a:t>
            </a:r>
            <a:r>
              <a:rPr lang="en-US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instruction. The code in the library after the trap unpacks return values and returns control to the program that issued the system call. Thus, the parts of the C library that make system calls are </a:t>
            </a:r>
            <a:r>
              <a:rPr b="1" lang="en-US">
                <a:solidFill>
                  <a:srgbClr val="000000"/>
                </a:solidFill>
                <a:latin typeface="Comic Sans MS"/>
                <a:ea typeface="ＭＳ Ｐゴシック"/>
              </a:rPr>
              <a:t>hand-coded in assembly</a:t>
            </a:r>
            <a:r>
              <a:rPr lang="en-US">
                <a:solidFill>
                  <a:srgbClr val="000000"/>
                </a:solidFill>
                <a:latin typeface="Comic Sans MS"/>
                <a:ea typeface="ＭＳ Ｐゴシック"/>
              </a:rPr>
              <a:t>, as they need to carefully follow convention in order to process arguments and return values correctly, as well as execute the hardware-specific trap instruction. And now you know why you personally don’t have to write assembly code to trap into an OS; somebody has already written that assembly for you.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Virtualization Mechanism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5028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Virtualize (physical) CPU via “time” sharing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Two challenges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performance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– with minimum overhead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control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– retain control of CPU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Challenge: </a:t>
            </a:r>
            <a:r>
              <a:rPr b="1"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how to efficiently virtualize CPU </a:t>
            </a:r>
            <a:r>
              <a:rPr b="1" lang="en-US" sz="3200" u="sng">
                <a:solidFill>
                  <a:srgbClr val="0000ff"/>
                </a:solidFill>
                <a:latin typeface="Comic Sans MS"/>
                <a:ea typeface="ＭＳ Ｐゴシック"/>
              </a:rPr>
              <a:t>with control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attaining </a:t>
            </a: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performance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while maintaining </a:t>
            </a: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control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Need hardware support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mode</a:t>
            </a: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bit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Technique: </a:t>
            </a:r>
            <a:r>
              <a:rPr b="1" lang="en-US" sz="3000">
                <a:solidFill>
                  <a:srgbClr val="0000ff"/>
                </a:solidFill>
                <a:latin typeface="Comic Sans MS"/>
                <a:ea typeface="ＭＳ Ｐゴシック"/>
              </a:rPr>
              <a:t>Limited Direct Execution</a:t>
            </a: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8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8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36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5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68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800">
                <a:solidFill>
                  <a:srgbClr val="000000"/>
                </a:solidFill>
                <a:latin typeface="Comic Sans MS"/>
                <a:ea typeface="ＭＳ Ｐゴシック"/>
              </a:rPr>
              <a:t>Direction Execution </a:t>
            </a:r>
            <a:r>
              <a:rPr b="1" lang="en-US" sz="3800">
                <a:solidFill>
                  <a:srgbClr val="000000"/>
                </a:solidFill>
                <a:latin typeface="Comic Sans MS"/>
                <a:ea typeface="ＭＳ Ｐゴシック"/>
              </a:rPr>
              <a:t>without</a:t>
            </a:r>
            <a:r>
              <a:rPr lang="en-US" sz="3800">
                <a:solidFill>
                  <a:srgbClr val="000000"/>
                </a:solidFill>
                <a:latin typeface="Comic Sans MS"/>
                <a:ea typeface="ＭＳ Ｐゴシック"/>
              </a:rPr>
              <a:t> Limits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OS</a:t>
            </a:r>
            <a:r>
              <a:rPr b="1" lang="en-US" sz="20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                                                   </a:t>
            </a:r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Program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create an entry in process list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allocate memory for process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load program into memory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set up stack with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argc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/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argv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clear registers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execute “call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main()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                                                          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run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main()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                                                          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execute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 from </a:t>
            </a:r>
            <a:r>
              <a:rPr lang="en-US" sz="2000">
                <a:solidFill>
                  <a:srgbClr val="000000"/>
                </a:solidFill>
                <a:latin typeface="Courier New"/>
                <a:ea typeface="ＭＳ Ｐゴシック"/>
              </a:rPr>
              <a:t>main()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free memory of process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000">
                <a:solidFill>
                  <a:srgbClr val="000000"/>
                </a:solidFill>
                <a:latin typeface="Comic Sans MS"/>
                <a:ea typeface="ＭＳ Ｐゴシック"/>
              </a:rPr>
              <a:t>remove from process list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-78120" y="6019920"/>
            <a:ext cx="9096480" cy="456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Question: what happens when the program runs </a:t>
            </a:r>
            <a:r>
              <a:rPr b="1"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forever</a:t>
            </a:r>
            <a:r>
              <a:rPr lang="en-IN" sz="2400">
                <a:solidFill>
                  <a:srgbClr val="000000"/>
                </a:solidFill>
                <a:latin typeface="Comic Sans MS"/>
                <a:ea typeface="ＭＳ Ｐゴシック"/>
              </a:rPr>
              <a:t>?</a:t>
            </a:r>
            <a:endParaRPr/>
          </a:p>
        </p:txBody>
      </p:sp>
      <p:sp>
        <p:nvSpPr>
          <p:cNvPr id="90" name="CustomShape 4"/>
          <p:cNvSpPr/>
          <p:nvPr/>
        </p:nvSpPr>
        <p:spPr>
          <a:xfrm>
            <a:off x="4724280" y="2057400"/>
            <a:ext cx="360" cy="3657240"/>
          </a:xfrm>
          <a:prstGeom prst="straightConnector1">
            <a:avLst/>
          </a:prstGeom>
          <a:noFill/>
          <a:ln w="255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91" name="CustomShape 5"/>
          <p:cNvSpPr/>
          <p:nvPr/>
        </p:nvSpPr>
        <p:spPr>
          <a:xfrm flipV="1">
            <a:off x="5638680" y="4572000"/>
            <a:ext cx="151920" cy="152352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Limited</a:t>
            </a: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 Direct Execution 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“</a:t>
            </a: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Direct Execution” – run programs </a:t>
            </a:r>
            <a:r>
              <a:rPr b="1"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directly on CPU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Two issues</a:t>
            </a:r>
            <a:endParaRPr/>
          </a:p>
          <a:p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#1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if we just run a program, how can OS make sure the program doesn’t do anything that we don’t want it to do, while still running it efficiently? </a:t>
            </a:r>
            <a:endParaRPr/>
          </a:p>
          <a:p>
            <a:r>
              <a:rPr b="1" lang="en-US" sz="2400">
                <a:solidFill>
                  <a:srgbClr val="0000ff"/>
                </a:solidFill>
                <a:latin typeface="Comic Sans MS"/>
                <a:ea typeface="ＭＳ Ｐゴシック"/>
              </a:rPr>
              <a:t>#2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when we are running a process, how does OS stop it from running and switch to another process (</a:t>
            </a:r>
            <a:r>
              <a:rPr i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i.e.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, how does OS implement time sharing)?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000" u="sng">
                <a:solidFill>
                  <a:srgbClr val="000000"/>
                </a:solidFill>
                <a:latin typeface="Comic Sans MS"/>
                <a:ea typeface="ＭＳ Ｐゴシック"/>
              </a:rPr>
              <a:t>Without</a:t>
            </a: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 </a:t>
            </a:r>
            <a:r>
              <a:rPr b="1" lang="en-US" sz="3000">
                <a:solidFill>
                  <a:srgbClr val="0000ff"/>
                </a:solidFill>
                <a:latin typeface="Comic Sans MS"/>
                <a:ea typeface="ＭＳ Ｐゴシック"/>
              </a:rPr>
              <a:t>limits</a:t>
            </a: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 on running programs, the OS would </a:t>
            </a:r>
            <a:r>
              <a:rPr lang="en-US" sz="3000" u="sng">
                <a:solidFill>
                  <a:srgbClr val="000000"/>
                </a:solidFill>
                <a:latin typeface="Comic Sans MS"/>
                <a:ea typeface="ＭＳ Ｐゴシック"/>
              </a:rPr>
              <a:t>not</a:t>
            </a:r>
            <a:r>
              <a:rPr lang="en-US" sz="3000">
                <a:solidFill>
                  <a:srgbClr val="000000"/>
                </a:solidFill>
                <a:latin typeface="Comic Sans MS"/>
                <a:ea typeface="ＭＳ Ｐゴシック"/>
              </a:rPr>
              <a:t> be in control of anything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2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10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51" end="4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228600" y="274680"/>
            <a:ext cx="861012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400">
                <a:solidFill>
                  <a:srgbClr val="000000"/>
                </a:solidFill>
                <a:latin typeface="Comic Sans MS"/>
                <a:ea typeface="ＭＳ Ｐゴシック"/>
              </a:rPr>
              <a:t>How to Perform Restricted Operations?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A </a:t>
            </a:r>
            <a:r>
              <a:rPr b="1"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user process </a:t>
            </a: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must be able to perform I/O and some other restricted operations, but without giving the process complete control over the system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How can </a:t>
            </a:r>
            <a:r>
              <a:rPr b="1"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OS</a:t>
            </a:r>
            <a:r>
              <a:rPr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and </a:t>
            </a:r>
            <a:r>
              <a:rPr b="1"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hardware</a:t>
            </a:r>
            <a:r>
              <a:rPr lang="en-US" sz="32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3200">
                <a:solidFill>
                  <a:srgbClr val="000000"/>
                </a:solidFill>
                <a:latin typeface="Comic Sans MS"/>
                <a:ea typeface="ＭＳ Ｐゴシック"/>
              </a:rPr>
              <a:t>work together to do so?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#1 Restricted Operations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Advantage 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of </a:t>
            </a:r>
            <a:r>
              <a:rPr lang="en-US" sz="2800" u="sng">
                <a:solidFill>
                  <a:srgbClr val="000000"/>
                </a:solidFill>
                <a:latin typeface="Comic Sans MS"/>
                <a:ea typeface="ＭＳ Ｐゴシック"/>
              </a:rPr>
              <a:t>direct execution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:      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fast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 - program runs natively on hardware CPU and thus executes as quickly as one would expect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What if the process wishes to perform “restricted” operations (</a:t>
            </a:r>
            <a:r>
              <a:rPr i="1"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e.g.</a:t>
            </a: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, I/O request or accessing more resources)?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How to perform </a:t>
            </a:r>
            <a:r>
              <a:rPr b="1" lang="en-US" sz="2800" u="sng">
                <a:solidFill>
                  <a:srgbClr val="0000ff"/>
                </a:solidFill>
                <a:latin typeface="Comic Sans MS"/>
                <a:ea typeface="ＭＳ Ｐゴシック"/>
              </a:rPr>
              <a:t>restricted operation on behalf of user process</a:t>
            </a:r>
            <a:r>
              <a:rPr lang="en-US" sz="2800">
                <a:solidFill>
                  <a:srgbClr val="0000ff"/>
                </a:solidFill>
                <a:latin typeface="Comic Sans MS"/>
                <a:ea typeface="ＭＳ Ｐゴシック"/>
              </a:rPr>
              <a:t>? 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omic Sans MS"/>
                <a:ea typeface="ＭＳ Ｐゴシック"/>
              </a:rPr>
              <a:t>OS and H/W work together </a:t>
            </a:r>
            <a:r>
              <a:rPr lang="en-US" sz="2800">
                <a:solidFill>
                  <a:srgbClr val="000000"/>
                </a:solidFill>
                <a:latin typeface="Wingdings"/>
                <a:ea typeface="Wingdings"/>
              </a:rPr>
              <a:t></a:t>
            </a:r>
            <a:r>
              <a:rPr b="1" lang="en-US" sz="2800">
                <a:solidFill>
                  <a:srgbClr val="0000ff"/>
                </a:solidFill>
                <a:latin typeface="Comic Sans MS"/>
                <a:ea typeface="Wingdings"/>
              </a:rPr>
              <a:t>protected control transfer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3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4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08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Protected</a:t>
            </a: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 Control Transfer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b="1" lang="en-US" sz="2600" u="sng">
                <a:solidFill>
                  <a:srgbClr val="000000"/>
                </a:solidFill>
                <a:latin typeface="Comic Sans MS"/>
                <a:ea typeface="ＭＳ Ｐゴシック"/>
              </a:rPr>
              <a:t>Hardware</a:t>
            </a:r>
            <a:r>
              <a:rPr lang="en-US" sz="2600" u="sng">
                <a:solidFill>
                  <a:srgbClr val="000000"/>
                </a:solidFill>
                <a:latin typeface="Comic Sans MS"/>
                <a:ea typeface="ＭＳ Ｐゴシック"/>
              </a:rPr>
              <a:t> assists OS</a:t>
            </a: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 by providing different </a:t>
            </a:r>
            <a:r>
              <a:rPr b="1" lang="en-US" sz="2600">
                <a:solidFill>
                  <a:srgbClr val="0000ff"/>
                </a:solidFill>
                <a:latin typeface="Comic Sans MS"/>
                <a:ea typeface="ＭＳ Ｐゴシック"/>
              </a:rPr>
              <a:t>modes</a:t>
            </a: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 of execution</a:t>
            </a:r>
            <a:endParaRPr/>
          </a:p>
          <a:p>
            <a:pPr lvl="1">
              <a:lnSpc>
                <a:spcPct val="100000"/>
              </a:lnSpc>
              <a:buFont typeface="StarSymbol"/>
              <a:buChar char=""/>
            </a:pPr>
            <a:r>
              <a:rPr b="1" lang="en-US" sz="2300">
                <a:solidFill>
                  <a:srgbClr val="0000ff"/>
                </a:solidFill>
                <a:latin typeface="Comic Sans MS"/>
                <a:ea typeface="ＭＳ Ｐゴシック"/>
              </a:rPr>
              <a:t>mode bit</a:t>
            </a:r>
            <a:r>
              <a:rPr lang="en-US" sz="23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300">
                <a:solidFill>
                  <a:srgbClr val="000000"/>
                </a:solidFill>
                <a:latin typeface="Comic Sans MS"/>
                <a:ea typeface="ＭＳ Ｐゴシック"/>
              </a:rPr>
              <a:t>to dedicate </a:t>
            </a:r>
            <a:r>
              <a:rPr b="1" lang="en-US" sz="2300">
                <a:solidFill>
                  <a:srgbClr val="0000ff"/>
                </a:solidFill>
                <a:latin typeface="Comic Sans MS"/>
                <a:ea typeface="ＭＳ Ｐゴシック"/>
              </a:rPr>
              <a:t>processor mode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lang="en-US" sz="2200">
                <a:solidFill>
                  <a:srgbClr val="0000ff"/>
                </a:solidFill>
                <a:latin typeface="Comic Sans MS"/>
                <a:ea typeface="ＭＳ Ｐゴシック"/>
              </a:rPr>
              <a:t>user</a:t>
            </a:r>
            <a:r>
              <a:rPr lang="en-US" sz="22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omic Sans MS"/>
                <a:ea typeface="ＭＳ Ｐゴシック"/>
              </a:rPr>
              <a:t>mode - applications do </a:t>
            </a:r>
            <a:r>
              <a:rPr b="1" lang="en-US" sz="2200">
                <a:solidFill>
                  <a:srgbClr val="ff0000"/>
                </a:solidFill>
                <a:latin typeface="Comic Sans MS"/>
                <a:ea typeface="ＭＳ Ｐゴシック"/>
              </a:rPr>
              <a:t>not</a:t>
            </a:r>
            <a:r>
              <a:rPr lang="en-US" sz="2200">
                <a:solidFill>
                  <a:srgbClr val="ff0000"/>
                </a:solidFill>
                <a:latin typeface="Comic Sans MS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omic Sans MS"/>
                <a:ea typeface="ＭＳ Ｐゴシック"/>
              </a:rPr>
              <a:t>have full access to hardware resources (</a:t>
            </a:r>
            <a:r>
              <a:rPr i="1" lang="en-US" sz="2200">
                <a:solidFill>
                  <a:srgbClr val="000000"/>
                </a:solidFill>
                <a:latin typeface="Comic Sans MS"/>
                <a:ea typeface="ＭＳ Ｐゴシック"/>
              </a:rPr>
              <a:t>e.g.</a:t>
            </a:r>
            <a:r>
              <a:rPr lang="en-US" sz="2200">
                <a:solidFill>
                  <a:srgbClr val="000000"/>
                </a:solidFill>
                <a:latin typeface="Comic Sans MS"/>
                <a:ea typeface="ＭＳ Ｐゴシック"/>
              </a:rPr>
              <a:t>, cannot issue I/O requests)</a:t>
            </a:r>
            <a:endParaRPr/>
          </a:p>
          <a:p>
            <a:pPr lvl="2">
              <a:lnSpc>
                <a:spcPct val="100000"/>
              </a:lnSpc>
              <a:buFont typeface="StarSymbol"/>
              <a:buChar char=""/>
            </a:pPr>
            <a:r>
              <a:rPr b="1" lang="en-US" sz="2200">
                <a:solidFill>
                  <a:srgbClr val="0000ff"/>
                </a:solidFill>
                <a:latin typeface="Comic Sans MS"/>
                <a:ea typeface="ＭＳ Ｐゴシック"/>
              </a:rPr>
              <a:t>kernel</a:t>
            </a:r>
            <a:r>
              <a:rPr lang="en-US" sz="2200">
                <a:solidFill>
                  <a:srgbClr val="0000ff"/>
                </a:solidFill>
                <a:latin typeface="Comic Sans MS"/>
                <a:ea typeface="ＭＳ Ｐゴシック"/>
              </a:rPr>
              <a:t> </a:t>
            </a:r>
            <a:r>
              <a:rPr lang="en-US" sz="2200">
                <a:solidFill>
                  <a:srgbClr val="000000"/>
                </a:solidFill>
                <a:latin typeface="Comic Sans MS"/>
                <a:ea typeface="ＭＳ Ｐゴシック"/>
              </a:rPr>
              <a:t>mode – OS can do anything and has access to the full resources of the machine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Issue: what should a </a:t>
            </a:r>
            <a:r>
              <a:rPr b="1"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user process </a:t>
            </a: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do when it wishes to perform privileged operation, such as open a file or read from a file?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600">
                <a:solidFill>
                  <a:srgbClr val="000000"/>
                </a:solidFill>
                <a:latin typeface="Comic Sans MS"/>
                <a:ea typeface="ＭＳ Ｐゴシック"/>
              </a:rPr>
              <a:t>perform</a:t>
            </a:r>
            <a:r>
              <a:rPr b="1" lang="en-US" sz="2600">
                <a:solidFill>
                  <a:srgbClr val="0000ff"/>
                </a:solidFill>
                <a:latin typeface="Comic Sans MS"/>
                <a:ea typeface="ＭＳ Ｐゴシック"/>
              </a:rPr>
              <a:t> system calls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15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System Calls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17521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 u="sng">
                <a:solidFill>
                  <a:srgbClr val="000000"/>
                </a:solidFill>
                <a:latin typeface="Comic Sans MS"/>
                <a:ea typeface="ＭＳ Ｐゴシック"/>
              </a:rPr>
              <a:t>special instructions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 to “</a:t>
            </a: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trap” 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into the kernel and “</a:t>
            </a: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return-from-trap” 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back to user-mode programs </a:t>
            </a:r>
            <a:endParaRPr/>
          </a:p>
          <a:p>
            <a:pPr>
              <a:lnSpc>
                <a:spcPct val="100000"/>
              </a:lnSpc>
              <a:buFont typeface="StarSymbol"/>
              <a:buChar char=""/>
            </a:pP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instructions that allow OS to tell the hardware where the </a:t>
            </a:r>
            <a:r>
              <a:rPr b="1"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trap table </a:t>
            </a:r>
            <a:r>
              <a:rPr lang="en-US" sz="2400">
                <a:solidFill>
                  <a:srgbClr val="000000"/>
                </a:solidFill>
                <a:latin typeface="Comic Sans MS"/>
                <a:ea typeface="ＭＳ Ｐゴシック"/>
              </a:rPr>
              <a:t>resides in memory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endParaRPr/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3232440"/>
            <a:ext cx="6086160" cy="3625200"/>
          </a:xfrm>
          <a:prstGeom prst="rect">
            <a:avLst/>
          </a:prstGeom>
          <a:ln>
            <a:noFill/>
          </a:ln>
        </p:spPr>
      </p:pic>
      <p:sp>
        <p:nvSpPr>
          <p:cNvPr id="103" name="CustomShape 3"/>
          <p:cNvSpPr/>
          <p:nvPr/>
        </p:nvSpPr>
        <p:spPr>
          <a:xfrm flipH="1">
            <a:off x="3276000" y="1981080"/>
            <a:ext cx="914040" cy="182844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04" name="CustomShape 4"/>
          <p:cNvSpPr/>
          <p:nvPr/>
        </p:nvSpPr>
        <p:spPr>
          <a:xfrm>
            <a:off x="6248520" y="3352680"/>
            <a:ext cx="2895120" cy="19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000">
                <a:solidFill>
                  <a:srgbClr val="000000"/>
                </a:solidFill>
                <a:latin typeface="Comic Sans MS"/>
                <a:ea typeface="ＭＳ Ｐゴシック"/>
              </a:rPr>
              <a:t>trap</a:t>
            </a:r>
            <a:r>
              <a:rPr lang="en-IN" sz="2000">
                <a:solidFill>
                  <a:srgbClr val="000000"/>
                </a:solidFill>
                <a:latin typeface="Comic Sans MS"/>
                <a:ea typeface="ＭＳ Ｐゴシック"/>
              </a:rPr>
              <a:t> : </a:t>
            </a:r>
            <a:r>
              <a:rPr b="1" lang="en-IN" sz="2000">
                <a:solidFill>
                  <a:srgbClr val="000000"/>
                </a:solidFill>
                <a:latin typeface="Comic Sans MS"/>
                <a:ea typeface="ＭＳ Ｐゴシック"/>
              </a:rPr>
              <a:t>simultaneously</a:t>
            </a:r>
            <a:r>
              <a:rPr lang="en-IN" sz="2000">
                <a:solidFill>
                  <a:srgbClr val="000000"/>
                </a:solidFill>
                <a:latin typeface="Comic Sans MS"/>
                <a:ea typeface="ＭＳ Ｐゴシック"/>
              </a:rPr>
              <a:t> jumps into kernel, sets mode bit to K, and switch to kernel stack</a:t>
            </a:r>
            <a:endParaRPr/>
          </a:p>
        </p:txBody>
      </p:sp>
      <p:sp>
        <p:nvSpPr>
          <p:cNvPr id="105" name="CustomShape 5"/>
          <p:cNvSpPr/>
          <p:nvPr/>
        </p:nvSpPr>
        <p:spPr>
          <a:xfrm>
            <a:off x="5759280" y="6550200"/>
            <a:ext cx="13561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IN" sz="1400">
                <a:solidFill>
                  <a:srgbClr val="000000"/>
                </a:solidFill>
                <a:latin typeface="Comic Sans MS"/>
                <a:ea typeface="ＭＳ Ｐゴシック"/>
              </a:rPr>
              <a:t>(per process)</a:t>
            </a:r>
            <a:endParaRPr/>
          </a:p>
        </p:txBody>
      </p:sp>
      <p:sp>
        <p:nvSpPr>
          <p:cNvPr id="106" name="CustomShape 6"/>
          <p:cNvSpPr/>
          <p:nvPr/>
        </p:nvSpPr>
        <p:spPr>
          <a:xfrm flipH="1">
            <a:off x="2971800" y="4038480"/>
            <a:ext cx="761760" cy="1294920"/>
          </a:xfrm>
          <a:prstGeom prst="straightConnector1">
            <a:avLst/>
          </a:prstGeom>
          <a:noFill/>
          <a:ln w="25560">
            <a:solidFill>
              <a:srgbClr val="0000ff"/>
            </a:solidFill>
            <a:round/>
            <a:tailEnd len="med" type="arrow" w="med"/>
          </a:ln>
        </p:spPr>
      </p:sp>
      <p:sp>
        <p:nvSpPr>
          <p:cNvPr id="107" name="CustomShape 7"/>
          <p:cNvSpPr/>
          <p:nvPr/>
        </p:nvSpPr>
        <p:spPr>
          <a:xfrm flipH="1" flipV="1">
            <a:off x="4190040" y="4037760"/>
            <a:ext cx="2742840" cy="1447560"/>
          </a:xfrm>
          <a:prstGeom prst="straightConnector1">
            <a:avLst/>
          </a:prstGeom>
          <a:noFill/>
          <a:ln w="25560">
            <a:solidFill>
              <a:srgbClr val="800000"/>
            </a:solidFill>
            <a:round/>
            <a:tailEnd len="med" type="arrow" w="med"/>
          </a:ln>
        </p:spPr>
      </p:sp>
      <p:sp>
        <p:nvSpPr>
          <p:cNvPr id="108" name="CustomShape 8"/>
          <p:cNvSpPr/>
          <p:nvPr/>
        </p:nvSpPr>
        <p:spPr>
          <a:xfrm>
            <a:off x="6846840" y="5257800"/>
            <a:ext cx="18986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>
                <a:solidFill>
                  <a:srgbClr val="0000ff"/>
                </a:solidFill>
                <a:latin typeface="Comic Sans MS"/>
                <a:ea typeface="ＭＳ Ｐゴシック"/>
              </a:rPr>
              <a:t>system call #</a:t>
            </a:r>
            <a:endParaRPr/>
          </a:p>
        </p:txBody>
      </p:sp>
      <p:sp>
        <p:nvSpPr>
          <p:cNvPr id="109" name="CustomShape 9"/>
          <p:cNvSpPr/>
          <p:nvPr/>
        </p:nvSpPr>
        <p:spPr>
          <a:xfrm>
            <a:off x="6613560" y="5867280"/>
            <a:ext cx="251424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omic Sans MS"/>
                <a:ea typeface="ＭＳ Ｐゴシック"/>
              </a:rPr>
              <a:t>From Operating Systems in Depth, by Thomas Doeppner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omic Sans MS"/>
                <a:ea typeface="ＭＳ Ｐゴシック"/>
              </a:rPr>
              <a:t>System Call</a:t>
            </a:r>
            <a:endParaRPr/>
          </a:p>
        </p:txBody>
      </p:sp>
      <p:pic>
        <p:nvPicPr>
          <p:cNvPr id="111" name="Picture 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4600" y="1752480"/>
            <a:ext cx="6458760" cy="510516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2362320"/>
            <a:ext cx="37335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00"/>
                </a:solidFill>
                <a:latin typeface="Courier New"/>
                <a:ea typeface="ＭＳ Ｐゴシック"/>
              </a:rPr>
              <a:t>count = read(fd, buffer, nbytes);</a:t>
            </a: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5103720" y="3429000"/>
            <a:ext cx="17067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600">
                <a:solidFill>
                  <a:srgbClr val="0000ff"/>
                </a:solidFill>
                <a:latin typeface="Comic Sans MS"/>
                <a:ea typeface="ＭＳ Ｐゴシック"/>
              </a:rPr>
              <a:t>system call #</a:t>
            </a:r>
            <a:endParaRPr/>
          </a:p>
        </p:txBody>
      </p:sp>
      <p:sp>
        <p:nvSpPr>
          <p:cNvPr id="114" name="CustomShape 4"/>
          <p:cNvSpPr/>
          <p:nvPr/>
        </p:nvSpPr>
        <p:spPr>
          <a:xfrm flipH="1" flipV="1">
            <a:off x="5562000" y="3200400"/>
            <a:ext cx="75960" cy="30456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15" name="CustomShape 5"/>
          <p:cNvSpPr/>
          <p:nvPr/>
        </p:nvSpPr>
        <p:spPr>
          <a:xfrm flipH="1">
            <a:off x="5562720" y="3733920"/>
            <a:ext cx="228240" cy="2437920"/>
          </a:xfrm>
          <a:prstGeom prst="straightConnector1">
            <a:avLst/>
          </a:prstGeom>
          <a:noFill/>
          <a:ln w="25560">
            <a:solidFill>
              <a:srgbClr val="ff0000"/>
            </a:solidFill>
            <a:round/>
            <a:tailEnd len="med" type="arrow" w="med"/>
          </a:ln>
        </p:spPr>
      </p:sp>
      <p:sp>
        <p:nvSpPr>
          <p:cNvPr id="116" name="CustomShape 6"/>
          <p:cNvSpPr/>
          <p:nvPr/>
        </p:nvSpPr>
        <p:spPr>
          <a:xfrm>
            <a:off x="4582080" y="5257800"/>
            <a:ext cx="7329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400">
                <a:solidFill>
                  <a:srgbClr val="0000ff"/>
                </a:solidFill>
                <a:latin typeface="Comic Sans MS"/>
                <a:ea typeface="ＭＳ Ｐゴシック"/>
              </a:rPr>
              <a:t>[U</a:t>
            </a:r>
            <a:r>
              <a:rPr b="1" lang="en-IN" sz="1400">
                <a:solidFill>
                  <a:srgbClr val="0000ff"/>
                </a:solidFill>
                <a:latin typeface="Wingdings"/>
                <a:ea typeface="Wingdings"/>
              </a:rPr>
              <a:t></a:t>
            </a:r>
            <a:r>
              <a:rPr b="1" lang="en-IN" sz="1400">
                <a:solidFill>
                  <a:srgbClr val="0000ff"/>
                </a:solidFill>
                <a:latin typeface="Comic Sans MS"/>
                <a:ea typeface="ＭＳ Ｐゴシック"/>
              </a:rPr>
              <a:t>K]</a:t>
            </a:r>
            <a:endParaRPr/>
          </a:p>
        </p:txBody>
      </p:sp>
      <p:sp>
        <p:nvSpPr>
          <p:cNvPr id="117" name="CustomShape 7"/>
          <p:cNvSpPr/>
          <p:nvPr/>
        </p:nvSpPr>
        <p:spPr>
          <a:xfrm>
            <a:off x="6426360" y="3886200"/>
            <a:ext cx="6444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IN" sz="1200">
                <a:solidFill>
                  <a:srgbClr val="000000"/>
                </a:solidFill>
                <a:latin typeface="Comic Sans MS"/>
                <a:ea typeface="ＭＳ Ｐゴシック"/>
              </a:rPr>
              <a:t>(pop)</a:t>
            </a:r>
            <a:endParaRPr/>
          </a:p>
        </p:txBody>
      </p:sp>
      <p:sp>
        <p:nvSpPr>
          <p:cNvPr id="118" name="CustomShape 8"/>
          <p:cNvSpPr/>
          <p:nvPr/>
        </p:nvSpPr>
        <p:spPr>
          <a:xfrm>
            <a:off x="304920" y="5257800"/>
            <a:ext cx="2514240" cy="59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Comic Sans MS"/>
                <a:ea typeface="ＭＳ Ｐゴシック"/>
              </a:rPr>
              <a:t>From Modern Operating Systems, 4</a:t>
            </a:r>
            <a:r>
              <a:rPr lang="en-IN" sz="1100" baseline="30000">
                <a:solidFill>
                  <a:srgbClr val="000000"/>
                </a:solidFill>
                <a:latin typeface="Comic Sans MS"/>
                <a:ea typeface="ＭＳ Ｐゴシック"/>
              </a:rPr>
              <a:t>th</a:t>
            </a:r>
            <a:r>
              <a:rPr lang="en-IN" sz="1100">
                <a:solidFill>
                  <a:srgbClr val="000000"/>
                </a:solidFill>
                <a:latin typeface="Comic Sans MS"/>
                <a:ea typeface="ＭＳ Ｐゴシック"/>
              </a:rPr>
              <a:t> edition, by Tanenbaum and Bos</a:t>
            </a: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