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4660"/>
  </p:normalViewPr>
  <p:slideViewPr>
    <p:cSldViewPr>
      <p:cViewPr varScale="1">
        <p:scale>
          <a:sx n="108" d="100"/>
          <a:sy n="108" d="100"/>
        </p:scale>
        <p:origin x="15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1D6-106A-4D37-8C96-BD33EC607028}" type="datetimeFigureOut">
              <a:rPr lang="en-US" smtClean="0"/>
              <a:pPr/>
              <a:t>8/14/2018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634A-5AF4-43C4-8EB5-176BB9072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1D6-106A-4D37-8C96-BD33EC607028}" type="datetimeFigureOut">
              <a:rPr lang="en-US" smtClean="0"/>
              <a:pPr/>
              <a:t>8/14/2018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634A-5AF4-43C4-8EB5-176BB9072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1D6-106A-4D37-8C96-BD33EC607028}" type="datetimeFigureOut">
              <a:rPr lang="en-US" smtClean="0"/>
              <a:pPr/>
              <a:t>8/14/2018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634A-5AF4-43C4-8EB5-176BB9072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1D6-106A-4D37-8C96-BD33EC607028}" type="datetimeFigureOut">
              <a:rPr lang="en-US" smtClean="0"/>
              <a:pPr/>
              <a:t>8/14/2018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634A-5AF4-43C4-8EB5-176BB9072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1D6-106A-4D37-8C96-BD33EC607028}" type="datetimeFigureOut">
              <a:rPr lang="en-US" smtClean="0"/>
              <a:pPr/>
              <a:t>8/14/2018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634A-5AF4-43C4-8EB5-176BB9072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1D6-106A-4D37-8C96-BD33EC607028}" type="datetimeFigureOut">
              <a:rPr lang="en-US" smtClean="0"/>
              <a:pPr/>
              <a:t>8/14/2018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634A-5AF4-43C4-8EB5-176BB9072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1D6-106A-4D37-8C96-BD33EC607028}" type="datetimeFigureOut">
              <a:rPr lang="en-US" smtClean="0"/>
              <a:pPr/>
              <a:t>8/14/2018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634A-5AF4-43C4-8EB5-176BB9072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1D6-106A-4D37-8C96-BD33EC607028}" type="datetimeFigureOut">
              <a:rPr lang="en-US" smtClean="0"/>
              <a:pPr/>
              <a:t>8/14/2018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634A-5AF4-43C4-8EB5-176BB9072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1D6-106A-4D37-8C96-BD33EC607028}" type="datetimeFigureOut">
              <a:rPr lang="en-US" smtClean="0"/>
              <a:pPr/>
              <a:t>8/14/2018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634A-5AF4-43C4-8EB5-176BB9072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1D6-106A-4D37-8C96-BD33EC607028}" type="datetimeFigureOut">
              <a:rPr lang="en-US" smtClean="0"/>
              <a:pPr/>
              <a:t>8/14/2018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634A-5AF4-43C4-8EB5-176BB9072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1D6-106A-4D37-8C96-BD33EC607028}" type="datetimeFigureOut">
              <a:rPr lang="en-US" smtClean="0"/>
              <a:pPr/>
              <a:t>8/14/2018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9B6634A-5AF4-43C4-8EB5-176BB907215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8161D6-106A-4D37-8C96-BD33EC607028}" type="datetimeFigureOut">
              <a:rPr lang="en-US" smtClean="0"/>
              <a:pPr/>
              <a:t>8/14/2018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B6634A-5AF4-43C4-8EB5-176BB9072150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user\Downloads\The%20Dark%20Side%20of%20the%20Web-%5bAudioTrimmer.com%5d.mp3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8077200" cy="4429156"/>
          </a:xfrm>
        </p:spPr>
        <p:txBody>
          <a:bodyPr>
            <a:noAutofit/>
          </a:bodyPr>
          <a:lstStyle/>
          <a:p>
            <a:pPr algn="ctr"/>
            <a:br>
              <a:rPr lang="en-IN" sz="8800" dirty="0">
                <a:solidFill>
                  <a:schemeClr val="tx2"/>
                </a:solidFill>
                <a:latin typeface="AR ESSENCE" pitchFamily="2" charset="0"/>
              </a:rPr>
            </a:br>
            <a:r>
              <a:rPr lang="en-IN" sz="8800" dirty="0">
                <a:solidFill>
                  <a:schemeClr val="tx2"/>
                </a:solidFill>
                <a:latin typeface="AR ESSENCE" pitchFamily="2" charset="0"/>
              </a:rPr>
              <a:t>SECRETS OF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Pictures\Screenshots\Screenshot (2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A5DC-0D85-41F8-97D7-C391E6415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Algerian" panose="04020705040A02060702" pitchFamily="82" charset="0"/>
              </a:rPr>
              <a:t>CONCLUSION</a:t>
            </a:r>
            <a:endParaRPr lang="en-IN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5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857232"/>
            <a:ext cx="7854696" cy="5786478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latin typeface="AR ESSENCE" pitchFamily="2" charset="0"/>
              </a:rPr>
              <a:t>“ I PREDICT THE INTERNET WILL SOON GO SPECTACULARLY SUPERNOVA ”</a:t>
            </a:r>
          </a:p>
          <a:p>
            <a:pPr algn="l"/>
            <a:r>
              <a:rPr lang="en-IN" sz="4000" dirty="0">
                <a:latin typeface="AR ESSENCE" pitchFamily="2" charset="0"/>
              </a:rPr>
              <a:t>		 -ROBERT METCALFE (1995) </a:t>
            </a:r>
          </a:p>
          <a:p>
            <a:pPr algn="l"/>
            <a:endParaRPr lang="en-IN" sz="4000" dirty="0">
              <a:latin typeface="AR ESSENCE" pitchFamily="2" charset="0"/>
            </a:endParaRPr>
          </a:p>
          <a:p>
            <a:pPr algn="l"/>
            <a:r>
              <a:rPr lang="en-IN" sz="4000" dirty="0">
                <a:latin typeface="AR ESSENCE" pitchFamily="2" charset="0"/>
              </a:rPr>
              <a:t>Traced back to 1958</a:t>
            </a:r>
          </a:p>
          <a:p>
            <a:pPr algn="l"/>
            <a:r>
              <a:rPr lang="en-IN" sz="4000" dirty="0">
                <a:latin typeface="AR ESSENCE" pitchFamily="2" charset="0"/>
              </a:rPr>
              <a:t>Mid-to-late 1990’s, booming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nternet-Users-in-the-World-Graph-750x39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42918"/>
            <a:ext cx="8039128" cy="5929354"/>
          </a:xfrm>
        </p:spPr>
        <p:txBody>
          <a:bodyPr>
            <a:normAutofit/>
          </a:bodyPr>
          <a:lstStyle/>
          <a:p>
            <a:pPr algn="l"/>
            <a:endParaRPr lang="en-IN" sz="3200" dirty="0">
              <a:latin typeface="AR ESSENCE" pitchFamily="2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IN" sz="3200" dirty="0">
                <a:latin typeface="AR ESSENCE" pitchFamily="2" charset="0"/>
              </a:rPr>
              <a:t> Was not designed for Anonymity/Privacy.</a:t>
            </a:r>
          </a:p>
          <a:p>
            <a:pPr algn="l">
              <a:buFont typeface="Wingdings" pitchFamily="2" charset="2"/>
              <a:buChar char="§"/>
            </a:pPr>
            <a:endParaRPr lang="en-IN" sz="3200" dirty="0">
              <a:latin typeface="AR ESSENCE" pitchFamily="2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IN" sz="3200" dirty="0">
                <a:latin typeface="AR ESSENCE" pitchFamily="2" charset="0"/>
              </a:rPr>
              <a:t> Concerned issue for people.</a:t>
            </a:r>
          </a:p>
          <a:p>
            <a:pPr algn="l">
              <a:buFont typeface="Wingdings" pitchFamily="2" charset="2"/>
              <a:buChar char="§"/>
            </a:pPr>
            <a:endParaRPr lang="en-IN" sz="3200" dirty="0">
              <a:latin typeface="AR ESSENCE" pitchFamily="2" charset="0"/>
            </a:endParaRPr>
          </a:p>
          <a:p>
            <a:pPr algn="l"/>
            <a:endParaRPr lang="en-IN" sz="3200" dirty="0">
              <a:latin typeface="AR ESSENCE" pitchFamily="2" charset="0"/>
            </a:endParaRPr>
          </a:p>
        </p:txBody>
      </p:sp>
      <p:pic>
        <p:nvPicPr>
          <p:cNvPr id="2051" name="Picture 3" descr="C:\Users\user\Desktop\fla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14686"/>
            <a:ext cx="7010388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071546"/>
            <a:ext cx="7854696" cy="5786454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IN" dirty="0"/>
              <a:t>  Naval Research Lab (NRL) </a:t>
            </a:r>
          </a:p>
          <a:p>
            <a:pPr algn="l">
              <a:buFont typeface="Wingdings" pitchFamily="2" charset="2"/>
              <a:buChar char="§"/>
            </a:pPr>
            <a:r>
              <a:rPr lang="en-IN" dirty="0"/>
              <a:t>  Created Overlay network - </a:t>
            </a:r>
            <a:r>
              <a:rPr lang="en-IN" b="1" dirty="0"/>
              <a:t>Onion Routing</a:t>
            </a:r>
          </a:p>
          <a:p>
            <a:pPr algn="l">
              <a:buFont typeface="Wingdings" pitchFamily="2" charset="2"/>
              <a:buChar char="§"/>
            </a:pPr>
            <a:endParaRPr lang="en-IN" b="1" dirty="0"/>
          </a:p>
          <a:p>
            <a:pPr algn="l">
              <a:buFont typeface="Wingdings" pitchFamily="2" charset="2"/>
              <a:buChar char="§"/>
            </a:pPr>
            <a:endParaRPr lang="en-IN" b="1" dirty="0"/>
          </a:p>
          <a:p>
            <a:pPr algn="l">
              <a:buFont typeface="Wingdings" pitchFamily="2" charset="2"/>
              <a:buChar char="§"/>
            </a:pPr>
            <a:endParaRPr lang="en-IN" b="1" dirty="0"/>
          </a:p>
          <a:p>
            <a:pPr algn="l">
              <a:buFont typeface="Wingdings" pitchFamily="2" charset="2"/>
              <a:buChar char="§"/>
            </a:pPr>
            <a:endParaRPr lang="en-IN" b="1" dirty="0"/>
          </a:p>
          <a:p>
            <a:pPr algn="l">
              <a:buFont typeface="Wingdings" pitchFamily="2" charset="2"/>
              <a:buChar char="§"/>
            </a:pPr>
            <a:endParaRPr lang="en-IN" b="1" dirty="0"/>
          </a:p>
          <a:p>
            <a:pPr algn="l">
              <a:buFont typeface="Wingdings" pitchFamily="2" charset="2"/>
              <a:buChar char="§"/>
            </a:pPr>
            <a:endParaRPr lang="en-IN" b="1" dirty="0"/>
          </a:p>
          <a:p>
            <a:pPr algn="l">
              <a:buFont typeface="Wingdings" pitchFamily="2" charset="2"/>
              <a:buChar char="§"/>
            </a:pPr>
            <a:endParaRPr lang="en-IN" b="1" dirty="0"/>
          </a:p>
          <a:p>
            <a:pPr algn="l"/>
            <a:endParaRPr lang="en-IN" b="1" dirty="0"/>
          </a:p>
          <a:p>
            <a:pPr algn="l"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b="1" dirty="0"/>
              <a:t>TOR</a:t>
            </a:r>
            <a:r>
              <a:rPr lang="en-IN" dirty="0"/>
              <a:t> – Anonymous Bi-directional communication </a:t>
            </a:r>
          </a:p>
          <a:p>
            <a:pPr algn="l">
              <a:buFont typeface="Wingdings" pitchFamily="2" charset="2"/>
              <a:buChar char="§"/>
            </a:pPr>
            <a:endParaRPr lang="en-IN" dirty="0"/>
          </a:p>
          <a:p>
            <a:pPr algn="l">
              <a:buFont typeface="Wingdings" pitchFamily="2" charset="2"/>
              <a:buChar char="§"/>
            </a:pPr>
            <a:endParaRPr lang="en-IN" dirty="0"/>
          </a:p>
          <a:p>
            <a:pPr algn="l"/>
            <a:endParaRPr lang="en-IN" dirty="0"/>
          </a:p>
        </p:txBody>
      </p:sp>
      <p:pic>
        <p:nvPicPr>
          <p:cNvPr id="3074" name="Picture 2" descr="C:\Users\user\Pictures\Screenshots\Screenshot (2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9144000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1285860"/>
            <a:ext cx="7711820" cy="52149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4800" dirty="0">
                <a:latin typeface="AR ESSENCE" pitchFamily="2" charset="0"/>
              </a:rPr>
              <a:t>Why released to Public ?</a:t>
            </a:r>
          </a:p>
          <a:p>
            <a:pPr algn="l"/>
            <a:r>
              <a:rPr lang="en-IN" sz="3900" dirty="0">
                <a:latin typeface="AR ESSENCE" pitchFamily="2" charset="0"/>
              </a:rPr>
              <a:t>Released as open source -2004</a:t>
            </a:r>
          </a:p>
          <a:p>
            <a:endParaRPr lang="en-IN" sz="4800" dirty="0"/>
          </a:p>
          <a:p>
            <a:pPr algn="l"/>
            <a:endParaRPr lang="en-IN" sz="4800" dirty="0"/>
          </a:p>
          <a:p>
            <a:pPr algn="l"/>
            <a:endParaRPr lang="en-IN" sz="4800" dirty="0"/>
          </a:p>
          <a:p>
            <a:pPr algn="l"/>
            <a:r>
              <a:rPr lang="en-IN" sz="3200" dirty="0">
                <a:latin typeface="AR ESSENCE" pitchFamily="2" charset="0"/>
              </a:rPr>
              <a:t>ROGER DINGLEDINE</a:t>
            </a:r>
          </a:p>
          <a:p>
            <a:pPr algn="l"/>
            <a:r>
              <a:rPr lang="en-IN" sz="3200" dirty="0">
                <a:latin typeface="AR ESSENCE" pitchFamily="2" charset="0"/>
              </a:rPr>
              <a:t>(Founder of TOR)</a:t>
            </a:r>
          </a:p>
          <a:p>
            <a:pPr algn="l"/>
            <a:r>
              <a:rPr lang="en-IN" sz="3200" dirty="0">
                <a:latin typeface="AR ESSENCE" pitchFamily="2" charset="0"/>
              </a:rPr>
              <a:t>-(audio)</a:t>
            </a:r>
          </a:p>
        </p:txBody>
      </p:sp>
      <p:pic>
        <p:nvPicPr>
          <p:cNvPr id="4098" name="Picture 2" descr="C:\Users\user\Desktop\rog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667000"/>
            <a:ext cx="4286248" cy="4191000"/>
          </a:xfrm>
          <a:prstGeom prst="rect">
            <a:avLst/>
          </a:prstGeom>
          <a:noFill/>
        </p:spPr>
      </p:pic>
      <p:pic>
        <p:nvPicPr>
          <p:cNvPr id="6" name="The Dark Side of the Web-[AudioTrimmer.com]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2143108" y="592933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2006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3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4500570"/>
            <a:ext cx="7772400" cy="2357430"/>
          </a:xfrm>
        </p:spPr>
        <p:txBody>
          <a:bodyPr>
            <a:normAutofit lnSpcReduction="10000"/>
          </a:bodyPr>
          <a:lstStyle/>
          <a:p>
            <a:endParaRPr lang="en-IN" sz="2800" dirty="0">
              <a:latin typeface="AR ESSENCE" pitchFamily="2" charset="0"/>
            </a:endParaRPr>
          </a:p>
          <a:p>
            <a:r>
              <a:rPr lang="en-IN" sz="2800" dirty="0">
                <a:latin typeface="AR ESSENCE" pitchFamily="2" charset="0"/>
              </a:rPr>
              <a:t>Surface web – indexed by search engines</a:t>
            </a:r>
          </a:p>
          <a:p>
            <a:r>
              <a:rPr lang="en-IN" sz="2800" dirty="0">
                <a:latin typeface="AR ESSENCE" pitchFamily="2" charset="0"/>
              </a:rPr>
              <a:t>Deep web – not indexed by search engines</a:t>
            </a:r>
          </a:p>
          <a:p>
            <a:r>
              <a:rPr lang="en-IN" sz="2800" dirty="0">
                <a:latin typeface="AR ESSENCE" pitchFamily="2" charset="0"/>
              </a:rPr>
              <a:t> </a:t>
            </a:r>
            <a:r>
              <a:rPr lang="en-IN" sz="2800" dirty="0" err="1">
                <a:latin typeface="AR ESSENCE" pitchFamily="2" charset="0"/>
              </a:rPr>
              <a:t>eg</a:t>
            </a:r>
            <a:r>
              <a:rPr lang="en-IN" sz="2800" dirty="0">
                <a:latin typeface="AR ESSENCE" pitchFamily="2" charset="0"/>
              </a:rPr>
              <a:t>: pay-wall/password protected sites Netflix, </a:t>
            </a:r>
            <a:r>
              <a:rPr lang="en-IN" sz="2800" dirty="0" err="1">
                <a:latin typeface="AR ESSENCE" pitchFamily="2" charset="0"/>
              </a:rPr>
              <a:t>NetBanking</a:t>
            </a:r>
            <a:endParaRPr lang="en-IN" sz="2800" dirty="0">
              <a:latin typeface="AR ESSENCE" pitchFamily="2" charset="0"/>
            </a:endParaRPr>
          </a:p>
          <a:p>
            <a:endParaRPr lang="en-IN" sz="2800" dirty="0">
              <a:latin typeface="AR ESSENCE" pitchFamily="2" charset="0"/>
            </a:endParaRPr>
          </a:p>
          <a:p>
            <a:endParaRPr lang="en-IN" sz="2800" dirty="0">
              <a:latin typeface="AR ESSENCE" pitchFamily="2" charset="0"/>
            </a:endParaRPr>
          </a:p>
        </p:txBody>
      </p:sp>
      <p:pic>
        <p:nvPicPr>
          <p:cNvPr id="5122" name="Picture 2" descr="C:\Users\user\Desktop\surfacae-we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429684" cy="4071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785794"/>
            <a:ext cx="7772400" cy="136245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Algerian" pitchFamily="82" charset="0"/>
              </a:rPr>
              <a:t>Dark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86760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AR ESSENCE" pitchFamily="2" charset="0"/>
              </a:rPr>
              <a:t> Fraction of deep web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AR ESSENCE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AR ESSENCE" pitchFamily="2" charset="0"/>
              </a:rPr>
              <a:t> Consisting of numerous </a:t>
            </a:r>
            <a:r>
              <a:rPr lang="en-IN" sz="2400" dirty="0" err="1">
                <a:latin typeface="AR ESSENCE" pitchFamily="2" charset="0"/>
              </a:rPr>
              <a:t>Darknets</a:t>
            </a:r>
            <a:r>
              <a:rPr lang="en-IN" sz="2400" dirty="0">
                <a:latin typeface="AR ESSENCE" pitchFamily="2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AR ESSENCE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AR ESSENCE" pitchFamily="2" charset="0"/>
              </a:rPr>
              <a:t> Require specific authorisation/SW to access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AR ESSENCE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AR ESSENCE" pitchFamily="2" charset="0"/>
              </a:rPr>
              <a:t> Contain Hidden services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AR ESSENC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0"/>
            <a:ext cx="7851648" cy="1828800"/>
          </a:xfrm>
        </p:spPr>
        <p:txBody>
          <a:bodyPr/>
          <a:lstStyle/>
          <a:p>
            <a:pPr algn="ctr"/>
            <a:r>
              <a:rPr lang="en-IN" dirty="0">
                <a:latin typeface="Algerian" pitchFamily="82" charset="0"/>
              </a:rPr>
              <a:t>Hidden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928802"/>
            <a:ext cx="7854696" cy="1557786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800" dirty="0">
                <a:latin typeface="AR ESSENCE" pitchFamily="2" charset="0"/>
              </a:rPr>
              <a:t> Online drug marketplace</a:t>
            </a:r>
          </a:p>
          <a:p>
            <a:pPr lvl="1" algn="l">
              <a:buFont typeface="Arial" pitchFamily="34" charset="0"/>
              <a:buChar char="•"/>
            </a:pPr>
            <a:r>
              <a:rPr lang="en-IN" sz="2800" dirty="0">
                <a:latin typeface="AR ESSENCE" pitchFamily="2" charset="0"/>
              </a:rPr>
              <a:t>Oct 2013 FBI took down Silk road</a:t>
            </a:r>
          </a:p>
          <a:p>
            <a:pPr lvl="1" algn="l">
              <a:buFont typeface="Arial" pitchFamily="34" charset="0"/>
              <a:buChar char="•"/>
            </a:pPr>
            <a:r>
              <a:rPr lang="en-IN" sz="2800" dirty="0">
                <a:latin typeface="AR ESSENCE" pitchFamily="2" charset="0"/>
              </a:rPr>
              <a:t>Months later Silk road 2.0 ..... 3.0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3500438"/>
            <a:ext cx="87868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>
                <a:latin typeface="AR ESSENCE" pitchFamily="2" charset="0"/>
              </a:rPr>
              <a:t> Hitmen – online contract murders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>
                <a:latin typeface="AR ESSENCE" pitchFamily="2" charset="0"/>
              </a:rPr>
              <a:t> Sexualised torture 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>
                <a:latin typeface="AR ESSENCE" pitchFamily="2" charset="0"/>
              </a:rPr>
              <a:t> Animal killing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>
                <a:latin typeface="AR ESSENCE" pitchFamily="2" charset="0"/>
              </a:rPr>
              <a:t> Child pornography – Lolita City , Play Pen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>
                <a:latin typeface="AR ESSENCE" pitchFamily="2" charset="0"/>
              </a:rPr>
              <a:t> Red rooms – Live streaming of murder for   entertainment</a:t>
            </a:r>
          </a:p>
          <a:p>
            <a:r>
              <a:rPr lang="en-I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304</TotalTime>
  <Words>170</Words>
  <Application>Microsoft Office PowerPoint</Application>
  <PresentationFormat>On-screen Show (4:3)</PresentationFormat>
  <Paragraphs>53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 ESSENCE</vt:lpstr>
      <vt:lpstr>Arial</vt:lpstr>
      <vt:lpstr>Calibri</vt:lpstr>
      <vt:lpstr>Constantia</vt:lpstr>
      <vt:lpstr>Wingdings</vt:lpstr>
      <vt:lpstr>Wingdings 2</vt:lpstr>
      <vt:lpstr>Flow</vt:lpstr>
      <vt:lpstr> SECRETS OF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Dark Web</vt:lpstr>
      <vt:lpstr>Hidden Services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kmg</cp:lastModifiedBy>
  <cp:revision>23</cp:revision>
  <dcterms:created xsi:type="dcterms:W3CDTF">2018-08-13T14:20:06Z</dcterms:created>
  <dcterms:modified xsi:type="dcterms:W3CDTF">2018-08-14T03:42:45Z</dcterms:modified>
</cp:coreProperties>
</file>