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78" r:id="rId3"/>
    <p:sldId id="294" r:id="rId4"/>
    <p:sldId id="301" r:id="rId5"/>
    <p:sldId id="298" r:id="rId6"/>
    <p:sldId id="299" r:id="rId7"/>
    <p:sldId id="303" r:id="rId8"/>
    <p:sldId id="305" r:id="rId9"/>
    <p:sldId id="306" r:id="rId10"/>
    <p:sldId id="308" r:id="rId11"/>
    <p:sldId id="309" r:id="rId12"/>
    <p:sldId id="310" r:id="rId13"/>
    <p:sldId id="311" r:id="rId14"/>
    <p:sldId id="302" r:id="rId15"/>
    <p:sldId id="296" r:id="rId16"/>
    <p:sldId id="291" r:id="rId17"/>
    <p:sldId id="282" r:id="rId18"/>
    <p:sldId id="283" r:id="rId19"/>
    <p:sldId id="284" r:id="rId20"/>
    <p:sldId id="285" r:id="rId21"/>
    <p:sldId id="280" r:id="rId22"/>
    <p:sldId id="281" r:id="rId23"/>
    <p:sldId id="312" r:id="rId24"/>
    <p:sldId id="286" r:id="rId25"/>
    <p:sldId id="287" r:id="rId26"/>
    <p:sldId id="288" r:id="rId27"/>
    <p:sldId id="289" r:id="rId28"/>
    <p:sldId id="290" r:id="rId29"/>
    <p:sldId id="292" r:id="rId30"/>
    <p:sldId id="293" r:id="rId31"/>
    <p:sldId id="313" r:id="rId32"/>
    <p:sldId id="314" r:id="rId33"/>
    <p:sldId id="26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5F0B872-24C8-425B-94A1-6D3483C1D54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B872-24C8-425B-94A1-6D3483C1D54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5F0B872-24C8-425B-94A1-6D3483C1D54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B872-24C8-425B-94A1-6D3483C1D54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B872-24C8-425B-94A1-6D3483C1D54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5F0B872-24C8-425B-94A1-6D3483C1D54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5F0B872-24C8-425B-94A1-6D3483C1D54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B872-24C8-425B-94A1-6D3483C1D54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B872-24C8-425B-94A1-6D3483C1D54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B872-24C8-425B-94A1-6D3483C1D54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5F0B872-24C8-425B-94A1-6D3483C1D54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F0B872-24C8-425B-94A1-6D3483C1D545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5xXLwu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yoshuabengio.org/profile/#:~:text=He%20is%20Co%2DDirector%20of,world%20(h%2Dindex)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analyticsindiamag.com/top-10-deep-learning-researchers-who-are-re-defining-its-application-areas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14600" y="3352800"/>
            <a:ext cx="52578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Deep learning-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Umarani</a:t>
            </a:r>
            <a:r>
              <a:rPr lang="en-US" dirty="0" smtClean="0"/>
              <a:t> </a:t>
            </a:r>
            <a:r>
              <a:rPr lang="en-US" smtClean="0"/>
              <a:t>Jayaraman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5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tasks are easy for a Humans?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3200" dirty="0"/>
              <a:t>AI - Make Computers Think and Behave like </a:t>
            </a:r>
            <a:r>
              <a:rPr lang="en-US" sz="3200" dirty="0" smtClean="0"/>
              <a:t>Humans</a:t>
            </a:r>
          </a:p>
          <a:p>
            <a:pPr lvl="0"/>
            <a:r>
              <a:rPr lang="en-US" sz="3200" dirty="0"/>
              <a:t>Intuitive Problems for </a:t>
            </a:r>
            <a:r>
              <a:rPr lang="en-US" sz="3200" dirty="0" smtClean="0"/>
              <a:t>Humans</a:t>
            </a:r>
          </a:p>
          <a:p>
            <a:r>
              <a:rPr lang="en-US" sz="3200" dirty="0"/>
              <a:t>Example</a:t>
            </a:r>
            <a:r>
              <a:rPr lang="en-US" sz="3200" dirty="0" smtClean="0"/>
              <a:t>?</a:t>
            </a:r>
          </a:p>
          <a:p>
            <a:pPr lvl="0"/>
            <a:r>
              <a:rPr lang="en-US" sz="3200" dirty="0"/>
              <a:t>Speech, Text, Visual Recognition, etc</a:t>
            </a:r>
            <a:r>
              <a:rPr lang="en-US" sz="3200" dirty="0" smtClean="0"/>
              <a:t>.</a:t>
            </a:r>
          </a:p>
          <a:p>
            <a:pPr lvl="0"/>
            <a:r>
              <a:rPr lang="en-US" sz="3200" dirty="0"/>
              <a:t>Easy for Humans but difficult for computers</a:t>
            </a:r>
          </a:p>
          <a:p>
            <a:endParaRPr lang="en-US" sz="3200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17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tasks are easy for a Humans?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3200" dirty="0"/>
              <a:t>AI - Make Computers Think and Behave like </a:t>
            </a:r>
            <a:r>
              <a:rPr lang="en-US" sz="3200" dirty="0" smtClean="0"/>
              <a:t>Humans</a:t>
            </a:r>
          </a:p>
          <a:p>
            <a:pPr lvl="0"/>
            <a:r>
              <a:rPr lang="en-US" sz="3200" dirty="0"/>
              <a:t>Intuitive Problems for </a:t>
            </a:r>
            <a:r>
              <a:rPr lang="en-US" sz="3200" dirty="0" smtClean="0"/>
              <a:t>Humans</a:t>
            </a:r>
          </a:p>
          <a:p>
            <a:r>
              <a:rPr lang="en-US" sz="3200" dirty="0"/>
              <a:t>Example</a:t>
            </a:r>
            <a:r>
              <a:rPr lang="en-US" sz="3200" dirty="0" smtClean="0"/>
              <a:t>?</a:t>
            </a:r>
          </a:p>
          <a:p>
            <a:pPr lvl="0"/>
            <a:r>
              <a:rPr lang="en-US" sz="3200" dirty="0"/>
              <a:t>Speech, Text, Visual Recognition, etc</a:t>
            </a:r>
            <a:r>
              <a:rPr lang="en-US" sz="3200" dirty="0" smtClean="0"/>
              <a:t>.</a:t>
            </a:r>
          </a:p>
          <a:p>
            <a:pPr lvl="0"/>
            <a:r>
              <a:rPr lang="en-US" sz="3200" dirty="0"/>
              <a:t>Easy for Humans but difficult for computers</a:t>
            </a:r>
          </a:p>
          <a:p>
            <a:endParaRPr lang="en-US" sz="3200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1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tasks are easy for a Humans?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3200" dirty="0"/>
              <a:t>AI - Make Computers Think and Behave like </a:t>
            </a:r>
            <a:r>
              <a:rPr lang="en-US" sz="3200" dirty="0" smtClean="0"/>
              <a:t>Humans</a:t>
            </a:r>
          </a:p>
          <a:p>
            <a:pPr lvl="0"/>
            <a:r>
              <a:rPr lang="en-US" sz="3200" dirty="0"/>
              <a:t>Intuitive Problems for </a:t>
            </a:r>
            <a:r>
              <a:rPr lang="en-US" sz="3200" dirty="0" smtClean="0"/>
              <a:t>Humans</a:t>
            </a:r>
          </a:p>
          <a:p>
            <a:r>
              <a:rPr lang="en-US" sz="3200" dirty="0"/>
              <a:t>Example</a:t>
            </a:r>
            <a:r>
              <a:rPr lang="en-US" sz="3200" dirty="0" smtClean="0"/>
              <a:t>?</a:t>
            </a:r>
          </a:p>
          <a:p>
            <a:pPr lvl="0"/>
            <a:r>
              <a:rPr lang="en-US" sz="3200" dirty="0"/>
              <a:t>Speech, Text, Visual Recognition, etc</a:t>
            </a:r>
            <a:r>
              <a:rPr lang="en-US" sz="3200" dirty="0" smtClean="0"/>
              <a:t>.</a:t>
            </a:r>
          </a:p>
          <a:p>
            <a:pPr lvl="0"/>
            <a:r>
              <a:rPr lang="en-US" sz="3200" dirty="0"/>
              <a:t>Easy for Humans but difficult for </a:t>
            </a:r>
            <a:r>
              <a:rPr lang="en-US" sz="3200" dirty="0" smtClean="0"/>
              <a:t>computers</a:t>
            </a:r>
          </a:p>
          <a:p>
            <a:r>
              <a:rPr lang="en-US" sz="3200" dirty="0"/>
              <a:t>Intuitive Problems - Complex concepts can be broken to simple concepts.</a:t>
            </a:r>
          </a:p>
          <a:p>
            <a:pPr lvl="0"/>
            <a:endParaRPr lang="en-US" sz="3200" dirty="0"/>
          </a:p>
          <a:p>
            <a:endParaRPr lang="en-US" sz="3200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6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tasks are easy for a Humans?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3200" dirty="0"/>
              <a:t>Intuitive Problems - Complex concepts can be broken to simple concepts</a:t>
            </a:r>
            <a:r>
              <a:rPr lang="en-US" sz="3200" dirty="0" smtClean="0"/>
              <a:t>.</a:t>
            </a:r>
          </a:p>
          <a:p>
            <a:r>
              <a:rPr lang="en-US" sz="3200" b="1" dirty="0"/>
              <a:t>Example:</a:t>
            </a:r>
            <a:r>
              <a:rPr lang="en-US" sz="3200" dirty="0"/>
              <a:t> An Image(Complex for computers) can be broken into edges, intensity values, objects (like face, nose, eyes), contours, and corners.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17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 between AI and other types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212;gea77163df2_1_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2680" y="2286000"/>
            <a:ext cx="4440618" cy="3550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267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AI, ML and deep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Artificial Intelligence- Any technique that enables computer to mimic human behavior</a:t>
            </a:r>
          </a:p>
          <a:p>
            <a:r>
              <a:rPr lang="en-US" dirty="0" smtClean="0"/>
              <a:t>Machine Learning</a:t>
            </a:r>
          </a:p>
          <a:p>
            <a:pPr lvl="1"/>
            <a:r>
              <a:rPr lang="en-US" b="1" dirty="0" smtClean="0"/>
              <a:t>Hand crafted features</a:t>
            </a:r>
          </a:p>
          <a:p>
            <a:pPr lvl="1"/>
            <a:r>
              <a:rPr lang="en-US" dirty="0" smtClean="0"/>
              <a:t>Ability to learn without explicitly being programmed </a:t>
            </a:r>
          </a:p>
          <a:p>
            <a:r>
              <a:rPr lang="en-US" dirty="0" smtClean="0"/>
              <a:t>Deep Learning</a:t>
            </a:r>
          </a:p>
          <a:p>
            <a:pPr lvl="1"/>
            <a:r>
              <a:rPr lang="en-US" b="1" dirty="0" smtClean="0"/>
              <a:t>Features extraction is built in it</a:t>
            </a:r>
          </a:p>
          <a:p>
            <a:pPr lvl="1"/>
            <a:r>
              <a:rPr lang="en-US" dirty="0" smtClean="0"/>
              <a:t>Extract patterns from data using </a:t>
            </a:r>
            <a:r>
              <a:rPr lang="en-US" dirty="0" smtClean="0">
                <a:solidFill>
                  <a:srgbClr val="C00000"/>
                </a:solidFill>
              </a:rPr>
              <a:t>neural networks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E85441-B57F-4BA8-BA5F-3A20902E18E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</a:t>
            </a:r>
            <a:r>
              <a:rPr lang="en-US" dirty="0" err="1" smtClean="0"/>
              <a:t>vs</a:t>
            </a:r>
            <a:r>
              <a:rPr lang="en-US" dirty="0" smtClean="0"/>
              <a:t>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oogle Shape;331;p17" descr="Deep Learning and AI Demystified | EastBanc Technologie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71600" y="2590800"/>
            <a:ext cx="64008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77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" sz="3200" dirty="0"/>
              <a:t>Deep Learning definition =&gt; </a:t>
            </a:r>
            <a:r>
              <a:rPr lang="en" sz="3200" dirty="0" smtClean="0"/>
              <a:t>Subjective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19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Definition: Computational Graph (Step)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pic>
        <p:nvPicPr>
          <p:cNvPr id="4" name="Google Shape;271;gea77163df2_1_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1148" y="2590800"/>
            <a:ext cx="7158839" cy="3752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5179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chemeClr val="dk1"/>
                </a:solidFill>
              </a:rPr>
              <a:t/>
            </a:r>
            <a:br>
              <a:rPr lang="en-US" dirty="0" smtClean="0">
                <a:solidFill>
                  <a:schemeClr val="dk1"/>
                </a:solidFill>
              </a:rPr>
            </a:br>
            <a:r>
              <a:rPr lang="en-US" dirty="0" smtClean="0">
                <a:solidFill>
                  <a:schemeClr val="dk1"/>
                </a:solidFill>
              </a:rPr>
              <a:t>Deep </a:t>
            </a:r>
            <a:r>
              <a:rPr lang="en-US" dirty="0">
                <a:solidFill>
                  <a:schemeClr val="dk1"/>
                </a:solidFill>
              </a:rPr>
              <a:t>Learning Definition: Hierarchical Relation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oogle Shape;27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5018" y="1752600"/>
            <a:ext cx="7428643" cy="4838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671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AI?</a:t>
            </a:r>
          </a:p>
          <a:p>
            <a:r>
              <a:rPr lang="en-US" dirty="0" smtClean="0"/>
              <a:t>Machine Learning </a:t>
            </a:r>
            <a:r>
              <a:rPr lang="en-US" dirty="0" err="1" smtClean="0"/>
              <a:t>vs</a:t>
            </a:r>
            <a:r>
              <a:rPr lang="en-US" dirty="0" smtClean="0"/>
              <a:t> Deep Learning</a:t>
            </a:r>
          </a:p>
          <a:p>
            <a:r>
              <a:rPr lang="en-US" dirty="0" smtClean="0"/>
              <a:t>Types of learning algorithms</a:t>
            </a:r>
          </a:p>
          <a:p>
            <a:r>
              <a:rPr lang="en-US" dirty="0" smtClean="0"/>
              <a:t>Types of 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3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goal of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0" indent="-355600">
              <a:spcBef>
                <a:spcPts val="0"/>
              </a:spcBef>
              <a:buSzPts val="2000"/>
              <a:buChar char="●"/>
            </a:pPr>
            <a:r>
              <a:rPr lang="en-US" sz="3200" dirty="0"/>
              <a:t>Deep Learning definition =&gt; Subjective.</a:t>
            </a:r>
          </a:p>
          <a:p>
            <a:pPr marL="457200" lvl="0" indent="-355600">
              <a:spcBef>
                <a:spcPts val="0"/>
              </a:spcBef>
              <a:buSzPts val="2000"/>
              <a:buChar char="●"/>
            </a:pPr>
            <a:r>
              <a:rPr lang="en-US" sz="3200" b="1" dirty="0"/>
              <a:t>Learn:</a:t>
            </a:r>
            <a:r>
              <a:rPr lang="en-US" sz="3200" dirty="0"/>
              <a:t> Gather knowledge from past </a:t>
            </a:r>
            <a:r>
              <a:rPr lang="en-US" sz="3200" dirty="0" smtClean="0"/>
              <a:t>Experience or data.</a:t>
            </a:r>
            <a:endParaRPr lang="en-US" sz="3200" dirty="0"/>
          </a:p>
          <a:p>
            <a:pPr marL="457200" lvl="0" indent="-355600">
              <a:spcBef>
                <a:spcPts val="0"/>
              </a:spcBef>
              <a:buSzPts val="2000"/>
              <a:buChar char="●"/>
            </a:pPr>
            <a:r>
              <a:rPr lang="en-US" sz="3200" b="1" dirty="0"/>
              <a:t>Deep Learning: </a:t>
            </a:r>
            <a:r>
              <a:rPr lang="en-US" sz="3200" dirty="0"/>
              <a:t>Gather knowledge using simple hierarchical layer representation of a complex concept from past Experiences.</a:t>
            </a:r>
          </a:p>
          <a:p>
            <a:pPr marL="457200" lvl="0" indent="-355600">
              <a:spcBef>
                <a:spcPts val="0"/>
              </a:spcBef>
              <a:buSzPts val="2000"/>
              <a:buChar char="●"/>
            </a:pPr>
            <a:r>
              <a:rPr lang="en-US" sz="3200" b="1" dirty="0"/>
              <a:t>Goal:</a:t>
            </a:r>
            <a:r>
              <a:rPr lang="en-US" sz="3200" dirty="0"/>
              <a:t> Solve intuitive problems and reduce, or remove human intervention/expertise.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81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deep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Hand crafted (or) engineering features are time consuming, hard and not scalable in practice</a:t>
            </a:r>
          </a:p>
          <a:p>
            <a:r>
              <a:rPr lang="en-US" dirty="0" smtClean="0"/>
              <a:t>Is it possible to learn the </a:t>
            </a:r>
            <a:r>
              <a:rPr lang="en-US" dirty="0" smtClean="0">
                <a:solidFill>
                  <a:srgbClr val="C00000"/>
                </a:solidFill>
              </a:rPr>
              <a:t>underlying features </a:t>
            </a:r>
            <a:r>
              <a:rPr lang="en-US" dirty="0" smtClean="0"/>
              <a:t>directly from data?</a:t>
            </a:r>
            <a:endParaRPr lang="en-US" dirty="0"/>
          </a:p>
        </p:txBody>
      </p:sp>
      <p:pic>
        <p:nvPicPr>
          <p:cNvPr id="4" name="Picture 5" descr="D:\Deep learning- Subin\Hierarchical-representation-learning-by-a-Convolutional-Neural-Network-where-the-initi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962400"/>
            <a:ext cx="5105400" cy="2450592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E85441-B57F-4BA8-BA5F-3A20902E18E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9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 deep learning trending?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Neural networks evolved in the year 1952 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362200"/>
            <a:ext cx="7162800" cy="33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E85441-B57F-4BA8-BA5F-3A20902E18E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7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algorithm in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Types of machine learning for Data scienc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5381625" cy="391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324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algorithm in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Unsupervised learning</a:t>
            </a:r>
          </a:p>
          <a:p>
            <a:r>
              <a:rPr lang="en-US" dirty="0" smtClean="0"/>
              <a:t>Reinforcement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43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300;gea77163df2_1_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4600" y="1828800"/>
            <a:ext cx="7274801" cy="4037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4392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deep learning based on direction of 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Feed forward neural network</a:t>
            </a:r>
          </a:p>
          <a:p>
            <a:r>
              <a:rPr lang="en-US" dirty="0" smtClean="0"/>
              <a:t>Recurrent neural network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3048000"/>
            <a:ext cx="50863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474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Feed </a:t>
            </a:r>
            <a:r>
              <a:rPr lang="en-US" dirty="0"/>
              <a:t>Forward Neural Networks - Example Networks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Feed Forward Neural Network</a:t>
            </a:r>
          </a:p>
          <a:p>
            <a:r>
              <a:rPr lang="en-US" dirty="0" smtClean="0"/>
              <a:t>Perceptron </a:t>
            </a:r>
            <a:r>
              <a:rPr lang="en-US" dirty="0"/>
              <a:t>and Multi-Layer Perceptron(MLP), Fully </a:t>
            </a:r>
            <a:r>
              <a:rPr lang="en-US" dirty="0" smtClean="0"/>
              <a:t>connected </a:t>
            </a:r>
            <a:r>
              <a:rPr lang="en-US" dirty="0"/>
              <a:t>Neural Network or Artificial Neural Network (</a:t>
            </a:r>
            <a:r>
              <a:rPr lang="en-US" dirty="0" smtClean="0"/>
              <a:t>ANN)</a:t>
            </a:r>
          </a:p>
          <a:p>
            <a:r>
              <a:rPr lang="en-US" dirty="0" smtClean="0"/>
              <a:t>Convolutional </a:t>
            </a:r>
            <a:r>
              <a:rPr lang="en-US" dirty="0"/>
              <a:t>Neural </a:t>
            </a:r>
            <a:r>
              <a:rPr lang="en-US" dirty="0" smtClean="0"/>
              <a:t>Network</a:t>
            </a:r>
          </a:p>
          <a:p>
            <a:pPr lvl="1"/>
            <a:r>
              <a:rPr lang="en-US" dirty="0" err="1" smtClean="0"/>
              <a:t>AlexNet</a:t>
            </a:r>
            <a:endParaRPr lang="en-US" dirty="0" smtClean="0"/>
          </a:p>
          <a:p>
            <a:pPr lvl="1"/>
            <a:r>
              <a:rPr lang="en-US" dirty="0" smtClean="0"/>
              <a:t>VGG16 </a:t>
            </a:r>
            <a:r>
              <a:rPr lang="en-US" dirty="0"/>
              <a:t>and </a:t>
            </a:r>
            <a:r>
              <a:rPr lang="en-US" dirty="0" smtClean="0"/>
              <a:t>VGG19</a:t>
            </a:r>
          </a:p>
          <a:p>
            <a:pPr lvl="1"/>
            <a:r>
              <a:rPr lang="en-US" dirty="0" err="1" smtClean="0"/>
              <a:t>ResNet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DenseNet</a:t>
            </a:r>
            <a:endParaRPr lang="en-US" dirty="0" smtClean="0"/>
          </a:p>
          <a:p>
            <a:pPr lvl="1"/>
            <a:r>
              <a:rPr lang="en-US" dirty="0" err="1" smtClean="0"/>
              <a:t>InceptionNet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GoogleNet</a:t>
            </a:r>
            <a:endParaRPr lang="en-US" dirty="0" smtClean="0">
              <a:solidFill>
                <a:schemeClr val="dk1"/>
              </a:solidFill>
            </a:endParaRPr>
          </a:p>
          <a:p>
            <a:pPr lvl="1"/>
            <a:r>
              <a:rPr lang="en-US" dirty="0" smtClean="0"/>
              <a:t>Squeeze </a:t>
            </a:r>
            <a:r>
              <a:rPr lang="en-US" dirty="0"/>
              <a:t>&amp; </a:t>
            </a:r>
            <a:r>
              <a:rPr lang="en-US" dirty="0" err="1"/>
              <a:t>ExcitationNet</a:t>
            </a:r>
            <a:r>
              <a:rPr lang="en-US" dirty="0"/>
              <a:t> (</a:t>
            </a:r>
            <a:r>
              <a:rPr lang="en-US" dirty="0" err="1" smtClean="0"/>
              <a:t>SENet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solidFill>
                  <a:schemeClr val="dk1"/>
                </a:solidFill>
              </a:rPr>
              <a:t>MobileNet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EfficientNet</a:t>
            </a:r>
            <a:r>
              <a:rPr lang="en-US" dirty="0">
                <a:solidFill>
                  <a:schemeClr val="dk1"/>
                </a:solidFill>
              </a:rPr>
              <a:t> and Normalizer Free Network (NF </a:t>
            </a:r>
            <a:r>
              <a:rPr lang="en-US" dirty="0" smtClean="0">
                <a:solidFill>
                  <a:schemeClr val="dk1"/>
                </a:solidFill>
              </a:rPr>
              <a:t>Nets)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dk1"/>
                </a:solidFill>
              </a:rPr>
              <a:t>Generative </a:t>
            </a:r>
            <a:r>
              <a:rPr lang="en-US" dirty="0">
                <a:solidFill>
                  <a:schemeClr val="dk1"/>
                </a:solidFill>
              </a:rPr>
              <a:t>Adversarial Network (GANs)</a:t>
            </a:r>
          </a:p>
          <a:p>
            <a:r>
              <a:rPr lang="en-US" dirty="0">
                <a:solidFill>
                  <a:schemeClr val="dk1"/>
                </a:solidFill>
              </a:rPr>
              <a:t>Transformers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Bidirectional Encoder Representations from Transformers (BERT)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Generative </a:t>
            </a:r>
            <a:r>
              <a:rPr lang="en-US" dirty="0" err="1">
                <a:solidFill>
                  <a:schemeClr val="dk1"/>
                </a:solidFill>
              </a:rPr>
              <a:t>Pretrained</a:t>
            </a:r>
            <a:r>
              <a:rPr lang="en-US" dirty="0">
                <a:solidFill>
                  <a:schemeClr val="dk1"/>
                </a:solidFill>
              </a:rPr>
              <a:t> Transformers (GPT - 1, 2, 3, ..)</a:t>
            </a:r>
          </a:p>
          <a:p>
            <a:pPr lvl="1"/>
            <a:r>
              <a:rPr lang="en-US" dirty="0">
                <a:solidFill>
                  <a:schemeClr val="dk1"/>
                </a:solidFill>
              </a:rPr>
              <a:t>Vision Transformers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Capsule Network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49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Recurrent </a:t>
            </a:r>
            <a:r>
              <a:rPr lang="en-US" dirty="0"/>
              <a:t>Neural Networks - Example Networks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Recurrent </a:t>
            </a:r>
            <a:r>
              <a:rPr lang="en-US" dirty="0"/>
              <a:t>Neural Networks (</a:t>
            </a:r>
            <a:r>
              <a:rPr lang="en-US" dirty="0" smtClean="0"/>
              <a:t>RNN)</a:t>
            </a:r>
          </a:p>
          <a:p>
            <a:pPr lvl="1"/>
            <a:r>
              <a:rPr lang="en-US" dirty="0" smtClean="0"/>
              <a:t>Long </a:t>
            </a:r>
            <a:r>
              <a:rPr lang="en-US" dirty="0"/>
              <a:t>Short-Term Memory (</a:t>
            </a:r>
            <a:r>
              <a:rPr lang="en-US" dirty="0" smtClean="0"/>
              <a:t>LSTM)</a:t>
            </a:r>
          </a:p>
          <a:p>
            <a:pPr lvl="1"/>
            <a:r>
              <a:rPr lang="en-US" dirty="0" smtClean="0"/>
              <a:t>Gated </a:t>
            </a:r>
            <a:r>
              <a:rPr lang="en-US" dirty="0"/>
              <a:t>Recurrent Unit (</a:t>
            </a:r>
            <a:r>
              <a:rPr lang="en-US" dirty="0" smtClean="0"/>
              <a:t>GRU)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Recurrent </a:t>
            </a:r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Hopfield RNN</a:t>
            </a:r>
          </a:p>
          <a:p>
            <a:pPr lvl="1"/>
            <a:r>
              <a:rPr lang="en-US" dirty="0" smtClean="0">
                <a:solidFill>
                  <a:schemeClr val="dk1"/>
                </a:solidFill>
              </a:rPr>
              <a:t>Neural </a:t>
            </a:r>
            <a:r>
              <a:rPr lang="en-US" dirty="0">
                <a:solidFill>
                  <a:schemeClr val="dk1"/>
                </a:solidFill>
              </a:rPr>
              <a:t>Turing </a:t>
            </a:r>
            <a:r>
              <a:rPr lang="en-US" dirty="0" smtClean="0">
                <a:solidFill>
                  <a:schemeClr val="dk1"/>
                </a:solidFill>
              </a:rPr>
              <a:t>Machines</a:t>
            </a:r>
          </a:p>
          <a:p>
            <a:pPr lvl="1"/>
            <a:r>
              <a:rPr lang="en-US" dirty="0" smtClean="0">
                <a:solidFill>
                  <a:schemeClr val="dk1"/>
                </a:solidFill>
              </a:rPr>
              <a:t>Differentiable </a:t>
            </a:r>
            <a:r>
              <a:rPr lang="en-US" dirty="0">
                <a:solidFill>
                  <a:schemeClr val="dk1"/>
                </a:solidFill>
              </a:rPr>
              <a:t>Neural </a:t>
            </a:r>
            <a:r>
              <a:rPr lang="en-US" dirty="0" smtClean="0">
                <a:solidFill>
                  <a:schemeClr val="dk1"/>
                </a:solidFill>
              </a:rPr>
              <a:t>Computers</a:t>
            </a:r>
          </a:p>
          <a:p>
            <a:pPr lvl="1"/>
            <a:r>
              <a:rPr lang="en-US" dirty="0" smtClean="0">
                <a:solidFill>
                  <a:schemeClr val="dk1"/>
                </a:solidFill>
              </a:rPr>
              <a:t>Bidirectional RNN</a:t>
            </a:r>
          </a:p>
          <a:p>
            <a:pPr lvl="1"/>
            <a:r>
              <a:rPr lang="en-US" dirty="0" smtClean="0">
                <a:solidFill>
                  <a:schemeClr val="dk1"/>
                </a:solidFill>
              </a:rPr>
              <a:t>Echo </a:t>
            </a:r>
            <a:r>
              <a:rPr lang="en-US" dirty="0">
                <a:solidFill>
                  <a:schemeClr val="dk1"/>
                </a:solidFill>
              </a:rPr>
              <a:t>State </a:t>
            </a:r>
            <a:r>
              <a:rPr lang="en-US" dirty="0" smtClean="0">
                <a:solidFill>
                  <a:schemeClr val="dk1"/>
                </a:solidFill>
              </a:rPr>
              <a:t>RNN</a:t>
            </a:r>
          </a:p>
          <a:p>
            <a:pPr lvl="1"/>
            <a:r>
              <a:rPr lang="en-US" dirty="0" smtClean="0">
                <a:solidFill>
                  <a:schemeClr val="dk1"/>
                </a:solidFill>
              </a:rPr>
              <a:t>Continuous </a:t>
            </a:r>
            <a:r>
              <a:rPr lang="en-US" dirty="0">
                <a:solidFill>
                  <a:schemeClr val="dk1"/>
                </a:solidFill>
              </a:rPr>
              <a:t>Time </a:t>
            </a:r>
            <a:r>
              <a:rPr lang="en-US" dirty="0" smtClean="0">
                <a:solidFill>
                  <a:schemeClr val="dk1"/>
                </a:solidFill>
              </a:rPr>
              <a:t>RNN</a:t>
            </a:r>
          </a:p>
          <a:p>
            <a:pPr lvl="1"/>
            <a:r>
              <a:rPr lang="en-US" dirty="0" smtClean="0"/>
              <a:t>Recursive RNN</a:t>
            </a:r>
          </a:p>
          <a:p>
            <a:pPr lvl="1"/>
            <a:r>
              <a:rPr lang="en-US" dirty="0" smtClean="0"/>
              <a:t>Neural </a:t>
            </a:r>
            <a:r>
              <a:rPr lang="en-US" dirty="0"/>
              <a:t>History </a:t>
            </a:r>
            <a:r>
              <a:rPr lang="en-US" dirty="0" smtClean="0"/>
              <a:t>Compressor</a:t>
            </a:r>
          </a:p>
          <a:p>
            <a:pPr lvl="1"/>
            <a:r>
              <a:rPr lang="en-US" dirty="0" smtClean="0"/>
              <a:t>Neural </a:t>
            </a:r>
            <a:r>
              <a:rPr lang="en-US" dirty="0"/>
              <a:t>Network Pushdown </a:t>
            </a:r>
            <a:r>
              <a:rPr lang="en-US" dirty="0" smtClean="0"/>
              <a:t>Automata</a:t>
            </a:r>
          </a:p>
          <a:p>
            <a:pPr lvl="1"/>
            <a:r>
              <a:rPr lang="en-US" dirty="0" err="1" smtClean="0"/>
              <a:t>Memristive</a:t>
            </a:r>
            <a:r>
              <a:rPr lang="en-US" dirty="0" smtClean="0"/>
              <a:t> </a:t>
            </a:r>
            <a:r>
              <a:rPr lang="en-US" dirty="0"/>
              <a:t>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9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deep learning</a:t>
            </a:r>
            <a:endParaRPr lang="en-US" dirty="0"/>
          </a:p>
        </p:txBody>
      </p:sp>
      <p:pic>
        <p:nvPicPr>
          <p:cNvPr id="4" name="Google Shape;339;p19"/>
          <p:cNvPicPr preferRelativeResize="0">
            <a:picLocks noGrp="1"/>
          </p:cNvPicPr>
          <p:nvPr>
            <p:ph sz="quarter"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311700" y="1828800"/>
            <a:ext cx="84513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40;p19"/>
          <p:cNvSpPr txBox="1"/>
          <p:nvPr/>
        </p:nvSpPr>
        <p:spPr>
          <a:xfrm>
            <a:off x="311700" y="6096000"/>
            <a:ext cx="88323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https://drive.google.com/file/d/1K9XXCJGH_IXLCJ3LgYgsrP4614q2Kxbx/view?usp=sharing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84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AI?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3200" dirty="0"/>
              <a:t>AI - Make Computers Think and Behave like Humans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3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52600"/>
            <a:ext cx="9144001" cy="36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49;p20"/>
          <p:cNvSpPr txBox="1"/>
          <p:nvPr/>
        </p:nvSpPr>
        <p:spPr>
          <a:xfrm>
            <a:off x="188400" y="6172200"/>
            <a:ext cx="87672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</a:t>
            </a:r>
            <a:r>
              <a:rPr lang="en" sz="14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bit.ly/35xXLwu</a:t>
            </a:r>
            <a:endParaRPr lang="en" sz="1400" b="1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-US" sz="1400" dirty="0"/>
              <a:t>Chapter1- Deep Learning by Ian </a:t>
            </a:r>
            <a:r>
              <a:rPr lang="en-US" sz="1400" dirty="0" err="1"/>
              <a:t>Goodfellow</a:t>
            </a:r>
            <a:endParaRPr lang="en-US" sz="1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257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researchers in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 smtClean="0"/>
              <a:t>Bengio</a:t>
            </a:r>
            <a:r>
              <a:rPr lang="en-US" dirty="0" smtClean="0"/>
              <a:t>, professor, </a:t>
            </a:r>
            <a:r>
              <a:rPr lang="en-US" dirty="0" err="1"/>
              <a:t>Université</a:t>
            </a:r>
            <a:r>
              <a:rPr lang="en-US" dirty="0"/>
              <a:t> de </a:t>
            </a:r>
            <a:r>
              <a:rPr lang="en-US" dirty="0" smtClean="0"/>
              <a:t>Montreal, </a:t>
            </a:r>
            <a:r>
              <a:rPr lang="en-US" dirty="0"/>
              <a:t>Quebec, Canada.</a:t>
            </a:r>
            <a:endParaRPr lang="en-US" dirty="0" smtClean="0"/>
          </a:p>
          <a:p>
            <a:r>
              <a:rPr lang="en-US" dirty="0" smtClean="0"/>
              <a:t>Turing Award</a:t>
            </a:r>
          </a:p>
          <a:p>
            <a:r>
              <a:rPr lang="en-US" dirty="0" err="1"/>
              <a:t>Bengio</a:t>
            </a:r>
            <a:r>
              <a:rPr lang="en-US" dirty="0"/>
              <a:t> received the 2018 ACM A.M. Turing Award (often referred to as the "Nobel Prize of Computing"), together with Geoffrey Hinton and </a:t>
            </a:r>
            <a:r>
              <a:rPr lang="en-US" dirty="0" err="1"/>
              <a:t>Yann</a:t>
            </a:r>
            <a:r>
              <a:rPr lang="en-US" dirty="0"/>
              <a:t> </a:t>
            </a:r>
            <a:r>
              <a:rPr lang="en-US" dirty="0" err="1"/>
              <a:t>LeCun</a:t>
            </a:r>
            <a:r>
              <a:rPr lang="en-US" dirty="0"/>
              <a:t>, for their work on deep learning. </a:t>
            </a:r>
            <a:r>
              <a:rPr lang="en-US" dirty="0" err="1"/>
              <a:t>Bengio</a:t>
            </a:r>
            <a:r>
              <a:rPr lang="en-US" dirty="0"/>
              <a:t>, Hinton, and </a:t>
            </a:r>
            <a:r>
              <a:rPr lang="en-US" dirty="0" err="1"/>
              <a:t>LeCun</a:t>
            </a:r>
            <a:r>
              <a:rPr lang="en-US" dirty="0"/>
              <a:t> are sometimes referred to as the "Godfathers of AI" and "Godfathers of Deep Learning</a:t>
            </a:r>
            <a:r>
              <a:rPr lang="en-US" dirty="0" smtClean="0"/>
              <a:t>".</a:t>
            </a:r>
          </a:p>
          <a:p>
            <a:r>
              <a:rPr lang="en-US" dirty="0">
                <a:hlinkClick r:id="rId2"/>
              </a:rPr>
              <a:t>https://yoshuabengio.org/profile/#:~:text=He%20is%20Co%2DDirector%20of,world%20(h%2Dindex</a:t>
            </a:r>
            <a:r>
              <a:rPr lang="en-US" dirty="0" smtClean="0">
                <a:hlinkClick r:id="rId2"/>
              </a:rPr>
              <a:t>)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59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https://analyticsindiamag.com/top-10-deep-learning-researchers-who-are-re-defining-its-application-areas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https://www.kdnuggets.com/wp-content/uploads/top-12-deeplearning-leaders-sept20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93621"/>
            <a:ext cx="66675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354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1666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What tasks are easy for a 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What tasks are easy for a computer</a:t>
            </a:r>
            <a:r>
              <a:rPr lang="en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3200" dirty="0" smtClean="0"/>
              <a:t>AI- </a:t>
            </a:r>
            <a:r>
              <a:rPr lang="en-US" sz="3200" dirty="0"/>
              <a:t>Make Computers Think and Behave like </a:t>
            </a:r>
            <a:r>
              <a:rPr lang="en-US" sz="3200" dirty="0" smtClean="0"/>
              <a:t>Humans</a:t>
            </a:r>
          </a:p>
          <a:p>
            <a:pPr lvl="0"/>
            <a:r>
              <a:rPr lang="en-US" sz="3200" dirty="0" smtClean="0"/>
              <a:t>Formal </a:t>
            </a:r>
            <a:r>
              <a:rPr lang="en-US" sz="3200" dirty="0"/>
              <a:t>and Mathematical rules - Easy for </a:t>
            </a:r>
            <a:r>
              <a:rPr lang="en-US" sz="3200" dirty="0" smtClean="0"/>
              <a:t>Computers</a:t>
            </a:r>
          </a:p>
          <a:p>
            <a:pPr lvl="0"/>
            <a:r>
              <a:rPr lang="en-US" sz="3200" dirty="0" smtClean="0"/>
              <a:t>Example?</a:t>
            </a:r>
          </a:p>
          <a:p>
            <a:pPr lvl="0"/>
            <a:endParaRPr lang="en-US" sz="3200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6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What tasks are easy for a 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3200" dirty="0"/>
              <a:t>AI - Make Computers Think and Behave like </a:t>
            </a:r>
            <a:r>
              <a:rPr lang="en-US" sz="3200" dirty="0" smtClean="0"/>
              <a:t>Humans</a:t>
            </a:r>
          </a:p>
          <a:p>
            <a:pPr lvl="0"/>
            <a:r>
              <a:rPr lang="en-US" sz="3200" dirty="0" smtClean="0"/>
              <a:t>Formal </a:t>
            </a:r>
            <a:r>
              <a:rPr lang="en-US" sz="3200" dirty="0"/>
              <a:t>and Mathematical rules - Easy for </a:t>
            </a:r>
            <a:r>
              <a:rPr lang="en-US" sz="3200" dirty="0" smtClean="0"/>
              <a:t>Computers</a:t>
            </a:r>
          </a:p>
          <a:p>
            <a:pPr lvl="0"/>
            <a:r>
              <a:rPr lang="en-US" sz="3200" dirty="0" smtClean="0"/>
              <a:t>Example?</a:t>
            </a:r>
          </a:p>
          <a:p>
            <a:r>
              <a:rPr lang="en" sz="3200" dirty="0"/>
              <a:t>Solving mathematical equations, addition, multiplication and similar calculations</a:t>
            </a:r>
            <a:endParaRPr lang="en-US" sz="3200" dirty="0"/>
          </a:p>
          <a:p>
            <a:pPr lvl="0"/>
            <a:endParaRPr lang="en-US" sz="3200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tasks are easy for a Humans?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2800" dirty="0"/>
              <a:t>AI - Make Computers Think and Behave like Humans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9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tasks are easy for a Humans?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3200" dirty="0"/>
              <a:t>AI - Make Computers Think and Behave like </a:t>
            </a:r>
            <a:r>
              <a:rPr lang="en-US" sz="3200" dirty="0" smtClean="0"/>
              <a:t>Humans</a:t>
            </a:r>
          </a:p>
          <a:p>
            <a:pPr lvl="0"/>
            <a:r>
              <a:rPr lang="en-US" sz="3200" dirty="0"/>
              <a:t>Intuitive Problems for </a:t>
            </a:r>
            <a:r>
              <a:rPr lang="en-US" sz="3200" dirty="0" smtClean="0"/>
              <a:t>Humans</a:t>
            </a:r>
          </a:p>
          <a:p>
            <a:r>
              <a:rPr lang="en-US" sz="3200" dirty="0"/>
              <a:t>Example?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3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tasks are easy for a Humans?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3200" dirty="0"/>
              <a:t>AI - Make Computers Think and Behave like </a:t>
            </a:r>
            <a:r>
              <a:rPr lang="en-US" sz="3200" dirty="0" smtClean="0"/>
              <a:t>Humans</a:t>
            </a:r>
          </a:p>
          <a:p>
            <a:pPr lvl="0"/>
            <a:r>
              <a:rPr lang="en-US" sz="3200" dirty="0"/>
              <a:t>Intuitive Problems for </a:t>
            </a:r>
            <a:r>
              <a:rPr lang="en-US" sz="3200" dirty="0" smtClean="0"/>
              <a:t>Humans</a:t>
            </a:r>
          </a:p>
          <a:p>
            <a:r>
              <a:rPr lang="en-US" sz="3200" dirty="0"/>
              <a:t>Example</a:t>
            </a:r>
            <a:r>
              <a:rPr lang="en-US" sz="3200" dirty="0" smtClean="0"/>
              <a:t>?</a:t>
            </a:r>
          </a:p>
          <a:p>
            <a:pPr lvl="0"/>
            <a:r>
              <a:rPr lang="en-US" sz="3200" dirty="0"/>
              <a:t>Speech, Text, Visual Recognition, etc.</a:t>
            </a:r>
          </a:p>
          <a:p>
            <a:endParaRPr lang="en-US" sz="3200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241</TotalTime>
  <Words>773</Words>
  <Application>Microsoft Office PowerPoint</Application>
  <PresentationFormat>On-screen Show (4:3)</PresentationFormat>
  <Paragraphs>141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Median</vt:lpstr>
      <vt:lpstr>Deep learning- introduction</vt:lpstr>
      <vt:lpstr>Outline</vt:lpstr>
      <vt:lpstr> What is AI? </vt:lpstr>
      <vt:lpstr>What tasks are easy for a computer?</vt:lpstr>
      <vt:lpstr>What tasks are easy for a computer?</vt:lpstr>
      <vt:lpstr>What tasks are easy for a computer?</vt:lpstr>
      <vt:lpstr>What tasks are easy for a Humans?</vt:lpstr>
      <vt:lpstr>What tasks are easy for a Humans?</vt:lpstr>
      <vt:lpstr>What tasks are easy for a Humans?</vt:lpstr>
      <vt:lpstr>What tasks are easy for a Humans?</vt:lpstr>
      <vt:lpstr>What tasks are easy for a Humans?</vt:lpstr>
      <vt:lpstr>What tasks are easy for a Humans?</vt:lpstr>
      <vt:lpstr>What tasks are easy for a Humans?</vt:lpstr>
      <vt:lpstr>Relation between AI and other types of learning</vt:lpstr>
      <vt:lpstr>What is AI, ML and deep learning?</vt:lpstr>
      <vt:lpstr>Machine learning vs deep learning</vt:lpstr>
      <vt:lpstr>What is deep learning</vt:lpstr>
      <vt:lpstr> Deep Learning Definition: Computational Graph (Step) </vt:lpstr>
      <vt:lpstr> Deep Learning Definition: Hierarchical Relation </vt:lpstr>
      <vt:lpstr>What is the goal of deep learning</vt:lpstr>
      <vt:lpstr>Why deep learning?</vt:lpstr>
      <vt:lpstr>Why now deep learning trending?</vt:lpstr>
      <vt:lpstr>Learning algorithm in machine learning</vt:lpstr>
      <vt:lpstr>Learning algorithm in deep learning</vt:lpstr>
      <vt:lpstr>Types of deep learning</vt:lpstr>
      <vt:lpstr>Types of deep learning based on direction of data flow</vt:lpstr>
      <vt:lpstr> Feed Forward Neural Networks - Example Networks </vt:lpstr>
      <vt:lpstr> Recurrent Neural Networks - Example Networks </vt:lpstr>
      <vt:lpstr>History of deep learning</vt:lpstr>
      <vt:lpstr>History of deep learning</vt:lpstr>
      <vt:lpstr>Top researchers in deep learning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Multilayer Perceptron</dc:title>
  <dc:creator>HP</dc:creator>
  <cp:lastModifiedBy>HP</cp:lastModifiedBy>
  <cp:revision>72</cp:revision>
  <dcterms:created xsi:type="dcterms:W3CDTF">2021-08-27T07:37:39Z</dcterms:created>
  <dcterms:modified xsi:type="dcterms:W3CDTF">2024-02-07T12:42:33Z</dcterms:modified>
</cp:coreProperties>
</file>