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Lst>
  <p:sldSz cy="5143500" cx="9144000"/>
  <p:notesSz cx="6858000" cy="9144000"/>
  <p:embeddedFontLst>
    <p:embeddedFont>
      <p:font typeface="Montserrat"/>
      <p:regular r:id="rId27"/>
      <p:bold r:id="rId28"/>
      <p:italic r:id="rId29"/>
      <p:boldItalic r:id="rId30"/>
    </p:embeddedFont>
    <p:embeddedFont>
      <p:font typeface="Lato"/>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726844EC-B541-4B09-BE20-68D9ED3BEA1A}">
  <a:tblStyle styleId="{726844EC-B541-4B09-BE20-68D9ED3BEA1A}"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font" Target="fonts/Montserrat-bold.fntdata"/><Relationship Id="rId27" Type="http://schemas.openxmlformats.org/officeDocument/2006/relationships/font" Target="fonts/Montserrat-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Montserrat-italic.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Lato-regular.fntdata"/><Relationship Id="rId30" Type="http://schemas.openxmlformats.org/officeDocument/2006/relationships/font" Target="fonts/Montserrat-boldItalic.fntdata"/><Relationship Id="rId11" Type="http://schemas.openxmlformats.org/officeDocument/2006/relationships/slide" Target="slides/slide5.xml"/><Relationship Id="rId33" Type="http://schemas.openxmlformats.org/officeDocument/2006/relationships/font" Target="fonts/Lato-italic.fntdata"/><Relationship Id="rId10" Type="http://schemas.openxmlformats.org/officeDocument/2006/relationships/slide" Target="slides/slide4.xml"/><Relationship Id="rId32" Type="http://schemas.openxmlformats.org/officeDocument/2006/relationships/font" Target="fonts/Lato-bold.fntdata"/><Relationship Id="rId13" Type="http://schemas.openxmlformats.org/officeDocument/2006/relationships/slide" Target="slides/slide7.xml"/><Relationship Id="rId12" Type="http://schemas.openxmlformats.org/officeDocument/2006/relationships/slide" Target="slides/slide6.xml"/><Relationship Id="rId34" Type="http://schemas.openxmlformats.org/officeDocument/2006/relationships/font" Target="fonts/Lato-boldItalic.fnt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2d463b11cb1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2d463b11cb1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30e8fdb00ee_2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30e8fdb00ee_2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30e8fdb00ee_2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30e8fdb00ee_2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30b5389ef1e_0_2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30b5389ef1e_0_2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30e8fdb00ee_2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30e8fdb00ee_2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2d463b11cb1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2d463b11cb1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30e893e9f49_2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30e893e9f49_2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2d463b11cb1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2d463b11cb1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3014ea004ec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3014ea004ec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30d5e98bd02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30d5e98bd02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30b5389ef1e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30b5389ef1e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30ce5c88bc2_0_2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30ce5c88bc2_0_2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30b5389ef1e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30b5389ef1e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30b5389ef1e_0_1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30b5389ef1e_0_1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30e8fdb00ee_2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30e8fdb00ee_2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30e8fdb00ee_2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30e8fdb00ee_2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2d463b11cb1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2d463b11cb1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2fed24505ee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2fed24505ee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30e893e9f49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30e893e9f49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idx="1" type="subTitle"/>
          </p:nvPr>
        </p:nvSpPr>
        <p:spPr>
          <a:xfrm>
            <a:off x="7172600" y="2667875"/>
            <a:ext cx="1571400" cy="50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200"/>
              <a:t>- </a:t>
            </a:r>
            <a:r>
              <a:rPr b="1" lang="en" sz="2200"/>
              <a:t>Rahul. k</a:t>
            </a:r>
            <a:endParaRPr b="1" sz="2200"/>
          </a:p>
        </p:txBody>
      </p:sp>
      <p:sp>
        <p:nvSpPr>
          <p:cNvPr id="135" name="Google Shape;135;p13"/>
          <p:cNvSpPr txBox="1"/>
          <p:nvPr>
            <p:ph type="ctrTitle"/>
          </p:nvPr>
        </p:nvSpPr>
        <p:spPr>
          <a:xfrm>
            <a:off x="3266000" y="1077150"/>
            <a:ext cx="5478000" cy="135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4500"/>
              <a:t>Facial Action Unit Recognition</a:t>
            </a:r>
            <a:endParaRPr b="1" sz="45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22"/>
          <p:cNvSpPr txBox="1"/>
          <p:nvPr>
            <p:ph type="title"/>
          </p:nvPr>
        </p:nvSpPr>
        <p:spPr>
          <a:xfrm>
            <a:off x="1297500" y="393750"/>
            <a:ext cx="7038900" cy="5661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a:t>Face detection and Preprocessing</a:t>
            </a:r>
            <a:endParaRPr b="1"/>
          </a:p>
          <a:p>
            <a:pPr indent="0" lvl="0" marL="0" rtl="0" algn="ctr">
              <a:spcBef>
                <a:spcPts val="0"/>
              </a:spcBef>
              <a:spcAft>
                <a:spcPts val="0"/>
              </a:spcAft>
              <a:buNone/>
            </a:pPr>
            <a:r>
              <a:t/>
            </a:r>
            <a:endParaRPr b="1"/>
          </a:p>
        </p:txBody>
      </p:sp>
      <p:sp>
        <p:nvSpPr>
          <p:cNvPr id="212" name="Google Shape;212;p22"/>
          <p:cNvSpPr txBox="1"/>
          <p:nvPr>
            <p:ph idx="1" type="body"/>
          </p:nvPr>
        </p:nvSpPr>
        <p:spPr>
          <a:xfrm>
            <a:off x="1225150" y="1152325"/>
            <a:ext cx="7038900" cy="3626700"/>
          </a:xfrm>
          <a:prstGeom prst="rect">
            <a:avLst/>
          </a:prstGeom>
        </p:spPr>
        <p:txBody>
          <a:bodyPr anchorCtr="0" anchor="t" bIns="91425" lIns="91425" spcFirstLastPara="1" rIns="91425" wrap="square" tIns="91425">
            <a:noAutofit/>
          </a:bodyPr>
          <a:lstStyle/>
          <a:p>
            <a:pPr indent="-349250" lvl="0" marL="457200" rtl="0" algn="l">
              <a:lnSpc>
                <a:spcPct val="150000"/>
              </a:lnSpc>
              <a:spcBef>
                <a:spcPts val="0"/>
              </a:spcBef>
              <a:spcAft>
                <a:spcPts val="0"/>
              </a:spcAft>
              <a:buSzPts val="1900"/>
              <a:buChar char="●"/>
            </a:pPr>
            <a:r>
              <a:rPr lang="en" sz="1900"/>
              <a:t>we conducted a series of experiments to fine-tune the CLAHE parameters, such as clip limit and grid size, which are crucial for maximizing the visibility of subtle facial features.</a:t>
            </a:r>
            <a:endParaRPr sz="1900"/>
          </a:p>
          <a:p>
            <a:pPr indent="-349250" lvl="0" marL="457200" rtl="0" algn="l">
              <a:lnSpc>
                <a:spcPct val="150000"/>
              </a:lnSpc>
              <a:spcBef>
                <a:spcPts val="0"/>
              </a:spcBef>
              <a:spcAft>
                <a:spcPts val="0"/>
              </a:spcAft>
              <a:buSzPts val="1900"/>
              <a:buChar char="●"/>
            </a:pPr>
            <a:r>
              <a:rPr lang="en" sz="1900"/>
              <a:t>The clip limit parameter controls the contrast enhancement degree by limiting the maximum slope of the cumulative distribution function, while the grid size determines the size of the contextual regions used for histogram equalization.</a:t>
            </a:r>
            <a:endParaRPr sz="19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23"/>
          <p:cNvSpPr txBox="1"/>
          <p:nvPr>
            <p:ph type="title"/>
          </p:nvPr>
        </p:nvSpPr>
        <p:spPr>
          <a:xfrm>
            <a:off x="1297500" y="192525"/>
            <a:ext cx="7038900" cy="566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a:t>Facial Image Preprocessing </a:t>
            </a:r>
            <a:endParaRPr b="1"/>
          </a:p>
        </p:txBody>
      </p:sp>
      <p:sp>
        <p:nvSpPr>
          <p:cNvPr id="218" name="Google Shape;218;p23"/>
          <p:cNvSpPr txBox="1"/>
          <p:nvPr>
            <p:ph idx="1" type="body"/>
          </p:nvPr>
        </p:nvSpPr>
        <p:spPr>
          <a:xfrm>
            <a:off x="1297500" y="700275"/>
            <a:ext cx="7038900" cy="4145100"/>
          </a:xfrm>
          <a:prstGeom prst="rect">
            <a:avLst/>
          </a:prstGeom>
        </p:spPr>
        <p:txBody>
          <a:bodyPr anchorCtr="0" anchor="t" bIns="91425" lIns="91425" spcFirstLastPara="1" rIns="91425" wrap="square" tIns="91425">
            <a:noAutofit/>
          </a:bodyPr>
          <a:lstStyle/>
          <a:p>
            <a:pPr indent="-349250" lvl="0" marL="457200" rtl="0" algn="l">
              <a:lnSpc>
                <a:spcPct val="150000"/>
              </a:lnSpc>
              <a:spcBef>
                <a:spcPts val="0"/>
              </a:spcBef>
              <a:spcAft>
                <a:spcPts val="0"/>
              </a:spcAft>
              <a:buSzPts val="1900"/>
              <a:buChar char="●"/>
            </a:pPr>
            <a:r>
              <a:rPr lang="en" sz="1900"/>
              <a:t>To prepare facial images for our model and optimize computational efficiency, we standardized all inputs by resizing them to a fixed resolution of 224x224 pixels with three color channels (RGB). This was followed by applying CLAHE (Contrast Limited Adaptive Histogram Equalization), an advanced histogram equalization technique that enhances image contrast</a:t>
            </a:r>
            <a:endParaRPr sz="1900"/>
          </a:p>
          <a:p>
            <a:pPr indent="-349250" lvl="0" marL="457200" rtl="0" algn="l">
              <a:lnSpc>
                <a:spcPct val="150000"/>
              </a:lnSpc>
              <a:spcBef>
                <a:spcPts val="0"/>
              </a:spcBef>
              <a:spcAft>
                <a:spcPts val="0"/>
              </a:spcAft>
              <a:buSzPts val="1900"/>
              <a:buChar char="●"/>
            </a:pPr>
            <a:r>
              <a:rPr lang="en" sz="1900"/>
              <a:t>CLAHE is particularly effective in improving feature visibility within facial regions, making it especially valuable for accurate feature extraction and analysis.</a:t>
            </a:r>
            <a:endParaRPr sz="1900"/>
          </a:p>
          <a:p>
            <a:pPr indent="0" lvl="0" marL="0" rtl="0" algn="l">
              <a:lnSpc>
                <a:spcPct val="150000"/>
              </a:lnSpc>
              <a:spcBef>
                <a:spcPts val="1200"/>
              </a:spcBef>
              <a:spcAft>
                <a:spcPts val="1200"/>
              </a:spcAft>
              <a:buNone/>
            </a:pPr>
            <a:r>
              <a:t/>
            </a:r>
            <a:endParaRPr sz="25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pic>
        <p:nvPicPr>
          <p:cNvPr id="223" name="Google Shape;223;p24"/>
          <p:cNvPicPr preferRelativeResize="0"/>
          <p:nvPr/>
        </p:nvPicPr>
        <p:blipFill>
          <a:blip r:embed="rId3">
            <a:alphaModFix/>
          </a:blip>
          <a:stretch>
            <a:fillRect/>
          </a:stretch>
        </p:blipFill>
        <p:spPr>
          <a:xfrm>
            <a:off x="1866899" y="477275"/>
            <a:ext cx="6281049" cy="3607825"/>
          </a:xfrm>
          <a:prstGeom prst="rect">
            <a:avLst/>
          </a:prstGeom>
          <a:noFill/>
          <a:ln>
            <a:noFill/>
          </a:ln>
        </p:spPr>
      </p:pic>
      <p:sp>
        <p:nvSpPr>
          <p:cNvPr id="224" name="Google Shape;224;p24"/>
          <p:cNvSpPr txBox="1"/>
          <p:nvPr/>
        </p:nvSpPr>
        <p:spPr>
          <a:xfrm>
            <a:off x="1329550" y="4418325"/>
            <a:ext cx="7085100" cy="725100"/>
          </a:xfrm>
          <a:prstGeom prst="rect">
            <a:avLst/>
          </a:prstGeom>
          <a:noFill/>
          <a:ln>
            <a:noFill/>
          </a:ln>
        </p:spPr>
        <p:txBody>
          <a:bodyPr anchorCtr="0" anchor="t" bIns="91425" lIns="91425" spcFirstLastPara="1" rIns="91425" wrap="square" tIns="91425">
            <a:noAutofit/>
          </a:bodyPr>
          <a:lstStyle/>
          <a:p>
            <a:pPr indent="-311150" lvl="0" marL="457200" rtl="0" algn="l">
              <a:spcBef>
                <a:spcPts val="0"/>
              </a:spcBef>
              <a:spcAft>
                <a:spcPts val="0"/>
              </a:spcAft>
              <a:buClr>
                <a:schemeClr val="lt1"/>
              </a:buClr>
              <a:buSzPts val="1300"/>
              <a:buFont typeface="Lato"/>
              <a:buChar char="●"/>
            </a:pPr>
            <a:r>
              <a:rPr lang="en" sz="1300">
                <a:solidFill>
                  <a:schemeClr val="lt1"/>
                </a:solidFill>
                <a:latin typeface="Lato"/>
                <a:ea typeface="Lato"/>
                <a:cs typeface="Lato"/>
                <a:sym typeface="Lato"/>
              </a:rPr>
              <a:t>Based on our experiments, we selected a clip limit of 3.0 and a tile grid size of (8,8) for CLAHE, as these settings most effectively highlight muscle movements compared to other configurations.</a:t>
            </a:r>
            <a:endParaRPr sz="1300">
              <a:solidFill>
                <a:schemeClr val="lt1"/>
              </a:solidFill>
              <a:latin typeface="Lato"/>
              <a:ea typeface="Lato"/>
              <a:cs typeface="Lato"/>
              <a:sym typeface="La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25"/>
          <p:cNvSpPr txBox="1"/>
          <p:nvPr>
            <p:ph type="title"/>
          </p:nvPr>
        </p:nvSpPr>
        <p:spPr>
          <a:xfrm>
            <a:off x="1297500" y="393750"/>
            <a:ext cx="7038900" cy="722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a:t>Modelling</a:t>
            </a:r>
            <a:endParaRPr b="1"/>
          </a:p>
          <a:p>
            <a:pPr indent="0" lvl="0" marL="0" rtl="0" algn="ctr">
              <a:spcBef>
                <a:spcPts val="0"/>
              </a:spcBef>
              <a:spcAft>
                <a:spcPts val="0"/>
              </a:spcAft>
              <a:buNone/>
            </a:pPr>
            <a:r>
              <a:t/>
            </a:r>
            <a:endParaRPr b="1"/>
          </a:p>
        </p:txBody>
      </p:sp>
      <p:sp>
        <p:nvSpPr>
          <p:cNvPr id="230" name="Google Shape;230;p25"/>
          <p:cNvSpPr txBox="1"/>
          <p:nvPr>
            <p:ph idx="1" type="body"/>
          </p:nvPr>
        </p:nvSpPr>
        <p:spPr>
          <a:xfrm>
            <a:off x="1297500" y="888075"/>
            <a:ext cx="7038900" cy="3928200"/>
          </a:xfrm>
          <a:prstGeom prst="rect">
            <a:avLst/>
          </a:prstGeom>
        </p:spPr>
        <p:txBody>
          <a:bodyPr anchorCtr="0" anchor="t" bIns="91425" lIns="91425" spcFirstLastPara="1" rIns="91425" wrap="square" tIns="91425">
            <a:noAutofit/>
          </a:bodyPr>
          <a:lstStyle/>
          <a:p>
            <a:pPr indent="-349250" lvl="0" marL="457200" rtl="0" algn="l">
              <a:lnSpc>
                <a:spcPct val="150000"/>
              </a:lnSpc>
              <a:spcBef>
                <a:spcPts val="0"/>
              </a:spcBef>
              <a:spcAft>
                <a:spcPts val="0"/>
              </a:spcAft>
              <a:buSzPts val="1900"/>
              <a:buChar char="●"/>
            </a:pPr>
            <a:r>
              <a:rPr lang="en" sz="1900"/>
              <a:t>Task Division:</a:t>
            </a:r>
            <a:endParaRPr sz="1900"/>
          </a:p>
          <a:p>
            <a:pPr indent="-336550" lvl="1" marL="914400" rtl="0" algn="l">
              <a:lnSpc>
                <a:spcPct val="150000"/>
              </a:lnSpc>
              <a:spcBef>
                <a:spcPts val="0"/>
              </a:spcBef>
              <a:spcAft>
                <a:spcPts val="0"/>
              </a:spcAft>
              <a:buSzPts val="1700"/>
              <a:buChar char="○"/>
            </a:pPr>
            <a:r>
              <a:rPr lang="en" sz="1700"/>
              <a:t>The project is divided into two parts: Action Unit (AU) detection and AU intensity detection.</a:t>
            </a:r>
            <a:endParaRPr sz="1700"/>
          </a:p>
          <a:p>
            <a:pPr indent="-349250" lvl="0" marL="457200" rtl="0" algn="l">
              <a:lnSpc>
                <a:spcPct val="150000"/>
              </a:lnSpc>
              <a:spcBef>
                <a:spcPts val="0"/>
              </a:spcBef>
              <a:spcAft>
                <a:spcPts val="0"/>
              </a:spcAft>
              <a:buSzPts val="1900"/>
              <a:buChar char="●"/>
            </a:pPr>
            <a:r>
              <a:rPr lang="en" sz="1900"/>
              <a:t>Currently focusing on detecting the presence of AUs using various models.</a:t>
            </a:r>
            <a:endParaRPr sz="1900"/>
          </a:p>
          <a:p>
            <a:pPr indent="-349250" lvl="0" marL="457200" rtl="0" algn="l">
              <a:lnSpc>
                <a:spcPct val="150000"/>
              </a:lnSpc>
              <a:spcBef>
                <a:spcPts val="0"/>
              </a:spcBef>
              <a:spcAft>
                <a:spcPts val="0"/>
              </a:spcAft>
              <a:buSzPts val="1900"/>
              <a:buChar char="●"/>
            </a:pPr>
            <a:r>
              <a:rPr lang="en" sz="1900"/>
              <a:t>In the DISFA dataset, which rates AU intensity from 0 to 5, we transformed action unit detection into a binary classification task by defining intensities above 2 as "AU present" and 2 or below as "AU absent."</a:t>
            </a:r>
            <a:endParaRPr sz="19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26"/>
          <p:cNvSpPr txBox="1"/>
          <p:nvPr>
            <p:ph type="title"/>
          </p:nvPr>
        </p:nvSpPr>
        <p:spPr>
          <a:xfrm>
            <a:off x="1297500" y="393750"/>
            <a:ext cx="7038900" cy="552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2600"/>
              <a:t>Modelling </a:t>
            </a:r>
            <a:endParaRPr b="1" sz="2600"/>
          </a:p>
        </p:txBody>
      </p:sp>
      <p:graphicFrame>
        <p:nvGraphicFramePr>
          <p:cNvPr id="236" name="Google Shape;236;p26"/>
          <p:cNvGraphicFramePr/>
          <p:nvPr/>
        </p:nvGraphicFramePr>
        <p:xfrm>
          <a:off x="1097400" y="1115950"/>
          <a:ext cx="3000000" cy="3000000"/>
        </p:xfrm>
        <a:graphic>
          <a:graphicData uri="http://schemas.openxmlformats.org/drawingml/2006/table">
            <a:tbl>
              <a:tblPr>
                <a:noFill/>
                <a:tableStyleId>{726844EC-B541-4B09-BE20-68D9ED3BEA1A}</a:tableStyleId>
              </a:tblPr>
              <a:tblGrid>
                <a:gridCol w="845200"/>
                <a:gridCol w="1853625"/>
                <a:gridCol w="3209175"/>
                <a:gridCol w="1331000"/>
              </a:tblGrid>
              <a:tr h="381000">
                <a:tc>
                  <a:txBody>
                    <a:bodyPr/>
                    <a:lstStyle/>
                    <a:p>
                      <a:pPr indent="0" lvl="0" marL="0" rtl="0" algn="ctr">
                        <a:spcBef>
                          <a:spcPts val="0"/>
                        </a:spcBef>
                        <a:spcAft>
                          <a:spcPts val="0"/>
                        </a:spcAft>
                        <a:buNone/>
                      </a:pPr>
                      <a:r>
                        <a:rPr lang="en">
                          <a:solidFill>
                            <a:schemeClr val="lt1"/>
                          </a:solidFill>
                        </a:rPr>
                        <a:t>S.NO</a:t>
                      </a:r>
                      <a:endParaRPr>
                        <a:solidFill>
                          <a:schemeClr val="lt1"/>
                        </a:solidFill>
                      </a:endParaRPr>
                    </a:p>
                  </a:txBody>
                  <a:tcPr marT="91425" marB="91425" marR="91425" marL="91425" anchor="ctr"/>
                </a:tc>
                <a:tc>
                  <a:txBody>
                    <a:bodyPr/>
                    <a:lstStyle/>
                    <a:p>
                      <a:pPr indent="0" lvl="0" marL="0" rtl="0" algn="ctr">
                        <a:spcBef>
                          <a:spcPts val="0"/>
                        </a:spcBef>
                        <a:spcAft>
                          <a:spcPts val="0"/>
                        </a:spcAft>
                        <a:buNone/>
                      </a:pPr>
                      <a:r>
                        <a:rPr lang="en">
                          <a:solidFill>
                            <a:schemeClr val="lt1"/>
                          </a:solidFill>
                        </a:rPr>
                        <a:t>Model</a:t>
                      </a:r>
                      <a:endParaRPr>
                        <a:solidFill>
                          <a:schemeClr val="lt1"/>
                        </a:solidFill>
                      </a:endParaRPr>
                    </a:p>
                  </a:txBody>
                  <a:tcPr marT="91425" marB="91425" marR="91425" marL="91425" anchor="ctr"/>
                </a:tc>
                <a:tc>
                  <a:txBody>
                    <a:bodyPr/>
                    <a:lstStyle/>
                    <a:p>
                      <a:pPr indent="0" lvl="0" marL="0" rtl="0" algn="ctr">
                        <a:spcBef>
                          <a:spcPts val="0"/>
                        </a:spcBef>
                        <a:spcAft>
                          <a:spcPts val="0"/>
                        </a:spcAft>
                        <a:buNone/>
                      </a:pPr>
                      <a:r>
                        <a:rPr lang="en">
                          <a:solidFill>
                            <a:schemeClr val="lt1"/>
                          </a:solidFill>
                        </a:rPr>
                        <a:t>Feature extraction</a:t>
                      </a:r>
                      <a:endParaRPr>
                        <a:solidFill>
                          <a:schemeClr val="lt1"/>
                        </a:solidFill>
                      </a:endParaRPr>
                    </a:p>
                  </a:txBody>
                  <a:tcPr marT="91425" marB="91425" marR="91425" marL="91425" anchor="ctr"/>
                </a:tc>
                <a:tc>
                  <a:txBody>
                    <a:bodyPr/>
                    <a:lstStyle/>
                    <a:p>
                      <a:pPr indent="0" lvl="0" marL="0" rtl="0" algn="ctr">
                        <a:spcBef>
                          <a:spcPts val="0"/>
                        </a:spcBef>
                        <a:spcAft>
                          <a:spcPts val="0"/>
                        </a:spcAft>
                        <a:buNone/>
                      </a:pPr>
                      <a:r>
                        <a:rPr lang="en">
                          <a:solidFill>
                            <a:schemeClr val="lt1"/>
                          </a:solidFill>
                        </a:rPr>
                        <a:t>Dataset</a:t>
                      </a:r>
                      <a:endParaRPr>
                        <a:solidFill>
                          <a:schemeClr val="lt1"/>
                        </a:solidFill>
                      </a:endParaRPr>
                    </a:p>
                  </a:txBody>
                  <a:tcPr marT="91425" marB="91425" marR="91425" marL="91425" anchor="ctr"/>
                </a:tc>
              </a:tr>
              <a:tr h="420775">
                <a:tc>
                  <a:txBody>
                    <a:bodyPr/>
                    <a:lstStyle/>
                    <a:p>
                      <a:pPr indent="0" lvl="0" marL="0" rtl="0" algn="ctr">
                        <a:spcBef>
                          <a:spcPts val="0"/>
                        </a:spcBef>
                        <a:spcAft>
                          <a:spcPts val="0"/>
                        </a:spcAft>
                        <a:buNone/>
                      </a:pPr>
                      <a:r>
                        <a:rPr lang="en">
                          <a:solidFill>
                            <a:schemeClr val="lt1"/>
                          </a:solidFill>
                        </a:rPr>
                        <a:t>1</a:t>
                      </a:r>
                      <a:endParaRPr>
                        <a:solidFill>
                          <a:schemeClr val="lt1"/>
                        </a:solidFill>
                      </a:endParaRPr>
                    </a:p>
                  </a:txBody>
                  <a:tcPr marT="91425" marB="91425" marR="91425" marL="91425" anchor="ctr"/>
                </a:tc>
                <a:tc>
                  <a:txBody>
                    <a:bodyPr/>
                    <a:lstStyle/>
                    <a:p>
                      <a:pPr indent="0" lvl="0" marL="0" rtl="0" algn="ctr">
                        <a:spcBef>
                          <a:spcPts val="0"/>
                        </a:spcBef>
                        <a:spcAft>
                          <a:spcPts val="0"/>
                        </a:spcAft>
                        <a:buNone/>
                      </a:pPr>
                      <a:r>
                        <a:rPr lang="en">
                          <a:solidFill>
                            <a:schemeClr val="lt1"/>
                          </a:solidFill>
                        </a:rPr>
                        <a:t>MobileNet</a:t>
                      </a:r>
                      <a:endParaRPr>
                        <a:solidFill>
                          <a:schemeClr val="lt1"/>
                        </a:solidFill>
                      </a:endParaRPr>
                    </a:p>
                  </a:txBody>
                  <a:tcPr marT="91425" marB="91425" marR="91425" marL="91425" anchor="ctr"/>
                </a:tc>
                <a:tc>
                  <a:txBody>
                    <a:bodyPr/>
                    <a:lstStyle/>
                    <a:p>
                      <a:pPr indent="0" lvl="0" marL="0" rtl="0" algn="ctr">
                        <a:spcBef>
                          <a:spcPts val="0"/>
                        </a:spcBef>
                        <a:spcAft>
                          <a:spcPts val="0"/>
                        </a:spcAft>
                        <a:buNone/>
                      </a:pPr>
                      <a:r>
                        <a:rPr lang="en">
                          <a:solidFill>
                            <a:schemeClr val="lt1"/>
                          </a:solidFill>
                        </a:rPr>
                        <a:t>-</a:t>
                      </a:r>
                      <a:endParaRPr>
                        <a:solidFill>
                          <a:schemeClr val="lt1"/>
                        </a:solidFill>
                      </a:endParaRPr>
                    </a:p>
                  </a:txBody>
                  <a:tcPr marT="91425" marB="91425" marR="91425" marL="91425" anchor="ctr"/>
                </a:tc>
                <a:tc>
                  <a:txBody>
                    <a:bodyPr/>
                    <a:lstStyle/>
                    <a:p>
                      <a:pPr indent="0" lvl="0" marL="0" rtl="0" algn="ctr">
                        <a:spcBef>
                          <a:spcPts val="0"/>
                        </a:spcBef>
                        <a:spcAft>
                          <a:spcPts val="0"/>
                        </a:spcAft>
                        <a:buNone/>
                      </a:pPr>
                      <a:r>
                        <a:rPr lang="en">
                          <a:solidFill>
                            <a:schemeClr val="lt1"/>
                          </a:solidFill>
                        </a:rPr>
                        <a:t>DISFA</a:t>
                      </a:r>
                      <a:endParaRPr>
                        <a:solidFill>
                          <a:schemeClr val="lt1"/>
                        </a:solidFill>
                      </a:endParaRPr>
                    </a:p>
                  </a:txBody>
                  <a:tcPr marT="91425" marB="91425" marR="91425" marL="91425" anchor="ctr"/>
                </a:tc>
              </a:tr>
              <a:tr h="381000">
                <a:tc>
                  <a:txBody>
                    <a:bodyPr/>
                    <a:lstStyle/>
                    <a:p>
                      <a:pPr indent="0" lvl="0" marL="0" rtl="0" algn="ctr">
                        <a:spcBef>
                          <a:spcPts val="0"/>
                        </a:spcBef>
                        <a:spcAft>
                          <a:spcPts val="0"/>
                        </a:spcAft>
                        <a:buNone/>
                      </a:pPr>
                      <a:r>
                        <a:rPr lang="en">
                          <a:solidFill>
                            <a:schemeClr val="lt1"/>
                          </a:solidFill>
                        </a:rPr>
                        <a:t>2</a:t>
                      </a:r>
                      <a:endParaRPr>
                        <a:solidFill>
                          <a:schemeClr val="lt1"/>
                        </a:solidFill>
                      </a:endParaRPr>
                    </a:p>
                  </a:txBody>
                  <a:tcPr marT="91425" marB="91425" marR="91425" marL="91425" anchor="ctr"/>
                </a:tc>
                <a:tc>
                  <a:txBody>
                    <a:bodyPr/>
                    <a:lstStyle/>
                    <a:p>
                      <a:pPr indent="0" lvl="0" marL="0" rtl="0" algn="ctr">
                        <a:spcBef>
                          <a:spcPts val="0"/>
                        </a:spcBef>
                        <a:spcAft>
                          <a:spcPts val="0"/>
                        </a:spcAft>
                        <a:buNone/>
                      </a:pPr>
                      <a:r>
                        <a:rPr lang="en">
                          <a:solidFill>
                            <a:schemeClr val="lt1"/>
                          </a:solidFill>
                        </a:rPr>
                        <a:t>InceptionV3</a:t>
                      </a:r>
                      <a:endParaRPr>
                        <a:solidFill>
                          <a:schemeClr val="lt1"/>
                        </a:solidFill>
                      </a:endParaRPr>
                    </a:p>
                  </a:txBody>
                  <a:tcPr marT="91425" marB="91425" marR="91425" marL="91425" anchor="ctr"/>
                </a:tc>
                <a:tc>
                  <a:txBody>
                    <a:bodyPr/>
                    <a:lstStyle/>
                    <a:p>
                      <a:pPr indent="0" lvl="0" marL="0" rtl="0" algn="ctr">
                        <a:spcBef>
                          <a:spcPts val="0"/>
                        </a:spcBef>
                        <a:spcAft>
                          <a:spcPts val="0"/>
                        </a:spcAft>
                        <a:buNone/>
                      </a:pPr>
                      <a:r>
                        <a:rPr lang="en">
                          <a:solidFill>
                            <a:schemeClr val="lt1"/>
                          </a:solidFill>
                        </a:rPr>
                        <a:t>-</a:t>
                      </a:r>
                      <a:endParaRPr>
                        <a:solidFill>
                          <a:schemeClr val="lt1"/>
                        </a:solidFill>
                      </a:endParaRPr>
                    </a:p>
                  </a:txBody>
                  <a:tcPr marT="91425" marB="91425" marR="91425" marL="91425" anchor="ctr"/>
                </a:tc>
                <a:tc>
                  <a:txBody>
                    <a:bodyPr/>
                    <a:lstStyle/>
                    <a:p>
                      <a:pPr indent="0" lvl="0" marL="0" rtl="0" algn="ctr">
                        <a:spcBef>
                          <a:spcPts val="0"/>
                        </a:spcBef>
                        <a:spcAft>
                          <a:spcPts val="0"/>
                        </a:spcAft>
                        <a:buNone/>
                      </a:pPr>
                      <a:r>
                        <a:rPr lang="en">
                          <a:solidFill>
                            <a:schemeClr val="lt1"/>
                          </a:solidFill>
                        </a:rPr>
                        <a:t>DISFA</a:t>
                      </a:r>
                      <a:endParaRPr>
                        <a:solidFill>
                          <a:schemeClr val="lt1"/>
                        </a:solidFill>
                      </a:endParaRPr>
                    </a:p>
                  </a:txBody>
                  <a:tcPr marT="91425" marB="91425" marR="91425" marL="91425" anchor="ctr"/>
                </a:tc>
              </a:tr>
              <a:tr h="381000">
                <a:tc>
                  <a:txBody>
                    <a:bodyPr/>
                    <a:lstStyle/>
                    <a:p>
                      <a:pPr indent="0" lvl="0" marL="0" rtl="0" algn="ctr">
                        <a:spcBef>
                          <a:spcPts val="0"/>
                        </a:spcBef>
                        <a:spcAft>
                          <a:spcPts val="0"/>
                        </a:spcAft>
                        <a:buNone/>
                      </a:pPr>
                      <a:r>
                        <a:rPr lang="en">
                          <a:solidFill>
                            <a:schemeClr val="lt1"/>
                          </a:solidFill>
                        </a:rPr>
                        <a:t>3</a:t>
                      </a:r>
                      <a:endParaRPr>
                        <a:solidFill>
                          <a:schemeClr val="lt1"/>
                        </a:solidFill>
                      </a:endParaRPr>
                    </a:p>
                  </a:txBody>
                  <a:tcPr marT="91425" marB="91425" marR="91425" marL="91425" anchor="ctr">
                    <a:solidFill>
                      <a:srgbClr val="C27BA0"/>
                    </a:solidFill>
                  </a:tcPr>
                </a:tc>
                <a:tc>
                  <a:txBody>
                    <a:bodyPr/>
                    <a:lstStyle/>
                    <a:p>
                      <a:pPr indent="0" lvl="0" marL="0" rtl="0" algn="ctr">
                        <a:spcBef>
                          <a:spcPts val="0"/>
                        </a:spcBef>
                        <a:spcAft>
                          <a:spcPts val="0"/>
                        </a:spcAft>
                        <a:buNone/>
                      </a:pPr>
                      <a:r>
                        <a:rPr lang="en">
                          <a:solidFill>
                            <a:schemeClr val="lt1"/>
                          </a:solidFill>
                        </a:rPr>
                        <a:t>XGBoost </a:t>
                      </a:r>
                      <a:endParaRPr>
                        <a:solidFill>
                          <a:schemeClr val="lt1"/>
                        </a:solidFill>
                      </a:endParaRPr>
                    </a:p>
                  </a:txBody>
                  <a:tcPr marT="91425" marB="91425" marR="91425" marL="91425" anchor="ctr">
                    <a:solidFill>
                      <a:srgbClr val="C27BA0"/>
                    </a:solidFill>
                  </a:tcPr>
                </a:tc>
                <a:tc>
                  <a:txBody>
                    <a:bodyPr/>
                    <a:lstStyle/>
                    <a:p>
                      <a:pPr indent="0" lvl="0" marL="0" rtl="0" algn="ctr">
                        <a:spcBef>
                          <a:spcPts val="0"/>
                        </a:spcBef>
                        <a:spcAft>
                          <a:spcPts val="0"/>
                        </a:spcAft>
                        <a:buNone/>
                      </a:pPr>
                      <a:r>
                        <a:rPr b="1" lang="en">
                          <a:solidFill>
                            <a:schemeClr val="lt1"/>
                          </a:solidFill>
                        </a:rPr>
                        <a:t>GoogleVit- 16x16</a:t>
                      </a:r>
                      <a:endParaRPr b="1">
                        <a:solidFill>
                          <a:schemeClr val="lt1"/>
                        </a:solidFill>
                      </a:endParaRPr>
                    </a:p>
                  </a:txBody>
                  <a:tcPr marT="91425" marB="91425" marR="91425" marL="91425" anchor="ctr">
                    <a:solidFill>
                      <a:srgbClr val="C27BA0"/>
                    </a:solidFill>
                  </a:tcPr>
                </a:tc>
                <a:tc>
                  <a:txBody>
                    <a:bodyPr/>
                    <a:lstStyle/>
                    <a:p>
                      <a:pPr indent="0" lvl="0" marL="0" rtl="0" algn="ctr">
                        <a:spcBef>
                          <a:spcPts val="0"/>
                        </a:spcBef>
                        <a:spcAft>
                          <a:spcPts val="0"/>
                        </a:spcAft>
                        <a:buNone/>
                      </a:pPr>
                      <a:r>
                        <a:rPr lang="en">
                          <a:solidFill>
                            <a:schemeClr val="lt1"/>
                          </a:solidFill>
                        </a:rPr>
                        <a:t>DISFA</a:t>
                      </a:r>
                      <a:endParaRPr>
                        <a:solidFill>
                          <a:schemeClr val="lt1"/>
                        </a:solidFill>
                      </a:endParaRPr>
                    </a:p>
                  </a:txBody>
                  <a:tcPr marT="91425" marB="91425" marR="91425" marL="91425" anchor="ctr">
                    <a:solidFill>
                      <a:srgbClr val="C27BA0"/>
                    </a:solidFill>
                  </a:tcPr>
                </a:tc>
              </a:tr>
              <a:tr h="381000">
                <a:tc>
                  <a:txBody>
                    <a:bodyPr/>
                    <a:lstStyle/>
                    <a:p>
                      <a:pPr indent="0" lvl="0" marL="0" rtl="0" algn="ctr">
                        <a:spcBef>
                          <a:spcPts val="0"/>
                        </a:spcBef>
                        <a:spcAft>
                          <a:spcPts val="0"/>
                        </a:spcAft>
                        <a:buNone/>
                      </a:pPr>
                      <a:r>
                        <a:rPr lang="en">
                          <a:solidFill>
                            <a:schemeClr val="lt1"/>
                          </a:solidFill>
                        </a:rPr>
                        <a:t>4</a:t>
                      </a:r>
                      <a:endParaRPr>
                        <a:solidFill>
                          <a:schemeClr val="lt1"/>
                        </a:solidFill>
                      </a:endParaRPr>
                    </a:p>
                  </a:txBody>
                  <a:tcPr marT="91425" marB="91425" marR="91425" marL="91425" anchor="ctr"/>
                </a:tc>
                <a:tc>
                  <a:txBody>
                    <a:bodyPr/>
                    <a:lstStyle/>
                    <a:p>
                      <a:pPr indent="0" lvl="0" marL="0" rtl="0" algn="ctr">
                        <a:spcBef>
                          <a:spcPts val="0"/>
                        </a:spcBef>
                        <a:spcAft>
                          <a:spcPts val="0"/>
                        </a:spcAft>
                        <a:buNone/>
                      </a:pPr>
                      <a:r>
                        <a:rPr lang="en">
                          <a:solidFill>
                            <a:schemeClr val="lt1"/>
                          </a:solidFill>
                        </a:rPr>
                        <a:t>ViT</a:t>
                      </a:r>
                      <a:endParaRPr>
                        <a:solidFill>
                          <a:schemeClr val="lt1"/>
                        </a:solidFill>
                      </a:endParaRPr>
                    </a:p>
                  </a:txBody>
                  <a:tcPr marT="91425" marB="91425" marR="91425" marL="91425" anchor="ctr"/>
                </a:tc>
                <a:tc>
                  <a:txBody>
                    <a:bodyPr/>
                    <a:lstStyle/>
                    <a:p>
                      <a:pPr indent="0" lvl="0" marL="0" rtl="0" algn="ctr">
                        <a:spcBef>
                          <a:spcPts val="0"/>
                        </a:spcBef>
                        <a:spcAft>
                          <a:spcPts val="0"/>
                        </a:spcAft>
                        <a:buNone/>
                      </a:pPr>
                      <a:r>
                        <a:rPr lang="en">
                          <a:solidFill>
                            <a:schemeClr val="lt1"/>
                          </a:solidFill>
                        </a:rPr>
                        <a:t>Pretrained Vit models (DinoV2 by Meta and google/Vit-base-patch16-224)</a:t>
                      </a:r>
                      <a:endParaRPr>
                        <a:solidFill>
                          <a:schemeClr val="lt1"/>
                        </a:solidFill>
                      </a:endParaRPr>
                    </a:p>
                  </a:txBody>
                  <a:tcPr marT="91425" marB="91425" marR="91425" marL="91425" anchor="ctr"/>
                </a:tc>
                <a:tc>
                  <a:txBody>
                    <a:bodyPr/>
                    <a:lstStyle/>
                    <a:p>
                      <a:pPr indent="0" lvl="0" marL="0" rtl="0" algn="ctr">
                        <a:spcBef>
                          <a:spcPts val="0"/>
                        </a:spcBef>
                        <a:spcAft>
                          <a:spcPts val="0"/>
                        </a:spcAft>
                        <a:buNone/>
                      </a:pPr>
                      <a:r>
                        <a:rPr lang="en">
                          <a:solidFill>
                            <a:schemeClr val="lt1"/>
                          </a:solidFill>
                        </a:rPr>
                        <a:t>DISFA</a:t>
                      </a:r>
                      <a:endParaRPr>
                        <a:solidFill>
                          <a:schemeClr val="lt1"/>
                        </a:solidFill>
                      </a:endParaRPr>
                    </a:p>
                  </a:txBody>
                  <a:tcPr marT="91425" marB="91425" marR="91425" marL="91425" anchor="ctr"/>
                </a:tc>
              </a:tr>
              <a:tr h="381000">
                <a:tc>
                  <a:txBody>
                    <a:bodyPr/>
                    <a:lstStyle/>
                    <a:p>
                      <a:pPr indent="0" lvl="0" marL="0" rtl="0" algn="ctr">
                        <a:spcBef>
                          <a:spcPts val="0"/>
                        </a:spcBef>
                        <a:spcAft>
                          <a:spcPts val="0"/>
                        </a:spcAft>
                        <a:buNone/>
                      </a:pPr>
                      <a:r>
                        <a:rPr lang="en">
                          <a:solidFill>
                            <a:schemeClr val="lt1"/>
                          </a:solidFill>
                        </a:rPr>
                        <a:t>5</a:t>
                      </a:r>
                      <a:endParaRPr>
                        <a:solidFill>
                          <a:schemeClr val="lt1"/>
                        </a:solidFill>
                      </a:endParaRPr>
                    </a:p>
                  </a:txBody>
                  <a:tcPr marT="91425" marB="91425" marR="91425" marL="91425" anchor="ctr"/>
                </a:tc>
                <a:tc>
                  <a:txBody>
                    <a:bodyPr/>
                    <a:lstStyle/>
                    <a:p>
                      <a:pPr indent="0" lvl="0" marL="0" rtl="0" algn="ctr">
                        <a:spcBef>
                          <a:spcPts val="0"/>
                        </a:spcBef>
                        <a:spcAft>
                          <a:spcPts val="0"/>
                        </a:spcAft>
                        <a:buNone/>
                      </a:pPr>
                      <a:r>
                        <a:rPr lang="en">
                          <a:solidFill>
                            <a:schemeClr val="lt1"/>
                          </a:solidFill>
                        </a:rPr>
                        <a:t>SVM</a:t>
                      </a:r>
                      <a:endParaRPr>
                        <a:solidFill>
                          <a:schemeClr val="lt1"/>
                        </a:solidFill>
                      </a:endParaRPr>
                    </a:p>
                  </a:txBody>
                  <a:tcPr marT="91425" marB="91425" marR="91425" marL="91425" anchor="ctr"/>
                </a:tc>
                <a:tc>
                  <a:txBody>
                    <a:bodyPr/>
                    <a:lstStyle/>
                    <a:p>
                      <a:pPr indent="0" lvl="0" marL="0" rtl="0" algn="ctr">
                        <a:spcBef>
                          <a:spcPts val="0"/>
                        </a:spcBef>
                        <a:spcAft>
                          <a:spcPts val="0"/>
                        </a:spcAft>
                        <a:buNone/>
                      </a:pPr>
                      <a:r>
                        <a:rPr lang="en">
                          <a:solidFill>
                            <a:schemeClr val="lt1"/>
                          </a:solidFill>
                        </a:rPr>
                        <a:t>LBP,HOG and Gabor Filter</a:t>
                      </a:r>
                      <a:endParaRPr>
                        <a:solidFill>
                          <a:schemeClr val="lt1"/>
                        </a:solidFill>
                      </a:endParaRPr>
                    </a:p>
                  </a:txBody>
                  <a:tcPr marT="91425" marB="91425" marR="91425" marL="91425" anchor="ctr"/>
                </a:tc>
                <a:tc>
                  <a:txBody>
                    <a:bodyPr/>
                    <a:lstStyle/>
                    <a:p>
                      <a:pPr indent="0" lvl="0" marL="0" rtl="0" algn="ctr">
                        <a:spcBef>
                          <a:spcPts val="0"/>
                        </a:spcBef>
                        <a:spcAft>
                          <a:spcPts val="0"/>
                        </a:spcAft>
                        <a:buNone/>
                      </a:pPr>
                      <a:r>
                        <a:rPr lang="en">
                          <a:solidFill>
                            <a:schemeClr val="lt1"/>
                          </a:solidFill>
                        </a:rPr>
                        <a:t>DISFA</a:t>
                      </a:r>
                      <a:endParaRPr>
                        <a:solidFill>
                          <a:schemeClr val="lt1"/>
                        </a:solidFill>
                      </a:endParaRPr>
                    </a:p>
                  </a:txBody>
                  <a:tcPr marT="91425" marB="91425" marR="91425" marL="91425" anchor="ctr"/>
                </a:tc>
              </a:tr>
              <a:tr h="381000">
                <a:tc>
                  <a:txBody>
                    <a:bodyPr/>
                    <a:lstStyle/>
                    <a:p>
                      <a:pPr indent="0" lvl="0" marL="0" rtl="0" algn="ctr">
                        <a:spcBef>
                          <a:spcPts val="0"/>
                        </a:spcBef>
                        <a:spcAft>
                          <a:spcPts val="0"/>
                        </a:spcAft>
                        <a:buNone/>
                      </a:pPr>
                      <a:r>
                        <a:rPr lang="en">
                          <a:solidFill>
                            <a:schemeClr val="lt1"/>
                          </a:solidFill>
                        </a:rPr>
                        <a:t>6</a:t>
                      </a:r>
                      <a:endParaRPr>
                        <a:solidFill>
                          <a:schemeClr val="lt1"/>
                        </a:solidFill>
                      </a:endParaRPr>
                    </a:p>
                  </a:txBody>
                  <a:tcPr marT="91425" marB="91425" marR="91425" marL="91425" anchor="ctr"/>
                </a:tc>
                <a:tc>
                  <a:txBody>
                    <a:bodyPr/>
                    <a:lstStyle/>
                    <a:p>
                      <a:pPr indent="0" lvl="0" marL="0" rtl="0" algn="ctr">
                        <a:spcBef>
                          <a:spcPts val="0"/>
                        </a:spcBef>
                        <a:spcAft>
                          <a:spcPts val="0"/>
                        </a:spcAft>
                        <a:buNone/>
                      </a:pPr>
                      <a:r>
                        <a:rPr lang="en">
                          <a:solidFill>
                            <a:schemeClr val="lt1"/>
                          </a:solidFill>
                        </a:rPr>
                        <a:t>DNN</a:t>
                      </a:r>
                      <a:endParaRPr>
                        <a:solidFill>
                          <a:schemeClr val="lt1"/>
                        </a:solidFill>
                      </a:endParaRPr>
                    </a:p>
                  </a:txBody>
                  <a:tcPr marT="91425" marB="91425" marR="91425" marL="91425" anchor="ctr"/>
                </a:tc>
                <a:tc>
                  <a:txBody>
                    <a:bodyPr/>
                    <a:lstStyle/>
                    <a:p>
                      <a:pPr indent="0" lvl="0" marL="0" rtl="0" algn="ctr">
                        <a:spcBef>
                          <a:spcPts val="0"/>
                        </a:spcBef>
                        <a:spcAft>
                          <a:spcPts val="0"/>
                        </a:spcAft>
                        <a:buNone/>
                      </a:pPr>
                      <a:r>
                        <a:rPr lang="en">
                          <a:solidFill>
                            <a:schemeClr val="lt1"/>
                          </a:solidFill>
                        </a:rPr>
                        <a:t>Configural features (landmark distances).</a:t>
                      </a:r>
                      <a:endParaRPr>
                        <a:solidFill>
                          <a:schemeClr val="lt1"/>
                        </a:solidFill>
                      </a:endParaRPr>
                    </a:p>
                  </a:txBody>
                  <a:tcPr marT="91425" marB="91425" marR="91425" marL="91425" anchor="ctr"/>
                </a:tc>
                <a:tc>
                  <a:txBody>
                    <a:bodyPr/>
                    <a:lstStyle/>
                    <a:p>
                      <a:pPr indent="0" lvl="0" marL="0" rtl="0" algn="ctr">
                        <a:spcBef>
                          <a:spcPts val="0"/>
                        </a:spcBef>
                        <a:spcAft>
                          <a:spcPts val="0"/>
                        </a:spcAft>
                        <a:buNone/>
                      </a:pPr>
                      <a:r>
                        <a:rPr lang="en">
                          <a:solidFill>
                            <a:schemeClr val="lt1"/>
                          </a:solidFill>
                        </a:rPr>
                        <a:t>DISFA</a:t>
                      </a:r>
                      <a:endParaRPr>
                        <a:solidFill>
                          <a:schemeClr val="lt1"/>
                        </a:solidFill>
                      </a:endParaRPr>
                    </a:p>
                  </a:txBody>
                  <a:tcPr marT="91425" marB="91425" marR="91425" marL="91425" anchor="ct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27"/>
          <p:cNvSpPr txBox="1"/>
          <p:nvPr>
            <p:ph idx="1" type="body"/>
          </p:nvPr>
        </p:nvSpPr>
        <p:spPr>
          <a:xfrm>
            <a:off x="1297500" y="430100"/>
            <a:ext cx="7038900" cy="4433400"/>
          </a:xfrm>
          <a:prstGeom prst="rect">
            <a:avLst/>
          </a:prstGeom>
        </p:spPr>
        <p:txBody>
          <a:bodyPr anchorCtr="0" anchor="t" bIns="91425" lIns="91425" spcFirstLastPara="1" rIns="91425" wrap="square" tIns="91425">
            <a:noAutofit/>
          </a:bodyPr>
          <a:lstStyle/>
          <a:p>
            <a:pPr indent="-330200" lvl="0" marL="457200" rtl="0" algn="l">
              <a:lnSpc>
                <a:spcPct val="150000"/>
              </a:lnSpc>
              <a:spcBef>
                <a:spcPts val="0"/>
              </a:spcBef>
              <a:spcAft>
                <a:spcPts val="0"/>
              </a:spcAft>
              <a:buSzPts val="1600"/>
              <a:buChar char="●"/>
            </a:pPr>
            <a:r>
              <a:rPr lang="en" sz="1600"/>
              <a:t>Final model :  Ensemble Approach (XGBoost)</a:t>
            </a:r>
            <a:endParaRPr sz="1600"/>
          </a:p>
          <a:p>
            <a:pPr indent="-317500" lvl="1" marL="914400" rtl="0" algn="l">
              <a:lnSpc>
                <a:spcPct val="150000"/>
              </a:lnSpc>
              <a:spcBef>
                <a:spcPts val="0"/>
              </a:spcBef>
              <a:spcAft>
                <a:spcPts val="0"/>
              </a:spcAft>
              <a:buSzPts val="1400"/>
              <a:buChar char="○"/>
            </a:pPr>
            <a:r>
              <a:rPr lang="en" sz="1600"/>
              <a:t>Multi-label classifica</a:t>
            </a:r>
            <a:r>
              <a:rPr lang="en" sz="1500"/>
              <a:t>tion using XGBoost and MultiOutputClassifier for AU detection trained on Top of features extracted from Pre trained Vision transformer DinoV2 .</a:t>
            </a:r>
            <a:endParaRPr sz="1500"/>
          </a:p>
          <a:p>
            <a:pPr indent="-323850" lvl="1" marL="914400" rtl="0" algn="l">
              <a:lnSpc>
                <a:spcPct val="150000"/>
              </a:lnSpc>
              <a:spcBef>
                <a:spcPts val="0"/>
              </a:spcBef>
              <a:spcAft>
                <a:spcPts val="0"/>
              </a:spcAft>
              <a:buSzPts val="1500"/>
              <a:buChar char="○"/>
            </a:pPr>
            <a:r>
              <a:rPr lang="en" sz="1500"/>
              <a:t>Trained on Kaggle GPU P100 with 2-fold cross-validation and  varying hyperparameters like max depth,learning rate etc.</a:t>
            </a:r>
            <a:endParaRPr sz="1500"/>
          </a:p>
          <a:p>
            <a:pPr indent="-317500" lvl="1" marL="914400" rtl="0" algn="l">
              <a:lnSpc>
                <a:spcPct val="150000"/>
              </a:lnSpc>
              <a:spcBef>
                <a:spcPts val="0"/>
              </a:spcBef>
              <a:spcAft>
                <a:spcPts val="0"/>
              </a:spcAft>
              <a:buSzPts val="1400"/>
              <a:buChar char="○"/>
            </a:pPr>
            <a:r>
              <a:rPr lang="en" sz="1500"/>
              <a:t>Efficiency is a major adva</a:t>
            </a:r>
            <a:r>
              <a:rPr lang="en" sz="1600"/>
              <a:t>ntage, with faster performance than ViT models where vit models took much longer time to train.</a:t>
            </a:r>
            <a:endParaRPr sz="1600"/>
          </a:p>
          <a:p>
            <a:pPr indent="-330200" lvl="0" marL="457200" rtl="0" algn="l">
              <a:lnSpc>
                <a:spcPct val="150000"/>
              </a:lnSpc>
              <a:spcBef>
                <a:spcPts val="0"/>
              </a:spcBef>
              <a:spcAft>
                <a:spcPts val="0"/>
              </a:spcAft>
              <a:buSzPts val="1600"/>
              <a:buChar char="●"/>
            </a:pPr>
            <a:r>
              <a:rPr lang="en" sz="1600"/>
              <a:t>Now after detecting action units we have mapped them to 7 major emotions using the traditional FACS rules by Ekman group.</a:t>
            </a:r>
            <a:endParaRPr sz="1500"/>
          </a:p>
          <a:p>
            <a:pPr indent="-323850" lvl="1" marL="914400" rtl="0" algn="l">
              <a:lnSpc>
                <a:spcPct val="150000"/>
              </a:lnSpc>
              <a:spcBef>
                <a:spcPts val="0"/>
              </a:spcBef>
              <a:spcAft>
                <a:spcPts val="0"/>
              </a:spcAft>
              <a:buSzPts val="1500"/>
              <a:buChar char="○"/>
            </a:pPr>
            <a:r>
              <a:rPr lang="en" sz="1500"/>
              <a:t>Sampled 500 images per emotion from AFFECTNET Dataset and mapping resulted in a F1-Score of 0.2 and an Accuracy of 28%.</a:t>
            </a:r>
            <a:endParaRPr sz="1500"/>
          </a:p>
          <a:p>
            <a:pPr indent="0" lvl="0" marL="0" rtl="0" algn="l">
              <a:lnSpc>
                <a:spcPct val="150000"/>
              </a:lnSpc>
              <a:spcBef>
                <a:spcPts val="1200"/>
              </a:spcBef>
              <a:spcAft>
                <a:spcPts val="1200"/>
              </a:spcAft>
              <a:buNone/>
            </a:pPr>
            <a:r>
              <a:t/>
            </a:r>
            <a:endParaRPr sz="16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28"/>
          <p:cNvSpPr txBox="1"/>
          <p:nvPr>
            <p:ph type="title"/>
          </p:nvPr>
        </p:nvSpPr>
        <p:spPr>
          <a:xfrm>
            <a:off x="1268200" y="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SzPct val="50510"/>
              <a:buNone/>
            </a:pPr>
            <a:r>
              <a:rPr b="1" lang="en" sz="1960"/>
              <a:t>Mapping Results of Action Units (AUs) to Emotions on a Sample from the AffectNet Dataset (500 per Emotion)</a:t>
            </a:r>
            <a:endParaRPr b="1" sz="1960"/>
          </a:p>
        </p:txBody>
      </p:sp>
      <p:graphicFrame>
        <p:nvGraphicFramePr>
          <p:cNvPr id="247" name="Google Shape;247;p28"/>
          <p:cNvGraphicFramePr/>
          <p:nvPr/>
        </p:nvGraphicFramePr>
        <p:xfrm>
          <a:off x="1268200" y="1043450"/>
          <a:ext cx="3000000" cy="3000000"/>
        </p:xfrm>
        <a:graphic>
          <a:graphicData uri="http://schemas.openxmlformats.org/drawingml/2006/table">
            <a:tbl>
              <a:tblPr>
                <a:noFill/>
                <a:tableStyleId>{726844EC-B541-4B09-BE20-68D9ED3BEA1A}</a:tableStyleId>
              </a:tblPr>
              <a:tblGrid>
                <a:gridCol w="1806125"/>
                <a:gridCol w="1806125"/>
                <a:gridCol w="1806125"/>
                <a:gridCol w="1806125"/>
              </a:tblGrid>
              <a:tr h="100000">
                <a:tc>
                  <a:txBody>
                    <a:bodyPr/>
                    <a:lstStyle/>
                    <a:p>
                      <a:pPr indent="0" lvl="0" marL="0" rtl="0" algn="ctr">
                        <a:spcBef>
                          <a:spcPts val="0"/>
                        </a:spcBef>
                        <a:spcAft>
                          <a:spcPts val="0"/>
                        </a:spcAft>
                        <a:buNone/>
                      </a:pPr>
                      <a:r>
                        <a:rPr lang="en">
                          <a:solidFill>
                            <a:schemeClr val="lt1"/>
                          </a:solidFill>
                        </a:rPr>
                        <a:t>Emotion</a:t>
                      </a:r>
                      <a:endParaRPr>
                        <a:solidFill>
                          <a:schemeClr val="lt1"/>
                        </a:solidFill>
                      </a:endParaRPr>
                    </a:p>
                  </a:txBody>
                  <a:tcPr marT="0"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lt1"/>
                          </a:solidFill>
                        </a:rPr>
                        <a:t>precision</a:t>
                      </a:r>
                      <a:endParaRPr>
                        <a:solidFill>
                          <a:schemeClr val="lt1"/>
                        </a:solidFill>
                      </a:endParaRPr>
                    </a:p>
                  </a:txBody>
                  <a:tcPr marT="0"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lt1"/>
                          </a:solidFill>
                        </a:rPr>
                        <a:t>Recall </a:t>
                      </a:r>
                      <a:endParaRPr>
                        <a:solidFill>
                          <a:schemeClr val="lt1"/>
                        </a:solidFill>
                      </a:endParaRPr>
                    </a:p>
                  </a:txBody>
                  <a:tcPr marT="0"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lt1"/>
                          </a:solidFill>
                        </a:rPr>
                        <a:t>F1-score</a:t>
                      </a:r>
                      <a:endParaRPr>
                        <a:solidFill>
                          <a:schemeClr val="lt1"/>
                        </a:solidFill>
                      </a:endParaRPr>
                    </a:p>
                  </a:txBody>
                  <a:tcPr marT="0"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r h="348575">
                <a:tc>
                  <a:txBody>
                    <a:bodyPr/>
                    <a:lstStyle/>
                    <a:p>
                      <a:pPr indent="0" lvl="0" marL="0" rtl="0" algn="ctr">
                        <a:spcBef>
                          <a:spcPts val="0"/>
                        </a:spcBef>
                        <a:spcAft>
                          <a:spcPts val="0"/>
                        </a:spcAft>
                        <a:buNone/>
                      </a:pPr>
                      <a:r>
                        <a:rPr lang="en">
                          <a:solidFill>
                            <a:schemeClr val="lt1"/>
                          </a:solidFill>
                        </a:rPr>
                        <a:t>Anger</a:t>
                      </a:r>
                      <a:endParaRPr>
                        <a:solidFill>
                          <a:schemeClr val="lt1"/>
                        </a:solidFill>
                      </a:endParaRPr>
                    </a:p>
                  </a:txBody>
                  <a:tcPr marT="0"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lt1"/>
                          </a:solidFill>
                        </a:rPr>
                        <a:t>0.23</a:t>
                      </a:r>
                      <a:endParaRPr>
                        <a:solidFill>
                          <a:schemeClr val="lt1"/>
                        </a:solidFill>
                      </a:endParaRPr>
                    </a:p>
                  </a:txBody>
                  <a:tcPr marT="0"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lt1"/>
                          </a:solidFill>
                        </a:rPr>
                        <a:t>0.14</a:t>
                      </a:r>
                      <a:endParaRPr>
                        <a:solidFill>
                          <a:schemeClr val="lt1"/>
                        </a:solidFill>
                      </a:endParaRPr>
                    </a:p>
                  </a:txBody>
                  <a:tcPr marT="0"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lt1"/>
                          </a:solidFill>
                        </a:rPr>
                        <a:t>0.18</a:t>
                      </a:r>
                      <a:endParaRPr>
                        <a:solidFill>
                          <a:schemeClr val="lt1"/>
                        </a:solidFill>
                      </a:endParaRPr>
                    </a:p>
                  </a:txBody>
                  <a:tcPr marT="0"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r h="348575">
                <a:tc>
                  <a:txBody>
                    <a:bodyPr/>
                    <a:lstStyle/>
                    <a:p>
                      <a:pPr indent="0" lvl="0" marL="0" rtl="0" algn="ctr">
                        <a:spcBef>
                          <a:spcPts val="0"/>
                        </a:spcBef>
                        <a:spcAft>
                          <a:spcPts val="0"/>
                        </a:spcAft>
                        <a:buNone/>
                      </a:pPr>
                      <a:r>
                        <a:rPr lang="en">
                          <a:solidFill>
                            <a:schemeClr val="lt1"/>
                          </a:solidFill>
                        </a:rPr>
                        <a:t>Disgust</a:t>
                      </a:r>
                      <a:endParaRPr>
                        <a:solidFill>
                          <a:schemeClr val="lt1"/>
                        </a:solidFill>
                      </a:endParaRPr>
                    </a:p>
                  </a:txBody>
                  <a:tcPr marT="0"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lt1"/>
                          </a:solidFill>
                        </a:rPr>
                        <a:t>0.23</a:t>
                      </a:r>
                      <a:endParaRPr>
                        <a:solidFill>
                          <a:schemeClr val="lt1"/>
                        </a:solidFill>
                      </a:endParaRPr>
                    </a:p>
                  </a:txBody>
                  <a:tcPr marT="0"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lt1"/>
                          </a:solidFill>
                        </a:rPr>
                        <a:t>0.23</a:t>
                      </a:r>
                      <a:endParaRPr>
                        <a:solidFill>
                          <a:schemeClr val="lt1"/>
                        </a:solidFill>
                      </a:endParaRPr>
                    </a:p>
                  </a:txBody>
                  <a:tcPr marT="0"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lt1"/>
                          </a:solidFill>
                        </a:rPr>
                        <a:t>0.23</a:t>
                      </a:r>
                      <a:endParaRPr>
                        <a:solidFill>
                          <a:schemeClr val="lt1"/>
                        </a:solidFill>
                      </a:endParaRPr>
                    </a:p>
                  </a:txBody>
                  <a:tcPr marT="0"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r h="348575">
                <a:tc>
                  <a:txBody>
                    <a:bodyPr/>
                    <a:lstStyle/>
                    <a:p>
                      <a:pPr indent="0" lvl="0" marL="0" rtl="0" algn="ctr">
                        <a:spcBef>
                          <a:spcPts val="0"/>
                        </a:spcBef>
                        <a:spcAft>
                          <a:spcPts val="0"/>
                        </a:spcAft>
                        <a:buNone/>
                      </a:pPr>
                      <a:r>
                        <a:rPr lang="en">
                          <a:solidFill>
                            <a:schemeClr val="lt1"/>
                          </a:solidFill>
                        </a:rPr>
                        <a:t>Fear</a:t>
                      </a:r>
                      <a:endParaRPr>
                        <a:solidFill>
                          <a:schemeClr val="lt1"/>
                        </a:solidFill>
                      </a:endParaRPr>
                    </a:p>
                  </a:txBody>
                  <a:tcPr marT="0"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lt1"/>
                          </a:solidFill>
                        </a:rPr>
                        <a:t>0.15</a:t>
                      </a:r>
                      <a:endParaRPr>
                        <a:solidFill>
                          <a:schemeClr val="lt1"/>
                        </a:solidFill>
                      </a:endParaRPr>
                    </a:p>
                  </a:txBody>
                  <a:tcPr marT="0"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lt1"/>
                          </a:solidFill>
                        </a:rPr>
                        <a:t>0.13</a:t>
                      </a:r>
                      <a:endParaRPr>
                        <a:solidFill>
                          <a:schemeClr val="lt1"/>
                        </a:solidFill>
                      </a:endParaRPr>
                    </a:p>
                  </a:txBody>
                  <a:tcPr marT="0"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lt1"/>
                          </a:solidFill>
                        </a:rPr>
                        <a:t>0.14</a:t>
                      </a:r>
                      <a:endParaRPr>
                        <a:solidFill>
                          <a:schemeClr val="lt1"/>
                        </a:solidFill>
                      </a:endParaRPr>
                    </a:p>
                  </a:txBody>
                  <a:tcPr marT="0"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r h="348575">
                <a:tc>
                  <a:txBody>
                    <a:bodyPr/>
                    <a:lstStyle/>
                    <a:p>
                      <a:pPr indent="0" lvl="0" marL="0" rtl="0" algn="ctr">
                        <a:spcBef>
                          <a:spcPts val="0"/>
                        </a:spcBef>
                        <a:spcAft>
                          <a:spcPts val="0"/>
                        </a:spcAft>
                        <a:buNone/>
                      </a:pPr>
                      <a:r>
                        <a:rPr lang="en">
                          <a:solidFill>
                            <a:schemeClr val="lt1"/>
                          </a:solidFill>
                        </a:rPr>
                        <a:t>Happy</a:t>
                      </a:r>
                      <a:endParaRPr>
                        <a:solidFill>
                          <a:schemeClr val="lt1"/>
                        </a:solidFill>
                      </a:endParaRPr>
                    </a:p>
                  </a:txBody>
                  <a:tcPr marT="0"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lt1"/>
                          </a:solidFill>
                        </a:rPr>
                        <a:t>0.33</a:t>
                      </a:r>
                      <a:endParaRPr>
                        <a:solidFill>
                          <a:schemeClr val="lt1"/>
                        </a:solidFill>
                      </a:endParaRPr>
                    </a:p>
                  </a:txBody>
                  <a:tcPr marT="0"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lt1"/>
                          </a:solidFill>
                        </a:rPr>
                        <a:t>0.58</a:t>
                      </a:r>
                      <a:endParaRPr>
                        <a:solidFill>
                          <a:schemeClr val="lt1"/>
                        </a:solidFill>
                      </a:endParaRPr>
                    </a:p>
                  </a:txBody>
                  <a:tcPr marT="0"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lt1"/>
                          </a:solidFill>
                        </a:rPr>
                        <a:t>0.42</a:t>
                      </a:r>
                      <a:endParaRPr>
                        <a:solidFill>
                          <a:schemeClr val="lt1"/>
                        </a:solidFill>
                      </a:endParaRPr>
                    </a:p>
                  </a:txBody>
                  <a:tcPr marT="0"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r h="348575">
                <a:tc>
                  <a:txBody>
                    <a:bodyPr/>
                    <a:lstStyle/>
                    <a:p>
                      <a:pPr indent="0" lvl="0" marL="0" rtl="0" algn="ctr">
                        <a:spcBef>
                          <a:spcPts val="0"/>
                        </a:spcBef>
                        <a:spcAft>
                          <a:spcPts val="0"/>
                        </a:spcAft>
                        <a:buNone/>
                      </a:pPr>
                      <a:r>
                        <a:rPr lang="en">
                          <a:solidFill>
                            <a:schemeClr val="lt1"/>
                          </a:solidFill>
                        </a:rPr>
                        <a:t>Neutral</a:t>
                      </a:r>
                      <a:endParaRPr>
                        <a:solidFill>
                          <a:schemeClr val="lt1"/>
                        </a:solidFill>
                      </a:endParaRPr>
                    </a:p>
                  </a:txBody>
                  <a:tcPr marT="0"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lt1"/>
                          </a:solidFill>
                        </a:rPr>
                        <a:t>0.15</a:t>
                      </a:r>
                      <a:endParaRPr>
                        <a:solidFill>
                          <a:schemeClr val="lt1"/>
                        </a:solidFill>
                      </a:endParaRPr>
                    </a:p>
                  </a:txBody>
                  <a:tcPr marT="0"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lt1"/>
                          </a:solidFill>
                        </a:rPr>
                        <a:t>0.05</a:t>
                      </a:r>
                      <a:endParaRPr>
                        <a:solidFill>
                          <a:schemeClr val="lt1"/>
                        </a:solidFill>
                      </a:endParaRPr>
                    </a:p>
                  </a:txBody>
                  <a:tcPr marT="0"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lt1"/>
                          </a:solidFill>
                        </a:rPr>
                        <a:t>0.07</a:t>
                      </a:r>
                      <a:endParaRPr>
                        <a:solidFill>
                          <a:schemeClr val="lt1"/>
                        </a:solidFill>
                      </a:endParaRPr>
                    </a:p>
                  </a:txBody>
                  <a:tcPr marT="0"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r h="348575">
                <a:tc>
                  <a:txBody>
                    <a:bodyPr/>
                    <a:lstStyle/>
                    <a:p>
                      <a:pPr indent="0" lvl="0" marL="0" rtl="0" algn="ctr">
                        <a:spcBef>
                          <a:spcPts val="0"/>
                        </a:spcBef>
                        <a:spcAft>
                          <a:spcPts val="0"/>
                        </a:spcAft>
                        <a:buNone/>
                      </a:pPr>
                      <a:r>
                        <a:rPr lang="en">
                          <a:solidFill>
                            <a:schemeClr val="lt1"/>
                          </a:solidFill>
                        </a:rPr>
                        <a:t>Sad</a:t>
                      </a:r>
                      <a:endParaRPr>
                        <a:solidFill>
                          <a:schemeClr val="lt1"/>
                        </a:solidFill>
                      </a:endParaRPr>
                    </a:p>
                  </a:txBody>
                  <a:tcPr marT="0"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lt1"/>
                          </a:solidFill>
                        </a:rPr>
                        <a:t>0.17</a:t>
                      </a:r>
                      <a:endParaRPr>
                        <a:solidFill>
                          <a:schemeClr val="lt1"/>
                        </a:solidFill>
                      </a:endParaRPr>
                    </a:p>
                  </a:txBody>
                  <a:tcPr marT="0"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lt1"/>
                          </a:solidFill>
                        </a:rPr>
                        <a:t>0.03</a:t>
                      </a:r>
                      <a:endParaRPr>
                        <a:solidFill>
                          <a:schemeClr val="lt1"/>
                        </a:solidFill>
                      </a:endParaRPr>
                    </a:p>
                  </a:txBody>
                  <a:tcPr marT="0"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lt1"/>
                          </a:solidFill>
                        </a:rPr>
                        <a:t>0.05</a:t>
                      </a:r>
                      <a:endParaRPr>
                        <a:solidFill>
                          <a:schemeClr val="lt1"/>
                        </a:solidFill>
                      </a:endParaRPr>
                    </a:p>
                  </a:txBody>
                  <a:tcPr marT="0"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r h="348575">
                <a:tc>
                  <a:txBody>
                    <a:bodyPr/>
                    <a:lstStyle/>
                    <a:p>
                      <a:pPr indent="0" lvl="0" marL="0" rtl="0" algn="ctr">
                        <a:spcBef>
                          <a:spcPts val="0"/>
                        </a:spcBef>
                        <a:spcAft>
                          <a:spcPts val="0"/>
                        </a:spcAft>
                        <a:buNone/>
                      </a:pPr>
                      <a:r>
                        <a:rPr lang="en">
                          <a:solidFill>
                            <a:schemeClr val="lt1"/>
                          </a:solidFill>
                        </a:rPr>
                        <a:t>Surprise</a:t>
                      </a:r>
                      <a:endParaRPr>
                        <a:solidFill>
                          <a:schemeClr val="lt1"/>
                        </a:solidFill>
                      </a:endParaRPr>
                    </a:p>
                  </a:txBody>
                  <a:tcPr marT="0"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lt1"/>
                          </a:solidFill>
                        </a:rPr>
                        <a:t>0.19</a:t>
                      </a:r>
                      <a:endParaRPr>
                        <a:solidFill>
                          <a:schemeClr val="lt1"/>
                        </a:solidFill>
                      </a:endParaRPr>
                    </a:p>
                  </a:txBody>
                  <a:tcPr marT="0"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lt1"/>
                          </a:solidFill>
                        </a:rPr>
                        <a:t>0.44</a:t>
                      </a:r>
                      <a:endParaRPr>
                        <a:solidFill>
                          <a:schemeClr val="lt1"/>
                        </a:solidFill>
                      </a:endParaRPr>
                    </a:p>
                  </a:txBody>
                  <a:tcPr marT="0"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lt1"/>
                          </a:solidFill>
                        </a:rPr>
                        <a:t>0.27</a:t>
                      </a:r>
                      <a:endParaRPr>
                        <a:solidFill>
                          <a:schemeClr val="lt1"/>
                        </a:solidFill>
                      </a:endParaRPr>
                    </a:p>
                  </a:txBody>
                  <a:tcPr marT="0"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29"/>
          <p:cNvSpPr txBox="1"/>
          <p:nvPr>
            <p:ph type="title"/>
          </p:nvPr>
        </p:nvSpPr>
        <p:spPr>
          <a:xfrm>
            <a:off x="1297500" y="72750"/>
            <a:ext cx="7038900" cy="539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Evaluation metrics </a:t>
            </a:r>
            <a:endParaRPr b="1"/>
          </a:p>
        </p:txBody>
      </p:sp>
      <p:sp>
        <p:nvSpPr>
          <p:cNvPr id="253" name="Google Shape;253;p29"/>
          <p:cNvSpPr txBox="1"/>
          <p:nvPr>
            <p:ph idx="1" type="body"/>
          </p:nvPr>
        </p:nvSpPr>
        <p:spPr>
          <a:xfrm>
            <a:off x="1297500" y="485850"/>
            <a:ext cx="7210500" cy="45951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b="1" lang="en" sz="1800">
                <a:highlight>
                  <a:schemeClr val="dk1"/>
                </a:highlight>
              </a:rPr>
              <a:t>We have used F1-Score , Accuracy </a:t>
            </a:r>
            <a:r>
              <a:rPr b="1" lang="en" sz="1800">
                <a:highlight>
                  <a:schemeClr val="dk1"/>
                </a:highlight>
              </a:rPr>
              <a:t>and PR-AUC </a:t>
            </a:r>
            <a:r>
              <a:rPr b="1" lang="en" sz="1800">
                <a:highlight>
                  <a:schemeClr val="dk1"/>
                </a:highlight>
              </a:rPr>
              <a:t>to assess our models performance during training and testing on DISFA dataset </a:t>
            </a:r>
            <a:endParaRPr b="1" sz="1800">
              <a:highlight>
                <a:schemeClr val="dk1"/>
              </a:highlight>
            </a:endParaRPr>
          </a:p>
          <a:p>
            <a:pPr indent="-336550" lvl="1" marL="914400" rtl="0" algn="l">
              <a:lnSpc>
                <a:spcPct val="150000"/>
              </a:lnSpc>
              <a:spcBef>
                <a:spcPts val="0"/>
              </a:spcBef>
              <a:spcAft>
                <a:spcPts val="0"/>
              </a:spcAft>
              <a:buSzPts val="1700"/>
              <a:buChar char="○"/>
            </a:pPr>
            <a:r>
              <a:rPr b="1" lang="en" sz="1700">
                <a:highlight>
                  <a:schemeClr val="dk1"/>
                </a:highlight>
              </a:rPr>
              <a:t>F1 score gives us a balance between both the values which are important for our analysis where False Positives and False negatives play a crucial analysis in stress detection.</a:t>
            </a:r>
            <a:endParaRPr b="1" sz="1700">
              <a:highlight>
                <a:schemeClr val="dk1"/>
              </a:highlight>
            </a:endParaRPr>
          </a:p>
          <a:p>
            <a:pPr indent="-336550" lvl="1" marL="914400" rtl="0" algn="l">
              <a:lnSpc>
                <a:spcPct val="150000"/>
              </a:lnSpc>
              <a:spcBef>
                <a:spcPts val="0"/>
              </a:spcBef>
              <a:spcAft>
                <a:spcPts val="0"/>
              </a:spcAft>
              <a:buSzPts val="1700"/>
              <a:buChar char="○"/>
            </a:pPr>
            <a:r>
              <a:rPr b="1" i="1" lang="en" sz="1700">
                <a:highlight>
                  <a:schemeClr val="dk1"/>
                </a:highlight>
              </a:rPr>
              <a:t>In our context, a   </a:t>
            </a:r>
            <a:r>
              <a:rPr b="1" i="1" lang="en" sz="1700" u="sng">
                <a:highlight>
                  <a:schemeClr val="dk1"/>
                </a:highlight>
              </a:rPr>
              <a:t>False Positive </a:t>
            </a:r>
            <a:r>
              <a:rPr b="1" i="1" lang="en" sz="1700">
                <a:highlight>
                  <a:schemeClr val="dk1"/>
                </a:highlight>
              </a:rPr>
              <a:t>means incorrectly classifying a non-stressed person as stressed. </a:t>
            </a:r>
            <a:endParaRPr b="1" i="1" sz="1700">
              <a:highlight>
                <a:schemeClr val="dk1"/>
              </a:highlight>
            </a:endParaRPr>
          </a:p>
          <a:p>
            <a:pPr indent="-336550" lvl="1" marL="914400" rtl="0" algn="l">
              <a:lnSpc>
                <a:spcPct val="150000"/>
              </a:lnSpc>
              <a:spcBef>
                <a:spcPts val="0"/>
              </a:spcBef>
              <a:spcAft>
                <a:spcPts val="0"/>
              </a:spcAft>
              <a:buSzPts val="1700"/>
              <a:buChar char="○"/>
            </a:pPr>
            <a:r>
              <a:rPr b="1" i="1" lang="en" sz="1700">
                <a:highlight>
                  <a:schemeClr val="dk1"/>
                </a:highlight>
              </a:rPr>
              <a:t>A  </a:t>
            </a:r>
            <a:r>
              <a:rPr b="1" i="1" lang="en" sz="1700" u="sng">
                <a:highlight>
                  <a:schemeClr val="dk1"/>
                </a:highlight>
              </a:rPr>
              <a:t>False Negative</a:t>
            </a:r>
            <a:r>
              <a:rPr b="1" i="1" lang="en" sz="1700">
                <a:highlight>
                  <a:schemeClr val="dk1"/>
                </a:highlight>
              </a:rPr>
              <a:t>, however, implies identifying a stressed person as normal, which is highly undesirable.</a:t>
            </a:r>
            <a:endParaRPr b="1" i="1" sz="1700">
              <a:highlight>
                <a:schemeClr val="dk1"/>
              </a:highlight>
            </a:endParaRPr>
          </a:p>
          <a:p>
            <a:pPr indent="0" lvl="0" marL="0" rtl="0" algn="l">
              <a:lnSpc>
                <a:spcPct val="150000"/>
              </a:lnSpc>
              <a:spcBef>
                <a:spcPts val="1200"/>
              </a:spcBef>
              <a:spcAft>
                <a:spcPts val="1200"/>
              </a:spcAft>
              <a:buNone/>
            </a:pPr>
            <a:r>
              <a:rPr b="1" lang="en" sz="1900">
                <a:highlight>
                  <a:schemeClr val="dk1"/>
                </a:highlight>
              </a:rPr>
              <a:t>	</a:t>
            </a:r>
            <a:endParaRPr b="1" sz="1900">
              <a:highlight>
                <a:schemeClr val="dk1"/>
              </a:highlight>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30"/>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a:t>Challenges Faced</a:t>
            </a:r>
            <a:endParaRPr b="1"/>
          </a:p>
          <a:p>
            <a:pPr indent="0" lvl="0" marL="0" rtl="0" algn="ctr">
              <a:spcBef>
                <a:spcPts val="0"/>
              </a:spcBef>
              <a:spcAft>
                <a:spcPts val="0"/>
              </a:spcAft>
              <a:buNone/>
            </a:pPr>
            <a:r>
              <a:t/>
            </a:r>
            <a:endParaRPr b="1"/>
          </a:p>
          <a:p>
            <a:pPr indent="0" lvl="0" marL="0" rtl="0" algn="ctr">
              <a:spcBef>
                <a:spcPts val="0"/>
              </a:spcBef>
              <a:spcAft>
                <a:spcPts val="0"/>
              </a:spcAft>
              <a:buNone/>
            </a:pPr>
            <a:r>
              <a:t/>
            </a:r>
            <a:endParaRPr/>
          </a:p>
        </p:txBody>
      </p:sp>
      <p:sp>
        <p:nvSpPr>
          <p:cNvPr id="259" name="Google Shape;259;p30"/>
          <p:cNvSpPr txBox="1"/>
          <p:nvPr>
            <p:ph idx="1" type="body"/>
          </p:nvPr>
        </p:nvSpPr>
        <p:spPr>
          <a:xfrm>
            <a:off x="1297500" y="948950"/>
            <a:ext cx="7038900" cy="3662400"/>
          </a:xfrm>
          <a:prstGeom prst="rect">
            <a:avLst/>
          </a:prstGeom>
        </p:spPr>
        <p:txBody>
          <a:bodyPr anchorCtr="0" anchor="t" bIns="91425" lIns="91425" spcFirstLastPara="1" rIns="91425" wrap="square" tIns="91425">
            <a:noAutofit/>
          </a:bodyPr>
          <a:lstStyle/>
          <a:p>
            <a:pPr indent="-323850" lvl="0" marL="457200" rtl="0" algn="l">
              <a:lnSpc>
                <a:spcPct val="150000"/>
              </a:lnSpc>
              <a:spcBef>
                <a:spcPts val="0"/>
              </a:spcBef>
              <a:spcAft>
                <a:spcPts val="0"/>
              </a:spcAft>
              <a:buSzPts val="1500"/>
              <a:buChar char="●"/>
            </a:pPr>
            <a:r>
              <a:rPr lang="en" sz="1500"/>
              <a:t>we have very few publicly available datasets(DISFA,DISFA+) for research purpose whereas others come with a fee which have diverse subjects and more action units annotated. </a:t>
            </a:r>
            <a:endParaRPr sz="1500"/>
          </a:p>
          <a:p>
            <a:pPr indent="-323850" lvl="0" marL="457200" rtl="0" algn="l">
              <a:lnSpc>
                <a:spcPct val="150000"/>
              </a:lnSpc>
              <a:spcBef>
                <a:spcPts val="0"/>
              </a:spcBef>
              <a:spcAft>
                <a:spcPts val="0"/>
              </a:spcAft>
              <a:buSzPts val="1500"/>
              <a:buChar char="●"/>
            </a:pPr>
            <a:r>
              <a:rPr lang="en" sz="1500"/>
              <a:t>Out of the few available datasets we have very few instances of action unit being present in them (nearly 10% of frames).</a:t>
            </a:r>
            <a:endParaRPr sz="1500"/>
          </a:p>
          <a:p>
            <a:pPr indent="0" lvl="0" marL="0" rtl="0" algn="l">
              <a:lnSpc>
                <a:spcPct val="150000"/>
              </a:lnSpc>
              <a:spcBef>
                <a:spcPts val="1200"/>
              </a:spcBef>
              <a:spcAft>
                <a:spcPts val="0"/>
              </a:spcAft>
              <a:buNone/>
            </a:pPr>
            <a:r>
              <a:t/>
            </a:r>
            <a:endParaRPr sz="1500"/>
          </a:p>
          <a:p>
            <a:pPr indent="0" lvl="0" marL="0" rtl="0" algn="l">
              <a:spcBef>
                <a:spcPts val="1200"/>
              </a:spcBef>
              <a:spcAft>
                <a:spcPts val="1200"/>
              </a:spcAft>
              <a:buNone/>
            </a:pPr>
            <a:r>
              <a:t/>
            </a:r>
            <a:endParaRPr sz="15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31"/>
          <p:cNvSpPr txBox="1"/>
          <p:nvPr>
            <p:ph type="title"/>
          </p:nvPr>
        </p:nvSpPr>
        <p:spPr>
          <a:xfrm>
            <a:off x="1297500" y="393750"/>
            <a:ext cx="7038900" cy="508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a:t>References</a:t>
            </a:r>
            <a:endParaRPr b="1"/>
          </a:p>
        </p:txBody>
      </p:sp>
      <p:sp>
        <p:nvSpPr>
          <p:cNvPr id="265" name="Google Shape;265;p31"/>
          <p:cNvSpPr txBox="1"/>
          <p:nvPr>
            <p:ph idx="1" type="body"/>
          </p:nvPr>
        </p:nvSpPr>
        <p:spPr>
          <a:xfrm>
            <a:off x="1297500" y="902550"/>
            <a:ext cx="7395900" cy="3898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805"/>
              <a:t>1. AUFormer: Vision Transformers are Parameter-Efficient Facial Action Unit Detectors Kaishen Yuan, Zitong Yu, Xin Liu, Weicheng Xie, Huanjing Yue, Jingyu Yang</a:t>
            </a:r>
            <a:endParaRPr sz="805"/>
          </a:p>
          <a:p>
            <a:pPr indent="0" lvl="0" marL="0" rtl="0" algn="l">
              <a:spcBef>
                <a:spcPts val="1200"/>
              </a:spcBef>
              <a:spcAft>
                <a:spcPts val="0"/>
              </a:spcAft>
              <a:buNone/>
            </a:pPr>
            <a:r>
              <a:rPr lang="en" sz="805"/>
              <a:t>2.Deep Adaptive Attention for Joint Facial Action Unit Detection and Face Alignment Zhiwen Shao, Zhilei Liu, Jianfei Cai, Lizhuang Ma</a:t>
            </a:r>
            <a:endParaRPr sz="805"/>
          </a:p>
          <a:p>
            <a:pPr indent="0" lvl="0" marL="0" rtl="0" algn="l">
              <a:spcBef>
                <a:spcPts val="1200"/>
              </a:spcBef>
              <a:spcAft>
                <a:spcPts val="0"/>
              </a:spcAft>
              <a:buNone/>
            </a:pPr>
            <a:r>
              <a:rPr lang="en" sz="805"/>
              <a:t>3.K. Zhao, W. -S. Chu and H. Zhang, "Deep Region and Multi-label Learning for Facial Action Unit Detection," 2016 IEEE Conference on Computer Vision and Pattern Recognition (CVPR), Las Vegas, NV, USA, 2016, pp. 3391-3399, doi: 10.1109/CVPR.2016.369.</a:t>
            </a:r>
            <a:endParaRPr sz="805"/>
          </a:p>
          <a:p>
            <a:pPr indent="0" lvl="0" marL="0" rtl="0" algn="l">
              <a:spcBef>
                <a:spcPts val="1200"/>
              </a:spcBef>
              <a:spcAft>
                <a:spcPts val="0"/>
              </a:spcAft>
              <a:buNone/>
            </a:pPr>
            <a:r>
              <a:rPr lang="en" sz="805"/>
              <a:t>4.FG-Net: Facial Action Unit Detection with Generalizable Pyramidal Features Yufeng Yin, Di Chang, Guoxian Song, Shen Sang, Tiancheng Zhi, Jing Liu, Linjie Luo, Mohammad Soleymani</a:t>
            </a:r>
            <a:endParaRPr sz="805"/>
          </a:p>
          <a:p>
            <a:pPr indent="0" lvl="0" marL="0" rtl="0" algn="l">
              <a:spcBef>
                <a:spcPts val="1200"/>
              </a:spcBef>
              <a:spcAft>
                <a:spcPts val="0"/>
              </a:spcAft>
              <a:buNone/>
            </a:pPr>
            <a:r>
              <a:rPr lang="en" sz="805"/>
              <a:t>5.Emotion Recognition Using Transformers with Masked Learning Seongjae Min, Junseok Yang, Sangjun Lim, Junyong Lee, Sangwon Lee, Sejoon Lim</a:t>
            </a:r>
            <a:endParaRPr sz="805"/>
          </a:p>
          <a:p>
            <a:pPr indent="0" lvl="0" marL="0" rtl="0" algn="l">
              <a:spcBef>
                <a:spcPts val="1200"/>
              </a:spcBef>
              <a:spcAft>
                <a:spcPts val="0"/>
              </a:spcAft>
              <a:buNone/>
            </a:pPr>
            <a:r>
              <a:rPr lang="en" sz="805"/>
              <a:t>6. J. Yang, F. Zhang, B. Chen and S. U. Khan, "Facial Expression Recognition Based on Facial Action Unit," 2019 Tenth International Green and Sustainable Computing Conference (IGSC), Alexandria, VA, USA, 2019, pp. 1-6, doi: 10.1109/IGSC48788.2019.8957163.</a:t>
            </a:r>
            <a:endParaRPr sz="805"/>
          </a:p>
          <a:p>
            <a:pPr indent="0" lvl="0" marL="0" rtl="0" algn="l">
              <a:spcBef>
                <a:spcPts val="1200"/>
              </a:spcBef>
              <a:spcAft>
                <a:spcPts val="0"/>
              </a:spcAft>
              <a:buNone/>
            </a:pPr>
            <a:r>
              <a:rPr lang="en" sz="805"/>
              <a:t>7. DISFA: A Spontaneous Facial Action Intensity Database S.Mohammad Mavadati, Student Member, IEEE, Mohammad H. Mahoor, Member, IEEE, Kevin Bartlett, Philip Trinh, and Jeffrey F. Cohn</a:t>
            </a:r>
            <a:endParaRPr sz="805"/>
          </a:p>
          <a:p>
            <a:pPr indent="0" lvl="0" marL="0" rtl="0" algn="l">
              <a:spcBef>
                <a:spcPts val="1200"/>
              </a:spcBef>
              <a:spcAft>
                <a:spcPts val="0"/>
              </a:spcAft>
              <a:buNone/>
            </a:pPr>
            <a:r>
              <a:rPr lang="en" sz="805"/>
              <a:t>8. Towards Independent Stress Detection: A Dependent Model Using Facial Action Units Carla Viegas; Shing-Hon Lau; Roy Maxion; Alexander Hauptmann</a:t>
            </a:r>
            <a:endParaRPr sz="805"/>
          </a:p>
          <a:p>
            <a:pPr indent="0" lvl="0" marL="0" rtl="0" algn="l">
              <a:spcBef>
                <a:spcPts val="1200"/>
              </a:spcBef>
              <a:spcAft>
                <a:spcPts val="0"/>
              </a:spcAft>
              <a:buNone/>
            </a:pPr>
            <a:r>
              <a:rPr lang="en" sz="805"/>
              <a:t>9. Automatically Recognizing Facial Indicators of Frustration: A Learning-centric Analysis Joseph F. Grafsgaard; Joseph B. Wiggins; Kristy Elizabeth Boyer; Eric N. Wiebe; James C. Lester</a:t>
            </a:r>
            <a:endParaRPr sz="805"/>
          </a:p>
          <a:p>
            <a:pPr indent="0" lvl="0" marL="0" rtl="0" algn="l">
              <a:spcBef>
                <a:spcPts val="1200"/>
              </a:spcBef>
              <a:spcAft>
                <a:spcPts val="0"/>
              </a:spcAft>
              <a:buNone/>
            </a:pPr>
            <a:r>
              <a:rPr lang="en" sz="805"/>
              <a:t>10. A real-time robust facial expression recognition system using HOG features Pranav Kumar; S L Happy; Aurobinda Routray</a:t>
            </a:r>
            <a:endParaRPr sz="805"/>
          </a:p>
          <a:p>
            <a:pPr indent="0" lvl="0" marL="0" rtl="0" algn="l">
              <a:spcBef>
                <a:spcPts val="1200"/>
              </a:spcBef>
              <a:spcAft>
                <a:spcPts val="0"/>
              </a:spcAft>
              <a:buNone/>
            </a:pPr>
            <a:r>
              <a:t/>
            </a:r>
            <a:endParaRPr sz="805"/>
          </a:p>
          <a:p>
            <a:pPr indent="0" lvl="0" marL="0" rtl="0" algn="l">
              <a:spcBef>
                <a:spcPts val="1200"/>
              </a:spcBef>
              <a:spcAft>
                <a:spcPts val="0"/>
              </a:spcAft>
              <a:buNone/>
            </a:pPr>
            <a:r>
              <a:t/>
            </a:r>
            <a:endParaRPr sz="805"/>
          </a:p>
          <a:p>
            <a:pPr indent="0" lvl="0" marL="0" rtl="0" algn="l">
              <a:spcBef>
                <a:spcPts val="1200"/>
              </a:spcBef>
              <a:spcAft>
                <a:spcPts val="0"/>
              </a:spcAft>
              <a:buNone/>
            </a:pPr>
            <a:r>
              <a:t/>
            </a:r>
            <a:endParaRPr sz="705"/>
          </a:p>
          <a:p>
            <a:pPr indent="0" lvl="0" marL="0" rtl="0" algn="l">
              <a:spcBef>
                <a:spcPts val="1200"/>
              </a:spcBef>
              <a:spcAft>
                <a:spcPts val="0"/>
              </a:spcAft>
              <a:buNone/>
            </a:pPr>
            <a:r>
              <a:t/>
            </a:r>
            <a:endParaRPr sz="805"/>
          </a:p>
          <a:p>
            <a:pPr indent="0" lvl="0" marL="0" rtl="0" algn="l">
              <a:spcBef>
                <a:spcPts val="1200"/>
              </a:spcBef>
              <a:spcAft>
                <a:spcPts val="0"/>
              </a:spcAft>
              <a:buNone/>
            </a:pPr>
            <a:r>
              <a:t/>
            </a:r>
            <a:endParaRPr sz="805"/>
          </a:p>
          <a:p>
            <a:pPr indent="0" lvl="0" marL="0" rtl="0" algn="l">
              <a:spcBef>
                <a:spcPts val="1200"/>
              </a:spcBef>
              <a:spcAft>
                <a:spcPts val="0"/>
              </a:spcAft>
              <a:buNone/>
            </a:pPr>
            <a:r>
              <a:t/>
            </a:r>
            <a:endParaRPr sz="805"/>
          </a:p>
          <a:p>
            <a:pPr indent="0" lvl="0" marL="0" rtl="0" algn="l">
              <a:spcBef>
                <a:spcPts val="1200"/>
              </a:spcBef>
              <a:spcAft>
                <a:spcPts val="0"/>
              </a:spcAft>
              <a:buNone/>
            </a:pPr>
            <a:r>
              <a:t/>
            </a:r>
            <a:endParaRPr sz="805"/>
          </a:p>
          <a:p>
            <a:pPr indent="0" lvl="0" marL="0" rtl="0" algn="l">
              <a:spcBef>
                <a:spcPts val="1200"/>
              </a:spcBef>
              <a:spcAft>
                <a:spcPts val="0"/>
              </a:spcAft>
              <a:buSzPts val="605"/>
              <a:buNone/>
            </a:pPr>
            <a:r>
              <a:t/>
            </a:r>
            <a:endParaRPr sz="805"/>
          </a:p>
          <a:p>
            <a:pPr indent="0" lvl="0" marL="0" rtl="0" algn="l">
              <a:spcBef>
                <a:spcPts val="1200"/>
              </a:spcBef>
              <a:spcAft>
                <a:spcPts val="0"/>
              </a:spcAft>
              <a:buSzPts val="605"/>
              <a:buNone/>
            </a:pPr>
            <a:r>
              <a:t/>
            </a:r>
            <a:endParaRPr sz="805"/>
          </a:p>
          <a:p>
            <a:pPr indent="0" lvl="0" marL="0" rtl="0" algn="l">
              <a:spcBef>
                <a:spcPts val="1200"/>
              </a:spcBef>
              <a:spcAft>
                <a:spcPts val="1200"/>
              </a:spcAft>
              <a:buSzPts val="605"/>
              <a:buNone/>
            </a:pPr>
            <a:r>
              <a:t/>
            </a:r>
            <a:endParaRPr sz="805"/>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a:t>INDEX</a:t>
            </a:r>
            <a:endParaRPr b="1"/>
          </a:p>
        </p:txBody>
      </p:sp>
      <p:sp>
        <p:nvSpPr>
          <p:cNvPr id="141" name="Google Shape;141;p14"/>
          <p:cNvSpPr txBox="1"/>
          <p:nvPr>
            <p:ph idx="1" type="body"/>
          </p:nvPr>
        </p:nvSpPr>
        <p:spPr>
          <a:xfrm>
            <a:off x="1297500" y="1307850"/>
            <a:ext cx="7038900" cy="2911200"/>
          </a:xfrm>
          <a:prstGeom prst="rect">
            <a:avLst/>
          </a:prstGeom>
        </p:spPr>
        <p:txBody>
          <a:bodyPr anchorCtr="0" anchor="t" bIns="91425" lIns="91425" spcFirstLastPara="1" rIns="91425" wrap="square" tIns="91425">
            <a:normAutofit/>
          </a:bodyPr>
          <a:lstStyle/>
          <a:p>
            <a:pPr indent="-311150" lvl="0" marL="457200" rtl="0" algn="l">
              <a:lnSpc>
                <a:spcPct val="150000"/>
              </a:lnSpc>
              <a:spcBef>
                <a:spcPts val="0"/>
              </a:spcBef>
              <a:spcAft>
                <a:spcPts val="0"/>
              </a:spcAft>
              <a:buSzPts val="1300"/>
              <a:buChar char="●"/>
            </a:pPr>
            <a:r>
              <a:rPr lang="en"/>
              <a:t>Introduction</a:t>
            </a:r>
            <a:endParaRPr/>
          </a:p>
          <a:p>
            <a:pPr indent="-311150" lvl="0" marL="457200" rtl="0" algn="l">
              <a:lnSpc>
                <a:spcPct val="150000"/>
              </a:lnSpc>
              <a:spcBef>
                <a:spcPts val="0"/>
              </a:spcBef>
              <a:spcAft>
                <a:spcPts val="0"/>
              </a:spcAft>
              <a:buSzPts val="1300"/>
              <a:buChar char="●"/>
            </a:pPr>
            <a:r>
              <a:rPr lang="en"/>
              <a:t>literature review</a:t>
            </a:r>
            <a:endParaRPr/>
          </a:p>
          <a:p>
            <a:pPr indent="-311150" lvl="0" marL="457200" rtl="0" algn="l">
              <a:lnSpc>
                <a:spcPct val="150000"/>
              </a:lnSpc>
              <a:spcBef>
                <a:spcPts val="0"/>
              </a:spcBef>
              <a:spcAft>
                <a:spcPts val="0"/>
              </a:spcAft>
              <a:buSzPts val="1300"/>
              <a:buChar char="●"/>
            </a:pPr>
            <a:r>
              <a:rPr lang="en"/>
              <a:t>Feature Extraction</a:t>
            </a:r>
            <a:endParaRPr/>
          </a:p>
          <a:p>
            <a:pPr indent="-311150" lvl="0" marL="457200" rtl="0" algn="l">
              <a:lnSpc>
                <a:spcPct val="150000"/>
              </a:lnSpc>
              <a:spcBef>
                <a:spcPts val="0"/>
              </a:spcBef>
              <a:spcAft>
                <a:spcPts val="0"/>
              </a:spcAft>
              <a:buSzPts val="1300"/>
              <a:buChar char="●"/>
            </a:pPr>
            <a:r>
              <a:rPr lang="en"/>
              <a:t>Dataset Availability</a:t>
            </a:r>
            <a:endParaRPr/>
          </a:p>
          <a:p>
            <a:pPr indent="-298450" lvl="1" marL="914400" rtl="0" algn="l">
              <a:lnSpc>
                <a:spcPct val="150000"/>
              </a:lnSpc>
              <a:spcBef>
                <a:spcPts val="0"/>
              </a:spcBef>
              <a:spcAft>
                <a:spcPts val="0"/>
              </a:spcAft>
              <a:buSzPts val="1100"/>
              <a:buChar char="○"/>
            </a:pPr>
            <a:r>
              <a:rPr lang="en"/>
              <a:t>Dataset collection and benchmarking</a:t>
            </a:r>
            <a:endParaRPr/>
          </a:p>
          <a:p>
            <a:pPr indent="-311150" lvl="0" marL="457200" rtl="0" algn="l">
              <a:lnSpc>
                <a:spcPct val="150000"/>
              </a:lnSpc>
              <a:spcBef>
                <a:spcPts val="0"/>
              </a:spcBef>
              <a:spcAft>
                <a:spcPts val="0"/>
              </a:spcAft>
              <a:buSzPts val="1300"/>
              <a:buChar char="●"/>
            </a:pPr>
            <a:r>
              <a:rPr lang="en"/>
              <a:t>Comparative analysis(our work and benchmarking models)</a:t>
            </a:r>
            <a:endParaRPr/>
          </a:p>
          <a:p>
            <a:pPr indent="-311150" lvl="0" marL="457200" rtl="0" algn="l">
              <a:lnSpc>
                <a:spcPct val="150000"/>
              </a:lnSpc>
              <a:spcBef>
                <a:spcPts val="0"/>
              </a:spcBef>
              <a:spcAft>
                <a:spcPts val="0"/>
              </a:spcAft>
              <a:buSzPts val="1300"/>
              <a:buChar char="●"/>
            </a:pPr>
            <a:r>
              <a:rPr lang="en"/>
              <a:t>Results</a:t>
            </a:r>
            <a:endParaRPr/>
          </a:p>
          <a:p>
            <a:pPr indent="-311150" lvl="0" marL="457200" rtl="0" algn="l">
              <a:lnSpc>
                <a:spcPct val="150000"/>
              </a:lnSpc>
              <a:spcBef>
                <a:spcPts val="0"/>
              </a:spcBef>
              <a:spcAft>
                <a:spcPts val="0"/>
              </a:spcAft>
              <a:buSzPts val="1300"/>
              <a:buChar char="●"/>
            </a:pPr>
            <a:r>
              <a:rPr lang="en"/>
              <a:t>Limitations of current systems</a:t>
            </a:r>
            <a:endParaRPr/>
          </a:p>
          <a:p>
            <a:pPr indent="-311150" lvl="0" marL="457200" rtl="0" algn="l">
              <a:lnSpc>
                <a:spcPct val="150000"/>
              </a:lnSpc>
              <a:spcBef>
                <a:spcPts val="0"/>
              </a:spcBef>
              <a:spcAft>
                <a:spcPts val="0"/>
              </a:spcAft>
              <a:buSzPts val="1300"/>
              <a:buChar char="●"/>
            </a:pPr>
            <a:r>
              <a:rPr lang="en"/>
              <a:t>Conclusion</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32"/>
          <p:cNvSpPr txBox="1"/>
          <p:nvPr>
            <p:ph type="title"/>
          </p:nvPr>
        </p:nvSpPr>
        <p:spPr>
          <a:xfrm>
            <a:off x="1052550" y="2118300"/>
            <a:ext cx="7038900" cy="722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4000"/>
              <a:t>THANK YOU</a:t>
            </a:r>
            <a:endParaRPr b="1" sz="4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6760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a:t>Introduction</a:t>
            </a:r>
            <a:endParaRPr b="1"/>
          </a:p>
        </p:txBody>
      </p:sp>
      <p:sp>
        <p:nvSpPr>
          <p:cNvPr id="147" name="Google Shape;147;p15"/>
          <p:cNvSpPr txBox="1"/>
          <p:nvPr>
            <p:ph idx="1" type="body"/>
          </p:nvPr>
        </p:nvSpPr>
        <p:spPr>
          <a:xfrm>
            <a:off x="1297500" y="539775"/>
            <a:ext cx="7038900" cy="4291200"/>
          </a:xfrm>
          <a:prstGeom prst="rect">
            <a:avLst/>
          </a:prstGeom>
        </p:spPr>
        <p:txBody>
          <a:bodyPr anchorCtr="0" anchor="t" bIns="91425" lIns="91425" spcFirstLastPara="1" rIns="91425" wrap="square" tIns="91425">
            <a:noAutofit/>
          </a:bodyPr>
          <a:lstStyle/>
          <a:p>
            <a:pPr indent="-330200" lvl="0" marL="457200" rtl="0" algn="just">
              <a:lnSpc>
                <a:spcPct val="150000"/>
              </a:lnSpc>
              <a:spcBef>
                <a:spcPts val="0"/>
              </a:spcBef>
              <a:spcAft>
                <a:spcPts val="0"/>
              </a:spcAft>
              <a:buSzPts val="1600"/>
              <a:buChar char="●"/>
            </a:pPr>
            <a:r>
              <a:rPr lang="en" sz="1600"/>
              <a:t>The Facial Action Coding System (FACS) taxonomizes human facial movements, enabling real-time, objective analysis of emotional states to aid stress detection in mental health applications.</a:t>
            </a:r>
            <a:endParaRPr sz="1600"/>
          </a:p>
          <a:p>
            <a:pPr indent="-330200" lvl="0" marL="457200" rtl="0" algn="just">
              <a:lnSpc>
                <a:spcPct val="150000"/>
              </a:lnSpc>
              <a:spcBef>
                <a:spcPts val="0"/>
              </a:spcBef>
              <a:spcAft>
                <a:spcPts val="0"/>
              </a:spcAft>
              <a:buSzPts val="1600"/>
              <a:buChar char="●"/>
            </a:pPr>
            <a:r>
              <a:rPr lang="en" sz="1600"/>
              <a:t>This concept of decoding emotions through facial expressions is grounded in the research of Paul Ekman, who pioneered the Facial Action Coding System (FACS)</a:t>
            </a:r>
            <a:endParaRPr sz="1600"/>
          </a:p>
          <a:p>
            <a:pPr indent="-330200" lvl="0" marL="457200" rtl="0" algn="l">
              <a:lnSpc>
                <a:spcPct val="150000"/>
              </a:lnSpc>
              <a:spcBef>
                <a:spcPts val="0"/>
              </a:spcBef>
              <a:spcAft>
                <a:spcPts val="0"/>
              </a:spcAft>
              <a:buSzPts val="1600"/>
              <a:buChar char="●"/>
            </a:pPr>
            <a:r>
              <a:rPr lang="en" sz="1600"/>
              <a:t>Specific combinations of Action Units (AUs) such as brow raising (AU1), eye narrowing (AU7), and lip tightening (AU23) are linked to stress, allowing psychologists to track a patient's stress levels effectively.</a:t>
            </a:r>
            <a:endParaRPr sz="1600"/>
          </a:p>
          <a:p>
            <a:pPr indent="-330200" lvl="1" marL="914400" rtl="0" algn="l">
              <a:lnSpc>
                <a:spcPct val="150000"/>
              </a:lnSpc>
              <a:spcBef>
                <a:spcPts val="0"/>
              </a:spcBef>
              <a:spcAft>
                <a:spcPts val="0"/>
              </a:spcAft>
              <a:buSzPts val="1600"/>
              <a:buChar char="○"/>
            </a:pPr>
            <a:r>
              <a:rPr lang="en" sz="1600"/>
              <a:t>Research has shown that during high-stress situations, individuals often exhibit a combination of brow raising (AU1), eye narrowing (AU7), and lip tightening (AU23)</a:t>
            </a:r>
            <a:endParaRPr sz="16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6"/>
          <p:cNvSpPr txBox="1"/>
          <p:nvPr>
            <p:ph idx="1" type="body"/>
          </p:nvPr>
        </p:nvSpPr>
        <p:spPr>
          <a:xfrm>
            <a:off x="1138650" y="334475"/>
            <a:ext cx="7038900" cy="4204500"/>
          </a:xfrm>
          <a:prstGeom prst="rect">
            <a:avLst/>
          </a:prstGeom>
        </p:spPr>
        <p:txBody>
          <a:bodyPr anchorCtr="0" anchor="t" bIns="91425" lIns="91425" spcFirstLastPara="1" rIns="91425" wrap="square" tIns="91425">
            <a:noAutofit/>
          </a:bodyPr>
          <a:lstStyle/>
          <a:p>
            <a:pPr indent="-336550" lvl="0" marL="457200" rtl="0" algn="l">
              <a:lnSpc>
                <a:spcPct val="150000"/>
              </a:lnSpc>
              <a:spcBef>
                <a:spcPts val="0"/>
              </a:spcBef>
              <a:spcAft>
                <a:spcPts val="0"/>
              </a:spcAft>
              <a:buSzPts val="1700"/>
              <a:buChar char="●"/>
            </a:pPr>
            <a:r>
              <a:rPr lang="en" sz="1700"/>
              <a:t>AU intensity is measured on a scale from 1 to 5, where 1 indicates least movement and 5 indicates maximum intensity.The intensity level of an AU (e.g., AU12 for smiling) can change the emotional interpretation—from politeness to genuine joy—making accurate intensity measurement essential.</a:t>
            </a:r>
            <a:endParaRPr sz="1700"/>
          </a:p>
          <a:p>
            <a:pPr indent="-336550" lvl="0" marL="457200" rtl="0" algn="l">
              <a:lnSpc>
                <a:spcPct val="150000"/>
              </a:lnSpc>
              <a:spcBef>
                <a:spcPts val="0"/>
              </a:spcBef>
              <a:spcAft>
                <a:spcPts val="0"/>
              </a:spcAft>
              <a:buSzPts val="1700"/>
              <a:buChar char="●"/>
            </a:pPr>
            <a:r>
              <a:rPr lang="en" sz="1700"/>
              <a:t>Our work enhances AU recognition accuracy to achieve state-of-the-art performance in emotion recognition and stress detection.</a:t>
            </a:r>
            <a:endParaRPr sz="1700"/>
          </a:p>
          <a:p>
            <a:pPr indent="-336550" lvl="0" marL="457200" rtl="0" algn="l">
              <a:lnSpc>
                <a:spcPct val="150000"/>
              </a:lnSpc>
              <a:spcBef>
                <a:spcPts val="0"/>
              </a:spcBef>
              <a:spcAft>
                <a:spcPts val="0"/>
              </a:spcAft>
              <a:buSzPts val="1700"/>
              <a:buChar char="●"/>
            </a:pPr>
            <a:r>
              <a:rPr lang="en" sz="1700"/>
              <a:t>This advancement aims to improve stress management and facilitate the creation of personalized stress-reduction strategies for Samjna Analytics..</a:t>
            </a:r>
            <a:endParaRPr sz="17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17"/>
          <p:cNvSpPr txBox="1"/>
          <p:nvPr>
            <p:ph type="title"/>
          </p:nvPr>
        </p:nvSpPr>
        <p:spPr>
          <a:xfrm>
            <a:off x="1162475" y="41830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a:t>Literature Survey</a:t>
            </a:r>
            <a:endParaRPr b="1"/>
          </a:p>
        </p:txBody>
      </p:sp>
      <p:sp>
        <p:nvSpPr>
          <p:cNvPr id="158" name="Google Shape;158;p17"/>
          <p:cNvSpPr txBox="1"/>
          <p:nvPr>
            <p:ph idx="1" type="body"/>
          </p:nvPr>
        </p:nvSpPr>
        <p:spPr>
          <a:xfrm>
            <a:off x="1162475" y="1160525"/>
            <a:ext cx="7617900" cy="3744300"/>
          </a:xfrm>
          <a:prstGeom prst="rect">
            <a:avLst/>
          </a:prstGeom>
        </p:spPr>
        <p:txBody>
          <a:bodyPr anchorCtr="0" anchor="t" bIns="91425" lIns="91425" spcFirstLastPara="1" rIns="91425" wrap="square" tIns="91425">
            <a:noAutofit/>
          </a:bodyPr>
          <a:lstStyle/>
          <a:p>
            <a:pPr indent="-347980" lvl="0" marL="457200" rtl="0" algn="l">
              <a:lnSpc>
                <a:spcPct val="140000"/>
              </a:lnSpc>
              <a:spcBef>
                <a:spcPts val="0"/>
              </a:spcBef>
              <a:spcAft>
                <a:spcPts val="0"/>
              </a:spcAft>
              <a:buSzPts val="1880"/>
              <a:buChar char="●"/>
            </a:pPr>
            <a:r>
              <a:rPr lang="en" sz="1879"/>
              <a:t>A literature survey is essential to understand the current landscape of technologies utilized for detecting Facial Action Coding System (FACS) and to inform the development of Samjna’s own AI model for detecting Action Units (AUs).</a:t>
            </a:r>
            <a:endParaRPr sz="1879"/>
          </a:p>
          <a:p>
            <a:pPr indent="-347980" lvl="0" marL="457200" rtl="0" algn="l">
              <a:lnSpc>
                <a:spcPct val="140000"/>
              </a:lnSpc>
              <a:spcBef>
                <a:spcPts val="0"/>
              </a:spcBef>
              <a:spcAft>
                <a:spcPts val="0"/>
              </a:spcAft>
              <a:buSzPts val="1880"/>
              <a:buChar char="●"/>
            </a:pPr>
            <a:r>
              <a:rPr lang="en" sz="1879"/>
              <a:t>It </a:t>
            </a:r>
            <a:r>
              <a:rPr lang="en" sz="1879"/>
              <a:t>will help us identify best practices in AU detection, reveal gaps in existing technologies, and establish benchmarks against state-of-the-art methods. This knowledge will guide our model development and foster collaboration with researchers.</a:t>
            </a:r>
            <a:endParaRPr sz="1879"/>
          </a:p>
          <a:p>
            <a:pPr indent="0" lvl="0" marL="0" rtl="0" algn="l">
              <a:lnSpc>
                <a:spcPct val="140000"/>
              </a:lnSpc>
              <a:spcBef>
                <a:spcPts val="1200"/>
              </a:spcBef>
              <a:spcAft>
                <a:spcPts val="1200"/>
              </a:spcAft>
              <a:buSzPts val="1018"/>
              <a:buNone/>
            </a:pPr>
            <a:r>
              <a:t/>
            </a:r>
            <a:endParaRPr sz="1879"/>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18"/>
          <p:cNvSpPr txBox="1"/>
          <p:nvPr>
            <p:ph idx="1" type="body"/>
          </p:nvPr>
        </p:nvSpPr>
        <p:spPr>
          <a:xfrm>
            <a:off x="1046775" y="413650"/>
            <a:ext cx="7844100" cy="4552500"/>
          </a:xfrm>
          <a:prstGeom prst="rect">
            <a:avLst/>
          </a:prstGeom>
        </p:spPr>
        <p:txBody>
          <a:bodyPr anchorCtr="0" anchor="t" bIns="91425" lIns="91425" spcFirstLastPara="1" rIns="91425" wrap="square" tIns="91425">
            <a:noAutofit/>
          </a:bodyPr>
          <a:lstStyle/>
          <a:p>
            <a:pPr indent="-343058" lvl="0" marL="457200" rtl="0" algn="l">
              <a:lnSpc>
                <a:spcPct val="130000"/>
              </a:lnSpc>
              <a:spcBef>
                <a:spcPts val="0"/>
              </a:spcBef>
              <a:spcAft>
                <a:spcPts val="0"/>
              </a:spcAft>
              <a:buSzPts val="1803"/>
              <a:buChar char="●"/>
            </a:pPr>
            <a:r>
              <a:rPr lang="en" sz="1802"/>
              <a:t>We have obtained research articles from various well-known academic databases like IEEE, arXiv, ResearchGate  to target the most recent advancements and challenges in the domain.</a:t>
            </a:r>
            <a:endParaRPr sz="1802"/>
          </a:p>
          <a:p>
            <a:pPr indent="-343058" lvl="0" marL="457200" rtl="0" algn="l">
              <a:lnSpc>
                <a:spcPct val="130000"/>
              </a:lnSpc>
              <a:spcBef>
                <a:spcPts val="0"/>
              </a:spcBef>
              <a:spcAft>
                <a:spcPts val="0"/>
              </a:spcAft>
              <a:buSzPts val="1803"/>
              <a:buChar char="●"/>
            </a:pPr>
            <a:r>
              <a:rPr lang="en" sz="1802"/>
              <a:t>a set of carefully selected keywords was used(Keywords pertaining to FACS research, latest in Computer Vision models, top ranked papers and those with highest number of citations in the domain) .</a:t>
            </a:r>
            <a:endParaRPr sz="1802"/>
          </a:p>
          <a:p>
            <a:pPr indent="-343058" lvl="0" marL="457200" rtl="0" algn="just">
              <a:lnSpc>
                <a:spcPct val="130000"/>
              </a:lnSpc>
              <a:spcBef>
                <a:spcPts val="0"/>
              </a:spcBef>
              <a:spcAft>
                <a:spcPts val="0"/>
              </a:spcAft>
              <a:buSzPts val="1803"/>
              <a:buChar char="●"/>
            </a:pPr>
            <a:r>
              <a:rPr lang="en" sz="1802"/>
              <a:t>These keywords were organized into two categories:</a:t>
            </a:r>
            <a:endParaRPr sz="1802"/>
          </a:p>
          <a:p>
            <a:pPr indent="-343058" lvl="1" marL="914400" rtl="0" algn="just">
              <a:lnSpc>
                <a:spcPct val="130000"/>
              </a:lnSpc>
              <a:spcBef>
                <a:spcPts val="0"/>
              </a:spcBef>
              <a:spcAft>
                <a:spcPts val="0"/>
              </a:spcAft>
              <a:buSzPts val="1803"/>
              <a:buChar char="○"/>
            </a:pPr>
            <a:r>
              <a:rPr lang="en" sz="1802"/>
              <a:t>core terms such as Facial Action Unit Recognition, Affective Computing, Deep Learning, Vision Transformers, Comparative Study.</a:t>
            </a:r>
            <a:endParaRPr sz="1802"/>
          </a:p>
          <a:p>
            <a:pPr indent="-343058" lvl="1" marL="914400" rtl="0" algn="just">
              <a:lnSpc>
                <a:spcPct val="130000"/>
              </a:lnSpc>
              <a:spcBef>
                <a:spcPts val="0"/>
              </a:spcBef>
              <a:spcAft>
                <a:spcPts val="0"/>
              </a:spcAft>
              <a:buSzPts val="1803"/>
              <a:buChar char="○"/>
            </a:pPr>
            <a:r>
              <a:rPr lang="en" sz="1802"/>
              <a:t>Technical focus areas like “Feature Extraction, Emotion Detection and Stress detection through facial action units”.</a:t>
            </a:r>
            <a:endParaRPr sz="1617"/>
          </a:p>
          <a:p>
            <a:pPr indent="0" lvl="0" marL="0" rtl="0" algn="l">
              <a:lnSpc>
                <a:spcPct val="95000"/>
              </a:lnSpc>
              <a:spcBef>
                <a:spcPts val="0"/>
              </a:spcBef>
              <a:spcAft>
                <a:spcPts val="1200"/>
              </a:spcAft>
              <a:buSzPts val="1018"/>
              <a:buNone/>
            </a:pPr>
            <a:r>
              <a:t/>
            </a:r>
            <a:endParaRPr sz="1802"/>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19"/>
          <p:cNvSpPr txBox="1"/>
          <p:nvPr>
            <p:ph type="title"/>
          </p:nvPr>
        </p:nvSpPr>
        <p:spPr>
          <a:xfrm>
            <a:off x="1297500" y="232750"/>
            <a:ext cx="7038900" cy="5391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a:t>Dataset Availability</a:t>
            </a:r>
            <a:endParaRPr b="1"/>
          </a:p>
        </p:txBody>
      </p:sp>
      <p:sp>
        <p:nvSpPr>
          <p:cNvPr id="169" name="Google Shape;169;p19"/>
          <p:cNvSpPr txBox="1"/>
          <p:nvPr>
            <p:ph idx="1" type="body"/>
          </p:nvPr>
        </p:nvSpPr>
        <p:spPr>
          <a:xfrm>
            <a:off x="1221300" y="890300"/>
            <a:ext cx="7210500" cy="3919800"/>
          </a:xfrm>
          <a:prstGeom prst="rect">
            <a:avLst/>
          </a:prstGeom>
        </p:spPr>
        <p:txBody>
          <a:bodyPr anchorCtr="0" anchor="t" bIns="91425" lIns="91425" spcFirstLastPara="1" rIns="91425" wrap="square" tIns="91425">
            <a:normAutofit/>
          </a:bodyPr>
          <a:lstStyle/>
          <a:p>
            <a:pPr indent="-336550" lvl="0" marL="457200" rtl="0" algn="l">
              <a:lnSpc>
                <a:spcPct val="150000"/>
              </a:lnSpc>
              <a:spcBef>
                <a:spcPts val="0"/>
              </a:spcBef>
              <a:spcAft>
                <a:spcPts val="0"/>
              </a:spcAft>
              <a:buSzPts val="1700"/>
              <a:buChar char="●"/>
            </a:pPr>
            <a:r>
              <a:rPr b="1" lang="en" sz="1700">
                <a:highlight>
                  <a:schemeClr val="dk1"/>
                </a:highlight>
              </a:rPr>
              <a:t>DISFA(Denver intensity of Spontaneous Facial Action).</a:t>
            </a:r>
            <a:endParaRPr b="1" sz="1700">
              <a:highlight>
                <a:schemeClr val="dk1"/>
              </a:highlight>
            </a:endParaRPr>
          </a:p>
          <a:p>
            <a:pPr indent="-323850" lvl="1" marL="914400" rtl="0" algn="l">
              <a:lnSpc>
                <a:spcPct val="150000"/>
              </a:lnSpc>
              <a:spcBef>
                <a:spcPts val="0"/>
              </a:spcBef>
              <a:spcAft>
                <a:spcPts val="0"/>
              </a:spcAft>
              <a:buSzPts val="1500"/>
              <a:buChar char="○"/>
            </a:pPr>
            <a:r>
              <a:rPr b="1" lang="en" sz="1500">
                <a:highlight>
                  <a:schemeClr val="dk1"/>
                </a:highlight>
              </a:rPr>
              <a:t>videos of 27 individuals with 4845 frames each annotated with 12 action units</a:t>
            </a:r>
            <a:endParaRPr b="1" sz="1500">
              <a:highlight>
                <a:schemeClr val="dk1"/>
              </a:highlight>
            </a:endParaRPr>
          </a:p>
          <a:p>
            <a:pPr indent="-323850" lvl="1" marL="914400" rtl="0" algn="l">
              <a:lnSpc>
                <a:spcPct val="150000"/>
              </a:lnSpc>
              <a:spcBef>
                <a:spcPts val="0"/>
              </a:spcBef>
              <a:spcAft>
                <a:spcPts val="0"/>
              </a:spcAft>
              <a:buSzPts val="1500"/>
              <a:buChar char="○"/>
            </a:pPr>
            <a:r>
              <a:rPr b="1" lang="en" sz="1500">
                <a:highlight>
                  <a:schemeClr val="dk1"/>
                </a:highlight>
              </a:rPr>
              <a:t>Their facial behavior was imaged using a high-resolution (1024 × 768 pixels) BumbleBee Point Grey stereo-vision system at 20 fps under uniform illumination. For each participant, 4845 video frames were recorded.</a:t>
            </a:r>
            <a:endParaRPr b="1" sz="1500">
              <a:highlight>
                <a:schemeClr val="dk1"/>
              </a:highlight>
            </a:endParaRPr>
          </a:p>
          <a:p>
            <a:pPr indent="-336550" lvl="0" marL="457200" rtl="0" algn="l">
              <a:lnSpc>
                <a:spcPct val="150000"/>
              </a:lnSpc>
              <a:spcBef>
                <a:spcPts val="0"/>
              </a:spcBef>
              <a:spcAft>
                <a:spcPts val="0"/>
              </a:spcAft>
              <a:buSzPts val="1700"/>
              <a:buChar char="●"/>
            </a:pPr>
            <a:r>
              <a:rPr b="1" lang="en" sz="1700">
                <a:highlight>
                  <a:schemeClr val="dk1"/>
                </a:highlight>
              </a:rPr>
              <a:t>We have used DISFA in our work to train the AU detection model. Which is a publicly available dataset provided for research purposes only.</a:t>
            </a:r>
            <a:endParaRPr b="1" sz="1700">
              <a:highlight>
                <a:schemeClr val="dk1"/>
              </a:highligh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0"/>
          <p:cNvSpPr txBox="1"/>
          <p:nvPr>
            <p:ph idx="1" type="body"/>
          </p:nvPr>
        </p:nvSpPr>
        <p:spPr>
          <a:xfrm>
            <a:off x="1211700" y="512250"/>
            <a:ext cx="7210500" cy="3919800"/>
          </a:xfrm>
          <a:prstGeom prst="rect">
            <a:avLst/>
          </a:prstGeom>
        </p:spPr>
        <p:txBody>
          <a:bodyPr anchorCtr="0" anchor="t" bIns="91425" lIns="91425" spcFirstLastPara="1" rIns="91425" wrap="square" tIns="91425">
            <a:normAutofit/>
          </a:bodyPr>
          <a:lstStyle/>
          <a:p>
            <a:pPr indent="-311150" lvl="0" marL="457200" rtl="0" algn="l">
              <a:lnSpc>
                <a:spcPct val="150000"/>
              </a:lnSpc>
              <a:spcBef>
                <a:spcPts val="0"/>
              </a:spcBef>
              <a:spcAft>
                <a:spcPts val="0"/>
              </a:spcAft>
              <a:buSzPts val="1300"/>
              <a:buChar char="●"/>
            </a:pPr>
            <a:r>
              <a:rPr b="1" lang="en">
                <a:highlight>
                  <a:schemeClr val="dk1"/>
                </a:highlight>
              </a:rPr>
              <a:t>Other datasets which are coded with facial </a:t>
            </a:r>
            <a:r>
              <a:rPr b="1" lang="en">
                <a:highlight>
                  <a:schemeClr val="dk1"/>
                </a:highlight>
              </a:rPr>
              <a:t>action</a:t>
            </a:r>
            <a:r>
              <a:rPr b="1" lang="en">
                <a:highlight>
                  <a:schemeClr val="dk1"/>
                </a:highlight>
              </a:rPr>
              <a:t> units.</a:t>
            </a:r>
            <a:endParaRPr b="1">
              <a:highlight>
                <a:schemeClr val="dk1"/>
              </a:highlight>
            </a:endParaRPr>
          </a:p>
          <a:p>
            <a:pPr indent="0" lvl="0" marL="457200" rtl="0" algn="l">
              <a:lnSpc>
                <a:spcPct val="150000"/>
              </a:lnSpc>
              <a:spcBef>
                <a:spcPts val="1200"/>
              </a:spcBef>
              <a:spcAft>
                <a:spcPts val="1200"/>
              </a:spcAft>
              <a:buNone/>
            </a:pPr>
            <a:r>
              <a:t/>
            </a:r>
            <a:endParaRPr b="1">
              <a:highlight>
                <a:schemeClr val="dk1"/>
              </a:highlight>
            </a:endParaRPr>
          </a:p>
        </p:txBody>
      </p:sp>
      <p:graphicFrame>
        <p:nvGraphicFramePr>
          <p:cNvPr id="175" name="Google Shape;175;p20"/>
          <p:cNvGraphicFramePr/>
          <p:nvPr/>
        </p:nvGraphicFramePr>
        <p:xfrm>
          <a:off x="1122875" y="1020650"/>
          <a:ext cx="3000000" cy="3000000"/>
        </p:xfrm>
        <a:graphic>
          <a:graphicData uri="http://schemas.openxmlformats.org/drawingml/2006/table">
            <a:tbl>
              <a:tblPr>
                <a:noFill/>
                <a:tableStyleId>{726844EC-B541-4B09-BE20-68D9ED3BEA1A}</a:tableStyleId>
              </a:tblPr>
              <a:tblGrid>
                <a:gridCol w="677525"/>
                <a:gridCol w="1907325"/>
                <a:gridCol w="1292425"/>
                <a:gridCol w="1292425"/>
                <a:gridCol w="1292425"/>
                <a:gridCol w="1292425"/>
              </a:tblGrid>
              <a:tr h="682700">
                <a:tc>
                  <a:txBody>
                    <a:bodyPr/>
                    <a:lstStyle/>
                    <a:p>
                      <a:pPr indent="0" lvl="0" marL="0" rtl="0" algn="ctr">
                        <a:spcBef>
                          <a:spcPts val="0"/>
                        </a:spcBef>
                        <a:spcAft>
                          <a:spcPts val="0"/>
                        </a:spcAft>
                        <a:buNone/>
                      </a:pPr>
                      <a:r>
                        <a:rPr lang="en">
                          <a:solidFill>
                            <a:schemeClr val="lt1"/>
                          </a:solidFill>
                        </a:rPr>
                        <a:t>S.NO</a:t>
                      </a:r>
                      <a:endParaRPr>
                        <a:solidFill>
                          <a:schemeClr val="lt1"/>
                        </a:solidFill>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lt1"/>
                          </a:solidFill>
                        </a:rPr>
                        <a:t>Datasets</a:t>
                      </a:r>
                      <a:endParaRPr>
                        <a:solidFill>
                          <a:schemeClr val="lt1"/>
                        </a:solidFill>
                      </a:endParaRPr>
                    </a:p>
                  </a:txBody>
                  <a:tcPr marT="91425" marB="91425" marR="91425" marL="91425" anchor="ctr">
                    <a:lnL cap="flat" cmpd="sng" w="9525">
                      <a:solidFill>
                        <a:schemeClr val="lt1"/>
                      </a:solidFill>
                      <a:prstDash val="solid"/>
                      <a:round/>
                      <a:headEnd len="sm" w="sm" type="none"/>
                      <a:tailEnd len="sm" w="sm" type="none"/>
                    </a:lnL>
                  </a:tcPr>
                </a:tc>
                <a:tc>
                  <a:txBody>
                    <a:bodyPr/>
                    <a:lstStyle/>
                    <a:p>
                      <a:pPr indent="0" lvl="0" marL="0" rtl="0" algn="ctr">
                        <a:spcBef>
                          <a:spcPts val="0"/>
                        </a:spcBef>
                        <a:spcAft>
                          <a:spcPts val="0"/>
                        </a:spcAft>
                        <a:buNone/>
                      </a:pPr>
                      <a:r>
                        <a:rPr lang="en">
                          <a:solidFill>
                            <a:schemeClr val="lt1"/>
                          </a:solidFill>
                        </a:rPr>
                        <a:t>Subject count</a:t>
                      </a:r>
                      <a:endParaRPr>
                        <a:solidFill>
                          <a:schemeClr val="lt1"/>
                        </a:solidFill>
                      </a:endParaRPr>
                    </a:p>
                  </a:txBody>
                  <a:tcPr marT="91425" marB="91425" marR="91425" marL="91425" anchor="ctr"/>
                </a:tc>
                <a:tc>
                  <a:txBody>
                    <a:bodyPr/>
                    <a:lstStyle/>
                    <a:p>
                      <a:pPr indent="0" lvl="0" marL="0" rtl="0" algn="ctr">
                        <a:spcBef>
                          <a:spcPts val="0"/>
                        </a:spcBef>
                        <a:spcAft>
                          <a:spcPts val="0"/>
                        </a:spcAft>
                        <a:buNone/>
                      </a:pPr>
                      <a:r>
                        <a:rPr lang="en">
                          <a:solidFill>
                            <a:schemeClr val="lt1"/>
                          </a:solidFill>
                        </a:rPr>
                        <a:t>Size per subject</a:t>
                      </a:r>
                      <a:endParaRPr>
                        <a:solidFill>
                          <a:schemeClr val="lt1"/>
                        </a:solidFill>
                      </a:endParaRPr>
                    </a:p>
                  </a:txBody>
                  <a:tcPr marT="91425" marB="91425" marR="91425" marL="91425" anchor="ctr"/>
                </a:tc>
                <a:tc>
                  <a:txBody>
                    <a:bodyPr/>
                    <a:lstStyle/>
                    <a:p>
                      <a:pPr indent="0" lvl="0" marL="0" rtl="0" algn="ctr">
                        <a:spcBef>
                          <a:spcPts val="0"/>
                        </a:spcBef>
                        <a:spcAft>
                          <a:spcPts val="0"/>
                        </a:spcAft>
                        <a:buNone/>
                      </a:pPr>
                      <a:r>
                        <a:rPr lang="en">
                          <a:solidFill>
                            <a:schemeClr val="lt1"/>
                          </a:solidFill>
                        </a:rPr>
                        <a:t>Frame level labelling</a:t>
                      </a:r>
                      <a:endParaRPr>
                        <a:solidFill>
                          <a:schemeClr val="lt1"/>
                        </a:solidFill>
                      </a:endParaRPr>
                    </a:p>
                  </a:txBody>
                  <a:tcPr marT="91425" marB="91425" marR="91425" marL="91425" anchor="ctr"/>
                </a:tc>
                <a:tc>
                  <a:txBody>
                    <a:bodyPr/>
                    <a:lstStyle/>
                    <a:p>
                      <a:pPr indent="0" lvl="0" marL="0" rtl="0" algn="ctr">
                        <a:spcBef>
                          <a:spcPts val="0"/>
                        </a:spcBef>
                        <a:spcAft>
                          <a:spcPts val="0"/>
                        </a:spcAft>
                        <a:buNone/>
                      </a:pPr>
                      <a:r>
                        <a:rPr lang="en">
                          <a:solidFill>
                            <a:schemeClr val="lt1"/>
                          </a:solidFill>
                        </a:rPr>
                        <a:t>Publicly Available</a:t>
                      </a:r>
                      <a:endParaRPr>
                        <a:solidFill>
                          <a:schemeClr val="lt1"/>
                        </a:solidFill>
                      </a:endParaRPr>
                    </a:p>
                  </a:txBody>
                  <a:tcPr marT="91425" marB="91425" marR="91425" marL="91425" anchor="ctr"/>
                </a:tc>
              </a:tr>
              <a:tr h="682700">
                <a:tc>
                  <a:txBody>
                    <a:bodyPr/>
                    <a:lstStyle/>
                    <a:p>
                      <a:pPr indent="0" lvl="0" marL="0" rtl="0" algn="ctr">
                        <a:spcBef>
                          <a:spcPts val="0"/>
                        </a:spcBef>
                        <a:spcAft>
                          <a:spcPts val="0"/>
                        </a:spcAft>
                        <a:buNone/>
                      </a:pPr>
                      <a:r>
                        <a:rPr lang="en">
                          <a:solidFill>
                            <a:schemeClr val="lt1"/>
                          </a:solidFill>
                        </a:rPr>
                        <a:t>1</a:t>
                      </a:r>
                      <a:endParaRPr>
                        <a:solidFill>
                          <a:schemeClr val="lt1"/>
                        </a:solidFill>
                      </a:endParaRPr>
                    </a:p>
                  </a:txBody>
                  <a:tcPr marT="91425" marB="91425" marR="91425" marL="91425" anchor="ctr">
                    <a:lnT cap="flat" cmpd="sng" w="9525">
                      <a:solidFill>
                        <a:schemeClr val="lt1"/>
                      </a:solidFill>
                      <a:prstDash val="solid"/>
                      <a:round/>
                      <a:headEnd len="sm" w="sm" type="none"/>
                      <a:tailEnd len="sm" w="sm" type="none"/>
                    </a:lnT>
                  </a:tcPr>
                </a:tc>
                <a:tc>
                  <a:txBody>
                    <a:bodyPr/>
                    <a:lstStyle/>
                    <a:p>
                      <a:pPr indent="0" lvl="0" marL="0" rtl="0" algn="ctr">
                        <a:spcBef>
                          <a:spcPts val="0"/>
                        </a:spcBef>
                        <a:spcAft>
                          <a:spcPts val="0"/>
                        </a:spcAft>
                        <a:buNone/>
                      </a:pPr>
                      <a:r>
                        <a:rPr lang="en">
                          <a:solidFill>
                            <a:schemeClr val="lt1"/>
                          </a:solidFill>
                        </a:rPr>
                        <a:t>DISFA+</a:t>
                      </a:r>
                      <a:endParaRPr>
                        <a:solidFill>
                          <a:schemeClr val="lt1"/>
                        </a:solidFill>
                      </a:endParaRPr>
                    </a:p>
                  </a:txBody>
                  <a:tcPr marT="91425" marB="91425" marR="91425" marL="91425" anchor="ctr"/>
                </a:tc>
                <a:tc>
                  <a:txBody>
                    <a:bodyPr/>
                    <a:lstStyle/>
                    <a:p>
                      <a:pPr indent="0" lvl="0" marL="0" rtl="0" algn="ctr">
                        <a:spcBef>
                          <a:spcPts val="0"/>
                        </a:spcBef>
                        <a:spcAft>
                          <a:spcPts val="0"/>
                        </a:spcAft>
                        <a:buNone/>
                      </a:pPr>
                      <a:r>
                        <a:rPr lang="en">
                          <a:solidFill>
                            <a:schemeClr val="lt1"/>
                          </a:solidFill>
                        </a:rPr>
                        <a:t>9</a:t>
                      </a:r>
                      <a:endParaRPr>
                        <a:solidFill>
                          <a:schemeClr val="lt1"/>
                        </a:solidFill>
                      </a:endParaRPr>
                    </a:p>
                  </a:txBody>
                  <a:tcPr marT="91425" marB="91425" marR="91425" marL="91425" anchor="ctr"/>
                </a:tc>
                <a:tc>
                  <a:txBody>
                    <a:bodyPr/>
                    <a:lstStyle/>
                    <a:p>
                      <a:pPr indent="0" lvl="0" marL="0" rtl="0" algn="ctr">
                        <a:spcBef>
                          <a:spcPts val="0"/>
                        </a:spcBef>
                        <a:spcAft>
                          <a:spcPts val="0"/>
                        </a:spcAft>
                        <a:buNone/>
                      </a:pPr>
                      <a:r>
                        <a:rPr lang="en">
                          <a:solidFill>
                            <a:schemeClr val="lt1"/>
                          </a:solidFill>
                        </a:rPr>
                        <a:t>4845</a:t>
                      </a:r>
                      <a:endParaRPr>
                        <a:solidFill>
                          <a:schemeClr val="lt1"/>
                        </a:solidFill>
                      </a:endParaRPr>
                    </a:p>
                  </a:txBody>
                  <a:tcPr marT="91425" marB="91425" marR="91425" marL="91425" anchor="ctr"/>
                </a:tc>
                <a:tc>
                  <a:txBody>
                    <a:bodyPr/>
                    <a:lstStyle/>
                    <a:p>
                      <a:pPr indent="0" lvl="0" marL="0" rtl="0" algn="ctr">
                        <a:spcBef>
                          <a:spcPts val="0"/>
                        </a:spcBef>
                        <a:spcAft>
                          <a:spcPts val="0"/>
                        </a:spcAft>
                        <a:buNone/>
                      </a:pPr>
                      <a:r>
                        <a:rPr lang="en">
                          <a:solidFill>
                            <a:schemeClr val="lt1"/>
                          </a:solidFill>
                        </a:rPr>
                        <a:t>yes</a:t>
                      </a:r>
                      <a:endParaRPr>
                        <a:solidFill>
                          <a:schemeClr val="lt1"/>
                        </a:solidFill>
                      </a:endParaRPr>
                    </a:p>
                  </a:txBody>
                  <a:tcPr marT="91425" marB="91425" marR="91425" marL="91425" anchor="ctr"/>
                </a:tc>
                <a:tc>
                  <a:txBody>
                    <a:bodyPr/>
                    <a:lstStyle/>
                    <a:p>
                      <a:pPr indent="0" lvl="0" marL="0" rtl="0" algn="ctr">
                        <a:spcBef>
                          <a:spcPts val="0"/>
                        </a:spcBef>
                        <a:spcAft>
                          <a:spcPts val="0"/>
                        </a:spcAft>
                        <a:buNone/>
                      </a:pPr>
                      <a:r>
                        <a:rPr lang="en">
                          <a:solidFill>
                            <a:schemeClr val="lt1"/>
                          </a:solidFill>
                        </a:rPr>
                        <a:t>Y</a:t>
                      </a:r>
                      <a:r>
                        <a:rPr lang="en">
                          <a:solidFill>
                            <a:schemeClr val="lt1"/>
                          </a:solidFill>
                        </a:rPr>
                        <a:t>es(research)</a:t>
                      </a:r>
                      <a:endParaRPr>
                        <a:solidFill>
                          <a:schemeClr val="lt1"/>
                        </a:solidFill>
                      </a:endParaRPr>
                    </a:p>
                  </a:txBody>
                  <a:tcPr marT="91425" marB="91425" marR="91425" marL="91425" anchor="ctr"/>
                </a:tc>
              </a:tr>
              <a:tr h="443750">
                <a:tc>
                  <a:txBody>
                    <a:bodyPr/>
                    <a:lstStyle/>
                    <a:p>
                      <a:pPr indent="0" lvl="0" marL="0" rtl="0" algn="ctr">
                        <a:spcBef>
                          <a:spcPts val="0"/>
                        </a:spcBef>
                        <a:spcAft>
                          <a:spcPts val="0"/>
                        </a:spcAft>
                        <a:buNone/>
                      </a:pPr>
                      <a:r>
                        <a:rPr lang="en">
                          <a:solidFill>
                            <a:schemeClr val="lt1"/>
                          </a:solidFill>
                        </a:rPr>
                        <a:t>2</a:t>
                      </a:r>
                      <a:endParaRPr>
                        <a:solidFill>
                          <a:schemeClr val="lt1"/>
                        </a:solidFill>
                      </a:endParaRPr>
                    </a:p>
                  </a:txBody>
                  <a:tcPr marT="91425" marB="91425" marR="91425" marL="91425" anchor="ctr"/>
                </a:tc>
                <a:tc>
                  <a:txBody>
                    <a:bodyPr/>
                    <a:lstStyle/>
                    <a:p>
                      <a:pPr indent="0" lvl="0" marL="0" rtl="0" algn="ctr">
                        <a:spcBef>
                          <a:spcPts val="0"/>
                        </a:spcBef>
                        <a:spcAft>
                          <a:spcPts val="0"/>
                        </a:spcAft>
                        <a:buNone/>
                      </a:pPr>
                      <a:r>
                        <a:rPr lang="en">
                          <a:solidFill>
                            <a:schemeClr val="lt1"/>
                          </a:solidFill>
                        </a:rPr>
                        <a:t>CK+</a:t>
                      </a:r>
                      <a:endParaRPr>
                        <a:solidFill>
                          <a:schemeClr val="lt1"/>
                        </a:solidFill>
                      </a:endParaRPr>
                    </a:p>
                  </a:txBody>
                  <a:tcPr marT="91425" marB="91425" marR="91425" marL="91425" anchor="ctr"/>
                </a:tc>
                <a:tc>
                  <a:txBody>
                    <a:bodyPr/>
                    <a:lstStyle/>
                    <a:p>
                      <a:pPr indent="0" lvl="0" marL="0" rtl="0" algn="ctr">
                        <a:spcBef>
                          <a:spcPts val="0"/>
                        </a:spcBef>
                        <a:spcAft>
                          <a:spcPts val="0"/>
                        </a:spcAft>
                        <a:buNone/>
                      </a:pPr>
                      <a:r>
                        <a:rPr lang="en">
                          <a:solidFill>
                            <a:schemeClr val="lt1"/>
                          </a:solidFill>
                        </a:rPr>
                        <a:t>201</a:t>
                      </a:r>
                      <a:endParaRPr>
                        <a:solidFill>
                          <a:schemeClr val="lt1"/>
                        </a:solidFill>
                      </a:endParaRPr>
                    </a:p>
                  </a:txBody>
                  <a:tcPr marT="91425" marB="91425" marR="91425" marL="91425" anchor="ctr"/>
                </a:tc>
                <a:tc>
                  <a:txBody>
                    <a:bodyPr/>
                    <a:lstStyle/>
                    <a:p>
                      <a:pPr indent="0" lvl="0" marL="0" rtl="0" algn="ctr">
                        <a:spcBef>
                          <a:spcPts val="0"/>
                        </a:spcBef>
                        <a:spcAft>
                          <a:spcPts val="0"/>
                        </a:spcAft>
                        <a:buNone/>
                      </a:pPr>
                      <a:r>
                        <a:rPr lang="en">
                          <a:solidFill>
                            <a:schemeClr val="lt1"/>
                          </a:solidFill>
                        </a:rPr>
                        <a:t>593</a:t>
                      </a:r>
                      <a:endParaRPr>
                        <a:solidFill>
                          <a:schemeClr val="lt1"/>
                        </a:solidFill>
                      </a:endParaRPr>
                    </a:p>
                  </a:txBody>
                  <a:tcPr marT="91425" marB="91425" marR="91425" marL="91425" anchor="ctr"/>
                </a:tc>
                <a:tc>
                  <a:txBody>
                    <a:bodyPr/>
                    <a:lstStyle/>
                    <a:p>
                      <a:pPr indent="0" lvl="0" marL="0" rtl="0" algn="ctr">
                        <a:spcBef>
                          <a:spcPts val="0"/>
                        </a:spcBef>
                        <a:spcAft>
                          <a:spcPts val="0"/>
                        </a:spcAft>
                        <a:buNone/>
                      </a:pPr>
                      <a:r>
                        <a:rPr lang="en">
                          <a:solidFill>
                            <a:schemeClr val="lt1"/>
                          </a:solidFill>
                        </a:rPr>
                        <a:t>yes</a:t>
                      </a:r>
                      <a:endParaRPr>
                        <a:solidFill>
                          <a:schemeClr val="lt1"/>
                        </a:solidFill>
                      </a:endParaRPr>
                    </a:p>
                  </a:txBody>
                  <a:tcPr marT="91425" marB="91425" marR="91425" marL="91425" anchor="ctr"/>
                </a:tc>
                <a:tc>
                  <a:txBody>
                    <a:bodyPr/>
                    <a:lstStyle/>
                    <a:p>
                      <a:pPr indent="0" lvl="0" marL="0" rtl="0" algn="ctr">
                        <a:spcBef>
                          <a:spcPts val="0"/>
                        </a:spcBef>
                        <a:spcAft>
                          <a:spcPts val="0"/>
                        </a:spcAft>
                        <a:buNone/>
                      </a:pPr>
                      <a:r>
                        <a:rPr lang="en">
                          <a:solidFill>
                            <a:schemeClr val="lt1"/>
                          </a:solidFill>
                        </a:rPr>
                        <a:t>No</a:t>
                      </a:r>
                      <a:endParaRPr>
                        <a:solidFill>
                          <a:schemeClr val="lt1"/>
                        </a:solidFill>
                      </a:endParaRPr>
                    </a:p>
                  </a:txBody>
                  <a:tcPr marT="91425" marB="91425" marR="91425" marL="91425" anchor="ctr"/>
                </a:tc>
              </a:tr>
              <a:tr h="443750">
                <a:tc>
                  <a:txBody>
                    <a:bodyPr/>
                    <a:lstStyle/>
                    <a:p>
                      <a:pPr indent="0" lvl="0" marL="0" rtl="0" algn="ctr">
                        <a:spcBef>
                          <a:spcPts val="0"/>
                        </a:spcBef>
                        <a:spcAft>
                          <a:spcPts val="0"/>
                        </a:spcAft>
                        <a:buNone/>
                      </a:pPr>
                      <a:r>
                        <a:rPr lang="en">
                          <a:solidFill>
                            <a:schemeClr val="lt1"/>
                          </a:solidFill>
                        </a:rPr>
                        <a:t>3</a:t>
                      </a:r>
                      <a:endParaRPr>
                        <a:solidFill>
                          <a:schemeClr val="lt1"/>
                        </a:solidFill>
                      </a:endParaRPr>
                    </a:p>
                  </a:txBody>
                  <a:tcPr marT="91425" marB="91425" marR="91425" marL="91425" anchor="ctr"/>
                </a:tc>
                <a:tc>
                  <a:txBody>
                    <a:bodyPr/>
                    <a:lstStyle/>
                    <a:p>
                      <a:pPr indent="0" lvl="0" marL="0" rtl="0" algn="ctr">
                        <a:spcBef>
                          <a:spcPts val="0"/>
                        </a:spcBef>
                        <a:spcAft>
                          <a:spcPts val="0"/>
                        </a:spcAft>
                        <a:buNone/>
                      </a:pPr>
                      <a:r>
                        <a:rPr lang="en">
                          <a:solidFill>
                            <a:schemeClr val="lt1"/>
                          </a:solidFill>
                        </a:rPr>
                        <a:t>AMFED</a:t>
                      </a:r>
                      <a:endParaRPr>
                        <a:solidFill>
                          <a:schemeClr val="lt1"/>
                        </a:solidFill>
                      </a:endParaRPr>
                    </a:p>
                  </a:txBody>
                  <a:tcPr marT="91425" marB="91425" marR="91425" marL="91425" anchor="ctr"/>
                </a:tc>
                <a:tc>
                  <a:txBody>
                    <a:bodyPr/>
                    <a:lstStyle/>
                    <a:p>
                      <a:pPr indent="0" lvl="0" marL="0" rtl="0" algn="ctr">
                        <a:spcBef>
                          <a:spcPts val="0"/>
                        </a:spcBef>
                        <a:spcAft>
                          <a:spcPts val="0"/>
                        </a:spcAft>
                        <a:buNone/>
                      </a:pPr>
                      <a:r>
                        <a:rPr lang="en">
                          <a:solidFill>
                            <a:schemeClr val="lt1"/>
                          </a:solidFill>
                        </a:rPr>
                        <a:t>5268</a:t>
                      </a:r>
                      <a:endParaRPr>
                        <a:solidFill>
                          <a:schemeClr val="lt1"/>
                        </a:solidFill>
                      </a:endParaRPr>
                    </a:p>
                  </a:txBody>
                  <a:tcPr marT="91425" marB="91425" marR="91425" marL="91425" anchor="ctr"/>
                </a:tc>
                <a:tc>
                  <a:txBody>
                    <a:bodyPr/>
                    <a:lstStyle/>
                    <a:p>
                      <a:pPr indent="0" lvl="0" marL="0" rtl="0" algn="ctr">
                        <a:spcBef>
                          <a:spcPts val="0"/>
                        </a:spcBef>
                        <a:spcAft>
                          <a:spcPts val="0"/>
                        </a:spcAft>
                        <a:buNone/>
                      </a:pPr>
                      <a:r>
                        <a:rPr lang="en">
                          <a:solidFill>
                            <a:schemeClr val="lt1"/>
                          </a:solidFill>
                        </a:rPr>
                        <a:t>242</a:t>
                      </a:r>
                      <a:endParaRPr>
                        <a:solidFill>
                          <a:schemeClr val="lt1"/>
                        </a:solidFill>
                      </a:endParaRPr>
                    </a:p>
                  </a:txBody>
                  <a:tcPr marT="91425" marB="91425" marR="91425" marL="91425" anchor="ctr"/>
                </a:tc>
                <a:tc>
                  <a:txBody>
                    <a:bodyPr/>
                    <a:lstStyle/>
                    <a:p>
                      <a:pPr indent="0" lvl="0" marL="0" rtl="0" algn="ctr">
                        <a:spcBef>
                          <a:spcPts val="0"/>
                        </a:spcBef>
                        <a:spcAft>
                          <a:spcPts val="0"/>
                        </a:spcAft>
                        <a:buNone/>
                      </a:pPr>
                      <a:r>
                        <a:rPr lang="en">
                          <a:solidFill>
                            <a:schemeClr val="lt1"/>
                          </a:solidFill>
                        </a:rPr>
                        <a:t>yes</a:t>
                      </a:r>
                      <a:endParaRPr>
                        <a:solidFill>
                          <a:schemeClr val="lt1"/>
                        </a:solidFill>
                      </a:endParaRPr>
                    </a:p>
                  </a:txBody>
                  <a:tcPr marT="91425" marB="91425" marR="91425" marL="91425" anchor="ctr"/>
                </a:tc>
                <a:tc>
                  <a:txBody>
                    <a:bodyPr/>
                    <a:lstStyle/>
                    <a:p>
                      <a:pPr indent="0" lvl="0" marL="0" rtl="0" algn="ctr">
                        <a:spcBef>
                          <a:spcPts val="0"/>
                        </a:spcBef>
                        <a:spcAft>
                          <a:spcPts val="0"/>
                        </a:spcAft>
                        <a:buNone/>
                      </a:pPr>
                      <a:r>
                        <a:rPr lang="en">
                          <a:solidFill>
                            <a:schemeClr val="lt1"/>
                          </a:solidFill>
                        </a:rPr>
                        <a:t>Yes(research)</a:t>
                      </a:r>
                      <a:endParaRPr>
                        <a:solidFill>
                          <a:schemeClr val="lt1"/>
                        </a:solidFill>
                      </a:endParaRPr>
                    </a:p>
                  </a:txBody>
                  <a:tcPr marT="91425" marB="91425" marR="91425" marL="91425" anchor="ctr"/>
                </a:tc>
              </a:tr>
              <a:tr h="443750">
                <a:tc>
                  <a:txBody>
                    <a:bodyPr/>
                    <a:lstStyle/>
                    <a:p>
                      <a:pPr indent="0" lvl="0" marL="0" rtl="0" algn="ctr">
                        <a:spcBef>
                          <a:spcPts val="0"/>
                        </a:spcBef>
                        <a:spcAft>
                          <a:spcPts val="0"/>
                        </a:spcAft>
                        <a:buNone/>
                      </a:pPr>
                      <a:r>
                        <a:rPr lang="en">
                          <a:solidFill>
                            <a:schemeClr val="lt1"/>
                          </a:solidFill>
                        </a:rPr>
                        <a:t>4</a:t>
                      </a:r>
                      <a:endParaRPr>
                        <a:solidFill>
                          <a:schemeClr val="lt1"/>
                        </a:solidFill>
                      </a:endParaRPr>
                    </a:p>
                  </a:txBody>
                  <a:tcPr marT="91425" marB="91425" marR="91425" marL="91425" anchor="ctr"/>
                </a:tc>
                <a:tc>
                  <a:txBody>
                    <a:bodyPr/>
                    <a:lstStyle/>
                    <a:p>
                      <a:pPr indent="0" lvl="0" marL="0" rtl="0" algn="ctr">
                        <a:spcBef>
                          <a:spcPts val="0"/>
                        </a:spcBef>
                        <a:spcAft>
                          <a:spcPts val="0"/>
                        </a:spcAft>
                        <a:buNone/>
                      </a:pPr>
                      <a:r>
                        <a:rPr lang="en">
                          <a:solidFill>
                            <a:schemeClr val="lt1"/>
                          </a:solidFill>
                        </a:rPr>
                        <a:t>BP4D</a:t>
                      </a:r>
                      <a:endParaRPr>
                        <a:solidFill>
                          <a:schemeClr val="lt1"/>
                        </a:solidFill>
                      </a:endParaRPr>
                    </a:p>
                  </a:txBody>
                  <a:tcPr marT="91425" marB="91425" marR="91425" marL="91425" anchor="ctr"/>
                </a:tc>
                <a:tc>
                  <a:txBody>
                    <a:bodyPr/>
                    <a:lstStyle/>
                    <a:p>
                      <a:pPr indent="0" lvl="0" marL="0" rtl="0" algn="ctr">
                        <a:spcBef>
                          <a:spcPts val="0"/>
                        </a:spcBef>
                        <a:spcAft>
                          <a:spcPts val="0"/>
                        </a:spcAft>
                        <a:buNone/>
                      </a:pPr>
                      <a:r>
                        <a:rPr lang="en">
                          <a:solidFill>
                            <a:schemeClr val="lt1"/>
                          </a:solidFill>
                        </a:rPr>
                        <a:t>41</a:t>
                      </a:r>
                      <a:endParaRPr>
                        <a:solidFill>
                          <a:schemeClr val="lt1"/>
                        </a:solidFill>
                      </a:endParaRPr>
                    </a:p>
                  </a:txBody>
                  <a:tcPr marT="91425" marB="91425" marR="91425" marL="91425" anchor="ctr"/>
                </a:tc>
                <a:tc>
                  <a:txBody>
                    <a:bodyPr/>
                    <a:lstStyle/>
                    <a:p>
                      <a:pPr indent="0" lvl="0" marL="0" rtl="0" algn="ctr">
                        <a:spcBef>
                          <a:spcPts val="0"/>
                        </a:spcBef>
                        <a:spcAft>
                          <a:spcPts val="0"/>
                        </a:spcAft>
                        <a:buNone/>
                      </a:pPr>
                      <a:r>
                        <a:rPr lang="en">
                          <a:solidFill>
                            <a:schemeClr val="lt1"/>
                          </a:solidFill>
                        </a:rPr>
                        <a:t>328</a:t>
                      </a:r>
                      <a:endParaRPr>
                        <a:solidFill>
                          <a:schemeClr val="lt1"/>
                        </a:solidFill>
                      </a:endParaRPr>
                    </a:p>
                  </a:txBody>
                  <a:tcPr marT="91425" marB="91425" marR="91425" marL="91425" anchor="ctr"/>
                </a:tc>
                <a:tc>
                  <a:txBody>
                    <a:bodyPr/>
                    <a:lstStyle/>
                    <a:p>
                      <a:pPr indent="0" lvl="0" marL="0" rtl="0" algn="ctr">
                        <a:spcBef>
                          <a:spcPts val="0"/>
                        </a:spcBef>
                        <a:spcAft>
                          <a:spcPts val="0"/>
                        </a:spcAft>
                        <a:buNone/>
                      </a:pPr>
                      <a:r>
                        <a:rPr lang="en">
                          <a:solidFill>
                            <a:schemeClr val="lt1"/>
                          </a:solidFill>
                        </a:rPr>
                        <a:t>yes</a:t>
                      </a:r>
                      <a:endParaRPr>
                        <a:solidFill>
                          <a:schemeClr val="lt1"/>
                        </a:solidFill>
                      </a:endParaRPr>
                    </a:p>
                  </a:txBody>
                  <a:tcPr marT="91425" marB="91425" marR="91425" marL="91425" anchor="ctr"/>
                </a:tc>
                <a:tc>
                  <a:txBody>
                    <a:bodyPr/>
                    <a:lstStyle/>
                    <a:p>
                      <a:pPr indent="0" lvl="0" marL="0" rtl="0" algn="ctr">
                        <a:spcBef>
                          <a:spcPts val="0"/>
                        </a:spcBef>
                        <a:spcAft>
                          <a:spcPts val="0"/>
                        </a:spcAft>
                        <a:buNone/>
                      </a:pPr>
                      <a:r>
                        <a:rPr lang="en">
                          <a:solidFill>
                            <a:schemeClr val="lt1"/>
                          </a:solidFill>
                        </a:rPr>
                        <a:t>No</a:t>
                      </a:r>
                      <a:endParaRPr>
                        <a:solidFill>
                          <a:schemeClr val="lt1"/>
                        </a:solidFill>
                      </a:endParaRPr>
                    </a:p>
                  </a:txBody>
                  <a:tcPr marT="91425" marB="91425" marR="91425" marL="91425" anchor="ctr"/>
                </a:tc>
              </a:tr>
              <a:tr h="443750">
                <a:tc>
                  <a:txBody>
                    <a:bodyPr/>
                    <a:lstStyle/>
                    <a:p>
                      <a:pPr indent="0" lvl="0" marL="0" rtl="0" algn="ctr">
                        <a:spcBef>
                          <a:spcPts val="0"/>
                        </a:spcBef>
                        <a:spcAft>
                          <a:spcPts val="0"/>
                        </a:spcAft>
                        <a:buNone/>
                      </a:pPr>
                      <a:r>
                        <a:rPr lang="en">
                          <a:solidFill>
                            <a:schemeClr val="lt1"/>
                          </a:solidFill>
                        </a:rPr>
                        <a:t>5</a:t>
                      </a:r>
                      <a:endParaRPr>
                        <a:solidFill>
                          <a:schemeClr val="lt1"/>
                        </a:solidFill>
                      </a:endParaRPr>
                    </a:p>
                  </a:txBody>
                  <a:tcPr marT="91425" marB="91425" marR="91425" marL="91425" anchor="ctr"/>
                </a:tc>
                <a:tc>
                  <a:txBody>
                    <a:bodyPr/>
                    <a:lstStyle/>
                    <a:p>
                      <a:pPr indent="0" lvl="0" marL="0" rtl="0" algn="ctr">
                        <a:spcBef>
                          <a:spcPts val="0"/>
                        </a:spcBef>
                        <a:spcAft>
                          <a:spcPts val="0"/>
                        </a:spcAft>
                        <a:buNone/>
                      </a:pPr>
                      <a:r>
                        <a:rPr lang="en">
                          <a:solidFill>
                            <a:schemeClr val="lt1"/>
                          </a:solidFill>
                        </a:rPr>
                        <a:t>CASME</a:t>
                      </a:r>
                      <a:endParaRPr>
                        <a:solidFill>
                          <a:schemeClr val="lt1"/>
                        </a:solidFill>
                      </a:endParaRPr>
                    </a:p>
                  </a:txBody>
                  <a:tcPr marT="91425" marB="91425" marR="91425" marL="91425" anchor="ctr"/>
                </a:tc>
                <a:tc>
                  <a:txBody>
                    <a:bodyPr/>
                    <a:lstStyle/>
                    <a:p>
                      <a:pPr indent="0" lvl="0" marL="0" rtl="0" algn="ctr">
                        <a:spcBef>
                          <a:spcPts val="0"/>
                        </a:spcBef>
                        <a:spcAft>
                          <a:spcPts val="0"/>
                        </a:spcAft>
                        <a:buNone/>
                      </a:pPr>
                      <a:r>
                        <a:rPr lang="en">
                          <a:solidFill>
                            <a:schemeClr val="lt1"/>
                          </a:solidFill>
                        </a:rPr>
                        <a:t>35</a:t>
                      </a:r>
                      <a:endParaRPr>
                        <a:solidFill>
                          <a:schemeClr val="lt1"/>
                        </a:solidFill>
                      </a:endParaRPr>
                    </a:p>
                  </a:txBody>
                  <a:tcPr marT="91425" marB="91425" marR="91425" marL="91425" anchor="ctr"/>
                </a:tc>
                <a:tc>
                  <a:txBody>
                    <a:bodyPr/>
                    <a:lstStyle/>
                    <a:p>
                      <a:pPr indent="0" lvl="0" marL="0" rtl="0" algn="ctr">
                        <a:spcBef>
                          <a:spcPts val="0"/>
                        </a:spcBef>
                        <a:spcAft>
                          <a:spcPts val="0"/>
                        </a:spcAft>
                        <a:buNone/>
                      </a:pPr>
                      <a:r>
                        <a:rPr lang="en">
                          <a:solidFill>
                            <a:schemeClr val="lt1"/>
                          </a:solidFill>
                        </a:rPr>
                        <a:t>247</a:t>
                      </a:r>
                      <a:endParaRPr>
                        <a:solidFill>
                          <a:schemeClr val="lt1"/>
                        </a:solidFill>
                      </a:endParaRPr>
                    </a:p>
                  </a:txBody>
                  <a:tcPr marT="91425" marB="91425" marR="91425" marL="91425" anchor="ctr"/>
                </a:tc>
                <a:tc>
                  <a:txBody>
                    <a:bodyPr/>
                    <a:lstStyle/>
                    <a:p>
                      <a:pPr indent="0" lvl="0" marL="0" rtl="0" algn="ctr">
                        <a:spcBef>
                          <a:spcPts val="0"/>
                        </a:spcBef>
                        <a:spcAft>
                          <a:spcPts val="0"/>
                        </a:spcAft>
                        <a:buNone/>
                      </a:pPr>
                      <a:r>
                        <a:rPr lang="en">
                          <a:solidFill>
                            <a:schemeClr val="lt1"/>
                          </a:solidFill>
                        </a:rPr>
                        <a:t>no</a:t>
                      </a:r>
                      <a:endParaRPr>
                        <a:solidFill>
                          <a:schemeClr val="lt1"/>
                        </a:solidFill>
                      </a:endParaRPr>
                    </a:p>
                  </a:txBody>
                  <a:tcPr marT="91425" marB="91425" marR="91425" marL="91425" anchor="ctr"/>
                </a:tc>
                <a:tc>
                  <a:txBody>
                    <a:bodyPr/>
                    <a:lstStyle/>
                    <a:p>
                      <a:pPr indent="0" lvl="0" marL="0" rtl="0" algn="ctr">
                        <a:spcBef>
                          <a:spcPts val="0"/>
                        </a:spcBef>
                        <a:spcAft>
                          <a:spcPts val="0"/>
                        </a:spcAft>
                        <a:buNone/>
                      </a:pPr>
                      <a:r>
                        <a:rPr lang="en">
                          <a:solidFill>
                            <a:schemeClr val="lt1"/>
                          </a:solidFill>
                        </a:rPr>
                        <a:t>No</a:t>
                      </a:r>
                      <a:endParaRPr>
                        <a:solidFill>
                          <a:schemeClr val="lt1"/>
                        </a:solidFill>
                      </a:endParaRPr>
                    </a:p>
                  </a:txBody>
                  <a:tcPr marT="91425" marB="91425" marR="91425" marL="91425" anchor="ctr"/>
                </a:tc>
              </a:tr>
              <a:tr h="600950">
                <a:tc>
                  <a:txBody>
                    <a:bodyPr/>
                    <a:lstStyle/>
                    <a:p>
                      <a:pPr indent="0" lvl="0" marL="0" rtl="0" algn="ctr">
                        <a:spcBef>
                          <a:spcPts val="0"/>
                        </a:spcBef>
                        <a:spcAft>
                          <a:spcPts val="0"/>
                        </a:spcAft>
                        <a:buNone/>
                      </a:pPr>
                      <a:r>
                        <a:rPr lang="en">
                          <a:solidFill>
                            <a:schemeClr val="lt1"/>
                          </a:solidFill>
                        </a:rPr>
                        <a:t>6</a:t>
                      </a:r>
                      <a:endParaRPr>
                        <a:solidFill>
                          <a:schemeClr val="lt1"/>
                        </a:solidFill>
                      </a:endParaRPr>
                    </a:p>
                  </a:txBody>
                  <a:tcPr marT="91425" marB="91425" marR="91425" marL="91425" anchor="ctr"/>
                </a:tc>
                <a:tc>
                  <a:txBody>
                    <a:bodyPr/>
                    <a:lstStyle/>
                    <a:p>
                      <a:pPr indent="0" lvl="0" marL="0" rtl="0" algn="ctr">
                        <a:spcBef>
                          <a:spcPts val="0"/>
                        </a:spcBef>
                        <a:spcAft>
                          <a:spcPts val="0"/>
                        </a:spcAft>
                        <a:buNone/>
                      </a:pPr>
                      <a:r>
                        <a:rPr lang="en">
                          <a:solidFill>
                            <a:schemeClr val="lt1"/>
                          </a:solidFill>
                        </a:rPr>
                        <a:t>EmotioNet</a:t>
                      </a:r>
                      <a:endParaRPr>
                        <a:solidFill>
                          <a:schemeClr val="lt1"/>
                        </a:solidFill>
                      </a:endParaRPr>
                    </a:p>
                  </a:txBody>
                  <a:tcPr marT="91425" marB="91425" marR="91425" marL="91425" anchor="ctr"/>
                </a:tc>
                <a:tc>
                  <a:txBody>
                    <a:bodyPr/>
                    <a:lstStyle/>
                    <a:p>
                      <a:pPr indent="0" lvl="0" marL="0" rtl="0" algn="ctr">
                        <a:spcBef>
                          <a:spcPts val="0"/>
                        </a:spcBef>
                        <a:spcAft>
                          <a:spcPts val="0"/>
                        </a:spcAft>
                        <a:buNone/>
                      </a:pPr>
                      <a:r>
                        <a:rPr lang="en">
                          <a:solidFill>
                            <a:schemeClr val="lt1"/>
                          </a:solidFill>
                        </a:rPr>
                        <a:t>NA</a:t>
                      </a:r>
                      <a:endParaRPr>
                        <a:solidFill>
                          <a:schemeClr val="lt1"/>
                        </a:solidFill>
                      </a:endParaRPr>
                    </a:p>
                  </a:txBody>
                  <a:tcPr marT="91425" marB="91425" marR="91425" marL="91425" anchor="ctr"/>
                </a:tc>
                <a:tc>
                  <a:txBody>
                    <a:bodyPr/>
                    <a:lstStyle/>
                    <a:p>
                      <a:pPr indent="0" lvl="0" marL="0" rtl="0" algn="ctr">
                        <a:spcBef>
                          <a:spcPts val="0"/>
                        </a:spcBef>
                        <a:spcAft>
                          <a:spcPts val="0"/>
                        </a:spcAft>
                        <a:buNone/>
                      </a:pPr>
                      <a:r>
                        <a:rPr lang="en">
                          <a:solidFill>
                            <a:schemeClr val="lt1"/>
                          </a:solidFill>
                        </a:rPr>
                        <a:t>950000 frames in total</a:t>
                      </a:r>
                      <a:endParaRPr>
                        <a:solidFill>
                          <a:schemeClr val="lt1"/>
                        </a:solidFill>
                      </a:endParaRPr>
                    </a:p>
                  </a:txBody>
                  <a:tcPr marT="91425" marB="91425" marR="91425" marL="91425" anchor="ctr"/>
                </a:tc>
                <a:tc>
                  <a:txBody>
                    <a:bodyPr/>
                    <a:lstStyle/>
                    <a:p>
                      <a:pPr indent="0" lvl="0" marL="0" rtl="0" algn="ctr">
                        <a:spcBef>
                          <a:spcPts val="0"/>
                        </a:spcBef>
                        <a:spcAft>
                          <a:spcPts val="0"/>
                        </a:spcAft>
                        <a:buNone/>
                      </a:pPr>
                      <a:r>
                        <a:rPr lang="en">
                          <a:solidFill>
                            <a:schemeClr val="lt1"/>
                          </a:solidFill>
                        </a:rPr>
                        <a:t>yes</a:t>
                      </a:r>
                      <a:endParaRPr>
                        <a:solidFill>
                          <a:schemeClr val="lt1"/>
                        </a:solidFill>
                      </a:endParaRPr>
                    </a:p>
                  </a:txBody>
                  <a:tcPr marT="91425" marB="91425" marR="91425" marL="91425" anchor="ctr"/>
                </a:tc>
                <a:tc>
                  <a:txBody>
                    <a:bodyPr/>
                    <a:lstStyle/>
                    <a:p>
                      <a:pPr indent="0" lvl="0" marL="0" rtl="0" algn="ctr">
                        <a:spcBef>
                          <a:spcPts val="0"/>
                        </a:spcBef>
                        <a:spcAft>
                          <a:spcPts val="0"/>
                        </a:spcAft>
                        <a:buNone/>
                      </a:pPr>
                      <a:r>
                        <a:rPr lang="en">
                          <a:solidFill>
                            <a:schemeClr val="lt1"/>
                          </a:solidFill>
                        </a:rPr>
                        <a:t>No</a:t>
                      </a:r>
                      <a:endParaRPr>
                        <a:solidFill>
                          <a:schemeClr val="lt1"/>
                        </a:solidFill>
                      </a:endParaRPr>
                    </a:p>
                  </a:txBody>
                  <a:tcPr marT="91425" marB="91425" marR="91425" marL="91425" anchor="ct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1"/>
          <p:cNvSpPr txBox="1"/>
          <p:nvPr/>
        </p:nvSpPr>
        <p:spPr>
          <a:xfrm>
            <a:off x="1052550" y="137550"/>
            <a:ext cx="7038900" cy="914100"/>
          </a:xfrm>
          <a:prstGeom prst="rect">
            <a:avLst/>
          </a:prstGeom>
          <a:noFill/>
          <a:ln>
            <a:noFill/>
          </a:ln>
        </p:spPr>
        <p:txBody>
          <a:bodyPr anchorCtr="0" anchor="t" bIns="91425" lIns="91425" spcFirstLastPara="1" rIns="91425" wrap="square" tIns="91425">
            <a:normAutofit/>
          </a:bodyPr>
          <a:lstStyle/>
          <a:p>
            <a:pPr indent="0" lvl="0" marL="0" rtl="0" algn="ctr">
              <a:spcBef>
                <a:spcPts val="0"/>
              </a:spcBef>
              <a:spcAft>
                <a:spcPts val="0"/>
              </a:spcAft>
              <a:buNone/>
            </a:pPr>
            <a:r>
              <a:rPr b="1" lang="en" sz="2400">
                <a:solidFill>
                  <a:srgbClr val="FFFFFF"/>
                </a:solidFill>
                <a:latin typeface="Montserrat"/>
                <a:ea typeface="Montserrat"/>
                <a:cs typeface="Montserrat"/>
                <a:sym typeface="Montserrat"/>
              </a:rPr>
              <a:t>Flowchart for facial action unit detection</a:t>
            </a:r>
            <a:endParaRPr b="1" sz="2400">
              <a:solidFill>
                <a:srgbClr val="FFFFFF"/>
              </a:solidFill>
              <a:latin typeface="Montserrat"/>
              <a:ea typeface="Montserrat"/>
              <a:cs typeface="Montserrat"/>
              <a:sym typeface="Montserrat"/>
            </a:endParaRPr>
          </a:p>
        </p:txBody>
      </p:sp>
      <p:sp>
        <p:nvSpPr>
          <p:cNvPr id="181" name="Google Shape;181;p21"/>
          <p:cNvSpPr txBox="1"/>
          <p:nvPr/>
        </p:nvSpPr>
        <p:spPr>
          <a:xfrm>
            <a:off x="362850" y="837675"/>
            <a:ext cx="8418300" cy="4188300"/>
          </a:xfrm>
          <a:prstGeom prst="rect">
            <a:avLst/>
          </a:prstGeom>
          <a:noFill/>
          <a:ln>
            <a:noFill/>
          </a:ln>
        </p:spPr>
        <p:txBody>
          <a:bodyPr anchorCtr="0" anchor="t" bIns="91425" lIns="91425" spcFirstLastPara="1" rIns="91425" wrap="square" tIns="91425">
            <a:normAutofit/>
          </a:bodyPr>
          <a:lstStyle/>
          <a:p>
            <a:pPr indent="0" lvl="0" marL="0" rtl="0" algn="ctr">
              <a:spcBef>
                <a:spcPts val="0"/>
              </a:spcBef>
              <a:spcAft>
                <a:spcPts val="0"/>
              </a:spcAft>
              <a:buNone/>
            </a:pPr>
            <a:r>
              <a:t/>
            </a:r>
            <a:endParaRPr>
              <a:latin typeface="Lato"/>
              <a:ea typeface="Lato"/>
              <a:cs typeface="Lato"/>
              <a:sym typeface="Lato"/>
            </a:endParaRPr>
          </a:p>
          <a:p>
            <a:pPr indent="0" lvl="0" marL="0" rtl="0" algn="l">
              <a:lnSpc>
                <a:spcPct val="115000"/>
              </a:lnSpc>
              <a:spcBef>
                <a:spcPts val="0"/>
              </a:spcBef>
              <a:spcAft>
                <a:spcPts val="0"/>
              </a:spcAft>
              <a:buNone/>
            </a:pPr>
            <a:r>
              <a:t/>
            </a:r>
            <a:endParaRPr sz="1300">
              <a:solidFill>
                <a:srgbClr val="FFFFFF"/>
              </a:solidFill>
              <a:latin typeface="Lato"/>
              <a:ea typeface="Lato"/>
              <a:cs typeface="Lato"/>
              <a:sym typeface="Lato"/>
            </a:endParaRPr>
          </a:p>
        </p:txBody>
      </p:sp>
      <p:sp>
        <p:nvSpPr>
          <p:cNvPr id="182" name="Google Shape;182;p21"/>
          <p:cNvSpPr/>
          <p:nvPr/>
        </p:nvSpPr>
        <p:spPr>
          <a:xfrm>
            <a:off x="1075300" y="837675"/>
            <a:ext cx="1338900" cy="433200"/>
          </a:xfrm>
          <a:prstGeom prst="ellipse">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   START</a:t>
            </a:r>
            <a:endParaRPr>
              <a:latin typeface="Lato"/>
              <a:ea typeface="Lato"/>
              <a:cs typeface="Lato"/>
              <a:sym typeface="Lato"/>
            </a:endParaRPr>
          </a:p>
        </p:txBody>
      </p:sp>
      <p:sp>
        <p:nvSpPr>
          <p:cNvPr id="183" name="Google Shape;183;p21"/>
          <p:cNvSpPr/>
          <p:nvPr/>
        </p:nvSpPr>
        <p:spPr>
          <a:xfrm>
            <a:off x="1145650" y="1607025"/>
            <a:ext cx="1338900" cy="493200"/>
          </a:xfrm>
          <a:prstGeom prst="rect">
            <a:avLst/>
          </a:prstGeom>
          <a:solidFill>
            <a:srgbClr val="FFFFFF"/>
          </a:solid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Video Frames</a:t>
            </a:r>
            <a:endParaRPr>
              <a:latin typeface="Lato"/>
              <a:ea typeface="Lato"/>
              <a:cs typeface="Lato"/>
              <a:sym typeface="Lato"/>
            </a:endParaRPr>
          </a:p>
        </p:txBody>
      </p:sp>
      <p:sp>
        <p:nvSpPr>
          <p:cNvPr id="184" name="Google Shape;184;p21"/>
          <p:cNvSpPr/>
          <p:nvPr/>
        </p:nvSpPr>
        <p:spPr>
          <a:xfrm>
            <a:off x="1145650" y="2655600"/>
            <a:ext cx="1338900" cy="1159200"/>
          </a:xfrm>
          <a:prstGeom prst="rect">
            <a:avLst/>
          </a:prstGeom>
          <a:solidFill>
            <a:srgbClr val="FFFFFF"/>
          </a:solid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Face Detection using Facial Landmarks</a:t>
            </a:r>
            <a:endParaRPr>
              <a:latin typeface="Lato"/>
              <a:ea typeface="Lato"/>
              <a:cs typeface="Lato"/>
              <a:sym typeface="Lato"/>
            </a:endParaRPr>
          </a:p>
          <a:p>
            <a:pPr indent="0" lvl="0" marL="0" rtl="0" algn="ctr">
              <a:spcBef>
                <a:spcPts val="0"/>
              </a:spcBef>
              <a:spcAft>
                <a:spcPts val="0"/>
              </a:spcAft>
              <a:buNone/>
            </a:pPr>
            <a:r>
              <a:rPr lang="en">
                <a:latin typeface="Lato"/>
                <a:ea typeface="Lato"/>
                <a:cs typeface="Lato"/>
                <a:sym typeface="Lato"/>
              </a:rPr>
              <a:t>(DLIB)</a:t>
            </a:r>
            <a:endParaRPr>
              <a:latin typeface="Lato"/>
              <a:ea typeface="Lato"/>
              <a:cs typeface="Lato"/>
              <a:sym typeface="Lato"/>
            </a:endParaRPr>
          </a:p>
        </p:txBody>
      </p:sp>
      <p:sp>
        <p:nvSpPr>
          <p:cNvPr id="185" name="Google Shape;185;p21"/>
          <p:cNvSpPr/>
          <p:nvPr/>
        </p:nvSpPr>
        <p:spPr>
          <a:xfrm>
            <a:off x="2648288" y="1381438"/>
            <a:ext cx="2395500" cy="732600"/>
          </a:xfrm>
          <a:prstGeom prst="diamond">
            <a:avLst/>
          </a:prstGeom>
          <a:solidFill>
            <a:srgbClr val="FFFFFF"/>
          </a:solid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FACE DETECTED?</a:t>
            </a:r>
            <a:endParaRPr>
              <a:latin typeface="Lato"/>
              <a:ea typeface="Lato"/>
              <a:cs typeface="Lato"/>
              <a:sym typeface="Lato"/>
            </a:endParaRPr>
          </a:p>
        </p:txBody>
      </p:sp>
      <p:sp>
        <p:nvSpPr>
          <p:cNvPr id="186" name="Google Shape;186;p21"/>
          <p:cNvSpPr/>
          <p:nvPr/>
        </p:nvSpPr>
        <p:spPr>
          <a:xfrm>
            <a:off x="5644000" y="837675"/>
            <a:ext cx="2861400" cy="585000"/>
          </a:xfrm>
          <a:prstGeom prst="rect">
            <a:avLst/>
          </a:prstGeom>
          <a:solidFill>
            <a:srgbClr val="FFFFFF"/>
          </a:solid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Facial image preprocessing(CLAHE and resizing)</a:t>
            </a:r>
            <a:endParaRPr>
              <a:latin typeface="Lato"/>
              <a:ea typeface="Lato"/>
              <a:cs typeface="Lato"/>
              <a:sym typeface="Lato"/>
            </a:endParaRPr>
          </a:p>
        </p:txBody>
      </p:sp>
      <p:cxnSp>
        <p:nvCxnSpPr>
          <p:cNvPr id="187" name="Google Shape;187;p21"/>
          <p:cNvCxnSpPr>
            <a:stCxn id="183" idx="2"/>
            <a:endCxn id="184" idx="0"/>
          </p:cNvCxnSpPr>
          <p:nvPr/>
        </p:nvCxnSpPr>
        <p:spPr>
          <a:xfrm>
            <a:off x="1815100" y="2100225"/>
            <a:ext cx="0" cy="555300"/>
          </a:xfrm>
          <a:prstGeom prst="straightConnector1">
            <a:avLst/>
          </a:prstGeom>
          <a:noFill/>
          <a:ln cap="flat" cmpd="sng" w="9525">
            <a:solidFill>
              <a:srgbClr val="D9D9D9"/>
            </a:solidFill>
            <a:prstDash val="solid"/>
            <a:round/>
            <a:headEnd len="med" w="med" type="none"/>
            <a:tailEnd len="med" w="med" type="triangle"/>
          </a:ln>
        </p:spPr>
      </p:cxnSp>
      <p:cxnSp>
        <p:nvCxnSpPr>
          <p:cNvPr id="188" name="Google Shape;188;p21"/>
          <p:cNvCxnSpPr>
            <a:stCxn id="186" idx="1"/>
            <a:endCxn id="185" idx="0"/>
          </p:cNvCxnSpPr>
          <p:nvPr/>
        </p:nvCxnSpPr>
        <p:spPr>
          <a:xfrm flipH="1">
            <a:off x="3846100" y="1130175"/>
            <a:ext cx="1797900" cy="251400"/>
          </a:xfrm>
          <a:prstGeom prst="bentConnector2">
            <a:avLst/>
          </a:prstGeom>
          <a:noFill/>
          <a:ln cap="flat" cmpd="sng" w="9525">
            <a:solidFill>
              <a:srgbClr val="D9D9D9"/>
            </a:solidFill>
            <a:prstDash val="solid"/>
            <a:round/>
            <a:headEnd len="med" w="med" type="none"/>
            <a:tailEnd len="med" w="med" type="none"/>
          </a:ln>
        </p:spPr>
      </p:cxnSp>
      <p:cxnSp>
        <p:nvCxnSpPr>
          <p:cNvPr id="189" name="Google Shape;189;p21"/>
          <p:cNvCxnSpPr>
            <a:endCxn id="186" idx="1"/>
          </p:cNvCxnSpPr>
          <p:nvPr/>
        </p:nvCxnSpPr>
        <p:spPr>
          <a:xfrm flipH="1" rot="10800000">
            <a:off x="4594000" y="1130175"/>
            <a:ext cx="1050000" cy="1800"/>
          </a:xfrm>
          <a:prstGeom prst="straightConnector1">
            <a:avLst/>
          </a:prstGeom>
          <a:noFill/>
          <a:ln cap="flat" cmpd="sng" w="9525">
            <a:solidFill>
              <a:srgbClr val="D9D9D9"/>
            </a:solidFill>
            <a:prstDash val="solid"/>
            <a:round/>
            <a:headEnd len="med" w="med" type="none"/>
            <a:tailEnd len="med" w="med" type="triangle"/>
          </a:ln>
        </p:spPr>
      </p:cxnSp>
      <p:cxnSp>
        <p:nvCxnSpPr>
          <p:cNvPr id="190" name="Google Shape;190;p21"/>
          <p:cNvCxnSpPr>
            <a:stCxn id="184" idx="3"/>
            <a:endCxn id="185" idx="1"/>
          </p:cNvCxnSpPr>
          <p:nvPr/>
        </p:nvCxnSpPr>
        <p:spPr>
          <a:xfrm flipH="1" rot="10800000">
            <a:off x="2484550" y="1747800"/>
            <a:ext cx="163800" cy="1487400"/>
          </a:xfrm>
          <a:prstGeom prst="bentConnector3">
            <a:avLst>
              <a:gd fmla="val 49981" name="adj1"/>
            </a:avLst>
          </a:prstGeom>
          <a:noFill/>
          <a:ln cap="flat" cmpd="sng" w="9525">
            <a:solidFill>
              <a:srgbClr val="D9D9D9"/>
            </a:solidFill>
            <a:prstDash val="solid"/>
            <a:round/>
            <a:headEnd len="med" w="med" type="none"/>
            <a:tailEnd len="med" w="med" type="none"/>
          </a:ln>
        </p:spPr>
      </p:cxnSp>
      <p:cxnSp>
        <p:nvCxnSpPr>
          <p:cNvPr id="191" name="Google Shape;191;p21"/>
          <p:cNvCxnSpPr>
            <a:stCxn id="185" idx="1"/>
            <a:endCxn id="185" idx="1"/>
          </p:cNvCxnSpPr>
          <p:nvPr/>
        </p:nvCxnSpPr>
        <p:spPr>
          <a:xfrm>
            <a:off x="2648288" y="1747738"/>
            <a:ext cx="0" cy="0"/>
          </a:xfrm>
          <a:prstGeom prst="straightConnector1">
            <a:avLst/>
          </a:prstGeom>
          <a:noFill/>
          <a:ln cap="flat" cmpd="sng" w="9525">
            <a:solidFill>
              <a:srgbClr val="D9D9D9"/>
            </a:solidFill>
            <a:prstDash val="solid"/>
            <a:round/>
            <a:headEnd len="med" w="med" type="none"/>
            <a:tailEnd len="med" w="med" type="triangle"/>
          </a:ln>
        </p:spPr>
      </p:cxnSp>
      <p:sp>
        <p:nvSpPr>
          <p:cNvPr id="192" name="Google Shape;192;p21"/>
          <p:cNvSpPr txBox="1"/>
          <p:nvPr/>
        </p:nvSpPr>
        <p:spPr>
          <a:xfrm>
            <a:off x="4053750" y="1188988"/>
            <a:ext cx="5988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rgbClr val="FFFFFF"/>
                </a:solidFill>
                <a:latin typeface="Lato"/>
                <a:ea typeface="Lato"/>
                <a:cs typeface="Lato"/>
                <a:sym typeface="Lato"/>
              </a:rPr>
              <a:t>YES</a:t>
            </a:r>
            <a:endParaRPr sz="1300">
              <a:solidFill>
                <a:srgbClr val="FFFFFF"/>
              </a:solidFill>
              <a:latin typeface="Lato"/>
              <a:ea typeface="Lato"/>
              <a:cs typeface="Lato"/>
              <a:sym typeface="Lato"/>
            </a:endParaRPr>
          </a:p>
        </p:txBody>
      </p:sp>
      <p:sp>
        <p:nvSpPr>
          <p:cNvPr id="193" name="Google Shape;193;p21"/>
          <p:cNvSpPr txBox="1"/>
          <p:nvPr/>
        </p:nvSpPr>
        <p:spPr>
          <a:xfrm>
            <a:off x="3263113" y="2090575"/>
            <a:ext cx="4764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rgbClr val="FFFFFF"/>
                </a:solidFill>
                <a:latin typeface="Lato"/>
                <a:ea typeface="Lato"/>
                <a:cs typeface="Lato"/>
                <a:sym typeface="Lato"/>
              </a:rPr>
              <a:t>NO</a:t>
            </a:r>
            <a:endParaRPr sz="1300">
              <a:solidFill>
                <a:srgbClr val="FFFFFF"/>
              </a:solidFill>
              <a:latin typeface="Lato"/>
              <a:ea typeface="Lato"/>
              <a:cs typeface="Lato"/>
              <a:sym typeface="Lato"/>
            </a:endParaRPr>
          </a:p>
        </p:txBody>
      </p:sp>
      <p:sp>
        <p:nvSpPr>
          <p:cNvPr id="194" name="Google Shape;194;p21"/>
          <p:cNvSpPr/>
          <p:nvPr/>
        </p:nvSpPr>
        <p:spPr>
          <a:xfrm>
            <a:off x="3450900" y="2734200"/>
            <a:ext cx="1127400" cy="493200"/>
          </a:xfrm>
          <a:prstGeom prst="roundRect">
            <a:avLst>
              <a:gd fmla="val 16667" name="adj"/>
            </a:avLst>
          </a:prstGeom>
          <a:solidFill>
            <a:srgbClr val="FFFFFF"/>
          </a:solid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Skip Frame</a:t>
            </a:r>
            <a:endParaRPr>
              <a:latin typeface="Lato"/>
              <a:ea typeface="Lato"/>
              <a:cs typeface="Lato"/>
              <a:sym typeface="Lato"/>
            </a:endParaRPr>
          </a:p>
        </p:txBody>
      </p:sp>
      <p:cxnSp>
        <p:nvCxnSpPr>
          <p:cNvPr id="195" name="Google Shape;195;p21"/>
          <p:cNvCxnSpPr/>
          <p:nvPr/>
        </p:nvCxnSpPr>
        <p:spPr>
          <a:xfrm rot="5400000">
            <a:off x="3060325" y="2255725"/>
            <a:ext cx="882000" cy="551700"/>
          </a:xfrm>
          <a:prstGeom prst="bentConnector3">
            <a:avLst>
              <a:gd fmla="val 50000" name="adj1"/>
            </a:avLst>
          </a:prstGeom>
          <a:noFill/>
          <a:ln cap="flat" cmpd="sng" w="9525">
            <a:solidFill>
              <a:srgbClr val="FF0000"/>
            </a:solidFill>
            <a:prstDash val="solid"/>
            <a:round/>
            <a:headEnd len="med" w="med" type="none"/>
            <a:tailEnd len="med" w="med" type="none"/>
          </a:ln>
        </p:spPr>
      </p:cxnSp>
      <p:cxnSp>
        <p:nvCxnSpPr>
          <p:cNvPr id="196" name="Google Shape;196;p21"/>
          <p:cNvCxnSpPr>
            <a:endCxn id="194" idx="1"/>
          </p:cNvCxnSpPr>
          <p:nvPr/>
        </p:nvCxnSpPr>
        <p:spPr>
          <a:xfrm>
            <a:off x="3213900" y="2980500"/>
            <a:ext cx="237000" cy="300"/>
          </a:xfrm>
          <a:prstGeom prst="straightConnector1">
            <a:avLst/>
          </a:prstGeom>
          <a:noFill/>
          <a:ln cap="flat" cmpd="sng" w="9525">
            <a:solidFill>
              <a:srgbClr val="FF0000"/>
            </a:solidFill>
            <a:prstDash val="solid"/>
            <a:round/>
            <a:headEnd len="med" w="med" type="none"/>
            <a:tailEnd len="med" w="med" type="triangle"/>
          </a:ln>
        </p:spPr>
      </p:cxnSp>
      <p:sp>
        <p:nvSpPr>
          <p:cNvPr id="197" name="Google Shape;197;p21"/>
          <p:cNvSpPr/>
          <p:nvPr/>
        </p:nvSpPr>
        <p:spPr>
          <a:xfrm>
            <a:off x="4831213" y="2405150"/>
            <a:ext cx="2015100" cy="8337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Facial action unit recognition</a:t>
            </a:r>
            <a:endParaRPr>
              <a:latin typeface="Lato"/>
              <a:ea typeface="Lato"/>
              <a:cs typeface="Lato"/>
              <a:sym typeface="Lato"/>
            </a:endParaRPr>
          </a:p>
          <a:p>
            <a:pPr indent="0" lvl="0" marL="0" rtl="0" algn="ctr">
              <a:spcBef>
                <a:spcPts val="0"/>
              </a:spcBef>
              <a:spcAft>
                <a:spcPts val="0"/>
              </a:spcAft>
              <a:buNone/>
            </a:pPr>
            <a:r>
              <a:rPr lang="en">
                <a:latin typeface="Lato"/>
                <a:ea typeface="Lato"/>
                <a:cs typeface="Lato"/>
                <a:sym typeface="Lato"/>
              </a:rPr>
              <a:t>(e.g., AU1, AU12, AU15, AU25, etc.)</a:t>
            </a:r>
            <a:endParaRPr>
              <a:latin typeface="Lato"/>
              <a:ea typeface="Lato"/>
              <a:cs typeface="Lato"/>
              <a:sym typeface="Lato"/>
            </a:endParaRPr>
          </a:p>
        </p:txBody>
      </p:sp>
      <p:sp>
        <p:nvSpPr>
          <p:cNvPr id="198" name="Google Shape;198;p21"/>
          <p:cNvSpPr/>
          <p:nvPr/>
        </p:nvSpPr>
        <p:spPr>
          <a:xfrm>
            <a:off x="6067150" y="3861650"/>
            <a:ext cx="2015100" cy="8337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Mapping Detected Action Units to Emotions</a:t>
            </a:r>
            <a:endParaRPr>
              <a:latin typeface="Lato"/>
              <a:ea typeface="Lato"/>
              <a:cs typeface="Lato"/>
              <a:sym typeface="Lato"/>
            </a:endParaRPr>
          </a:p>
        </p:txBody>
      </p:sp>
      <p:sp>
        <p:nvSpPr>
          <p:cNvPr id="199" name="Google Shape;199;p21"/>
          <p:cNvSpPr/>
          <p:nvPr/>
        </p:nvSpPr>
        <p:spPr>
          <a:xfrm>
            <a:off x="4809850" y="4221350"/>
            <a:ext cx="1257300" cy="114300"/>
          </a:xfrm>
          <a:prstGeom prst="leftArrow">
            <a:avLst>
              <a:gd fmla="val 50000" name="adj1"/>
              <a:gd fmla="val 50000" name="adj2"/>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00" name="Google Shape;200;p21"/>
          <p:cNvSpPr/>
          <p:nvPr/>
        </p:nvSpPr>
        <p:spPr>
          <a:xfrm>
            <a:off x="3696900" y="4011500"/>
            <a:ext cx="1127400" cy="493200"/>
          </a:xfrm>
          <a:prstGeom prst="roundRect">
            <a:avLst>
              <a:gd fmla="val 16667" name="adj"/>
            </a:avLst>
          </a:prstGeom>
          <a:solidFill>
            <a:srgbClr val="FFFFFF"/>
          </a:solid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Predicted Emotion</a:t>
            </a:r>
            <a:endParaRPr>
              <a:latin typeface="Lato"/>
              <a:ea typeface="Lato"/>
              <a:cs typeface="Lato"/>
              <a:sym typeface="Lato"/>
            </a:endParaRPr>
          </a:p>
        </p:txBody>
      </p:sp>
      <p:sp>
        <p:nvSpPr>
          <p:cNvPr id="201" name="Google Shape;201;p21"/>
          <p:cNvSpPr/>
          <p:nvPr/>
        </p:nvSpPr>
        <p:spPr>
          <a:xfrm>
            <a:off x="1652275" y="1268050"/>
            <a:ext cx="92400" cy="339000"/>
          </a:xfrm>
          <a:prstGeom prst="downArrow">
            <a:avLst>
              <a:gd fmla="val 50000" name="adj1"/>
              <a:gd fmla="val 50000" name="adj2"/>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02" name="Google Shape;202;p21"/>
          <p:cNvSpPr/>
          <p:nvPr/>
        </p:nvSpPr>
        <p:spPr>
          <a:xfrm>
            <a:off x="7099250" y="2405150"/>
            <a:ext cx="2015100" cy="8337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Facial action unit Intensity estimation</a:t>
            </a:r>
            <a:endParaRPr>
              <a:latin typeface="Lato"/>
              <a:ea typeface="Lato"/>
              <a:cs typeface="Lato"/>
              <a:sym typeface="Lato"/>
            </a:endParaRPr>
          </a:p>
          <a:p>
            <a:pPr indent="0" lvl="0" marL="0" rtl="0" algn="ctr">
              <a:spcBef>
                <a:spcPts val="0"/>
              </a:spcBef>
              <a:spcAft>
                <a:spcPts val="0"/>
              </a:spcAft>
              <a:buNone/>
            </a:pPr>
            <a:r>
              <a:rPr lang="en">
                <a:latin typeface="Lato"/>
                <a:ea typeface="Lato"/>
                <a:cs typeface="Lato"/>
                <a:sym typeface="Lato"/>
              </a:rPr>
              <a:t>(1-5)</a:t>
            </a:r>
            <a:endParaRPr>
              <a:latin typeface="Lato"/>
              <a:ea typeface="Lato"/>
              <a:cs typeface="Lato"/>
              <a:sym typeface="Lato"/>
            </a:endParaRPr>
          </a:p>
        </p:txBody>
      </p:sp>
      <p:cxnSp>
        <p:nvCxnSpPr>
          <p:cNvPr id="203" name="Google Shape;203;p21"/>
          <p:cNvCxnSpPr>
            <a:stCxn id="186" idx="2"/>
            <a:endCxn id="197" idx="0"/>
          </p:cNvCxnSpPr>
          <p:nvPr/>
        </p:nvCxnSpPr>
        <p:spPr>
          <a:xfrm flipH="1">
            <a:off x="5838700" y="1422675"/>
            <a:ext cx="1236000" cy="982500"/>
          </a:xfrm>
          <a:prstGeom prst="straightConnector1">
            <a:avLst/>
          </a:prstGeom>
          <a:noFill/>
          <a:ln cap="flat" cmpd="sng" w="9525">
            <a:solidFill>
              <a:schemeClr val="dk2"/>
            </a:solidFill>
            <a:prstDash val="solid"/>
            <a:round/>
            <a:headEnd len="med" w="med" type="none"/>
            <a:tailEnd len="med" w="med" type="triangle"/>
          </a:ln>
        </p:spPr>
      </p:cxnSp>
      <p:cxnSp>
        <p:nvCxnSpPr>
          <p:cNvPr id="204" name="Google Shape;204;p21"/>
          <p:cNvCxnSpPr>
            <a:stCxn id="186" idx="2"/>
            <a:endCxn id="202" idx="0"/>
          </p:cNvCxnSpPr>
          <p:nvPr/>
        </p:nvCxnSpPr>
        <p:spPr>
          <a:xfrm>
            <a:off x="7074700" y="1422675"/>
            <a:ext cx="1032000" cy="982500"/>
          </a:xfrm>
          <a:prstGeom prst="straightConnector1">
            <a:avLst/>
          </a:prstGeom>
          <a:noFill/>
          <a:ln cap="flat" cmpd="sng" w="9525">
            <a:solidFill>
              <a:schemeClr val="dk2"/>
            </a:solidFill>
            <a:prstDash val="solid"/>
            <a:round/>
            <a:headEnd len="med" w="med" type="none"/>
            <a:tailEnd len="med" w="med" type="triangle"/>
          </a:ln>
        </p:spPr>
      </p:cxnSp>
      <p:cxnSp>
        <p:nvCxnSpPr>
          <p:cNvPr id="205" name="Google Shape;205;p21"/>
          <p:cNvCxnSpPr>
            <a:stCxn id="197" idx="2"/>
            <a:endCxn id="198" idx="0"/>
          </p:cNvCxnSpPr>
          <p:nvPr/>
        </p:nvCxnSpPr>
        <p:spPr>
          <a:xfrm>
            <a:off x="5838763" y="3238850"/>
            <a:ext cx="1236000" cy="622800"/>
          </a:xfrm>
          <a:prstGeom prst="straightConnector1">
            <a:avLst/>
          </a:prstGeom>
          <a:noFill/>
          <a:ln cap="flat" cmpd="sng" w="9525">
            <a:solidFill>
              <a:schemeClr val="dk2"/>
            </a:solidFill>
            <a:prstDash val="solid"/>
            <a:round/>
            <a:headEnd len="med" w="med" type="none"/>
            <a:tailEnd len="med" w="med" type="triangle"/>
          </a:ln>
        </p:spPr>
      </p:cxnSp>
      <p:cxnSp>
        <p:nvCxnSpPr>
          <p:cNvPr id="206" name="Google Shape;206;p21"/>
          <p:cNvCxnSpPr>
            <a:stCxn id="202" idx="2"/>
            <a:endCxn id="198" idx="0"/>
          </p:cNvCxnSpPr>
          <p:nvPr/>
        </p:nvCxnSpPr>
        <p:spPr>
          <a:xfrm flipH="1">
            <a:off x="7074800" y="3238850"/>
            <a:ext cx="1032000" cy="6228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