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79" r:id="rId9"/>
    <p:sldId id="264" r:id="rId10"/>
    <p:sldId id="280" r:id="rId11"/>
    <p:sldId id="281" r:id="rId12"/>
    <p:sldId id="282" r:id="rId13"/>
    <p:sldId id="283" r:id="rId14"/>
    <p:sldId id="288" r:id="rId15"/>
    <p:sldId id="285" r:id="rId16"/>
    <p:sldId id="286" r:id="rId17"/>
    <p:sldId id="272" r:id="rId18"/>
    <p:sldId id="287" r:id="rId19"/>
    <p:sldId id="276"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59"/>
            <p14:sldId id="261"/>
            <p14:sldId id="262"/>
            <p14:sldId id="263"/>
            <p14:sldId id="279"/>
            <p14:sldId id="264"/>
            <p14:sldId id="280"/>
            <p14:sldId id="281"/>
            <p14:sldId id="282"/>
            <p14:sldId id="283"/>
            <p14:sldId id="288"/>
            <p14:sldId id="285"/>
            <p14:sldId id="286"/>
            <p14:sldId id="272"/>
            <p14:sldId id="287"/>
            <p14:sldId id="276"/>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3" d="100"/>
          <a:sy n="83"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Malignant Comments Classifier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smtClean="0"/>
              <a:t>Rahul Singh</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1640180"/>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Used Count plot and distribution plot and for the different target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Heat map for test the correlation between features and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hape&#10;&#10;Description automatically generated">
            <a:extLst>
              <a:ext uri="{FF2B5EF4-FFF2-40B4-BE49-F238E27FC236}">
                <a16:creationId xmlns:a16="http://schemas.microsoft.com/office/drawing/2014/main" id="{38BE1FD5-D9C4-4145-92E7-2379F536A4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05049"/>
            <a:ext cx="3779520" cy="2428875"/>
          </a:xfrm>
          <a:prstGeom prst="rect">
            <a:avLst/>
          </a:prstGeom>
          <a:noFill/>
          <a:ln>
            <a:noFill/>
          </a:ln>
        </p:spPr>
      </p:pic>
      <p:pic>
        <p:nvPicPr>
          <p:cNvPr id="11" name="Picture 10" descr="Shape, square&#10;&#10;Description automatically generated">
            <a:extLst>
              <a:ext uri="{FF2B5EF4-FFF2-40B4-BE49-F238E27FC236}">
                <a16:creationId xmlns:a16="http://schemas.microsoft.com/office/drawing/2014/main" id="{28A65BB5-3D74-4D31-90AE-90AAE805E6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9353" y="2522387"/>
            <a:ext cx="3572510" cy="2301240"/>
          </a:xfrm>
          <a:prstGeom prst="rect">
            <a:avLst/>
          </a:prstGeom>
          <a:noFill/>
          <a:ln>
            <a:noFill/>
          </a:ln>
        </p:spPr>
      </p:pic>
      <p:pic>
        <p:nvPicPr>
          <p:cNvPr id="13" name="Picture 12" descr="Shape&#10;&#10;Description automatically generated with medium confidence">
            <a:extLst>
              <a:ext uri="{FF2B5EF4-FFF2-40B4-BE49-F238E27FC236}">
                <a16:creationId xmlns:a16="http://schemas.microsoft.com/office/drawing/2014/main" id="{94C77E0F-1965-4D52-8B80-16706DE1884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57300" y="4103886"/>
            <a:ext cx="3771900" cy="2025650"/>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square&#10;&#10;Description automatically generated">
            <a:extLst>
              <a:ext uri="{FF2B5EF4-FFF2-40B4-BE49-F238E27FC236}">
                <a16:creationId xmlns:a16="http://schemas.microsoft.com/office/drawing/2014/main" id="{4AC4DCB3-08AC-4980-870E-54EBF4118E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8600"/>
            <a:ext cx="3947160" cy="2536825"/>
          </a:xfrm>
          <a:prstGeom prst="rect">
            <a:avLst/>
          </a:prstGeom>
          <a:noFill/>
          <a:ln>
            <a:noFill/>
          </a:ln>
        </p:spPr>
      </p:pic>
      <p:pic>
        <p:nvPicPr>
          <p:cNvPr id="11" name="Picture 10" descr="Shape&#10;&#10;Description automatically generated">
            <a:extLst>
              <a:ext uri="{FF2B5EF4-FFF2-40B4-BE49-F238E27FC236}">
                <a16:creationId xmlns:a16="http://schemas.microsoft.com/office/drawing/2014/main" id="{8AF49EDD-1E48-4FD0-9F4A-2FE915CC1E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97176"/>
            <a:ext cx="4030980" cy="2590800"/>
          </a:xfrm>
          <a:prstGeom prst="rect">
            <a:avLst/>
          </a:prstGeom>
          <a:noFill/>
          <a:ln>
            <a:noFill/>
          </a:ln>
        </p:spPr>
      </p:pic>
      <p:pic>
        <p:nvPicPr>
          <p:cNvPr id="13" name="Content Placeholder 12" descr="Shape, square&#10;&#10;Description automatically generated">
            <a:extLst>
              <a:ext uri="{FF2B5EF4-FFF2-40B4-BE49-F238E27FC236}">
                <a16:creationId xmlns:a16="http://schemas.microsoft.com/office/drawing/2014/main" id="{6A9E6F49-C306-45AF-9B02-BB8747DBEE0A}"/>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63992" y="2560960"/>
            <a:ext cx="4446587" cy="2855406"/>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2B6B8C0-7A9C-4DE0-824C-BA54A96028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078" y="2467440"/>
            <a:ext cx="4613275" cy="3830955"/>
          </a:xfrm>
          <a:prstGeom prst="rect">
            <a:avLst/>
          </a:prstGeom>
          <a:noFill/>
          <a:ln>
            <a:noFill/>
          </a:ln>
        </p:spPr>
      </p:pic>
      <p:pic>
        <p:nvPicPr>
          <p:cNvPr id="15" name="Picture 14">
            <a:extLst>
              <a:ext uri="{FF2B5EF4-FFF2-40B4-BE49-F238E27FC236}">
                <a16:creationId xmlns:a16="http://schemas.microsoft.com/office/drawing/2014/main" id="{F70CDD11-A050-4A13-965B-A299C927F4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
            <a:ext cx="3733798" cy="3830956"/>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1144" y="118396"/>
            <a:ext cx="4447066" cy="796003"/>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5EC6580-7F1C-4E63-A9DE-AF5219E320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3474" y="807992"/>
            <a:ext cx="4114801" cy="2795138"/>
          </a:xfrm>
          <a:prstGeom prst="rect">
            <a:avLst/>
          </a:prstGeom>
          <a:noFill/>
          <a:ln>
            <a:noFill/>
          </a:ln>
        </p:spPr>
      </p:pic>
      <p:pic>
        <p:nvPicPr>
          <p:cNvPr id="17" name="Picture 16">
            <a:extLst>
              <a:ext uri="{FF2B5EF4-FFF2-40B4-BE49-F238E27FC236}">
                <a16:creationId xmlns:a16="http://schemas.microsoft.com/office/drawing/2014/main" id="{B8B66E39-8B53-477B-A5DC-45D49891B1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49" y="3484546"/>
            <a:ext cx="4114800" cy="2795138"/>
          </a:xfrm>
          <a:prstGeom prst="rect">
            <a:avLst/>
          </a:prstGeom>
          <a:noFill/>
          <a:ln>
            <a:noFill/>
          </a:ln>
        </p:spPr>
      </p:pic>
      <p:pic>
        <p:nvPicPr>
          <p:cNvPr id="18" name="Picture 17">
            <a:extLst>
              <a:ext uri="{FF2B5EF4-FFF2-40B4-BE49-F238E27FC236}">
                <a16:creationId xmlns:a16="http://schemas.microsoft.com/office/drawing/2014/main" id="{BEF66370-E69C-4912-A6AE-44356D1629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5885" y="73299"/>
            <a:ext cx="3609975" cy="3127101"/>
          </a:xfrm>
          <a:prstGeom prst="rect">
            <a:avLst/>
          </a:prstGeom>
          <a:noFill/>
          <a:ln>
            <a:noFill/>
          </a:ln>
        </p:spPr>
      </p:pic>
      <p:pic>
        <p:nvPicPr>
          <p:cNvPr id="19" name="Picture 18">
            <a:extLst>
              <a:ext uri="{FF2B5EF4-FFF2-40B4-BE49-F238E27FC236}">
                <a16:creationId xmlns:a16="http://schemas.microsoft.com/office/drawing/2014/main" id="{8D8DAB6F-E2DF-4CDB-BEF3-823AE99F124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76849" y="3200400"/>
            <a:ext cx="3584575" cy="3205716"/>
          </a:xfrm>
          <a:prstGeom prst="rect">
            <a:avLst/>
          </a:prstGeom>
          <a:noFill/>
          <a:ln>
            <a:noFill/>
          </a:ln>
        </p:spPr>
      </p:pic>
    </p:spTree>
    <p:extLst>
      <p:ext uri="{BB962C8B-B14F-4D97-AF65-F5344CB8AC3E}">
        <p14:creationId xmlns:p14="http://schemas.microsoft.com/office/powerpoint/2010/main" val="100452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1144" y="118396"/>
            <a:ext cx="4447066" cy="796003"/>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2057C59-9C1C-4073-8683-4A1CE63CEC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6511" y="1589522"/>
            <a:ext cx="3990975" cy="4141470"/>
          </a:xfrm>
          <a:prstGeom prst="rect">
            <a:avLst/>
          </a:prstGeom>
          <a:noFill/>
          <a:ln>
            <a:noFill/>
          </a:ln>
        </p:spPr>
      </p:pic>
    </p:spTree>
    <p:extLst>
      <p:ext uri="{BB962C8B-B14F-4D97-AF65-F5344CB8AC3E}">
        <p14:creationId xmlns:p14="http://schemas.microsoft.com/office/powerpoint/2010/main" val="192319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sz="2400" dirty="0"/>
              <a:t>Split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457200" indent="-457200" algn="just">
              <a:buFont typeface="+mj-lt"/>
              <a:buAutoNum type="arabicPeriod"/>
            </a:pPr>
            <a:r>
              <a:rPr lang="en-US" sz="2400" dirty="0">
                <a:solidFill>
                  <a:srgbClr val="FF0000"/>
                </a:solidFill>
              </a:rPr>
              <a:t>Logistic Regression</a:t>
            </a:r>
          </a:p>
          <a:p>
            <a:pPr marL="457200" indent="-457200" algn="just">
              <a:buFont typeface="+mj-lt"/>
              <a:buAutoNum type="arabicPeriod"/>
            </a:pPr>
            <a:r>
              <a:rPr lang="en-US" sz="2400" dirty="0">
                <a:solidFill>
                  <a:srgbClr val="FF0000"/>
                </a:solidFill>
              </a:rPr>
              <a:t>Decision Tree</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Multinomial NB</a:t>
            </a:r>
          </a:p>
          <a:p>
            <a:pPr marL="457200" indent="-457200" algn="just">
              <a:buFont typeface="+mj-lt"/>
              <a:buAutoNum type="arabicPeriod"/>
            </a:pPr>
            <a:r>
              <a:rPr lang="en-US" sz="2400" dirty="0">
                <a:solidFill>
                  <a:srgbClr val="FF0000"/>
                </a:solidFill>
              </a:rPr>
              <a:t>Passive Aggressive</a:t>
            </a:r>
          </a:p>
          <a:p>
            <a:pPr marL="0" indent="0">
              <a:buNone/>
            </a:pPr>
            <a:endParaRPr lang="en-US" sz="2400" dirty="0"/>
          </a:p>
        </p:txBody>
      </p:sp>
      <p:pic>
        <p:nvPicPr>
          <p:cNvPr id="4" name="Picture 3">
            <a:extLst>
              <a:ext uri="{FF2B5EF4-FFF2-40B4-BE49-F238E27FC236}">
                <a16:creationId xmlns:a16="http://schemas.microsoft.com/office/drawing/2014/main" id="{002DC251-506C-4FE2-9090-DECFADA23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31837"/>
            <a:ext cx="4419600" cy="2975212"/>
          </a:xfrm>
          <a:prstGeom prst="rect">
            <a:avLst/>
          </a:prstGeom>
        </p:spPr>
      </p:pic>
      <p:pic>
        <p:nvPicPr>
          <p:cNvPr id="7" name="Picture 6">
            <a:extLst>
              <a:ext uri="{FF2B5EF4-FFF2-40B4-BE49-F238E27FC236}">
                <a16:creationId xmlns:a16="http://schemas.microsoft.com/office/drawing/2014/main" id="{44E39190-7A22-4C82-887D-6C642C3E3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621324"/>
            <a:ext cx="6778752" cy="682752"/>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Logistic has CV Score </a:t>
            </a:r>
            <a:r>
              <a:rPr lang="en-US" sz="2800" dirty="0"/>
              <a:t>– </a:t>
            </a:r>
            <a:r>
              <a:rPr lang="en-US" sz="2400" dirty="0" smtClean="0"/>
              <a:t>93</a:t>
            </a:r>
            <a:r>
              <a:rPr lang="en-US" sz="2800" dirty="0" smtClean="0"/>
              <a:t>%</a:t>
            </a:r>
            <a:endParaRPr lang="en-US" sz="2800" dirty="0"/>
          </a:p>
          <a:p>
            <a:r>
              <a:rPr lang="en-US" sz="2400" dirty="0"/>
              <a:t>Gradient Boost has CV Score – </a:t>
            </a:r>
            <a:r>
              <a:rPr lang="en-US" sz="2400" dirty="0" smtClean="0"/>
              <a:t>83%</a:t>
            </a:r>
            <a:endParaRPr lang="en-US" sz="2400" dirty="0"/>
          </a:p>
        </p:txBody>
      </p:sp>
      <p:sp>
        <p:nvSpPr>
          <p:cNvPr id="13" name="Rectangle 12">
            <a:extLst>
              <a:ext uri="{FF2B5EF4-FFF2-40B4-BE49-F238E27FC236}">
                <a16:creationId xmlns:a16="http://schemas.microsoft.com/office/drawing/2014/main" id="{5AAE9118-0436-4488-AC4A-C14DF6A7B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6486"/>
            <a:ext cx="5562600" cy="46469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706484"/>
            <a:ext cx="5638799" cy="4735435"/>
          </a:xfrm>
          <a:prstGeom prst="rect">
            <a:avLst/>
          </a:prstGeom>
        </p:spPr>
      </p:pic>
    </p:spTree>
    <p:extLst>
      <p:ext uri="{BB962C8B-B14F-4D97-AF65-F5344CB8AC3E}">
        <p14:creationId xmlns:p14="http://schemas.microsoft.com/office/powerpoint/2010/main" val="330629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625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Decision Tree has CV Score </a:t>
            </a:r>
            <a:r>
              <a:rPr lang="en-US" sz="3600" dirty="0"/>
              <a:t>– </a:t>
            </a:r>
            <a:r>
              <a:rPr lang="en-US" sz="3600" dirty="0" smtClean="0"/>
              <a:t>94%</a:t>
            </a:r>
            <a:endParaRPr lang="en-US" sz="3600" dirty="0"/>
          </a:p>
          <a:p>
            <a:endParaRPr lang="en-US" sz="3600" dirty="0"/>
          </a:p>
          <a:p>
            <a:r>
              <a:rPr lang="en-US" sz="3200" dirty="0"/>
              <a:t>Multi-</a:t>
            </a:r>
            <a:r>
              <a:rPr lang="en-US" sz="3200" dirty="0" err="1"/>
              <a:t>Nomial</a:t>
            </a:r>
            <a:r>
              <a:rPr lang="en-US" sz="3200" dirty="0"/>
              <a:t> NB has CV Score – </a:t>
            </a:r>
            <a:r>
              <a:rPr lang="en-US" dirty="0" smtClean="0"/>
              <a:t>89</a:t>
            </a:r>
            <a:r>
              <a:rPr lang="en-US" sz="3200" dirty="0" smtClean="0"/>
              <a:t>%</a:t>
            </a:r>
            <a:endParaRPr lang="en-US" sz="32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9551"/>
            <a:ext cx="5410200" cy="48619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752600"/>
            <a:ext cx="5911273" cy="4892464"/>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a:xfrm>
            <a:off x="457200" y="198634"/>
            <a:ext cx="8229600" cy="1143000"/>
          </a:xfrm>
        </p:spPr>
        <p:txBody>
          <a:bodyPr>
            <a:normAutofit/>
          </a:bodyPr>
          <a:lstStyle/>
          <a:p>
            <a:r>
              <a:rPr lang="en-US" sz="2800" dirty="0"/>
              <a:t>Passive Aggressive has CV Score </a:t>
            </a:r>
            <a:r>
              <a:rPr lang="en-US" sz="3200" dirty="0"/>
              <a:t>– </a:t>
            </a:r>
            <a:r>
              <a:rPr lang="en-US" sz="3200" dirty="0" smtClean="0"/>
              <a:t>93%</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03" y="1316234"/>
            <a:ext cx="8702794" cy="4900085"/>
          </a:xfrm>
          <a:prstGeom prst="rect">
            <a:avLst/>
          </a:prstGeom>
        </p:spPr>
      </p:pic>
    </p:spTree>
    <p:extLst>
      <p:ext uri="{BB962C8B-B14F-4D97-AF65-F5344CB8AC3E}">
        <p14:creationId xmlns:p14="http://schemas.microsoft.com/office/powerpoint/2010/main" val="361246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Passive Aggressive</a:t>
            </a:r>
            <a:endParaRPr lang="en-GB"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 y="1219200"/>
            <a:ext cx="9144000" cy="5139229"/>
          </a:xfrm>
          <a:prstGeom prst="rect">
            <a:avLst/>
          </a:prstGeom>
        </p:spPr>
      </p:pic>
    </p:spTree>
    <p:extLst>
      <p:ext uri="{BB962C8B-B14F-4D97-AF65-F5344CB8AC3E}">
        <p14:creationId xmlns:p14="http://schemas.microsoft.com/office/powerpoint/2010/main" val="15004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Links – Medium.com, towardsdatascience.com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4" name="Picture 3">
            <a:extLst>
              <a:ext uri="{FF2B5EF4-FFF2-40B4-BE49-F238E27FC236}">
                <a16:creationId xmlns:a16="http://schemas.microsoft.com/office/drawing/2014/main" id="{7F386A17-93C7-46CF-AF27-94EB10D0C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409488"/>
            <a:ext cx="5331714" cy="1627632"/>
          </a:xfrm>
          <a:prstGeom prst="rect">
            <a:avLst/>
          </a:prstGeom>
        </p:spPr>
      </p:pic>
      <p:pic>
        <p:nvPicPr>
          <p:cNvPr id="7" name="Picture 6">
            <a:extLst>
              <a:ext uri="{FF2B5EF4-FFF2-40B4-BE49-F238E27FC236}">
                <a16:creationId xmlns:a16="http://schemas.microsoft.com/office/drawing/2014/main" id="{6ABD0E8E-5C49-49F6-9553-7948B01ED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4122082"/>
            <a:ext cx="5298376" cy="1658112"/>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must come across hateful and offensive comments. This can take a toll on anyone and affect them mentally leading to depression, mental illness, self-hatred and suicidal thoughts.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In social media the people spreading or involved in such kind of activities uses filthy languages, aggression, images etc. to offend and gravely hurt the person on the other side.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one of the major concerns now. The result of such activities can be dangerous. It gives mental trauma to the victims making their lives miserable.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insults, personal attacks, provocation, racism, sexism, threats, or toxicity has been identified as a major threat on online social media platforms.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kinds of activities must be checked for a better future.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project was the first provided to me by Flip-Robo as a part of the internship programme. The exposure to real world data and the opportunity to deploy my skillset in solving a real time problem has been the primary objective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main aim is to </a:t>
            </a:r>
            <a:r>
              <a:rPr lang="en-IN" sz="1800" dirty="0">
                <a:effectLst/>
                <a:latin typeface="Calibri" panose="020F0502020204030204" pitchFamily="34" charset="0"/>
                <a:ea typeface="Calibri" panose="020F0502020204030204" pitchFamily="34" charset="0"/>
                <a:cs typeface="Times New Roman" panose="02020603050405020304" pitchFamily="18" charset="0"/>
              </a:rPr>
              <a:t>build a prototype of online hate and abuse comment classifier which can used to classify hate and offensive comments so that it can be controlled and restricted from spreading hatred and cyberbullying.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fontScale="92500" lnSpcReduction="10000"/>
          </a:bodyPr>
          <a:lstStyle/>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is provided by Flip-Robo technologies.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has Train and Test Data Set and need to train our data in Train dataset and need to load the Test dataset to make the predictions.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575" y="26426"/>
            <a:ext cx="5707683" cy="34177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092" y="3491375"/>
            <a:ext cx="5406647" cy="3337849"/>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987573" y="2543175"/>
            <a:ext cx="7281746" cy="3567173"/>
          </a:xfrm>
        </p:spPr>
        <p:txBody>
          <a:bodyPr anchor="ct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Here we need to find whether the given comments are malignant words or not. It is text classification problem where we need to predict the target variable from the text and, we have multiple target variables like malignant, high malignant, rude, abuse, loathe.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cs typeface="Times New Roman" panose="02020603050405020304" pitchFamily="18" charset="0"/>
              </a:rPr>
              <a:t>Therefore, we will be handling this modelling problem as classification. </a:t>
            </a:r>
            <a:endParaRPr lang="en-US" sz="1800" dirty="0">
              <a:latin typeface="Calibri" panose="020F0502020204030204" pitchFamily="34" charset="0"/>
              <a:cs typeface="Times New Roman" panose="02020603050405020304" pitchFamily="18" charset="0"/>
            </a:endParaRPr>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3505200"/>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Data pre-processing we did some data cleaning, where we used WordNet lemmatizers to clean the words and removed special characters using Regexp Tokenizer.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filtered the words by removing stop words and then used lemmatizers and joined and return the filtered words.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Used TFIDF vectorizer to convert those text into vectors and trained the train and loaded the test dataset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5" name="Picture 4">
            <a:extLst>
              <a:ext uri="{FF2B5EF4-FFF2-40B4-BE49-F238E27FC236}">
                <a16:creationId xmlns:a16="http://schemas.microsoft.com/office/drawing/2014/main" id="{EED74DDC-6434-4D67-AA5B-3926F52988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77530"/>
            <a:ext cx="5334000" cy="1285070"/>
          </a:xfrm>
          <a:prstGeom prst="rect">
            <a:avLst/>
          </a:prstGeom>
          <a:noFill/>
          <a:ln>
            <a:noFill/>
          </a:ln>
        </p:spPr>
      </p:pic>
    </p:spTree>
    <p:extLst>
      <p:ext uri="{BB962C8B-B14F-4D97-AF65-F5344CB8AC3E}">
        <p14:creationId xmlns:p14="http://schemas.microsoft.com/office/powerpoint/2010/main" val="42071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pic>
        <p:nvPicPr>
          <p:cNvPr id="6" name="Picture 5">
            <a:extLst>
              <a:ext uri="{FF2B5EF4-FFF2-40B4-BE49-F238E27FC236}">
                <a16:creationId xmlns:a16="http://schemas.microsoft.com/office/drawing/2014/main" id="{4A266BD0-B149-4236-96A6-88A3D33E19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04900"/>
            <a:ext cx="5124767" cy="5372100"/>
          </a:xfrm>
          <a:prstGeom prst="rect">
            <a:avLst/>
          </a:prstGeom>
          <a:noFill/>
          <a:ln>
            <a:noFill/>
          </a:ln>
        </p:spPr>
      </p:pic>
    </p:spTree>
    <p:extLst>
      <p:ext uri="{BB962C8B-B14F-4D97-AF65-F5344CB8AC3E}">
        <p14:creationId xmlns:p14="http://schemas.microsoft.com/office/powerpoint/2010/main" val="85002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548</TotalTime>
  <Words>854</Words>
  <Application>Microsoft Office PowerPoint</Application>
  <PresentationFormat>On-screen Show (4:3)</PresentationFormat>
  <Paragraphs>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Malignant Comments Classifier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Data Pre-processing</vt:lpstr>
      <vt:lpstr>Data Visualization -</vt:lpstr>
      <vt:lpstr>Data Visualization -</vt:lpstr>
      <vt:lpstr>Data Visualization -</vt:lpstr>
      <vt:lpstr>Data Visualization -</vt:lpstr>
      <vt:lpstr>Data Visualization -</vt:lpstr>
      <vt:lpstr>PowerPoint Presentation</vt:lpstr>
      <vt:lpstr>PowerPoint Presentation</vt:lpstr>
      <vt:lpstr>PowerPoint Presentation</vt:lpstr>
      <vt:lpstr>Passive Aggressive has CV Score – 93%</vt:lpstr>
      <vt:lpstr>Hyper Parameter Tuning for the final model -&gt;  Passive Aggressive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dell</cp:lastModifiedBy>
  <cp:revision>14</cp:revision>
  <dcterms:created xsi:type="dcterms:W3CDTF">2006-08-16T00:00:00Z</dcterms:created>
  <dcterms:modified xsi:type="dcterms:W3CDTF">2021-12-27T10:58:56Z</dcterms:modified>
</cp:coreProperties>
</file>