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11/25/2021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11/25/2021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8571" y="113212"/>
            <a:ext cx="9547668" cy="2137954"/>
          </a:xfrm>
        </p:spPr>
        <p:txBody>
          <a:bodyPr/>
          <a:lstStyle/>
          <a:p>
            <a:r>
              <a:rPr lang="en-IN" u="sng" dirty="0"/>
              <a:t>Micro-Credit Defaulter Project</a:t>
            </a:r>
            <a:r>
              <a:rPr lang="en-US" dirty="0" smtClean="0"/>
              <a:t> </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688102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of the visualization  about the data</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1413" y="2858927"/>
            <a:ext cx="4876800" cy="2740345"/>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0613" y="2858813"/>
            <a:ext cx="4876800" cy="2740574"/>
          </a:xfrm>
        </p:spPr>
      </p:pic>
    </p:spTree>
    <p:extLst>
      <p:ext uri="{BB962C8B-B14F-4D97-AF65-F5344CB8AC3E}">
        <p14:creationId xmlns:p14="http://schemas.microsoft.com/office/powerpoint/2010/main" val="2072843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4887686"/>
          </a:xfrm>
        </p:spPr>
        <p:txBody>
          <a:bodyPr>
            <a:normAutofit fontScale="90000"/>
          </a:bodyPr>
          <a:lstStyle/>
          <a:p>
            <a:pPr marL="0" indent="0"/>
            <a:r>
              <a:rPr lang="en-US" dirty="0"/>
              <a:t>As classes are </a:t>
            </a:r>
            <a:r>
              <a:rPr lang="en-US" dirty="0" err="1"/>
              <a:t>im</a:t>
            </a:r>
            <a:r>
              <a:rPr lang="en-US" dirty="0"/>
              <a:t>-balanced, Applied SMOTE technique and balanced the classes.</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GB" dirty="0"/>
              <a:t>Correlation matrix after dropping less importance feature and treated skew/outliers,</a:t>
            </a:r>
            <a:endParaRPr lang="en-GB"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3813" y="1526628"/>
            <a:ext cx="5943600" cy="3347544"/>
          </a:xfrm>
        </p:spPr>
      </p:pic>
      <p:sp>
        <p:nvSpPr>
          <p:cNvPr id="4" name="Text Placeholder 3"/>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3922850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091" y="339633"/>
            <a:ext cx="10502538" cy="6104709"/>
          </a:xfrm>
          <a:prstGeom prst="rect">
            <a:avLst/>
          </a:prstGeom>
        </p:spPr>
      </p:pic>
    </p:spTree>
    <p:extLst>
      <p:ext uri="{BB962C8B-B14F-4D97-AF65-F5344CB8AC3E}">
        <p14:creationId xmlns:p14="http://schemas.microsoft.com/office/powerpoint/2010/main" val="1671683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rPr>
              <a:t>Decision Tree model which has score – 90.34% and CV score – 88.29%</a:t>
            </a:r>
            <a:endParaRPr lang="en-IN" dirty="0">
              <a:effectLst/>
            </a:endParaRPr>
          </a:p>
        </p:txBody>
      </p:sp>
      <p:pic>
        <p:nvPicPr>
          <p:cNvPr id="4" name="Content Placeholder 3" descr="C:\Users\dell\OneDrive\Pictures\Camera Roll\dtc1 (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8801" y="2675709"/>
            <a:ext cx="5553235" cy="3124200"/>
          </a:xfrm>
          <a:prstGeom prst="rect">
            <a:avLst/>
          </a:prstGeom>
          <a:noFill/>
          <a:ln>
            <a:noFill/>
          </a:ln>
        </p:spPr>
      </p:pic>
      <p:pic>
        <p:nvPicPr>
          <p:cNvPr id="5" name="Picture 4" descr="C:\Users\dell\OneDrive\Pictures\Camera Roll\dtc2 (2).png"/>
          <p:cNvPicPr/>
          <p:nvPr/>
        </p:nvPicPr>
        <p:blipFill>
          <a:blip r:embed="rId3">
            <a:extLst>
              <a:ext uri="{28A0092B-C50C-407E-A947-70E740481C1C}">
                <a14:useLocalDpi xmlns:a14="http://schemas.microsoft.com/office/drawing/2010/main" val="0"/>
              </a:ext>
            </a:extLst>
          </a:blip>
          <a:srcRect/>
          <a:stretch>
            <a:fillRect/>
          </a:stretch>
        </p:blipFill>
        <p:spPr bwMode="auto">
          <a:xfrm>
            <a:off x="6094412" y="2572839"/>
            <a:ext cx="5731510" cy="3227070"/>
          </a:xfrm>
          <a:prstGeom prst="rect">
            <a:avLst/>
          </a:prstGeom>
          <a:noFill/>
          <a:ln>
            <a:noFill/>
          </a:ln>
        </p:spPr>
      </p:pic>
    </p:spTree>
    <p:extLst>
      <p:ext uri="{BB962C8B-B14F-4D97-AF65-F5344CB8AC3E}">
        <p14:creationId xmlns:p14="http://schemas.microsoft.com/office/powerpoint/2010/main" val="870047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rPr>
              <a:t>Random Forest model has score- 94.64% and CV score – 91.9%</a:t>
            </a:r>
            <a:r>
              <a:rPr lang="en-IN" dirty="0">
                <a:effectLst/>
              </a:rPr>
              <a:t/>
            </a:r>
            <a:br>
              <a:rPr lang="en-IN" dirty="0">
                <a:effectLst/>
              </a:rPr>
            </a:br>
            <a:endParaRPr lang="en-IN" dirty="0"/>
          </a:p>
        </p:txBody>
      </p:sp>
      <p:sp>
        <p:nvSpPr>
          <p:cNvPr id="3" name="Text Placeholder 2"/>
          <p:cNvSpPr>
            <a:spLocks noGrp="1"/>
          </p:cNvSpPr>
          <p:nvPr>
            <p:ph type="body" idx="1"/>
          </p:nvPr>
        </p:nvSpPr>
        <p:spPr/>
        <p:txBody>
          <a:bodyPr/>
          <a:lstStyle/>
          <a:p>
            <a:endParaRPr lang="en-IN"/>
          </a:p>
        </p:txBody>
      </p:sp>
      <p:sp>
        <p:nvSpPr>
          <p:cNvPr id="5" name="Text Placeholder 4"/>
          <p:cNvSpPr>
            <a:spLocks noGrp="1"/>
          </p:cNvSpPr>
          <p:nvPr>
            <p:ph type="body" sz="quarter" idx="3"/>
          </p:nvPr>
        </p:nvSpPr>
        <p:spPr/>
        <p:txBody>
          <a:bodyPr/>
          <a:lstStyle/>
          <a:p>
            <a:endParaRPr lang="en-IN"/>
          </a:p>
        </p:txBody>
      </p:sp>
      <p:pic>
        <p:nvPicPr>
          <p:cNvPr id="7" name="Content Placeholder 6" descr="C:\Users\dell\OneDrive\Pictures\Camera Roll\rfc1 (2).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31224" y="2514600"/>
            <a:ext cx="5313422" cy="4243251"/>
          </a:xfrm>
          <a:prstGeom prst="rect">
            <a:avLst/>
          </a:prstGeom>
          <a:noFill/>
          <a:ln>
            <a:noFill/>
          </a:ln>
        </p:spPr>
      </p:pic>
      <p:pic>
        <p:nvPicPr>
          <p:cNvPr id="8" name="Content Placeholder 7" descr="C:\Users\dell\OneDrive\Pictures\Camera Roll\rfc2 (2).png"/>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43849" y="2514601"/>
            <a:ext cx="4530327" cy="4243250"/>
          </a:xfrm>
          <a:prstGeom prst="rect">
            <a:avLst/>
          </a:prstGeom>
          <a:noFill/>
          <a:ln>
            <a:noFill/>
          </a:ln>
        </p:spPr>
      </p:pic>
    </p:spTree>
    <p:extLst>
      <p:ext uri="{BB962C8B-B14F-4D97-AF65-F5344CB8AC3E}">
        <p14:creationId xmlns:p14="http://schemas.microsoft.com/office/powerpoint/2010/main" val="3869632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effectLst/>
              </a:rPr>
              <a:t>Ada boost has score – 85.35% and CV score is 90%</a:t>
            </a:r>
            <a:r>
              <a:rPr lang="en-IN" dirty="0">
                <a:effectLst/>
              </a:rPr>
              <a:t/>
            </a:r>
            <a:br>
              <a:rPr lang="en-IN" dirty="0">
                <a:effectLst/>
              </a:rPr>
            </a:br>
            <a:r>
              <a:rPr lang="en-IN" dirty="0">
                <a:effectLst/>
              </a:rPr>
              <a:t/>
            </a:r>
            <a:br>
              <a:rPr lang="en-IN" dirty="0">
                <a:effectLst/>
              </a:rPr>
            </a:br>
            <a:endParaRPr lang="en-IN" dirty="0"/>
          </a:p>
        </p:txBody>
      </p:sp>
      <p:sp>
        <p:nvSpPr>
          <p:cNvPr id="3" name="Text Placeholder 2"/>
          <p:cNvSpPr>
            <a:spLocks noGrp="1"/>
          </p:cNvSpPr>
          <p:nvPr>
            <p:ph type="body" idx="1"/>
          </p:nvPr>
        </p:nvSpPr>
        <p:spPr/>
        <p:txBody>
          <a:bodyPr/>
          <a:lstStyle/>
          <a:p>
            <a:endParaRPr lang="en-IN"/>
          </a:p>
        </p:txBody>
      </p:sp>
      <p:sp>
        <p:nvSpPr>
          <p:cNvPr id="5" name="Text Placeholder 4"/>
          <p:cNvSpPr>
            <a:spLocks noGrp="1"/>
          </p:cNvSpPr>
          <p:nvPr>
            <p:ph type="body" sz="quarter" idx="3"/>
          </p:nvPr>
        </p:nvSpPr>
        <p:spPr/>
        <p:txBody>
          <a:bodyPr/>
          <a:lstStyle/>
          <a:p>
            <a:endParaRPr lang="en-IN"/>
          </a:p>
        </p:txBody>
      </p:sp>
      <p:pic>
        <p:nvPicPr>
          <p:cNvPr id="7" name="Content Placeholder 6" descr="C:\Users\dell\OneDrive\Pictures\Camera Roll\ab1 (2).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317166" y="2360023"/>
            <a:ext cx="4525293" cy="3962400"/>
          </a:xfrm>
          <a:prstGeom prst="rect">
            <a:avLst/>
          </a:prstGeom>
          <a:noFill/>
          <a:ln>
            <a:noFill/>
          </a:ln>
        </p:spPr>
      </p:pic>
      <p:pic>
        <p:nvPicPr>
          <p:cNvPr id="8" name="Content Placeholder 7" descr="C:\Users\dell\OneDrive\Pictures\Camera Roll\ab2 (2).png"/>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43359" y="2360023"/>
            <a:ext cx="4531307" cy="3962400"/>
          </a:xfrm>
          <a:prstGeom prst="rect">
            <a:avLst/>
          </a:prstGeom>
          <a:noFill/>
          <a:ln>
            <a:noFill/>
          </a:ln>
        </p:spPr>
      </p:pic>
    </p:spTree>
    <p:extLst>
      <p:ext uri="{BB962C8B-B14F-4D97-AF65-F5344CB8AC3E}">
        <p14:creationId xmlns:p14="http://schemas.microsoft.com/office/powerpoint/2010/main" val="429429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rPr>
              <a:t>Gradient Boost model -88.8% and cv score – 91.7%</a:t>
            </a:r>
            <a:endParaRPr lang="en-IN" dirty="0"/>
          </a:p>
        </p:txBody>
      </p:sp>
      <p:sp>
        <p:nvSpPr>
          <p:cNvPr id="3" name="Text Placeholder 2"/>
          <p:cNvSpPr>
            <a:spLocks noGrp="1"/>
          </p:cNvSpPr>
          <p:nvPr>
            <p:ph type="body" idx="1"/>
          </p:nvPr>
        </p:nvSpPr>
        <p:spPr/>
        <p:txBody>
          <a:bodyPr/>
          <a:lstStyle/>
          <a:p>
            <a:endParaRPr lang="en-IN"/>
          </a:p>
        </p:txBody>
      </p:sp>
      <p:sp>
        <p:nvSpPr>
          <p:cNvPr id="5" name="Text Placeholder 4"/>
          <p:cNvSpPr>
            <a:spLocks noGrp="1"/>
          </p:cNvSpPr>
          <p:nvPr>
            <p:ph type="body" sz="quarter" idx="3"/>
          </p:nvPr>
        </p:nvSpPr>
        <p:spPr/>
        <p:txBody>
          <a:bodyPr/>
          <a:lstStyle/>
          <a:p>
            <a:endParaRPr lang="en-IN"/>
          </a:p>
        </p:txBody>
      </p:sp>
      <p:pic>
        <p:nvPicPr>
          <p:cNvPr id="7" name="Content Placeholder 6" descr="C:\Users\dell\OneDrive\Pictures\Camera Roll\gb1 (2).png"/>
          <p:cNvPicPr>
            <a:picLocks noGrp="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314798" y="2142308"/>
            <a:ext cx="4530029" cy="4136571"/>
          </a:xfrm>
          <a:prstGeom prst="rect">
            <a:avLst/>
          </a:prstGeom>
          <a:noFill/>
          <a:ln>
            <a:noFill/>
          </a:ln>
        </p:spPr>
      </p:pic>
      <p:pic>
        <p:nvPicPr>
          <p:cNvPr id="8" name="Content Placeholder 7" descr="C:\Users\dell\OneDrive\Pictures\Camera Roll\gb2 (2).png"/>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43190" y="2142309"/>
            <a:ext cx="4531645" cy="4136570"/>
          </a:xfrm>
          <a:prstGeom prst="rect">
            <a:avLst/>
          </a:prstGeom>
          <a:noFill/>
          <a:ln>
            <a:noFill/>
          </a:ln>
        </p:spPr>
      </p:pic>
    </p:spTree>
    <p:extLst>
      <p:ext uri="{BB962C8B-B14F-4D97-AF65-F5344CB8AC3E}">
        <p14:creationId xmlns:p14="http://schemas.microsoft.com/office/powerpoint/2010/main" val="16709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1589"/>
            <a:ext cx="9905998" cy="1905000"/>
          </a:xfrm>
        </p:spPr>
        <p:txBody>
          <a:bodyPr/>
          <a:lstStyle/>
          <a:p>
            <a:r>
              <a:rPr lang="en-US" dirty="0" smtClean="0"/>
              <a:t>Final model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7572" y="1994263"/>
            <a:ext cx="5553681" cy="4432663"/>
          </a:xfrm>
        </p:spPr>
      </p:pic>
    </p:spTree>
    <p:extLst>
      <p:ext uri="{BB962C8B-B14F-4D97-AF65-F5344CB8AC3E}">
        <p14:creationId xmlns:p14="http://schemas.microsoft.com/office/powerpoint/2010/main" val="1289469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Finally Saving the </a:t>
            </a:r>
            <a:r>
              <a:rPr lang="en-US" dirty="0" err="1"/>
              <a:t>Moldel</a:t>
            </a:r>
            <a:endParaRPr lang="en-US" dirty="0"/>
          </a:p>
        </p:txBody>
      </p:sp>
      <p:pic>
        <p:nvPicPr>
          <p:cNvPr id="4" name="Content Placeholder 3">
            <a:extLst>
              <a:ext uri="{FF2B5EF4-FFF2-40B4-BE49-F238E27FC236}">
                <a16:creationId xmlns:a16="http://schemas.microsoft.com/office/drawing/2014/main" id="{5C7A5F56-FFA5-435B-A567-1B506AD706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7333" y="3378708"/>
            <a:ext cx="6614160" cy="1700784"/>
          </a:xfrm>
          <a:prstGeom prst="rect">
            <a:avLst/>
          </a:prstGeom>
        </p:spPr>
      </p:pic>
    </p:spTree>
    <p:extLst>
      <p:ext uri="{BB962C8B-B14F-4D97-AF65-F5344CB8AC3E}">
        <p14:creationId xmlns:p14="http://schemas.microsoft.com/office/powerpoint/2010/main" val="2016926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Thank you</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8761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ACKNOWLEDGMENT</a:t>
            </a:r>
            <a:endParaRPr lang="en-IN" dirty="0"/>
          </a:p>
        </p:txBody>
      </p:sp>
      <p:sp>
        <p:nvSpPr>
          <p:cNvPr id="3" name="Content Placeholder 2"/>
          <p:cNvSpPr>
            <a:spLocks noGrp="1"/>
          </p:cNvSpPr>
          <p:nvPr>
            <p:ph idx="1"/>
          </p:nvPr>
        </p:nvSpPr>
        <p:spPr/>
        <p:txBody>
          <a:bodyPr/>
          <a:lstStyle/>
          <a:p>
            <a:pPr marL="0" indent="0">
              <a:lnSpc>
                <a:spcPct val="107000"/>
              </a:lnSpc>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Thanks for giving me the opportunity to work in </a:t>
            </a:r>
            <a:r>
              <a:rPr lang="en-IN" dirty="0" err="1">
                <a:effectLst/>
                <a:latin typeface="Calibri" panose="020F0502020204030204" pitchFamily="34" charset="0"/>
                <a:ea typeface="Calibri" panose="020F0502020204030204" pitchFamily="34" charset="0"/>
                <a:cs typeface="Times New Roman" panose="02020603050405020304" pitchFamily="18" charset="0"/>
              </a:rPr>
              <a:t>FlipRobo</a:t>
            </a:r>
            <a:r>
              <a:rPr lang="en-IN" dirty="0">
                <a:effectLst/>
                <a:latin typeface="Calibri" panose="020F0502020204030204" pitchFamily="34" charset="0"/>
                <a:ea typeface="Calibri" panose="020F0502020204030204" pitchFamily="34" charset="0"/>
                <a:cs typeface="Times New Roman" panose="02020603050405020304" pitchFamily="18" charset="0"/>
              </a:rPr>
              <a:t> Technologies as Intern and would like to express my gratitude to Data Trained Institute as well for trained me in Data Science Domain. This helps me to do my projects well and understand the concepts.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Dataset – </a:t>
            </a:r>
            <a:r>
              <a:rPr lang="en-IN" dirty="0" err="1">
                <a:effectLst/>
                <a:latin typeface="Calibri" panose="020F0502020204030204" pitchFamily="34" charset="0"/>
                <a:ea typeface="Calibri" panose="020F0502020204030204" pitchFamily="34" charset="0"/>
                <a:cs typeface="Times New Roman" panose="02020603050405020304" pitchFamily="18" charset="0"/>
              </a:rPr>
              <a:t>FlipRobo</a:t>
            </a:r>
            <a:r>
              <a:rPr lang="en-IN" dirty="0">
                <a:effectLst/>
                <a:latin typeface="Calibri" panose="020F0502020204030204" pitchFamily="34" charset="0"/>
                <a:ea typeface="Calibri" panose="020F0502020204030204" pitchFamily="34" charset="0"/>
                <a:cs typeface="Times New Roman" panose="02020603050405020304" pitchFamily="18" charset="0"/>
              </a:rPr>
              <a:t> Tech</a:t>
            </a:r>
          </a:p>
          <a:p>
            <a:pPr marL="0" indent="0">
              <a:lnSpc>
                <a:spcPct val="107000"/>
              </a:lnSpc>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Resources used – Google, GitHub, Blogs for conceptual referring.</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dirty="0"/>
          </a:p>
        </p:txBody>
      </p:sp>
    </p:spTree>
    <p:extLst>
      <p:ext uri="{BB962C8B-B14F-4D97-AF65-F5344CB8AC3E}">
        <p14:creationId xmlns:p14="http://schemas.microsoft.com/office/powerpoint/2010/main" val="64031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Problem </a:t>
            </a:r>
          </a:p>
        </p:txBody>
      </p:sp>
      <p:sp>
        <p:nvSpPr>
          <p:cNvPr id="3" name="Content Placeholder 2"/>
          <p:cNvSpPr>
            <a:spLocks noGrp="1"/>
          </p:cNvSpPr>
          <p:nvPr>
            <p:ph idx="1"/>
          </p:nvPr>
        </p:nvSpPr>
        <p:spPr>
          <a:xfrm>
            <a:off x="1141413" y="2666999"/>
            <a:ext cx="9905998" cy="3359332"/>
          </a:xfrm>
        </p:spPr>
        <p:txBody>
          <a:bodyPr>
            <a:normAutofit fontScale="85000" lnSpcReduction="20000"/>
          </a:bodyPr>
          <a:lstStyle/>
          <a:p>
            <a:pPr marL="400050" algn="just">
              <a:lnSpc>
                <a:spcPct val="107000"/>
              </a:lnSpc>
            </a:pPr>
            <a:r>
              <a:rPr lang="en-IN" dirty="0">
                <a:effectLst/>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low-income populations. </a:t>
            </a:r>
          </a:p>
          <a:p>
            <a:pPr marL="400050" algn="just">
              <a:lnSpc>
                <a:spcPct val="107000"/>
              </a:lnSpc>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00050" algn="just">
              <a:lnSpc>
                <a:spcPct val="107000"/>
              </a:lnSpc>
            </a:pPr>
            <a:r>
              <a:rPr lang="en-IN" dirty="0">
                <a:effectLst/>
                <a:latin typeface="Calibri" panose="020F0502020204030204" pitchFamily="34" charset="0"/>
                <a:ea typeface="Calibri" panose="020F0502020204030204" pitchFamily="34" charset="0"/>
                <a:cs typeface="Times New Roman" panose="02020603050405020304" pitchFamily="18" charset="0"/>
              </a:rPr>
              <a:t>MFS becomes very useful when targeting especially the unbanked poor families living in remote areas with not much sources of income.</a:t>
            </a:r>
          </a:p>
          <a:p>
            <a:pPr marL="400050" algn="just">
              <a:lnSpc>
                <a:spcPct val="107000"/>
              </a:lnSpc>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400050" algn="just">
              <a:lnSpc>
                <a:spcPct val="107000"/>
              </a:lnSpc>
            </a:pPr>
            <a:r>
              <a:rPr lang="en-IN" dirty="0">
                <a:effectLst/>
                <a:latin typeface="Calibri" panose="020F0502020204030204" pitchFamily="34" charset="0"/>
                <a:ea typeface="Calibri" panose="020F0502020204030204" pitchFamily="34" charset="0"/>
                <a:cs typeface="Times New Roman" panose="02020603050405020304" pitchFamily="18" charset="0"/>
              </a:rPr>
              <a:t> It is widely accepted as a poverty-reduction tool, representing $70 billion in outstanding loans and a global outreach of 200 million clients.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7000"/>
              </a:lnSpc>
              <a:buNone/>
            </a:pP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400050" algn="just">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The client wants some predictions that could help them in further investment and improvement in selection of customers for the credit.</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4533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Conceptual Background of the Domain Problem</a:t>
            </a:r>
          </a:p>
        </p:txBody>
      </p:sp>
      <p:sp>
        <p:nvSpPr>
          <p:cNvPr id="3" name="Content Placeholder 2"/>
          <p:cNvSpPr>
            <a:spLocks noGrp="1"/>
          </p:cNvSpPr>
          <p:nvPr>
            <p:ph idx="1"/>
          </p:nvPr>
        </p:nvSpPr>
        <p:spPr>
          <a:xfrm>
            <a:off x="1141413" y="2342606"/>
            <a:ext cx="9905998" cy="4258491"/>
          </a:xfrm>
        </p:spPr>
        <p:txBody>
          <a:bodyPr>
            <a:normAutofit fontScale="92500" lnSpcReduction="10000"/>
          </a:bodyPr>
          <a:lstStyle/>
          <a:p>
            <a:pPr marL="400050">
              <a:lnSpc>
                <a:spcPct val="107000"/>
              </a:lnSpc>
            </a:pPr>
            <a:r>
              <a:rPr lang="en-IN" dirty="0">
                <a:effectLst/>
                <a:latin typeface="Calibri" panose="020F0502020204030204" pitchFamily="34"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400050">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400050">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This problem contains data of customers who is defaulter / Non – defaulters and has the main account and data account recharge and total amount of sum amount and its frequency. So, we need to predict for each loan transaction, whether the customer will be paying back the loaned amount within 5 days of insurance of loan.</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5323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 for the Problem Undertaken</a:t>
            </a:r>
          </a:p>
        </p:txBody>
      </p:sp>
      <p:sp>
        <p:nvSpPr>
          <p:cNvPr id="3" name="Content Placeholder 2"/>
          <p:cNvSpPr>
            <a:spLocks noGrp="1"/>
          </p:cNvSpPr>
          <p:nvPr>
            <p:ph idx="1"/>
          </p:nvPr>
        </p:nvSpPr>
        <p:spPr/>
        <p:txBody>
          <a:bodyPr/>
          <a:lstStyle/>
          <a:p>
            <a:pPr marL="457200">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This will help the client to get help on their future investment on telecom industry and that will improve the importance of communication in a person’s life, thus, focusing on providing their services and products to low-income families and poor customers that can help them in the need of hour. </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3768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Sources and their formats</a:t>
            </a:r>
          </a:p>
        </p:txBody>
      </p:sp>
      <p:sp>
        <p:nvSpPr>
          <p:cNvPr id="4" name="Text Placeholder 3"/>
          <p:cNvSpPr>
            <a:spLocks noGrp="1"/>
          </p:cNvSpPr>
          <p:nvPr>
            <p:ph type="body" sz="half" idx="2"/>
          </p:nvPr>
        </p:nvSpPr>
        <p:spPr/>
        <p:txBody>
          <a:bodyPr/>
          <a:lstStyle/>
          <a:p>
            <a:r>
              <a:rPr lang="en-IN" dirty="0"/>
              <a:t>The sample data is provided to us from </a:t>
            </a:r>
            <a:r>
              <a:rPr lang="en-IN" dirty="0" err="1"/>
              <a:t>FlipRobo</a:t>
            </a:r>
            <a:r>
              <a:rPr lang="en-IN" dirty="0"/>
              <a:t> client database, and we can see there are 209593 rows and 37 columns in the given dataset.</a:t>
            </a:r>
          </a:p>
          <a:p>
            <a:endParaRPr lang="en-IN" dirty="0"/>
          </a:p>
        </p:txBody>
      </p:sp>
      <p:pic>
        <p:nvPicPr>
          <p:cNvPr id="5" name="Content Placeholder 4">
            <a:extLst>
              <a:ext uri="{FF2B5EF4-FFF2-40B4-BE49-F238E27FC236}">
                <a16:creationId xmlns:a16="http://schemas.microsoft.com/office/drawing/2014/main" id="{2863EFC8-5E54-4D1B-8013-05DC053B3D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3813" y="718041"/>
            <a:ext cx="5943600" cy="4964717"/>
          </a:xfrm>
          <a:prstGeom prst="rect">
            <a:avLst/>
          </a:prstGeom>
        </p:spPr>
      </p:pic>
    </p:spTree>
    <p:extLst>
      <p:ext uri="{BB962C8B-B14F-4D97-AF65-F5344CB8AC3E}">
        <p14:creationId xmlns:p14="http://schemas.microsoft.com/office/powerpoint/2010/main" val="2313471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FFFF"/>
                </a:solidFill>
              </a:rPr>
              <a:t>Mathematical/ Analytical </a:t>
            </a:r>
            <a:r>
              <a:rPr lang="en-IN" dirty="0" err="1">
                <a:solidFill>
                  <a:srgbClr val="FFFFFF"/>
                </a:solidFill>
              </a:rPr>
              <a:t>Modeling</a:t>
            </a:r>
            <a:r>
              <a:rPr lang="en-IN" dirty="0">
                <a:solidFill>
                  <a:srgbClr val="FFFFFF"/>
                </a:solidFill>
              </a:rPr>
              <a:t> of the Problem</a:t>
            </a:r>
            <a:endParaRPr lang="en-IN" dirty="0"/>
          </a:p>
        </p:txBody>
      </p:sp>
      <p:sp>
        <p:nvSpPr>
          <p:cNvPr id="3" name="Content Placeholder 2"/>
          <p:cNvSpPr>
            <a:spLocks noGrp="1"/>
          </p:cNvSpPr>
          <p:nvPr>
            <p:ph idx="1"/>
          </p:nvPr>
        </p:nvSpPr>
        <p:spPr/>
        <p:txBody>
          <a:bodyPr/>
          <a:lstStyle/>
          <a:p>
            <a:r>
              <a:rPr lang="en-IN" dirty="0"/>
              <a:t>In this case, Label ‘1’ indicates that the loan has been payed i.e., Non- defaulter, while Label ‘0’ indicates that the loan has not been payed i.e., defaulter.  In the provided </a:t>
            </a:r>
            <a:r>
              <a:rPr lang="en-IN" b="1" i="1" dirty="0"/>
              <a:t>dataset</a:t>
            </a:r>
            <a:r>
              <a:rPr lang="en-IN" dirty="0"/>
              <a:t>, our target variable "label" is a </a:t>
            </a:r>
            <a:r>
              <a:rPr lang="en-IN" b="1" i="1" dirty="0"/>
              <a:t>categorical</a:t>
            </a:r>
            <a:r>
              <a:rPr lang="en-IN" dirty="0"/>
              <a:t> with two categories: " defaulter " and " Non- defaulter ".  Therefore, we will be handling this modelling problem as classification. </a:t>
            </a:r>
            <a:endParaRPr lang="en-US" dirty="0"/>
          </a:p>
        </p:txBody>
      </p:sp>
    </p:spTree>
    <p:extLst>
      <p:ext uri="{BB962C8B-B14F-4D97-AF65-F5344CB8AC3E}">
        <p14:creationId xmlns:p14="http://schemas.microsoft.com/office/powerpoint/2010/main" val="3269885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 Done</a:t>
            </a:r>
          </a:p>
        </p:txBody>
      </p:sp>
      <p:sp>
        <p:nvSpPr>
          <p:cNvPr id="3" name="Text Placeholder 2"/>
          <p:cNvSpPr>
            <a:spLocks noGrp="1"/>
          </p:cNvSpPr>
          <p:nvPr>
            <p:ph type="body" idx="1"/>
          </p:nvPr>
        </p:nvSpPr>
        <p:spPr/>
        <p:txBody>
          <a:bodyPr/>
          <a:lstStyle/>
          <a:p>
            <a:endParaRPr lang="en-US" dirty="0"/>
          </a:p>
        </p:txBody>
      </p:sp>
      <p:sp>
        <p:nvSpPr>
          <p:cNvPr id="4" name="Content Placeholder 3"/>
          <p:cNvSpPr>
            <a:spLocks noGrp="1"/>
          </p:cNvSpPr>
          <p:nvPr>
            <p:ph sz="half" idx="2"/>
          </p:nvPr>
        </p:nvSpPr>
        <p:spPr/>
        <p:txBody>
          <a:bodyPr/>
          <a:lstStyle/>
          <a:p>
            <a:endParaRPr lang="en-IN" dirty="0"/>
          </a:p>
        </p:txBody>
      </p:sp>
      <p:sp>
        <p:nvSpPr>
          <p:cNvPr id="5" name="Text Placeholder 4"/>
          <p:cNvSpPr>
            <a:spLocks noGrp="1"/>
          </p:cNvSpPr>
          <p:nvPr>
            <p:ph type="body" sz="quarter" idx="3"/>
          </p:nvPr>
        </p:nvSpPr>
        <p:spPr>
          <a:xfrm>
            <a:off x="2968413" y="2066766"/>
            <a:ext cx="4604280" cy="576262"/>
          </a:xfrm>
        </p:spPr>
        <p:txBody>
          <a:bodyPr/>
          <a:lstStyle/>
          <a:p>
            <a:r>
              <a:rPr lang="en-US" dirty="0"/>
              <a:t>Feature Importance</a:t>
            </a:r>
            <a:endParaRPr lang="en-US" sz="2400" dirty="0"/>
          </a:p>
        </p:txBody>
      </p:sp>
      <p:pic>
        <p:nvPicPr>
          <p:cNvPr id="7" name="Content Placeholder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323703" y="3243263"/>
            <a:ext cx="9548893" cy="3427503"/>
          </a:xfrm>
        </p:spPr>
      </p:pic>
    </p:spTree>
    <p:extLst>
      <p:ext uri="{BB962C8B-B14F-4D97-AF65-F5344CB8AC3E}">
        <p14:creationId xmlns:p14="http://schemas.microsoft.com/office/powerpoint/2010/main" val="3027517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15828" b="15828"/>
          <a:stretch>
            <a:fillRect/>
          </a:stretch>
        </p:blipFill>
        <p:spPr>
          <a:xfrm>
            <a:off x="296091" y="592183"/>
            <a:ext cx="11155679" cy="6026331"/>
          </a:xfrm>
        </p:spPr>
      </p:pic>
      <p:sp>
        <p:nvSpPr>
          <p:cNvPr id="4" name="Text Placeholder 3"/>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5136147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24</TotalTime>
  <Words>436</Words>
  <Application>Microsoft Office PowerPoint</Application>
  <PresentationFormat>Widescreen</PresentationFormat>
  <Paragraphs>34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Times New Roman</vt:lpstr>
      <vt:lpstr>Mesh</vt:lpstr>
      <vt:lpstr>Micro-Credit Defaulter Project </vt:lpstr>
      <vt:lpstr>ACKNOWLEDGMENT</vt:lpstr>
      <vt:lpstr>Business Problem </vt:lpstr>
      <vt:lpstr>Conceptual Background of the Domain Problem</vt:lpstr>
      <vt:lpstr>Motivation for the Problem Undertaken</vt:lpstr>
      <vt:lpstr>Data Sources and their formats</vt:lpstr>
      <vt:lpstr>Mathematical/ Analytical Modeling of the Problem</vt:lpstr>
      <vt:lpstr>Data Pre-processing Done</vt:lpstr>
      <vt:lpstr>PowerPoint Presentation</vt:lpstr>
      <vt:lpstr>Some of the visualization  about the data</vt:lpstr>
      <vt:lpstr>As classes are im-balanced, Applied SMOTE technique and balanced the classes.          Correlation matrix after dropping less importance feature and treated skew/outliers,</vt:lpstr>
      <vt:lpstr>PowerPoint Presentation</vt:lpstr>
      <vt:lpstr>Decision Tree model which has score – 90.34% and CV score – 88.29%</vt:lpstr>
      <vt:lpstr>Random Forest model has score- 94.64% and CV score – 91.9% </vt:lpstr>
      <vt:lpstr>Ada boost has score – 85.35% and CV score is 90%  </vt:lpstr>
      <vt:lpstr>Gradient Boost model -88.8% and cv score – 91.7%</vt:lpstr>
      <vt:lpstr>Final model</vt:lpstr>
      <vt:lpstr>Finally Saving the Moldel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Project</dc:title>
  <dc:creator>dell</dc:creator>
  <cp:lastModifiedBy>dell</cp:lastModifiedBy>
  <cp:revision>3</cp:revision>
  <dcterms:created xsi:type="dcterms:W3CDTF">2021-11-25T15:54:32Z</dcterms:created>
  <dcterms:modified xsi:type="dcterms:W3CDTF">2021-11-25T16:18:35Z</dcterms:modified>
</cp:coreProperties>
</file>