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10/23/2021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10/23/2021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u="sng" dirty="0"/>
              <a:t>Housing Price predict </a:t>
            </a:r>
            <a:r>
              <a:rPr lang="en-IN" b="1" i="1" u="sng" dirty="0" smtClean="0"/>
              <a:t>Project</a:t>
            </a:r>
            <a:br>
              <a:rPr lang="en-IN" b="1" i="1" u="sng" dirty="0" smtClean="0"/>
            </a:br>
            <a:endParaRPr lang="en-IN" dirty="0"/>
          </a:p>
        </p:txBody>
      </p:sp>
      <p:sp>
        <p:nvSpPr>
          <p:cNvPr id="3" name="Subtitle 2"/>
          <p:cNvSpPr>
            <a:spLocks noGrp="1"/>
          </p:cNvSpPr>
          <p:nvPr>
            <p:ph type="subTitle" idx="1"/>
          </p:nvPr>
        </p:nvSpPr>
        <p:spPr>
          <a:xfrm>
            <a:off x="992777" y="4136571"/>
            <a:ext cx="8720355" cy="1088571"/>
          </a:xfrm>
        </p:spPr>
        <p:txBody>
          <a:bodyPr/>
          <a:lstStyle/>
          <a:p>
            <a:pPr algn="l"/>
            <a:r>
              <a:rPr lang="en-US" b="1" i="1" dirty="0" smtClean="0"/>
              <a:t>SUBMITTED BY :</a:t>
            </a:r>
          </a:p>
          <a:p>
            <a:pPr algn="l"/>
            <a:r>
              <a:rPr lang="en-US" b="1" i="1" dirty="0" smtClean="0"/>
              <a:t>RAHUL SINGH</a:t>
            </a:r>
            <a:endParaRPr lang="en-IN" b="1" i="1" dirty="0"/>
          </a:p>
        </p:txBody>
      </p:sp>
    </p:spTree>
    <p:extLst>
      <p:ext uri="{BB962C8B-B14F-4D97-AF65-F5344CB8AC3E}">
        <p14:creationId xmlns:p14="http://schemas.microsoft.com/office/powerpoint/2010/main" val="19170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00" y="609601"/>
            <a:ext cx="3549121" cy="1371600"/>
          </a:xfrm>
        </p:spPr>
        <p:txBody>
          <a:bodyPr>
            <a:normAutofit/>
          </a:bodyPr>
          <a:lstStyle/>
          <a:p>
            <a:r>
              <a:rPr lang="en-US" sz="2800" b="1" i="1" u="sng" dirty="0"/>
              <a:t>Data Visualization </a:t>
            </a:r>
            <a:endParaRPr lang="en-IN" sz="2800" b="1" i="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515" y="1288870"/>
            <a:ext cx="6696301" cy="4628566"/>
          </a:xfrm>
        </p:spPr>
      </p:pic>
      <p:sp>
        <p:nvSpPr>
          <p:cNvPr id="4" name="Text Placeholder 3"/>
          <p:cNvSpPr>
            <a:spLocks noGrp="1"/>
          </p:cNvSpPr>
          <p:nvPr>
            <p:ph type="body" sz="half" idx="2"/>
          </p:nvPr>
        </p:nvSpPr>
        <p:spPr>
          <a:xfrm>
            <a:off x="279262" y="2397034"/>
            <a:ext cx="3549121" cy="3968931"/>
          </a:xfrm>
        </p:spPr>
        <p:txBody>
          <a:bodyPr>
            <a:normAutofit fontScale="85000" lnSpcReduction="10000"/>
          </a:bodyPr>
          <a:lstStyle/>
          <a:p>
            <a:pPr marL="457200"/>
            <a:r>
              <a:rPr lang="en-IN" sz="2600" b="1" dirty="0">
                <a:effectLst/>
                <a:latin typeface="Calibri" panose="020F0502020204030204" pitchFamily="34" charset="0"/>
                <a:ea typeface="Calibri" panose="020F0502020204030204" pitchFamily="34" charset="0"/>
                <a:cs typeface="Times New Roman" panose="02020603050405020304" pitchFamily="18" charset="0"/>
              </a:rPr>
              <a:t>The below plot shows that rating of over all conditions of house which is greater than 5 has price of &gt; 1.5L and the house which has rating of &gt;8 of material and finishing of house price is &gt;30L. </a:t>
            </a:r>
            <a:endParaRPr lang="en-GB" sz="26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N" sz="2600" b="1" dirty="0">
                <a:effectLst/>
                <a:latin typeface="Calibri" panose="020F0502020204030204" pitchFamily="34" charset="0"/>
                <a:ea typeface="Calibri" panose="020F0502020204030204" pitchFamily="34" charset="0"/>
                <a:cs typeface="Times New Roman" panose="02020603050405020304" pitchFamily="18" charset="0"/>
              </a:rPr>
              <a:t>Also, the plot shows that most of the house roof style is shed / hip / flat</a:t>
            </a:r>
            <a:r>
              <a:rPr lang="en-IN"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870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559" y="537755"/>
            <a:ext cx="3549121" cy="1371600"/>
          </a:xfrm>
        </p:spPr>
        <p:txBody>
          <a:bodyPr>
            <a:normAutofit/>
          </a:bodyPr>
          <a:lstStyle/>
          <a:p>
            <a:r>
              <a:rPr lang="en-US" sz="3600" b="1" i="1" u="sng" dirty="0"/>
              <a:t>Data Visualization </a:t>
            </a:r>
            <a:endParaRPr lang="en-IN" sz="3600" b="1" i="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8126" y="992777"/>
            <a:ext cx="7053943" cy="5155474"/>
          </a:xfrm>
        </p:spPr>
      </p:pic>
      <p:sp>
        <p:nvSpPr>
          <p:cNvPr id="4" name="Text Placeholder 3"/>
          <p:cNvSpPr>
            <a:spLocks noGrp="1"/>
          </p:cNvSpPr>
          <p:nvPr>
            <p:ph type="body" sz="half" idx="2"/>
          </p:nvPr>
        </p:nvSpPr>
        <p:spPr>
          <a:xfrm>
            <a:off x="479558" y="2285999"/>
            <a:ext cx="3549121" cy="4071257"/>
          </a:xfrm>
        </p:spPr>
        <p:txBody>
          <a:bodyPr>
            <a:normAutofit/>
          </a:bodyPr>
          <a:lstStyle/>
          <a:p>
            <a:pPr marL="457200">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The below plot explains that most of the roof material in houses are Wood Shingles and the exterior used on houses are Imitation Stucco and Masonry veneer type of most of the houses are Stone and the houses which is satisfying these conditions are selling the house price &gt;25L.</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653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28" y="424543"/>
            <a:ext cx="3549121" cy="1371600"/>
          </a:xfrm>
        </p:spPr>
        <p:txBody>
          <a:bodyPr>
            <a:normAutofit/>
          </a:bodyPr>
          <a:lstStyle/>
          <a:p>
            <a:r>
              <a:rPr lang="en-US" sz="3600" b="1" i="1" u="sng" dirty="0"/>
              <a:t>Data Visualization </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661850"/>
            <a:ext cx="6522130" cy="5617029"/>
          </a:xfrm>
        </p:spPr>
      </p:pic>
      <p:sp>
        <p:nvSpPr>
          <p:cNvPr id="4" name="Text Placeholder 3"/>
          <p:cNvSpPr>
            <a:spLocks noGrp="1"/>
          </p:cNvSpPr>
          <p:nvPr>
            <p:ph type="body" sz="half" idx="2"/>
          </p:nvPr>
        </p:nvSpPr>
        <p:spPr>
          <a:xfrm>
            <a:off x="549227" y="2286001"/>
            <a:ext cx="4223070" cy="3801290"/>
          </a:xfrm>
        </p:spPr>
        <p:txBody>
          <a:bodyPr>
            <a:normAutofit/>
          </a:bodyPr>
          <a:lstStyle/>
          <a:p>
            <a:pPr marL="400050" indent="-285750">
              <a:lnSpc>
                <a:spcPct val="107000"/>
              </a:lnSpc>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exterior condition and basement of house which is having rating of Excellent has price of &gt;20L. </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effectLst/>
                <a:latin typeface="Calibri" panose="020F0502020204030204" pitchFamily="34" charset="0"/>
                <a:ea typeface="Calibri" panose="020F0502020204030204" pitchFamily="34" charset="0"/>
                <a:cs typeface="Times New Roman" panose="02020603050405020304" pitchFamily="18" charset="0"/>
              </a:rPr>
              <a:t>Most of the house possess the foundation type as Poured Concrete and it has the high price of &gt;20L.</a:t>
            </a:r>
            <a:endParaRPr lang="en-US" sz="2400" b="1" dirty="0"/>
          </a:p>
        </p:txBody>
      </p:sp>
    </p:spTree>
    <p:extLst>
      <p:ext uri="{BB962C8B-B14F-4D97-AF65-F5344CB8AC3E}">
        <p14:creationId xmlns:p14="http://schemas.microsoft.com/office/powerpoint/2010/main" val="80118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766" y="398417"/>
            <a:ext cx="3549121" cy="1371600"/>
          </a:xfrm>
        </p:spPr>
        <p:txBody>
          <a:bodyPr>
            <a:normAutofit/>
          </a:bodyPr>
          <a:lstStyle/>
          <a:p>
            <a:r>
              <a:rPr lang="en-US" sz="3600" b="1" i="1" u="sng" dirty="0"/>
              <a:t>Data Visualization </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2" y="853440"/>
            <a:ext cx="6321833" cy="5216434"/>
          </a:xfrm>
        </p:spPr>
      </p:pic>
      <p:sp>
        <p:nvSpPr>
          <p:cNvPr id="4" name="Text Placeholder 3"/>
          <p:cNvSpPr>
            <a:spLocks noGrp="1"/>
          </p:cNvSpPr>
          <p:nvPr>
            <p:ph type="body" sz="half" idx="2"/>
          </p:nvPr>
        </p:nvSpPr>
        <p:spPr>
          <a:xfrm>
            <a:off x="399783" y="2188029"/>
            <a:ext cx="3549121" cy="3429000"/>
          </a:xfrm>
        </p:spPr>
        <p:txBody>
          <a:bodyPr>
            <a:normAutofit/>
          </a:bodyPr>
          <a:lstStyle/>
          <a:p>
            <a:pPr marL="400050" indent="-28575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plot shows that most of the house heating type is Gas forced warm air furnace and central air conditioned and fireplace quality should be excellent has price of &gt;1.5L.</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116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04503"/>
            <a:ext cx="9905998" cy="1905000"/>
          </a:xfrm>
        </p:spPr>
        <p:txBody>
          <a:bodyPr>
            <a:normAutofit/>
          </a:bodyPr>
          <a:lstStyle/>
          <a:p>
            <a:pPr algn="ctr"/>
            <a:r>
              <a:rPr lang="en-US" sz="4800" b="1" i="1" u="sng" dirty="0"/>
              <a:t>Data Visualization </a:t>
            </a:r>
            <a:endParaRPr lang="en-IN" sz="4800" dirty="0"/>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1413" y="1854926"/>
            <a:ext cx="4876800" cy="4580708"/>
          </a:xfrm>
          <a:prstGeom prst="rect">
            <a:avLst/>
          </a:prstGeom>
        </p:spPr>
      </p:pic>
      <p:pic>
        <p:nvPicPr>
          <p:cNvPr id="6" name="Content Placeholder 5"/>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0613" y="1854926"/>
            <a:ext cx="4876800" cy="4580707"/>
          </a:xfrm>
          <a:prstGeom prst="rect">
            <a:avLst/>
          </a:prstGeom>
        </p:spPr>
      </p:pic>
    </p:spTree>
    <p:extLst>
      <p:ext uri="{BB962C8B-B14F-4D97-AF65-F5344CB8AC3E}">
        <p14:creationId xmlns:p14="http://schemas.microsoft.com/office/powerpoint/2010/main" val="27600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17" y="328749"/>
            <a:ext cx="3549121" cy="2057400"/>
          </a:xfrm>
        </p:spPr>
        <p:txBody>
          <a:bodyPr>
            <a:normAutofit/>
          </a:bodyPr>
          <a:lstStyle/>
          <a:p>
            <a:r>
              <a:rPr lang="en-US" sz="2000" dirty="0"/>
              <a:t>Standard-Scalar is applied to standardize the input data.</a:t>
            </a:r>
            <a:br>
              <a:rPr lang="en-US" sz="2000" dirty="0"/>
            </a:br>
            <a:r>
              <a:rPr lang="en-US" sz="2000" dirty="0" err="1"/>
              <a:t>Splitted</a:t>
            </a:r>
            <a:r>
              <a:rPr lang="en-US" sz="2000" dirty="0"/>
              <a:t> the train and test data for model building</a:t>
            </a:r>
            <a:endParaRPr lang="en-IN" sz="2000" dirty="0"/>
          </a:p>
        </p:txBody>
      </p:sp>
      <p:sp>
        <p:nvSpPr>
          <p:cNvPr id="4" name="Text Placeholder 3"/>
          <p:cNvSpPr>
            <a:spLocks noGrp="1"/>
          </p:cNvSpPr>
          <p:nvPr>
            <p:ph type="body" sz="half" idx="2"/>
          </p:nvPr>
        </p:nvSpPr>
        <p:spPr>
          <a:xfrm>
            <a:off x="2674120" y="3169920"/>
            <a:ext cx="5816737" cy="2431869"/>
          </a:xfrm>
        </p:spPr>
        <p:txBody>
          <a:bodyPr>
            <a:noAutofit/>
          </a:bodyPr>
          <a:lstStyle/>
          <a:p>
            <a:r>
              <a:rPr lang="en-US" sz="2400" b="1" dirty="0"/>
              <a:t>After train test split, we apply the below Regression algorithms and cross Val score  to find the best scoring one.</a:t>
            </a:r>
          </a:p>
          <a:p>
            <a:pPr marL="457200" indent="-457200" algn="just">
              <a:buFont typeface="+mj-lt"/>
              <a:buAutoNum type="arabicPeriod"/>
            </a:pPr>
            <a:r>
              <a:rPr lang="en-US" sz="2400" b="1" dirty="0">
                <a:solidFill>
                  <a:srgbClr val="FF0000"/>
                </a:solidFill>
              </a:rPr>
              <a:t>Random Forest</a:t>
            </a:r>
          </a:p>
          <a:p>
            <a:pPr marL="457200" indent="-457200" algn="just">
              <a:buFont typeface="+mj-lt"/>
              <a:buAutoNum type="arabicPeriod"/>
            </a:pPr>
            <a:r>
              <a:rPr lang="en-US" sz="2400" b="1" dirty="0">
                <a:solidFill>
                  <a:srgbClr val="FF0000"/>
                </a:solidFill>
              </a:rPr>
              <a:t>K- Neighbors</a:t>
            </a:r>
          </a:p>
          <a:p>
            <a:pPr marL="457200" indent="-457200" algn="just">
              <a:buFont typeface="+mj-lt"/>
              <a:buAutoNum type="arabicPeriod"/>
            </a:pPr>
            <a:r>
              <a:rPr lang="en-US" sz="2400" b="1" dirty="0">
                <a:solidFill>
                  <a:srgbClr val="FF0000"/>
                </a:solidFill>
              </a:rPr>
              <a:t>Ada / Gradient Boost</a:t>
            </a:r>
          </a:p>
          <a:p>
            <a:pPr marL="457200" indent="-457200" algn="just">
              <a:buFont typeface="+mj-lt"/>
              <a:buAutoNum type="arabicPeriod"/>
            </a:pPr>
            <a:r>
              <a:rPr lang="en-US" sz="2400" b="1" dirty="0">
                <a:solidFill>
                  <a:srgbClr val="FF0000"/>
                </a:solidFill>
              </a:rPr>
              <a:t>Linear Regression</a:t>
            </a:r>
            <a:endParaRPr lang="en-US" sz="2400" b="1" dirty="0">
              <a:solidFill>
                <a:srgbClr val="FF0000"/>
              </a:solidFill>
            </a:endParaRPr>
          </a:p>
        </p:txBody>
      </p:sp>
      <p:pic>
        <p:nvPicPr>
          <p:cNvPr id="5" name="Content Placeholder 4" descr="Text&#10;&#10;Description automatically generated">
            <a:extLst>
              <a:ext uri="{FF2B5EF4-FFF2-40B4-BE49-F238E27FC236}">
                <a16:creationId xmlns:a16="http://schemas.microsoft.com/office/drawing/2014/main" id="{0CB16967-455A-4E96-B4FF-FA19B96FE298}"/>
              </a:ext>
            </a:extLst>
          </p:cNvPr>
          <p:cNvPicPr>
            <a:picLocks noGrp="1"/>
          </p:cNvPicPr>
          <p:nvPr>
            <p:ph idx="1"/>
          </p:nvPr>
        </p:nvPicPr>
        <p:blipFill>
          <a:blip r:embed="rId2"/>
          <a:stretch>
            <a:fillRect/>
          </a:stretch>
        </p:blipFill>
        <p:spPr>
          <a:xfrm>
            <a:off x="5051562" y="447326"/>
            <a:ext cx="5943600" cy="1587290"/>
          </a:xfrm>
          <a:prstGeom prst="rect">
            <a:avLst/>
          </a:prstGeom>
        </p:spPr>
      </p:pic>
    </p:spTree>
    <p:extLst>
      <p:ext uri="{BB962C8B-B14F-4D97-AF65-F5344CB8AC3E}">
        <p14:creationId xmlns:p14="http://schemas.microsoft.com/office/powerpoint/2010/main" val="333436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631"/>
            <a:ext cx="9905998" cy="1905000"/>
          </a:xfrm>
        </p:spPr>
        <p:txBody>
          <a:bodyPr>
            <a:normAutofit/>
          </a:bodyPr>
          <a:lstStyle/>
          <a:p>
            <a:pPr marL="0" indent="0" algn="ctr"/>
            <a:r>
              <a:rPr lang="en-US" sz="4800" b="1" i="1" u="sng" dirty="0"/>
              <a:t>Model Building:</a:t>
            </a:r>
            <a:endParaRPr lang="en-US" sz="4800" b="1" i="1" u="sng" dirty="0"/>
          </a:p>
        </p:txBody>
      </p:sp>
      <p:sp>
        <p:nvSpPr>
          <p:cNvPr id="3" name="Text Placeholder 2"/>
          <p:cNvSpPr>
            <a:spLocks noGrp="1"/>
          </p:cNvSpPr>
          <p:nvPr>
            <p:ph type="body" idx="1"/>
          </p:nvPr>
        </p:nvSpPr>
        <p:spPr/>
        <p:txBody>
          <a:bodyPr/>
          <a:lstStyle/>
          <a:p>
            <a:endParaRPr lang="en-IN"/>
          </a:p>
        </p:txBody>
      </p:sp>
      <p:sp>
        <p:nvSpPr>
          <p:cNvPr id="5" name="Text Placeholder 4"/>
          <p:cNvSpPr>
            <a:spLocks noGrp="1"/>
          </p:cNvSpPr>
          <p:nvPr>
            <p:ph type="body" sz="quarter" idx="3"/>
          </p:nvPr>
        </p:nvSpPr>
        <p:spPr/>
        <p:txBody>
          <a:bodyPr/>
          <a:lstStyle/>
          <a:p>
            <a:endParaRPr lang="en-IN"/>
          </a:p>
        </p:txBody>
      </p:sp>
      <p:pic>
        <p:nvPicPr>
          <p:cNvPr id="8" name="Content Placeholder 7"/>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22218" y="1837509"/>
            <a:ext cx="5523418" cy="4659085"/>
          </a:xfrm>
          <a:prstGeom prst="rect">
            <a:avLst/>
          </a:prstGeom>
        </p:spPr>
      </p:pic>
      <p:pic>
        <p:nvPicPr>
          <p:cNvPr id="9" name="Content Placeholder 8"/>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845636" y="1837509"/>
            <a:ext cx="5362295" cy="4659085"/>
          </a:xfrm>
          <a:prstGeom prst="rect">
            <a:avLst/>
          </a:prstGeom>
        </p:spPr>
      </p:pic>
    </p:spTree>
    <p:extLst>
      <p:ext uri="{BB962C8B-B14F-4D97-AF65-F5344CB8AC3E}">
        <p14:creationId xmlns:p14="http://schemas.microsoft.com/office/powerpoint/2010/main" val="290935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flipV="1">
            <a:off x="1429280" y="339634"/>
            <a:ext cx="4588931" cy="2318899"/>
          </a:xfrm>
        </p:spPr>
        <p:txBody>
          <a:bodyPr/>
          <a:lstStyle/>
          <a:p>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7350" y="339635"/>
            <a:ext cx="5219610" cy="6165668"/>
          </a:xfrm>
          <a:prstGeom prst="rect">
            <a:avLst/>
          </a:prstGeom>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56960" y="400595"/>
            <a:ext cx="5094514" cy="6104708"/>
          </a:xfrm>
          <a:prstGeom prst="rect">
            <a:avLst/>
          </a:prstGeom>
        </p:spPr>
      </p:pic>
    </p:spTree>
    <p:extLst>
      <p:ext uri="{BB962C8B-B14F-4D97-AF65-F5344CB8AC3E}">
        <p14:creationId xmlns:p14="http://schemas.microsoft.com/office/powerpoint/2010/main" val="68985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0354" y="435429"/>
            <a:ext cx="6577915" cy="6200502"/>
          </a:xfrm>
          <a:prstGeom prst="rect">
            <a:avLst/>
          </a:prstGeom>
        </p:spPr>
      </p:pic>
    </p:spTree>
    <p:extLst>
      <p:ext uri="{BB962C8B-B14F-4D97-AF65-F5344CB8AC3E}">
        <p14:creationId xmlns:p14="http://schemas.microsoft.com/office/powerpoint/2010/main" val="3144581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659" y="174172"/>
            <a:ext cx="9905998" cy="1905000"/>
          </a:xfrm>
        </p:spPr>
        <p:txBody>
          <a:bodyPr>
            <a:noAutofit/>
          </a:bodyPr>
          <a:lstStyle/>
          <a:p>
            <a:r>
              <a:rPr lang="en-US" sz="3600" b="1" i="1" u="sng" dirty="0"/>
              <a:t>Hyper Parameter Tuning for the final model </a:t>
            </a:r>
            <a:br>
              <a:rPr lang="en-US" sz="3600" b="1" i="1" u="sng" dirty="0"/>
            </a:br>
            <a:r>
              <a:rPr lang="en-US" sz="3600" b="1" i="1" u="sng" dirty="0"/>
              <a:t>Gradient Boost</a:t>
            </a:r>
            <a:endParaRPr lang="en-IN" sz="3600" b="1" i="1" u="sng"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2937" y="2079172"/>
            <a:ext cx="7175863" cy="3977640"/>
          </a:xfrm>
          <a:prstGeom prst="rect">
            <a:avLst/>
          </a:prstGeom>
        </p:spPr>
      </p:pic>
    </p:spTree>
    <p:extLst>
      <p:ext uri="{BB962C8B-B14F-4D97-AF65-F5344CB8AC3E}">
        <p14:creationId xmlns:p14="http://schemas.microsoft.com/office/powerpoint/2010/main" val="380566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836022"/>
          </a:xfrm>
        </p:spPr>
        <p:txBody>
          <a:bodyPr/>
          <a:lstStyle/>
          <a:p>
            <a:r>
              <a:rPr lang="en-IN" b="1" i="1" u="sng" dirty="0"/>
              <a:t>ACKNOWLEDGMENT</a:t>
            </a:r>
            <a:endParaRPr lang="en-IN" i="1" u="sng" dirty="0"/>
          </a:p>
        </p:txBody>
      </p:sp>
      <p:sp>
        <p:nvSpPr>
          <p:cNvPr id="3" name="Subtitle 2"/>
          <p:cNvSpPr>
            <a:spLocks noGrp="1"/>
          </p:cNvSpPr>
          <p:nvPr>
            <p:ph type="subTitle" idx="1"/>
          </p:nvPr>
        </p:nvSpPr>
        <p:spPr>
          <a:xfrm>
            <a:off x="1751012" y="2290354"/>
            <a:ext cx="8676222" cy="3500846"/>
          </a:xfrm>
        </p:spPr>
        <p:txBody>
          <a:bodyPr/>
          <a:lstStyle/>
          <a:p>
            <a:pPr algn="l"/>
            <a:r>
              <a:rPr lang="en-IN" b="1" dirty="0">
                <a:effectLst/>
              </a:rPr>
              <a:t>Thanks for giving me the opportunity to work in </a:t>
            </a:r>
            <a:r>
              <a:rPr lang="en-IN" b="1" dirty="0" smtClean="0">
                <a:effectLst/>
              </a:rPr>
              <a:t>FLIPROBO Technologies </a:t>
            </a:r>
            <a:r>
              <a:rPr lang="en-IN" b="1" dirty="0">
                <a:effectLst/>
              </a:rPr>
              <a:t>as Intern and would like to express my gratitude to Data Trained Institute as well for trained me in Data Science Domain. This helps me to do my projects well and understand the concepts.</a:t>
            </a:r>
            <a:endParaRPr lang="en-IN" dirty="0">
              <a:effectLst/>
            </a:endParaRPr>
          </a:p>
          <a:p>
            <a:pPr algn="l"/>
            <a:r>
              <a:rPr lang="en-IN" b="1" dirty="0">
                <a:effectLst/>
              </a:rPr>
              <a:t>Resources used – </a:t>
            </a:r>
            <a:r>
              <a:rPr lang="en-IN" b="1" dirty="0" err="1">
                <a:effectLst/>
              </a:rPr>
              <a:t>Seaborn.pydata</a:t>
            </a:r>
            <a:r>
              <a:rPr lang="en-IN" b="1" dirty="0">
                <a:effectLst/>
              </a:rPr>
              <a:t>, matplolib.org for visualization, </a:t>
            </a:r>
            <a:r>
              <a:rPr lang="en-IN" b="1" dirty="0" err="1">
                <a:effectLst/>
              </a:rPr>
              <a:t>Scikit</a:t>
            </a:r>
            <a:r>
              <a:rPr lang="en-IN" b="1" dirty="0">
                <a:effectLst/>
              </a:rPr>
              <a:t>-learn for machine learning algorithms, Blogs for conceptual referring.</a:t>
            </a:r>
            <a:endParaRPr lang="en-IN" dirty="0">
              <a:effectLst/>
            </a:endParaRPr>
          </a:p>
        </p:txBody>
      </p:sp>
    </p:spTree>
    <p:extLst>
      <p:ext uri="{BB962C8B-B14F-4D97-AF65-F5344CB8AC3E}">
        <p14:creationId xmlns:p14="http://schemas.microsoft.com/office/powerpoint/2010/main" val="3907416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44" y="156754"/>
            <a:ext cx="9905998" cy="1905000"/>
          </a:xfrm>
        </p:spPr>
        <p:txBody>
          <a:bodyPr>
            <a:normAutofit/>
          </a:bodyPr>
          <a:lstStyle/>
          <a:p>
            <a:r>
              <a:rPr lang="en-US" sz="3600" b="1" i="1" u="sng" dirty="0"/>
              <a:t>Finally Saving the model .</a:t>
            </a:r>
            <a:r>
              <a:rPr lang="en-US" sz="3600" b="1" i="1" u="sng" dirty="0" err="1"/>
              <a:t>pkl</a:t>
            </a:r>
            <a:r>
              <a:rPr lang="en-US" sz="3600" b="1" i="1" u="sng" dirty="0"/>
              <a:t> file  and Loading the test data File</a:t>
            </a:r>
            <a:endParaRPr lang="en-IN" sz="3600"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646" y="2151017"/>
            <a:ext cx="6591705" cy="4040777"/>
          </a:xfrm>
        </p:spPr>
      </p:pic>
    </p:spTree>
    <p:extLst>
      <p:ext uri="{BB962C8B-B14F-4D97-AF65-F5344CB8AC3E}">
        <p14:creationId xmlns:p14="http://schemas.microsoft.com/office/powerpoint/2010/main" val="235448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THANK YOU</a:t>
            </a:r>
            <a:endParaRPr lang="en-IN" sz="4800" b="1" dirty="0"/>
          </a:p>
        </p:txBody>
      </p:sp>
    </p:spTree>
    <p:extLst>
      <p:ext uri="{BB962C8B-B14F-4D97-AF65-F5344CB8AC3E}">
        <p14:creationId xmlns:p14="http://schemas.microsoft.com/office/powerpoint/2010/main" val="17387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9338"/>
            <a:ext cx="9905998" cy="1767840"/>
          </a:xfrm>
        </p:spPr>
        <p:txBody>
          <a:bodyPr>
            <a:normAutofit/>
          </a:bodyPr>
          <a:lstStyle/>
          <a:p>
            <a:pPr algn="ctr"/>
            <a:r>
              <a:rPr lang="en-IN" sz="4800" b="1" i="1" u="sng" dirty="0" smtClean="0"/>
              <a:t>Business </a:t>
            </a:r>
            <a:r>
              <a:rPr lang="en-IN" sz="4800" b="1" i="1" u="sng" dirty="0"/>
              <a:t>Problem </a:t>
            </a:r>
          </a:p>
        </p:txBody>
      </p:sp>
      <p:sp>
        <p:nvSpPr>
          <p:cNvPr id="3" name="Content Placeholder 2"/>
          <p:cNvSpPr>
            <a:spLocks noGrp="1"/>
          </p:cNvSpPr>
          <p:nvPr>
            <p:ph idx="1"/>
          </p:nvPr>
        </p:nvSpPr>
        <p:spPr>
          <a:xfrm>
            <a:off x="1141413" y="1715589"/>
            <a:ext cx="9905998" cy="4868091"/>
          </a:xfrm>
        </p:spPr>
        <p:txBody>
          <a:bodyPr>
            <a:normAutofit/>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For this company wants to know: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 Which variables are important to predict the price of variable?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How do these variables describe the price of the house?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90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2"/>
            <a:ext cx="8124508" cy="1637210"/>
          </a:xfrm>
        </p:spPr>
        <p:txBody>
          <a:bodyPr>
            <a:noAutofit/>
          </a:bodyPr>
          <a:lstStyle/>
          <a:p>
            <a:r>
              <a:rPr lang="en-IN" b="1" i="1" u="sng" dirty="0"/>
              <a:t>Conceptual Background of the Domain Problem</a:t>
            </a:r>
          </a:p>
        </p:txBody>
      </p:sp>
      <p:sp>
        <p:nvSpPr>
          <p:cNvPr id="3" name="Subtitle 2"/>
          <p:cNvSpPr>
            <a:spLocks noGrp="1"/>
          </p:cNvSpPr>
          <p:nvPr>
            <p:ph type="subTitle" idx="1"/>
          </p:nvPr>
        </p:nvSpPr>
        <p:spPr>
          <a:xfrm>
            <a:off x="1751012" y="2560320"/>
            <a:ext cx="8676222" cy="3927566"/>
          </a:xfrm>
        </p:spPr>
        <p:txBody>
          <a:bodyPr>
            <a:normAutofit fontScale="85000" lnSpcReduction="10000"/>
          </a:bodyPr>
          <a:lstStyle/>
          <a:p>
            <a:pPr marL="400050" indent="-285750" algn="l">
              <a:lnSpc>
                <a:spcPct val="107000"/>
              </a:lnSpc>
            </a:pPr>
            <a:r>
              <a:rPr lang="en-IN" sz="2400" b="1"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The company is looking at prospective properties to buy houses to enter the market.</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l">
              <a:lnSpc>
                <a:spcPct val="107000"/>
              </a:lnSpc>
            </a:pPr>
            <a:r>
              <a:rPr lang="en-US" sz="2400" b="1" dirty="0">
                <a:latin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a:t>
            </a:r>
          </a:p>
          <a:p>
            <a:pPr marL="400050" indent="-285750" algn="l">
              <a:lnSpc>
                <a:spcPct val="107000"/>
              </a:lnSpc>
            </a:pPr>
            <a:r>
              <a:rPr lang="en-US" sz="2400" b="1" dirty="0">
                <a:latin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a:t>
            </a:r>
            <a:endParaRPr lang="en-GB" sz="2400"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25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i="1" u="sng" dirty="0"/>
              <a:t>Motivation for the Problem Undertaken</a:t>
            </a:r>
          </a:p>
        </p:txBody>
      </p:sp>
      <p:sp>
        <p:nvSpPr>
          <p:cNvPr id="3" name="Content Placeholder 2"/>
          <p:cNvSpPr>
            <a:spLocks noGrp="1"/>
          </p:cNvSpPr>
          <p:nvPr>
            <p:ph idx="1"/>
          </p:nvPr>
        </p:nvSpPr>
        <p:spPr>
          <a:xfrm>
            <a:off x="1141413" y="1776549"/>
            <a:ext cx="9905998" cy="4632960"/>
          </a:xfrm>
        </p:spPr>
        <p:txBody>
          <a:bodyPr>
            <a:normAutofit/>
          </a:bodyPr>
          <a:lstStyle/>
          <a:p>
            <a:r>
              <a:rPr lang="en-IN" b="1" dirty="0">
                <a:effectLs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lang="en-IN" dirty="0">
              <a:effectLst/>
            </a:endParaRPr>
          </a:p>
        </p:txBody>
      </p:sp>
    </p:spTree>
    <p:extLst>
      <p:ext uri="{BB962C8B-B14F-4D97-AF65-F5344CB8AC3E}">
        <p14:creationId xmlns:p14="http://schemas.microsoft.com/office/powerpoint/2010/main" val="78125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888274"/>
            <a:ext cx="3549121" cy="1132115"/>
          </a:xfrm>
        </p:spPr>
        <p:txBody>
          <a:bodyPr/>
          <a:lstStyle/>
          <a:p>
            <a:pPr algn="ctr"/>
            <a:r>
              <a:rPr lang="en-IN" b="1" i="1" u="sng" dirty="0"/>
              <a:t>Data Sources and their formats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2" y="339634"/>
            <a:ext cx="6844347" cy="5425440"/>
          </a:xfrm>
        </p:spPr>
      </p:pic>
      <p:sp>
        <p:nvSpPr>
          <p:cNvPr id="4" name="Text Placeholder 3"/>
          <p:cNvSpPr>
            <a:spLocks noGrp="1"/>
          </p:cNvSpPr>
          <p:nvPr>
            <p:ph type="body" sz="half" idx="2"/>
          </p:nvPr>
        </p:nvSpPr>
        <p:spPr>
          <a:xfrm>
            <a:off x="1141410" y="2094412"/>
            <a:ext cx="3549121" cy="4036421"/>
          </a:xfrm>
        </p:spPr>
        <p:txBody>
          <a:bodyPr>
            <a:normAutofit/>
          </a:bodyPr>
          <a:lstStyle/>
          <a:p>
            <a:r>
              <a:rPr lang="en-IN" sz="2000" b="1" dirty="0"/>
              <a:t>The sample data is provided to us from Flip </a:t>
            </a:r>
            <a:r>
              <a:rPr lang="en-IN" sz="2000" b="1" dirty="0" err="1"/>
              <a:t>Robo</a:t>
            </a:r>
            <a:r>
              <a:rPr lang="en-IN" sz="2000" b="1" dirty="0"/>
              <a:t> client database, and there are 2 Files – Train and Test datasets.</a:t>
            </a:r>
          </a:p>
          <a:p>
            <a:r>
              <a:rPr lang="en-IN" sz="2000" b="1" dirty="0"/>
              <a:t>We need to train the data in Train dataset and predict the output using Test dataset.</a:t>
            </a:r>
            <a:endParaRPr lang="en-US" sz="2000" b="1" dirty="0"/>
          </a:p>
        </p:txBody>
      </p:sp>
    </p:spTree>
    <p:extLst>
      <p:ext uri="{BB962C8B-B14F-4D97-AF65-F5344CB8AC3E}">
        <p14:creationId xmlns:p14="http://schemas.microsoft.com/office/powerpoint/2010/main" val="30447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i="1" u="sng" dirty="0">
                <a:solidFill>
                  <a:srgbClr val="FFFFFF"/>
                </a:solidFill>
              </a:rPr>
              <a:t>Mathematical/ Analytical </a:t>
            </a:r>
            <a:r>
              <a:rPr lang="en-IN" sz="4800" b="1" i="1" u="sng" dirty="0" err="1">
                <a:solidFill>
                  <a:srgbClr val="FFFFFF"/>
                </a:solidFill>
              </a:rPr>
              <a:t>Modeling</a:t>
            </a:r>
            <a:r>
              <a:rPr lang="en-IN" sz="4800" b="1" i="1" u="sng" dirty="0">
                <a:solidFill>
                  <a:srgbClr val="FFFFFF"/>
                </a:solidFill>
              </a:rPr>
              <a:t> of the Problem</a:t>
            </a:r>
            <a:endParaRPr lang="en-IN" sz="4800" b="1" i="1" u="sng"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Times New Roman" panose="02020603050405020304" pitchFamily="18" charset="0"/>
              </a:rPr>
              <a:t>Our target variable is the “Sale Price” and need to predict the prices of the house. As the data is continuous and our problem is Regression. Therefore, we will be handling this modelling problem as classification. </a:t>
            </a:r>
            <a:endParaRPr lang="en-US"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952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77" y="441960"/>
            <a:ext cx="3549121" cy="1371600"/>
          </a:xfrm>
        </p:spPr>
        <p:txBody>
          <a:bodyPr>
            <a:noAutofit/>
          </a:bodyPr>
          <a:lstStyle/>
          <a:p>
            <a:r>
              <a:rPr lang="en-IN" sz="2800" b="1" i="1" u="sng" dirty="0"/>
              <a:t>Data Pre-processing Done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173" y="1475678"/>
            <a:ext cx="7375570" cy="4402607"/>
          </a:xfrm>
        </p:spPr>
      </p:pic>
      <p:sp>
        <p:nvSpPr>
          <p:cNvPr id="4" name="Text Placeholder 3"/>
          <p:cNvSpPr>
            <a:spLocks noGrp="1"/>
          </p:cNvSpPr>
          <p:nvPr>
            <p:ph type="body" sz="half" idx="2"/>
          </p:nvPr>
        </p:nvSpPr>
        <p:spPr>
          <a:xfrm>
            <a:off x="671148" y="2127068"/>
            <a:ext cx="3549121" cy="4099561"/>
          </a:xfrm>
        </p:spPr>
        <p:txBody>
          <a:bodyPr>
            <a:noAutofit/>
          </a:bodyPr>
          <a:lstStyle/>
          <a:p>
            <a:r>
              <a:rPr lang="en-IN" sz="2000" b="1" dirty="0">
                <a:effectLst/>
              </a:rPr>
              <a:t>The data set contains null values and handled those null values with </a:t>
            </a:r>
            <a:r>
              <a:rPr lang="en-IN" sz="2000" b="1" dirty="0" err="1">
                <a:effectLst/>
              </a:rPr>
              <a:t>sicikt</a:t>
            </a:r>
            <a:r>
              <a:rPr lang="en-IN" sz="2000" b="1" dirty="0">
                <a:effectLst/>
              </a:rPr>
              <a:t>-learn imputation pre-processing. Dropped columns ‘Id’(unique number), in columns where the data set contains nearly80% null values ‘</a:t>
            </a:r>
            <a:r>
              <a:rPr lang="en-IN" sz="2000" b="1" dirty="0" err="1">
                <a:effectLst/>
              </a:rPr>
              <a:t>PoolQC</a:t>
            </a:r>
            <a:r>
              <a:rPr lang="en-IN" sz="2000" b="1" dirty="0">
                <a:effectLst/>
              </a:rPr>
              <a:t>’, ‘Fence’, ‘</a:t>
            </a:r>
            <a:r>
              <a:rPr lang="en-IN" sz="2000" b="1" dirty="0" err="1">
                <a:effectLst/>
              </a:rPr>
              <a:t>MiscFeature</a:t>
            </a:r>
            <a:r>
              <a:rPr lang="en-IN" sz="2000" b="1" dirty="0">
                <a:effectLst/>
              </a:rPr>
              <a:t>’,etc.</a:t>
            </a:r>
            <a:endParaRPr lang="en-IN" sz="2000" dirty="0">
              <a:effectLst/>
            </a:endParaRPr>
          </a:p>
        </p:txBody>
      </p:sp>
    </p:spTree>
    <p:extLst>
      <p:ext uri="{BB962C8B-B14F-4D97-AF65-F5344CB8AC3E}">
        <p14:creationId xmlns:p14="http://schemas.microsoft.com/office/powerpoint/2010/main" val="352009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912222"/>
            <a:ext cx="3549121" cy="1371600"/>
          </a:xfrm>
        </p:spPr>
        <p:txBody>
          <a:bodyPr>
            <a:normAutofit fontScale="90000"/>
          </a:bodyPr>
          <a:lstStyle/>
          <a:p>
            <a:r>
              <a:rPr lang="en-US" sz="3600" b="1" i="1" u="sng" dirty="0"/>
              <a:t>Outliers Handling</a:t>
            </a:r>
            <a:br>
              <a:rPr lang="en-US" sz="3600" b="1" i="1" u="sng" dirty="0"/>
            </a:br>
            <a:endParaRPr lang="en-IN" sz="3600" b="1" i="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57" y="0"/>
            <a:ext cx="8038012" cy="6400800"/>
          </a:xfrm>
        </p:spPr>
      </p:pic>
      <p:sp>
        <p:nvSpPr>
          <p:cNvPr id="4" name="Text Placeholder 3"/>
          <p:cNvSpPr>
            <a:spLocks noGrp="1"/>
          </p:cNvSpPr>
          <p:nvPr>
            <p:ph type="body" sz="half" idx="2"/>
          </p:nvPr>
        </p:nvSpPr>
        <p:spPr>
          <a:xfrm>
            <a:off x="505097" y="2647405"/>
            <a:ext cx="3558418" cy="1857103"/>
          </a:xfrm>
        </p:spPr>
        <p:txBody>
          <a:bodyPr/>
          <a:lstStyle/>
          <a:p>
            <a:endParaRPr lang="en-IN" dirty="0"/>
          </a:p>
        </p:txBody>
      </p:sp>
    </p:spTree>
    <p:extLst>
      <p:ext uri="{BB962C8B-B14F-4D97-AF65-F5344CB8AC3E}">
        <p14:creationId xmlns:p14="http://schemas.microsoft.com/office/powerpoint/2010/main" val="36912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90</TotalTime>
  <Words>822</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Times New Roman</vt:lpstr>
      <vt:lpstr>Mesh</vt:lpstr>
      <vt:lpstr>Housing Price predict Project </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Outliers Handling </vt:lpstr>
      <vt:lpstr>Data Visualization </vt:lpstr>
      <vt:lpstr>Data Visualization </vt:lpstr>
      <vt:lpstr>Data Visualization </vt:lpstr>
      <vt:lpstr>Data Visualization </vt:lpstr>
      <vt:lpstr>Data Visualization </vt:lpstr>
      <vt:lpstr>Standard-Scalar is applied to standardize the input data. Splitted the train and test data for model building</vt:lpstr>
      <vt:lpstr>Model Building:</vt:lpstr>
      <vt:lpstr>PowerPoint Presentation</vt:lpstr>
      <vt:lpstr>PowerPoint Presentation</vt:lpstr>
      <vt:lpstr>Hyper Parameter Tuning for the final model  Gradient Boost</vt:lpstr>
      <vt:lpstr>Finally Saving the model .pkl file  and Loading the test data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 Project</dc:title>
  <dc:creator>dell</dc:creator>
  <cp:lastModifiedBy>dell</cp:lastModifiedBy>
  <cp:revision>8</cp:revision>
  <dcterms:created xsi:type="dcterms:W3CDTF">2021-10-23T07:47:30Z</dcterms:created>
  <dcterms:modified xsi:type="dcterms:W3CDTF">2021-10-23T09:17:43Z</dcterms:modified>
</cp:coreProperties>
</file>