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GWTgis3yiWVz3E/ad8vOhNBm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7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514351" y="1606550"/>
            <a:ext cx="3746501" cy="2736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2" type="body"/>
          </p:nvPr>
        </p:nvSpPr>
        <p:spPr>
          <a:xfrm>
            <a:off x="4366421" y="1606551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6"/>
          <p:cNvSpPr txBox="1"/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/>
          <p:nvPr>
            <p:ph idx="2" type="pic"/>
          </p:nvPr>
        </p:nvSpPr>
        <p:spPr>
          <a:xfrm>
            <a:off x="5652190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76" name="Google Shape;76;p36"/>
          <p:cNvSpPr txBox="1"/>
          <p:nvPr>
            <p:ph idx="1" type="body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7"/>
          <p:cNvSpPr txBox="1"/>
          <p:nvPr>
            <p:ph type="title"/>
          </p:nvPr>
        </p:nvSpPr>
        <p:spPr>
          <a:xfrm>
            <a:off x="514351" y="3549649"/>
            <a:ext cx="759857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/>
          <p:nvPr>
            <p:ph idx="2" type="pic"/>
          </p:nvPr>
        </p:nvSpPr>
        <p:spPr>
          <a:xfrm>
            <a:off x="1028701" y="699084"/>
            <a:ext cx="6569870" cy="237373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84" name="Google Shape;84;p37"/>
          <p:cNvSpPr txBox="1"/>
          <p:nvPr>
            <p:ph idx="1" type="body"/>
          </p:nvPr>
        </p:nvSpPr>
        <p:spPr>
          <a:xfrm>
            <a:off x="514351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5" name="Google Shape;85;p37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8"/>
          <p:cNvSpPr txBox="1"/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9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9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 txBox="1"/>
          <p:nvPr>
            <p:ph type="title"/>
          </p:nvPr>
        </p:nvSpPr>
        <p:spPr>
          <a:xfrm>
            <a:off x="744201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2" type="body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9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0"/>
          <p:cNvSpPr txBox="1"/>
          <p:nvPr>
            <p:ph type="title"/>
          </p:nvPr>
        </p:nvSpPr>
        <p:spPr>
          <a:xfrm>
            <a:off x="514352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514351" y="3583036"/>
            <a:ext cx="759857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1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1"/>
          <p:cNvSpPr txBox="1"/>
          <p:nvPr>
            <p:ph type="title"/>
          </p:nvPr>
        </p:nvSpPr>
        <p:spPr>
          <a:xfrm>
            <a:off x="744201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" type="body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2" type="body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41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2"/>
          <p:cNvSpPr txBox="1"/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2"/>
          <p:cNvSpPr txBox="1"/>
          <p:nvPr>
            <p:ph idx="1" type="body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2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2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3"/>
          <p:cNvSpPr txBox="1"/>
          <p:nvPr>
            <p:ph idx="1" type="body"/>
          </p:nvPr>
        </p:nvSpPr>
        <p:spPr>
          <a:xfrm rot="5400000">
            <a:off x="2945210" y="-824308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3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4"/>
          <p:cNvSpPr txBox="1"/>
          <p:nvPr>
            <p:ph type="title"/>
          </p:nvPr>
        </p:nvSpPr>
        <p:spPr>
          <a:xfrm rot="5400000">
            <a:off x="5360363" y="1590844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" type="body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9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29" name="Google Shape;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0"/>
          <p:cNvSpPr txBox="1"/>
          <p:nvPr>
            <p:ph type="ctrTitle"/>
          </p:nvPr>
        </p:nvSpPr>
        <p:spPr>
          <a:xfrm>
            <a:off x="2971799" y="1473200"/>
            <a:ext cx="5398295" cy="1816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subTitle"/>
          </p:nvPr>
        </p:nvSpPr>
        <p:spPr>
          <a:xfrm>
            <a:off x="2971799" y="3289300"/>
            <a:ext cx="5398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699419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2971799" y="4402932"/>
            <a:ext cx="3670469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7956719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6" name="Google Shape;3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1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3" name="Google Shape;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2"/>
          <p:cNvSpPr txBox="1"/>
          <p:nvPr>
            <p:ph type="title"/>
          </p:nvPr>
        </p:nvSpPr>
        <p:spPr>
          <a:xfrm>
            <a:off x="514351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730252" y="1663700"/>
            <a:ext cx="35317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33"/>
          <p:cNvSpPr txBox="1"/>
          <p:nvPr>
            <p:ph idx="2" type="body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3" type="body"/>
          </p:nvPr>
        </p:nvSpPr>
        <p:spPr>
          <a:xfrm>
            <a:off x="4572003" y="1670050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33"/>
          <p:cNvSpPr txBox="1"/>
          <p:nvPr>
            <p:ph idx="4" type="body"/>
          </p:nvPr>
        </p:nvSpPr>
        <p:spPr>
          <a:xfrm>
            <a:off x="4367612" y="2152651"/>
            <a:ext cx="3746501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9" name="Google Shape;5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4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5"/>
          <p:cNvSpPr txBox="1"/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3486151" y="457201"/>
            <a:ext cx="462677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2" type="body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libri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YXPyB4XeYLA" TargetMode="External"/><Relationship Id="rId4" Type="http://schemas.openxmlformats.org/officeDocument/2006/relationships/hyperlink" Target="https://www.youtube.com/watch?v=oXlwWbU8l2o" TargetMode="External"/><Relationship Id="rId5" Type="http://schemas.openxmlformats.org/officeDocument/2006/relationships/hyperlink" Target="https://www.youtube.com/watch?v=gA4Uv6uE0f8&amp;t=1346s" TargetMode="External"/><Relationship Id="rId6" Type="http://schemas.openxmlformats.org/officeDocument/2006/relationships/hyperlink" Target="https://pillow.readthedocs.io/" TargetMode="External"/><Relationship Id="rId7" Type="http://schemas.openxmlformats.org/officeDocument/2006/relationships/hyperlink" Target="https://docs.opencv.org/master/d6/d00/tutorial_py_root.html" TargetMode="External"/><Relationship Id="rId8" Type="http://schemas.openxmlformats.org/officeDocument/2006/relationships/hyperlink" Target="https://docs.python.org/3/library/tk.html#:~:text=The%20tkinter%20package%20is%20a%20thin%20object-oriented%20layer,that%20implement%20the%20Tk%20widgets%20as%20Python%20class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i.googleblog.com/2019/05/efficientnet-improving-accuracy-and.html" TargetMode="External"/><Relationship Id="rId4" Type="http://schemas.openxmlformats.org/officeDocument/2006/relationships/hyperlink" Target="http://www.ijltet.org/wp-content/uploads/2015/02/60.pdf" TargetMode="External"/><Relationship Id="rId5" Type="http://schemas.openxmlformats.org/officeDocument/2006/relationships/hyperlink" Target="https://arxiv.org/pdf/1905.11946.pdf" TargetMode="External"/><Relationship Id="rId6" Type="http://schemas.openxmlformats.org/officeDocument/2006/relationships/hyperlink" Target="https://www.edrawmax.com/online/app.html?y0/KUjV2KS82MTQyNrcwNTOJN87wrcpQNXILSC0qzs9LzAEyQ/PyEnNTU1SNDNwyc1I1jDT1UlNSKgA=#editShar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title"/>
          </p:nvPr>
        </p:nvSpPr>
        <p:spPr>
          <a:xfrm>
            <a:off x="689400" y="693175"/>
            <a:ext cx="77652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4"/>
                </a:solidFill>
              </a:rPr>
              <a:t>Steganography And Deepfake Detection Using ML</a:t>
            </a:r>
            <a:br>
              <a:rPr lang="en-US" sz="1800" cap="none">
                <a:solidFill>
                  <a:schemeClr val="accent4"/>
                </a:solidFill>
              </a:rPr>
            </a:br>
            <a:br>
              <a:rPr lang="en-US" sz="1800" cap="none">
                <a:solidFill>
                  <a:schemeClr val="accent4"/>
                </a:solidFill>
              </a:rPr>
            </a:br>
            <a:r>
              <a:rPr lang="en-US" sz="2800">
                <a:solidFill>
                  <a:schemeClr val="accent4"/>
                </a:solidFill>
              </a:rPr>
              <a:t>MINI PROJECT II (PHASE 2)</a:t>
            </a:r>
            <a:br>
              <a:rPr lang="en-US" sz="2800"/>
            </a:br>
            <a:endParaRPr sz="2800" cap="none">
              <a:solidFill>
                <a:srgbClr val="F3F3F3"/>
              </a:solidFill>
            </a:endParaRPr>
          </a:p>
        </p:txBody>
      </p:sp>
      <p:sp>
        <p:nvSpPr>
          <p:cNvPr id="149" name="Google Shape;149;p1"/>
          <p:cNvSpPr txBox="1"/>
          <p:nvPr>
            <p:ph idx="1" type="body"/>
          </p:nvPr>
        </p:nvSpPr>
        <p:spPr>
          <a:xfrm>
            <a:off x="5618749" y="3435700"/>
            <a:ext cx="30114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4311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EFEFEF"/>
                </a:solidFill>
              </a:rPr>
              <a:t>Group members:</a:t>
            </a:r>
            <a:endParaRPr sz="100">
              <a:solidFill>
                <a:srgbClr val="EFEFE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</a:rPr>
              <a:t>Rahul Tandel    –    2019130063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</a:rPr>
              <a:t>Omkar Padir     –    2019130046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</a:rPr>
              <a:t>Sumit Thakare  –    2020301079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75"/>
              <a:buNone/>
            </a:pPr>
            <a:r>
              <a:t/>
            </a:r>
            <a:endParaRPr sz="100"/>
          </a:p>
        </p:txBody>
      </p:sp>
      <p:sp>
        <p:nvSpPr>
          <p:cNvPr id="150" name="Google Shape;150;p1"/>
          <p:cNvSpPr txBox="1"/>
          <p:nvPr>
            <p:ph idx="2" type="body"/>
          </p:nvPr>
        </p:nvSpPr>
        <p:spPr>
          <a:xfrm>
            <a:off x="685338" y="3435692"/>
            <a:ext cx="26523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313" lvl="0" marL="21431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00B0F0"/>
                </a:solidFill>
              </a:rPr>
              <a:t>  </a:t>
            </a:r>
            <a:r>
              <a:rPr lang="en-US" sz="1800">
                <a:solidFill>
                  <a:srgbClr val="F2F2F2"/>
                </a:solidFill>
              </a:rPr>
              <a:t>Guided By Prof. Pramod Bhide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834000" y="1911676"/>
            <a:ext cx="74760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ookman Old Style"/>
              <a:buNone/>
            </a:pPr>
            <a:r>
              <a:rPr lang="en-US" sz="4800">
                <a:solidFill>
                  <a:schemeClr val="accent3"/>
                </a:solidFill>
              </a:rPr>
              <a:t>IMPLEMENTATION DETAILS</a:t>
            </a:r>
            <a:r>
              <a:rPr lang="en-US" sz="4800" cap="none">
                <a:solidFill>
                  <a:schemeClr val="accent3"/>
                </a:solidFill>
              </a:rPr>
              <a:t>:</a:t>
            </a:r>
            <a:endParaRPr sz="4800" cap="none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IMAGE EDITOR </a:t>
            </a:r>
            <a:endParaRPr/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311700" y="1192650"/>
            <a:ext cx="2541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Basic responsive GUI is ready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Filters added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Rotate and Resize working</a:t>
            </a:r>
            <a:endParaRPr/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4403" l="0" r="0" t="0"/>
          <a:stretch/>
        </p:blipFill>
        <p:spPr>
          <a:xfrm>
            <a:off x="3250587" y="1365541"/>
            <a:ext cx="5268574" cy="28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24" y="1389147"/>
            <a:ext cx="1441601" cy="20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7845" y="1349233"/>
            <a:ext cx="2005200" cy="211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408878" y="3549277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original image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2269784" y="3549277"/>
            <a:ext cx="17235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Black and White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1437600" y="114700"/>
            <a:ext cx="626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some examples of  fliters</a:t>
            </a:r>
            <a:endParaRPr b="0" i="0" sz="30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4759545" y="3518393"/>
            <a:ext cx="17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Inverted image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5">
            <a:alphaModFix/>
          </a:blip>
          <a:srcRect b="43774" l="31301" r="58779" t="31797"/>
          <a:stretch/>
        </p:blipFill>
        <p:spPr>
          <a:xfrm>
            <a:off x="2270661" y="1349233"/>
            <a:ext cx="1525633" cy="211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6">
            <a:alphaModFix/>
          </a:blip>
          <a:srcRect b="44065" l="31300" r="58862" t="31219"/>
          <a:stretch/>
        </p:blipFill>
        <p:spPr>
          <a:xfrm>
            <a:off x="7164597" y="1327511"/>
            <a:ext cx="1576166" cy="21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2"/>
          <p:cNvSpPr txBox="1"/>
          <p:nvPr/>
        </p:nvSpPr>
        <p:spPr>
          <a:xfrm>
            <a:off x="7164597" y="3519154"/>
            <a:ext cx="119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Blurring of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261475" y="163750"/>
            <a:ext cx="842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STEGANOGRAPHY: </a:t>
            </a:r>
            <a:endParaRPr/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311700" y="1647525"/>
            <a:ext cx="36162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Current Status: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 is able to encodes the text data into the image.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decodes the text data for correct key and password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displays the result 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 txBox="1"/>
          <p:nvPr>
            <p:ph idx="4294967295" type="body"/>
          </p:nvPr>
        </p:nvSpPr>
        <p:spPr>
          <a:xfrm>
            <a:off x="5527675" y="1647825"/>
            <a:ext cx="3616325" cy="284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To Do::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complete image bytes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tell user how much he can encode in particular image.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STEGANOGRAPHY: ALGORITHM</a:t>
            </a:r>
            <a:endParaRPr/>
          </a:p>
        </p:txBody>
      </p:sp>
      <p:sp>
        <p:nvSpPr>
          <p:cNvPr id="252" name="Google Shape;252;p14"/>
          <p:cNvSpPr txBox="1"/>
          <p:nvPr>
            <p:ph idx="1" type="body"/>
          </p:nvPr>
        </p:nvSpPr>
        <p:spPr>
          <a:xfrm>
            <a:off x="311700" y="1202700"/>
            <a:ext cx="7544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selected image is passed to encode function to with key, password and message.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used cryptography library in python to change the plain text into crypto text.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 least significant bit to store the ascii representation of character we want to store. hence we need total 3 color pixel of rgb image to store on character.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those 3 pixels are selected on the basis of password.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same reverse process is used to recover encrypted message.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/>
        </p:nvSpPr>
        <p:spPr>
          <a:xfrm>
            <a:off x="271250" y="793625"/>
            <a:ext cx="11052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ckwel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Encoding</a:t>
            </a:r>
            <a:endParaRPr b="0" i="0" sz="16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271250" y="3678500"/>
            <a:ext cx="11052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Decoding</a:t>
            </a:r>
            <a:endParaRPr b="0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5449938" y="666450"/>
            <a:ext cx="21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Showing Message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60" name="Google Shape;260;p15"/>
          <p:cNvPicPr preferRelativeResize="0"/>
          <p:nvPr/>
        </p:nvPicPr>
        <p:blipFill rotWithShape="1">
          <a:blip r:embed="rId3">
            <a:alphaModFix/>
          </a:blip>
          <a:srcRect b="40016" l="21057" r="53087" t="20738"/>
          <a:stretch/>
        </p:blipFill>
        <p:spPr>
          <a:xfrm>
            <a:off x="1789921" y="215221"/>
            <a:ext cx="2364058" cy="20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5"/>
          <p:cNvPicPr preferRelativeResize="0"/>
          <p:nvPr/>
        </p:nvPicPr>
        <p:blipFill rotWithShape="1">
          <a:blip r:embed="rId4">
            <a:alphaModFix/>
          </a:blip>
          <a:srcRect b="37127" l="19575" r="51950" t="10695"/>
          <a:stretch/>
        </p:blipFill>
        <p:spPr>
          <a:xfrm>
            <a:off x="5226158" y="1066650"/>
            <a:ext cx="2603660" cy="268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/>
          <p:cNvPicPr preferRelativeResize="0"/>
          <p:nvPr/>
        </p:nvPicPr>
        <p:blipFill rotWithShape="1">
          <a:blip r:embed="rId5">
            <a:alphaModFix/>
          </a:blip>
          <a:srcRect b="37415" l="19575" r="51707" t="10407"/>
          <a:stretch/>
        </p:blipFill>
        <p:spPr>
          <a:xfrm>
            <a:off x="1658969" y="2336636"/>
            <a:ext cx="2625962" cy="268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75" y="403550"/>
            <a:ext cx="3765274" cy="21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775" y="403550"/>
            <a:ext cx="3765322" cy="21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673925"/>
            <a:ext cx="8401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6"/>
          <p:cNvSpPr txBox="1"/>
          <p:nvPr/>
        </p:nvSpPr>
        <p:spPr>
          <a:xfrm>
            <a:off x="2539425" y="3359725"/>
            <a:ext cx="3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zoomed top side of the left image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DEEP-FAKE DETECTION:</a:t>
            </a:r>
            <a:endParaRPr/>
          </a:p>
        </p:txBody>
      </p:sp>
      <p:sp>
        <p:nvSpPr>
          <p:cNvPr id="276" name="Google Shape;276;p17"/>
          <p:cNvSpPr txBox="1"/>
          <p:nvPr>
            <p:ph idx="1" type="body"/>
          </p:nvPr>
        </p:nvSpPr>
        <p:spPr>
          <a:xfrm>
            <a:off x="311700" y="1152475"/>
            <a:ext cx="678047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deep-fake detector is based on the state-of-the-art EfficientNet structure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deep-fake detection model is trained and ready to integrate in GUI.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is trained on comparatively less amount of data 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recognises 80% of the deep-fake and real images from test dataset.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are planning to train it with some bigger data</a:t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50" y="1140049"/>
            <a:ext cx="7703501" cy="36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/>
        </p:nvSpPr>
        <p:spPr>
          <a:xfrm>
            <a:off x="1312050" y="180850"/>
            <a:ext cx="65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CNN model:</a:t>
            </a:r>
            <a:endParaRPr b="0" i="0" sz="2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/>
        </p:nvSpPr>
        <p:spPr>
          <a:xfrm>
            <a:off x="3120300" y="421950"/>
            <a:ext cx="290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Results</a:t>
            </a: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50" y="2032575"/>
            <a:ext cx="4345950" cy="12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8525" y="1555875"/>
            <a:ext cx="3898460" cy="29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ookman Old Style"/>
              <a:buNone/>
            </a:pPr>
            <a:r>
              <a:rPr lang="en-US" sz="3200" cap="none">
                <a:solidFill>
                  <a:schemeClr val="accent3"/>
                </a:solidFill>
              </a:rPr>
              <a:t>Problem definition:</a:t>
            </a:r>
            <a:endParaRPr sz="3200" cap="none">
              <a:solidFill>
                <a:schemeClr val="accent3"/>
              </a:solidFill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905250" y="1155275"/>
            <a:ext cx="7333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ckwell"/>
              <a:buChar char="❖"/>
            </a:pPr>
            <a:r>
              <a:rPr b="0" i="0" lang="en-US" sz="2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Image Editor:</a:t>
            </a:r>
            <a:endParaRPr b="0" i="0" sz="22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Editing image. 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Improving Image Quality.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Improving image with different parameters.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25" y="1104350"/>
            <a:ext cx="7213551" cy="37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/>
          <p:cNvSpPr txBox="1"/>
          <p:nvPr/>
        </p:nvSpPr>
        <p:spPr>
          <a:xfrm>
            <a:off x="773525" y="180825"/>
            <a:ext cx="75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EfficientNet: compound scaling:</a:t>
            </a:r>
            <a:endParaRPr b="0" i="0" sz="3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650" y="1141075"/>
            <a:ext cx="7726876" cy="36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645488" y="241100"/>
            <a:ext cx="81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ckwel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EfficientNet-B0 architecture</a:t>
            </a:r>
            <a:endParaRPr b="1" i="0" sz="25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idx="4294967295" type="title"/>
          </p:nvPr>
        </p:nvSpPr>
        <p:spPr>
          <a:xfrm>
            <a:off x="52039" y="206606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Architecture Diagram:</a:t>
            </a:r>
            <a:endParaRPr sz="2400"/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1806" l="7808" r="5748" t="1635"/>
          <a:stretch/>
        </p:blipFill>
        <p:spPr>
          <a:xfrm>
            <a:off x="367990" y="720222"/>
            <a:ext cx="8521700" cy="415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PYTHON LIBRARIES USED: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192650"/>
            <a:ext cx="3297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opencv-python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Pillow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tkinter 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mtcnn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json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tensorflow and keras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math</a:t>
            </a:r>
            <a:endParaRPr/>
          </a:p>
        </p:txBody>
      </p:sp>
      <p:sp>
        <p:nvSpPr>
          <p:cNvPr id="314" name="Google Shape;314;p45"/>
          <p:cNvSpPr txBox="1"/>
          <p:nvPr>
            <p:ph idx="4294967295" type="body"/>
          </p:nvPr>
        </p:nvSpPr>
        <p:spPr>
          <a:xfrm>
            <a:off x="5846763" y="1192213"/>
            <a:ext cx="3297237" cy="329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pathlib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numpy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cryptography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311700" y="2288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ookman Old Style"/>
              <a:buNone/>
            </a:pPr>
            <a:r>
              <a:rPr lang="en-US" sz="3200" cap="none">
                <a:solidFill>
                  <a:schemeClr val="accent3"/>
                </a:solidFill>
              </a:rPr>
              <a:t>References</a:t>
            </a:r>
            <a:endParaRPr/>
          </a:p>
        </p:txBody>
      </p:sp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311700" y="99653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GUI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using tkinter: this video has  covered the tkinter python. Using this and as we need we are planning to build gui for our application. : </a:t>
            </a: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https://www.youtube.com/watch?v=YXPyB4XeYLA</a:t>
            </a:r>
            <a:endParaRPr sz="14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OpenCv tutorial from youtube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: </a:t>
            </a: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https://www.youtube.com/watch?v=oXlwWbU8l2o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How to create simple image editor video: </a:t>
            </a: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https://www.youtube.com/watch?v=gA4Uv6uE0f8&amp;t=1346s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pillow documentation: </a:t>
            </a: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https://pillow.readthedocs.io/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opencv documentation: </a:t>
            </a: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https://docs.opencv.org/master/d6/d00/tutorial_py_root.html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643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tkinter documentation: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https://docs.python.org/3/library/tk.html#:~:text=The%20tkinter%20package%20is%20a%20thin%20object-oriented%20layer,that%20implement%20the%20Tk%20widgets%20as%20Python%20classes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5418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8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8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311700" y="402175"/>
            <a:ext cx="8520600" cy="4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EfficientNet: Improving Accuracy and Efficiency through AutoML and Model Scaling: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https://ai.googleblog.com/2019/05/efficientnet-improving-accuracy-and.html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Steganography in Images Using LSB Technique (2010):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http://www.ijltet.org/wp-content/uploads/2015/02/60.pdf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EfficientNet: Rethinking Model Scaling for Convolutional Neural Networks: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https://arxiv.org/pdf/1905.11946.pdf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 Diagram</a:t>
            </a:r>
            <a:r>
              <a:rPr lang="en-US"/>
              <a:t> </a:t>
            </a:r>
            <a:r>
              <a:rPr lang="en-US"/>
              <a:t>: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https://www.edrawmax.com/online/app.html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/>
        </p:nvSpPr>
        <p:spPr>
          <a:xfrm>
            <a:off x="1708298" y="1910030"/>
            <a:ext cx="56210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Rockwell"/>
              <a:buNone/>
            </a:pPr>
            <a:r>
              <a:rPr b="1" i="0" lang="en-US" sz="80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8000" u="none" cap="none" strike="noStrike">
              <a:solidFill>
                <a:schemeClr val="accent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ookman Old Style"/>
              <a:buNone/>
            </a:pPr>
            <a:r>
              <a:rPr lang="en-US" sz="3200">
                <a:solidFill>
                  <a:schemeClr val="accent3"/>
                </a:solidFill>
              </a:rPr>
              <a:t>                         </a:t>
            </a:r>
            <a:r>
              <a:rPr lang="en-US" sz="3200" cap="none">
                <a:solidFill>
                  <a:schemeClr val="accent3"/>
                </a:solidFill>
              </a:rPr>
              <a:t>Problem definition</a:t>
            </a:r>
            <a:endParaRPr sz="3200" cap="none">
              <a:solidFill>
                <a:schemeClr val="accent3"/>
              </a:solidFill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905250" y="1155275"/>
            <a:ext cx="7333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ckwell"/>
              <a:buChar char="❖"/>
            </a:pPr>
            <a:r>
              <a:rPr lang="en-US" sz="22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</a:t>
            </a:r>
            <a:r>
              <a:rPr b="0" i="0" lang="en-US" sz="2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teganography </a:t>
            </a:r>
            <a:endParaRPr b="0" i="0" sz="22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Hiding secret message.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Confidential communication and data storing.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Image encoding techniques.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ookman Old Style"/>
              <a:buNone/>
            </a:pPr>
            <a:r>
              <a:rPr lang="en-US" sz="3200">
                <a:solidFill>
                  <a:schemeClr val="accent3"/>
                </a:solidFill>
              </a:rPr>
              <a:t>                       </a:t>
            </a:r>
            <a:r>
              <a:rPr lang="en-US" sz="3200" cap="none">
                <a:solidFill>
                  <a:schemeClr val="accent3"/>
                </a:solidFill>
              </a:rPr>
              <a:t>Problem definition</a:t>
            </a:r>
            <a:endParaRPr sz="3200" cap="none">
              <a:solidFill>
                <a:schemeClr val="accent3"/>
              </a:solidFill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905250" y="1155275"/>
            <a:ext cx="7333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❖"/>
            </a:pPr>
            <a:r>
              <a:rPr b="0" i="0" lang="en-US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Deep-fake detection using ML</a:t>
            </a: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Solution for multimodel detection technique.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ckwell"/>
              <a:buChar char="➢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Determining whether target media is manipulated or syntheticaly generated.</a:t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311700" y="198474"/>
            <a:ext cx="8520600" cy="81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lgerian"/>
              <a:buNone/>
            </a:pPr>
            <a:r>
              <a:rPr lang="en-US" sz="4400" cap="none">
                <a:solidFill>
                  <a:schemeClr val="accent3"/>
                </a:solidFill>
                <a:latin typeface="Algerian"/>
                <a:ea typeface="Algerian"/>
                <a:cs typeface="Algerian"/>
                <a:sym typeface="Algerian"/>
              </a:rPr>
              <a:t>Objective</a:t>
            </a:r>
            <a:endParaRPr sz="4400"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create image editor for editing pictures.</a:t>
            </a:r>
            <a:endParaRPr sz="2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create steganography tool for sending secret messages.</a:t>
            </a:r>
            <a:endParaRPr sz="2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create Deepfake Detection tool to identify whether the given </a:t>
            </a:r>
            <a:endParaRPr sz="24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image/video is fake or real. </a:t>
            </a:r>
            <a:endParaRPr sz="2400"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311700" y="187861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lgerian"/>
              <a:buNone/>
            </a:pPr>
            <a:r>
              <a:rPr lang="en-US" sz="4000">
                <a:solidFill>
                  <a:schemeClr val="accent3"/>
                </a:solidFill>
                <a:latin typeface="Algerian"/>
                <a:ea typeface="Algerian"/>
                <a:cs typeface="Algerian"/>
                <a:sym typeface="Algerian"/>
              </a:rPr>
              <a:t>MAJOR MODULES</a:t>
            </a:r>
            <a:endParaRPr sz="4000" cap="none">
              <a:solidFill>
                <a:schemeClr val="accent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/>
          <p:nvPr/>
        </p:nvSpPr>
        <p:spPr>
          <a:xfrm>
            <a:off x="522375" y="2859000"/>
            <a:ext cx="2702400" cy="1129200"/>
          </a:xfrm>
          <a:prstGeom prst="roundRect">
            <a:avLst>
              <a:gd fmla="val 16667" name="adj"/>
            </a:avLst>
          </a:prstGeom>
          <a:solidFill>
            <a:srgbClr val="BBD5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geometry manipulator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(crop, resize, rotate, etc.)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 rot="7376869">
            <a:off x="2080427" y="2087593"/>
            <a:ext cx="1535095" cy="2420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5143500" y="2859000"/>
            <a:ext cx="2873100" cy="1129200"/>
          </a:xfrm>
          <a:prstGeom prst="roundRect">
            <a:avLst>
              <a:gd fmla="val 16667" name="adj"/>
            </a:avLst>
          </a:prstGeom>
          <a:solidFill>
            <a:srgbClr val="BBD5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(gray, negative, sepia, blur, edge cascading etc.)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3346850" y="779500"/>
            <a:ext cx="1495200" cy="777600"/>
          </a:xfrm>
          <a:prstGeom prst="roundRect">
            <a:avLst>
              <a:gd fmla="val 16667" name="adj"/>
            </a:avLst>
          </a:prstGeom>
          <a:solidFill>
            <a:srgbClr val="8192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1E60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551E60"/>
                </a:solidFill>
                <a:latin typeface="Calibri"/>
                <a:ea typeface="Calibri"/>
                <a:cs typeface="Calibri"/>
                <a:sym typeface="Calibri"/>
              </a:rPr>
              <a:t>image editor</a:t>
            </a:r>
            <a:endParaRPr b="0" i="0" sz="1700" u="none" cap="none" strike="noStrike">
              <a:solidFill>
                <a:srgbClr val="551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 rot="2562837">
            <a:off x="4670184" y="2071511"/>
            <a:ext cx="1914530" cy="2420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645550" y="2012775"/>
            <a:ext cx="3063900" cy="110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LSB we encrypted the text into the image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331250" y="3612538"/>
            <a:ext cx="1261500" cy="103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32400" y="389650"/>
            <a:ext cx="3063900" cy="7776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lgerian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steganography</a:t>
            </a:r>
            <a:endParaRPr b="0" i="0" sz="2300" u="none" cap="none" strike="noStrik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96" name="Google Shape;196;p8"/>
          <p:cNvSpPr/>
          <p:nvPr/>
        </p:nvSpPr>
        <p:spPr>
          <a:xfrm rot="937">
            <a:off x="4562682" y="2481975"/>
            <a:ext cx="1100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978850" y="1699260"/>
            <a:ext cx="1570800" cy="1435878"/>
          </a:xfrm>
          <a:prstGeom prst="roundRect">
            <a:avLst>
              <a:gd fmla="val 16667" name="adj"/>
            </a:avLst>
          </a:prstGeom>
          <a:solidFill>
            <a:srgbClr val="8192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user input for text , key , image and password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306650" y="2083575"/>
            <a:ext cx="1310700" cy="103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978850" y="3265535"/>
            <a:ext cx="1570800" cy="1435878"/>
          </a:xfrm>
          <a:prstGeom prst="roundRect">
            <a:avLst>
              <a:gd fmla="val 16667" name="adj"/>
            </a:avLst>
          </a:prstGeom>
          <a:solidFill>
            <a:srgbClr val="8192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user input for image, key and password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 rot="955">
            <a:off x="4562682" y="3990125"/>
            <a:ext cx="10803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645550" y="3451860"/>
            <a:ext cx="3114600" cy="136026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the password key is correct display the message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show error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542600" y="2890725"/>
            <a:ext cx="18444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convert video to image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 rot="6908492">
            <a:off x="1929661" y="2203041"/>
            <a:ext cx="1566178" cy="2419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2079475" y="3832300"/>
            <a:ext cx="20394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crop faces with mtcnn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2725700" y="875725"/>
            <a:ext cx="2610300" cy="777600"/>
          </a:xfrm>
          <a:prstGeom prst="roundRect">
            <a:avLst>
              <a:gd fmla="val 16667" name="adj"/>
            </a:avLst>
          </a:prstGeom>
          <a:solidFill>
            <a:srgbClr val="8192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Deep-fake detection</a:t>
            </a:r>
            <a:endParaRPr b="0" i="0" sz="17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 rot="2562337">
            <a:off x="4956536" y="2267361"/>
            <a:ext cx="2315580" cy="2420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 rot="6131662">
            <a:off x="2486719" y="2654281"/>
            <a:ext cx="2229812" cy="241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 rot="3475835">
            <a:off x="3890774" y="2293215"/>
            <a:ext cx="1735769" cy="242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193275" y="3141900"/>
            <a:ext cx="20394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prepare fake real dataset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773310" y="3181049"/>
            <a:ext cx="20394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train model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TANDEL</dc:creator>
</cp:coreProperties>
</file>