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71" r:id="rId2"/>
    <p:sldId id="258" r:id="rId3"/>
    <p:sldId id="379" r:id="rId4"/>
    <p:sldId id="373" r:id="rId5"/>
    <p:sldId id="3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8"/>
    <p:restoredTop sz="95761"/>
  </p:normalViewPr>
  <p:slideViewPr>
    <p:cSldViewPr snapToGrid="0">
      <p:cViewPr varScale="1">
        <p:scale>
          <a:sx n="110" d="100"/>
          <a:sy n="110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7FA46-DB97-8545-B029-E5819968AD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D70AF-8F28-BD48-9BA9-C31F53EAD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40D2-F3F5-9DE0-9B3A-FDCF0FAF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785D8-DE4B-BD03-5C31-29680D10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513D-9BA7-0A98-45AC-B6E55533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5C-1538-9548-A0CF-1499883E44E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794A-729D-9A7C-AEA3-C9507ADF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D02D-C1EA-FF6E-C9CB-883649B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42-D9B6-7A40-8273-C591A583EA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37D5F-C17E-312F-22D4-DDCA4F01FD3E}"/>
              </a:ext>
            </a:extLst>
          </p:cNvPr>
          <p:cNvSpPr/>
          <p:nvPr userDrawn="1"/>
        </p:nvSpPr>
        <p:spPr>
          <a:xfrm>
            <a:off x="0" y="1"/>
            <a:ext cx="12192000" cy="8796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red and white logo&#10;&#10;Description automatically generated">
            <a:extLst>
              <a:ext uri="{FF2B5EF4-FFF2-40B4-BE49-F238E27FC236}">
                <a16:creationId xmlns:a16="http://schemas.microsoft.com/office/drawing/2014/main" id="{18AFC566-B9E0-0D65-E7B3-C2D25A15B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595" t="5134" r="24613" b="4571"/>
          <a:stretch/>
        </p:blipFill>
        <p:spPr>
          <a:xfrm>
            <a:off x="109316" y="1"/>
            <a:ext cx="879676" cy="87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8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74AD-E294-0A5F-CF81-BAE0CA4F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00" y="1052013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2162-344D-0A3E-079D-4E57B95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00" y="2461650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8CE8F-815D-458F-4BC0-43B091182FF0}"/>
              </a:ext>
            </a:extLst>
          </p:cNvPr>
          <p:cNvSpPr/>
          <p:nvPr userDrawn="1"/>
        </p:nvSpPr>
        <p:spPr>
          <a:xfrm>
            <a:off x="0" y="1"/>
            <a:ext cx="12192000" cy="8796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FCE3AE4A-65B6-4058-6C21-7E58BCB03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595" t="5134" r="24613" b="4571"/>
          <a:stretch/>
        </p:blipFill>
        <p:spPr>
          <a:xfrm>
            <a:off x="109316" y="1"/>
            <a:ext cx="879676" cy="87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22AB5-CCF3-D420-D33F-D6F51B5C2C5B}"/>
              </a:ext>
            </a:extLst>
          </p:cNvPr>
          <p:cNvSpPr txBox="1"/>
          <p:nvPr userDrawn="1"/>
        </p:nvSpPr>
        <p:spPr>
          <a:xfrm>
            <a:off x="1203767" y="127322"/>
            <a:ext cx="800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Financial Portfolio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2786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F2E27-6925-2CF8-1721-68D5DD6A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5C-1538-9548-A0CF-1499883E44E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B745E-B247-EBED-ED1E-2BD62C4E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F26E-B8CE-99F5-F98E-B0520A22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BB42-D9B6-7A40-8273-C591A583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391AA-4AF9-44F5-7113-9307470A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DC770-B578-901D-13B7-1835B616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50F8-B86A-DA2C-EFB4-61CAA2C58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E45C-1538-9548-A0CF-1499883E44E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0BD6-C5D8-6479-649B-C73B3D539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DCC3-CF58-4B14-6044-F06C1A330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BB42-D9B6-7A40-8273-C591A583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gde.anir@northeaster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A936-E48E-C5BD-4508-A52F63B76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38111"/>
            <a:ext cx="9144000" cy="2387600"/>
          </a:xfrm>
        </p:spPr>
        <p:txBody>
          <a:bodyPr/>
          <a:lstStyle/>
          <a:p>
            <a:r>
              <a:rPr lang="en-US" b="1" dirty="0"/>
              <a:t>Financial Portfolio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FB543-5B7D-CE9B-C21A-E66F3849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65070"/>
            <a:ext cx="9541397" cy="1800064"/>
          </a:xfrm>
        </p:spPr>
        <p:txBody>
          <a:bodyPr>
            <a:normAutofit/>
          </a:bodyPr>
          <a:lstStyle/>
          <a:p>
            <a:r>
              <a:rPr lang="en-US" dirty="0"/>
              <a:t>Group 7</a:t>
            </a:r>
          </a:p>
          <a:p>
            <a:r>
              <a:rPr lang="en-US" dirty="0"/>
              <a:t>Anirudh Hegde                                      Rahul Odedra</a:t>
            </a:r>
          </a:p>
          <a:p>
            <a:r>
              <a:rPr lang="en-US" dirty="0"/>
              <a:t> 002813268                                           </a:t>
            </a:r>
            <a:r>
              <a:rPr lang="en-IN" dirty="0">
                <a:effectLst/>
              </a:rPr>
              <a:t>002835990</a:t>
            </a:r>
            <a:endParaRPr lang="en-US" dirty="0"/>
          </a:p>
          <a:p>
            <a:r>
              <a:rPr lang="en-US" dirty="0">
                <a:hlinkClick r:id="rId2"/>
              </a:rPr>
              <a:t>Hegde.anir@northeaster.edu</a:t>
            </a:r>
            <a:r>
              <a:rPr lang="en-US" dirty="0"/>
              <a:t>             Odedra.r@northeastern.edu</a:t>
            </a:r>
          </a:p>
        </p:txBody>
      </p:sp>
    </p:spTree>
    <p:extLst>
      <p:ext uri="{BB962C8B-B14F-4D97-AF65-F5344CB8AC3E}">
        <p14:creationId xmlns:p14="http://schemas.microsoft.com/office/powerpoint/2010/main" val="374623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58-4EE9-5C8D-5010-8ABE1FF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8811"/>
            <a:ext cx="3391382" cy="707339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Problem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4DF7-0680-A326-1AD2-7FD0BEAA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6068"/>
            <a:ext cx="12192000" cy="439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In the ever-evolving landscape of the financial markets, there’s a noticeable trend of more and more people jumping into the exciting world of the stock market. Existing systems often lack essential features, leading to suboptimal decision-making and portfolio management.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The problems with existing systems are: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• The amount of financial data available is making it difficult to filter relevant information and make investment decisions.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• Analysing and managing a portfolio can be a complex task and investors may struggle to balance risk and return.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• Investors often have limited time to dedicate to in-depth research and analysis.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• Identifying and managing risks associated with investments can be challenging, leading to potential losses.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</a:rPr>
              <a:t>• Monitoring the post-trade analytics over the time can be very difficult to manage without the right tools.</a:t>
            </a:r>
          </a:p>
          <a:p>
            <a:pPr marL="0" indent="0" algn="just">
              <a:buNone/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A362-2C33-6350-59CB-6E90E8C9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193"/>
            <a:ext cx="9254836" cy="738771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F177-EF45-541C-5832-9A97A8F5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8392"/>
            <a:ext cx="121920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business requirements of the Financial Portfolio Management System revolve around addressing the challenges faced by investors and enhancing the overall efficiency of financial portfolio management. </a:t>
            </a:r>
          </a:p>
          <a:p>
            <a:pPr marL="0" indent="0" algn="just">
              <a:buNone/>
            </a:pPr>
            <a:r>
              <a:rPr lang="en-US" sz="2000" dirty="0"/>
              <a:t>The key business requirements include:</a:t>
            </a:r>
          </a:p>
          <a:p>
            <a:pPr algn="just"/>
            <a:r>
              <a:rPr lang="en-US" sz="2000" dirty="0"/>
              <a:t> The system must perform efficient fundamental and technical data analysis of companies to aid in investment decision-making.</a:t>
            </a:r>
          </a:p>
          <a:p>
            <a:pPr algn="just"/>
            <a:r>
              <a:rPr lang="en-US" sz="2000" dirty="0"/>
              <a:t>Implement a system to suggest potential investment opportunities based on the outcomes of fundamental and technical analyses.</a:t>
            </a:r>
          </a:p>
          <a:p>
            <a:pPr algn="just"/>
            <a:r>
              <a:rPr lang="en-US" sz="2000" dirty="0"/>
              <a:t>Implement tools for monitoring and analyzing the performance of portfolios over time.</a:t>
            </a:r>
          </a:p>
          <a:p>
            <a:pPr algn="just"/>
            <a:r>
              <a:rPr lang="en-US" sz="2000" dirty="0"/>
              <a:t>Address the time constraints faced by investors by automating and streamlining various aspects of research and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58-4EE9-5C8D-5010-8ABE1FF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24688"/>
            <a:ext cx="8079130" cy="70733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Book Antiqua" panose="02040602050305030304" pitchFamily="18" charset="0"/>
              </a:rPr>
              <a:t>Conceptual data model (EER and/or UML)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C39D066-E4CB-F0C1-D30C-5CF91DA1C018}"/>
              </a:ext>
            </a:extLst>
          </p:cNvPr>
          <p:cNvSpPr txBox="1">
            <a:spLocks/>
          </p:cNvSpPr>
          <p:nvPr/>
        </p:nvSpPr>
        <p:spPr>
          <a:xfrm>
            <a:off x="1919358" y="6504971"/>
            <a:ext cx="1668794" cy="394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>
                <a:latin typeface="Book Antiqua" panose="02040602050305030304" pitchFamily="18" charset="0"/>
              </a:rPr>
              <a:t>Fig :EER Model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F57753-2E50-6997-3EBD-5CA783739A59}"/>
              </a:ext>
            </a:extLst>
          </p:cNvPr>
          <p:cNvSpPr txBox="1">
            <a:spLocks/>
          </p:cNvSpPr>
          <p:nvPr/>
        </p:nvSpPr>
        <p:spPr>
          <a:xfrm>
            <a:off x="8079129" y="6510112"/>
            <a:ext cx="1668794" cy="394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>
                <a:latin typeface="Book Antiqua" panose="02040602050305030304" pitchFamily="18" charset="0"/>
              </a:rPr>
              <a:t>Fig: UML Model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026FBFEF-C3F0-6069-943A-49B1E2C2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75" y="1484939"/>
            <a:ext cx="5466429" cy="5027901"/>
          </a:xfrm>
          <a:prstGeom prst="rect">
            <a:avLst/>
          </a:prstGeom>
        </p:spPr>
      </p:pic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4429BFE-1071-48CC-1285-4A212114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" y="1562259"/>
            <a:ext cx="6025762" cy="4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2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58-4EE9-5C8D-5010-8ABE1FF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52" y="843669"/>
            <a:ext cx="3391382" cy="707339"/>
          </a:xfrm>
        </p:spPr>
        <p:txBody>
          <a:bodyPr>
            <a:normAutofit/>
          </a:bodyPr>
          <a:lstStyle/>
          <a:p>
            <a:r>
              <a:rPr lang="en-US" sz="2800" b="1" dirty="0"/>
              <a:t>Relational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87F29-EB55-8222-5A4A-EE220DFC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0" y="1423686"/>
            <a:ext cx="5451676" cy="5434314"/>
          </a:xfrm>
        </p:spPr>
        <p:txBody>
          <a:bodyPr>
            <a:no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Company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ISIN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Ticker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Name, Sector, Market Cap)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(ISIN, Ticker)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Price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Ticker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Price, Date, ISIN)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- Ticker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Foreign key: ISIN NOT NULL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Technical Strategy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ISIN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Volatility, Volume, Simple Moving Average, Exponential Moving Average, Moving Average Convergence Divergence, Relative Strength Index, Sharpe Ratio, Price, Ticker)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ISIN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Foreign key: Ticker NOT NULL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Fundamental Report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ISIN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,Date, P/E Ratio, Debt, Dividend, Earning per share, Ticker)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ISIN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Foreign key: ISIN, Ticker NOT NULL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Portfolio Creation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Ticker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Date, Name, Sector, Quantity, Market Cap, Return ID)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Ticker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Foreign key: - 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Ticker, 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 ID NOT NULL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Generates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Client ID</a:t>
            </a: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Ticker)</a:t>
            </a:r>
            <a:endParaRPr lang="en-IN" sz="14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Primary key: Client ID 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Foreign key: Ticker Not NULL</a:t>
            </a:r>
            <a:endParaRPr lang="en-IN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A621-BAFF-F775-0346-70AD268DC72B}"/>
              </a:ext>
            </a:extLst>
          </p:cNvPr>
          <p:cNvSpPr txBox="1">
            <a:spLocks/>
          </p:cNvSpPr>
          <p:nvPr/>
        </p:nvSpPr>
        <p:spPr>
          <a:xfrm>
            <a:off x="5984112" y="1180624"/>
            <a:ext cx="5960962" cy="563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Client Profile(</a:t>
            </a:r>
            <a:r>
              <a:rPr lang="en-IN" sz="1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Client 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Client Name, Expected Return, Investment Amount, Investment Duration, Risk Appetite, Client Transaction ID)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Client ID 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Foreign key: Client ID NOT NULL, Client Transaction ID 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Client Transaction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Client Transaction 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Date, Amount)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Client Transaction ID NOT NULL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Foreign key: -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Client Wise Allocation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Client 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Client Name, Investment Amount, Current Value, % Gain/Loss, Date)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Client ID 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Foreign key: Client ID, Date NOT NULL 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Return Analytics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IN" sz="1400" u="sng" dirty="0" err="1">
                <a:solidFill>
                  <a:srgbClr val="000000"/>
                </a:solidFill>
                <a:ea typeface="Times New Roman" panose="02020603050405020304" pitchFamily="18" charset="0"/>
              </a:rPr>
              <a:t>Return_ID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Benchmark Return, Portfolio Return, Date)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- Return_ID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Sector Wise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Return_ID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Sector,  Benchmark Return, Portfolio Return, Date)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Return_ID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Foreign Key : Return_ID NOT NULL</a:t>
            </a:r>
          </a:p>
          <a:p>
            <a:pPr marL="342900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0000"/>
                </a:solidFill>
                <a:ea typeface="Times New Roman" panose="02020603050405020304" pitchFamily="18" charset="0"/>
              </a:rPr>
              <a:t>Market Cap Wise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(</a:t>
            </a:r>
            <a:r>
              <a:rPr lang="en-IN" sz="1400" u="sng" dirty="0">
                <a:solidFill>
                  <a:srgbClr val="000000"/>
                </a:solidFill>
                <a:ea typeface="Times New Roman" panose="02020603050405020304" pitchFamily="18" charset="0"/>
              </a:rPr>
              <a:t>Return_ID</a:t>
            </a: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</a:rPr>
              <a:t>, MarketCap, Benchmark Return, Portfolio Return, Date)</a:t>
            </a:r>
            <a:endParaRPr lang="en-IN" sz="1400" dirty="0"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Primary key: Return_ID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Foreign Key: Return_ID NOT NULL</a:t>
            </a:r>
            <a:endParaRPr lang="en-I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IN" sz="14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4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651</Words>
  <Application>Microsoft Macintosh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Courier New</vt:lpstr>
      <vt:lpstr>Symbol</vt:lpstr>
      <vt:lpstr>Office Theme</vt:lpstr>
      <vt:lpstr>Financial Portfolio Management System</vt:lpstr>
      <vt:lpstr>Business Problem</vt:lpstr>
      <vt:lpstr>Business Requirements:</vt:lpstr>
      <vt:lpstr>Conceptual data model (EER and/or UML)</vt:lpstr>
      <vt:lpstr>Relational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Hegde</dc:creator>
  <cp:lastModifiedBy>Anirudh Hegde</cp:lastModifiedBy>
  <cp:revision>110</cp:revision>
  <cp:lastPrinted>2023-12-06T21:37:51Z</cp:lastPrinted>
  <dcterms:created xsi:type="dcterms:W3CDTF">2023-11-29T23:17:59Z</dcterms:created>
  <dcterms:modified xsi:type="dcterms:W3CDTF">2023-12-07T16:46:11Z</dcterms:modified>
</cp:coreProperties>
</file>