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85" r:id="rId5"/>
    <p:sldId id="282" r:id="rId6"/>
    <p:sldId id="286" r:id="rId7"/>
    <p:sldId id="284" r:id="rId8"/>
    <p:sldId id="287" r:id="rId9"/>
    <p:sldId id="270" r:id="rId10"/>
    <p:sldId id="289" r:id="rId11"/>
    <p:sldId id="290" r:id="rId12"/>
    <p:sldId id="291" r:id="rId13"/>
    <p:sldId id="292" r:id="rId14"/>
    <p:sldId id="296" r:id="rId15"/>
    <p:sldId id="297" r:id="rId16"/>
    <p:sldId id="298" r:id="rId17"/>
    <p:sldId id="277" r:id="rId18"/>
    <p:sldId id="293" r:id="rId19"/>
    <p:sldId id="278" r:id="rId20"/>
    <p:sldId id="280" r:id="rId21"/>
    <p:sldId id="279" r:id="rId22"/>
    <p:sldId id="276" r:id="rId23"/>
    <p:sldId id="299" r:id="rId24"/>
    <p:sldId id="258" r:id="rId25"/>
    <p:sldId id="301" r:id="rId26"/>
    <p:sldId id="295" r:id="rId27"/>
    <p:sldId id="300" r:id="rId28"/>
    <p:sldId id="268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CFFB-F388-46B5-B2AF-2F2E8183A998}" type="datetimeFigureOut">
              <a:rPr lang="en-US" smtClean="0"/>
              <a:pPr/>
              <a:t>7/3/2016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FB3E-0DD5-41DA-A2F3-F0A4B4787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tw.ca/gotw/054.htm" TargetMode="External"/><Relationship Id="rId2" Type="http://schemas.openxmlformats.org/officeDocument/2006/relationships/hyperlink" Target="http://www.informit.com/guides/content.aspx?g=cplusplus&amp;seqNum=2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STL-Choosing Right Containers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					</a:t>
            </a:r>
            <a:r>
              <a:rPr lang="en-US" sz="2400" dirty="0" smtClean="0"/>
              <a:t>Sangharsh Agarwal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Ayes of 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Deque, provides </a:t>
            </a:r>
            <a:r>
              <a:rPr lang="en-US" dirty="0" smtClean="0">
                <a:solidFill>
                  <a:srgbClr val="FF0000"/>
                </a:solidFill>
              </a:rPr>
              <a:t>random access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00B050"/>
                </a:solidFill>
              </a:rPr>
              <a:t>subscript notation </a:t>
            </a:r>
            <a:r>
              <a:rPr lang="en-US" dirty="0" smtClean="0"/>
              <a:t>for accessing elements, just like 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. Yet unlike vector, it supports efficient insertions and deletions at both ends.</a:t>
            </a:r>
          </a:p>
          <a:p>
            <a:r>
              <a:rPr lang="en-US" dirty="0" smtClean="0"/>
              <a:t>Individual elements can be accessed by their position index.</a:t>
            </a:r>
          </a:p>
          <a:p>
            <a:r>
              <a:rPr lang="en-US" dirty="0" smtClean="0"/>
              <a:t>Iteration over the elements can be performed in any order.</a:t>
            </a:r>
          </a:p>
          <a:p>
            <a:r>
              <a:rPr lang="en-US" dirty="0" smtClean="0"/>
              <a:t>Elements can be efficiently added and removed from</a:t>
            </a:r>
            <a:r>
              <a:rPr lang="en-US" dirty="0" smtClean="0">
                <a:solidFill>
                  <a:srgbClr val="FF0000"/>
                </a:solidFill>
              </a:rPr>
              <a:t> any of its ends </a:t>
            </a:r>
            <a:r>
              <a:rPr lang="en-US" dirty="0" smtClean="0"/>
              <a:t>(either the beginning or the end of the sequence).</a:t>
            </a:r>
          </a:p>
          <a:p>
            <a:r>
              <a:rPr lang="en-US" i="1" dirty="0" smtClean="0"/>
              <a:t>E.g.</a:t>
            </a:r>
            <a:r>
              <a:rPr lang="en-US" dirty="0" smtClean="0"/>
              <a:t> Operating system's scheduler.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Ayes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Efficient insertion and removal of elements </a:t>
            </a:r>
            <a:r>
              <a:rPr lang="en-US" dirty="0" smtClean="0">
                <a:solidFill>
                  <a:srgbClr val="FF0000"/>
                </a:solidFill>
              </a:rPr>
              <a:t>anywhere</a:t>
            </a:r>
            <a:r>
              <a:rPr lang="en-US" dirty="0" smtClean="0"/>
              <a:t> in the container (constant time).</a:t>
            </a:r>
          </a:p>
          <a:p>
            <a:r>
              <a:rPr lang="en-US" dirty="0" smtClean="0"/>
              <a:t>If you don't need </a:t>
            </a:r>
            <a:r>
              <a:rPr lang="en-US" dirty="0" smtClean="0">
                <a:solidFill>
                  <a:srgbClr val="00B050"/>
                </a:solidFill>
              </a:rPr>
              <a:t>random access </a:t>
            </a:r>
            <a:r>
              <a:rPr lang="en-US" dirty="0" smtClean="0"/>
              <a:t>(say, "15 positions from the beginning" or "three positions before the current element") and you do need to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 new elements between existing elements frequently, then list is a good choice.</a:t>
            </a:r>
          </a:p>
          <a:p>
            <a:r>
              <a:rPr lang="en-US" dirty="0" smtClean="0"/>
              <a:t>Efficient moving elements and block of elements within the container or even between different containers:</a:t>
            </a:r>
            <a:r>
              <a:rPr lang="en-US" dirty="0" smtClean="0">
                <a:solidFill>
                  <a:srgbClr val="00B050"/>
                </a:solidFill>
              </a:rPr>
              <a:t> splice operation</a:t>
            </a:r>
            <a:r>
              <a:rPr lang="en-US" dirty="0" smtClean="0"/>
              <a:t> (constant time).</a:t>
            </a:r>
          </a:p>
          <a:p>
            <a:r>
              <a:rPr lang="en-US" i="1" dirty="0" smtClean="0"/>
              <a:t>E.g.</a:t>
            </a:r>
            <a:r>
              <a:rPr lang="en-US" dirty="0" smtClean="0"/>
              <a:t> Window’s task manager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Ayes of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associative containers, they are especially designed to be </a:t>
            </a:r>
            <a:r>
              <a:rPr lang="en-US" dirty="0" smtClean="0">
                <a:solidFill>
                  <a:srgbClr val="FF0000"/>
                </a:solidFill>
              </a:rPr>
              <a:t>efficient accessing </a:t>
            </a:r>
            <a:r>
              <a:rPr lang="en-US" dirty="0" smtClean="0"/>
              <a:t>its elements by their </a:t>
            </a:r>
            <a:r>
              <a:rPr lang="en-US" dirty="0" smtClean="0">
                <a:solidFill>
                  <a:srgbClr val="00B050"/>
                </a:solidFill>
              </a:rPr>
              <a:t>key</a:t>
            </a:r>
            <a:r>
              <a:rPr lang="en-US" dirty="0" smtClean="0"/>
              <a:t> (unlike sequence containers, which are more efficient accessing elements by their relative or absolute position). </a:t>
            </a:r>
          </a:p>
          <a:p>
            <a:r>
              <a:rPr lang="en-US" b="1" dirty="0" smtClean="0"/>
              <a:t>Unique key values: </a:t>
            </a:r>
            <a:r>
              <a:rPr lang="en-US" dirty="0" smtClean="0"/>
              <a:t>no two elements in the map have keys that compare equal to each other</a:t>
            </a:r>
          </a:p>
          <a:p>
            <a:r>
              <a:rPr lang="en-US" dirty="0" smtClean="0"/>
              <a:t>Each element is composed of a key and a mapped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Ayes of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Internally, the elements in a set are always </a:t>
            </a:r>
            <a:r>
              <a:rPr lang="en-US" dirty="0" smtClean="0">
                <a:solidFill>
                  <a:srgbClr val="FF0000"/>
                </a:solidFill>
              </a:rPr>
              <a:t>sorted</a:t>
            </a:r>
            <a:r>
              <a:rPr lang="en-US" dirty="0" smtClean="0"/>
              <a:t> from lower to higher following a specific strict weak ordering criterion set on container construction.</a:t>
            </a:r>
          </a:p>
          <a:p>
            <a:r>
              <a:rPr lang="en-US" b="1" dirty="0" smtClean="0"/>
              <a:t>Unique element values</a:t>
            </a:r>
            <a:r>
              <a:rPr lang="en-US" dirty="0" smtClean="0"/>
              <a:t>: no two elements in the set can compare equal to each other. For a similar associative container allowing for multiple equivalent elements, see </a:t>
            </a:r>
            <a:r>
              <a:rPr lang="en-US" dirty="0" err="1" smtClean="0"/>
              <a:t>multiset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element value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B050"/>
                </a:solidFill>
              </a:rPr>
              <a:t>key itself</a:t>
            </a:r>
            <a:r>
              <a:rPr lang="en-US" dirty="0" smtClean="0"/>
              <a:t>. For a similar associative container where elements are accessed using a key, but map to a value different than this key, see map.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Adaptor</a:t>
            </a:r>
            <a:r>
              <a:rPr lang="en-US" dirty="0" smtClean="0"/>
              <a:t> containers change ordinary containers such as 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 and </a:t>
            </a:r>
            <a:r>
              <a:rPr lang="en-US" dirty="0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, making them look as </a:t>
            </a:r>
            <a:r>
              <a:rPr lang="en-US" dirty="0" smtClean="0">
                <a:solidFill>
                  <a:srgbClr val="00B050"/>
                </a:solidFill>
              </a:rPr>
              <a:t>different</a:t>
            </a:r>
            <a:r>
              <a:rPr lang="en-US" dirty="0" smtClean="0"/>
              <a:t> container types. </a:t>
            </a:r>
          </a:p>
          <a:p>
            <a:r>
              <a:rPr lang="en-US" i="1" dirty="0" smtClean="0"/>
              <a:t>For example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r>
              <a:rPr lang="en-US" dirty="0" smtClean="0"/>
              <a:t> is usually implemented as a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with a different interface. Instead of </a:t>
            </a:r>
            <a:r>
              <a:rPr lang="en-US" dirty="0" err="1" smtClean="0"/>
              <a:t>push_back</a:t>
            </a:r>
            <a:r>
              <a:rPr lang="en-US" dirty="0" smtClean="0"/>
              <a:t>() and </a:t>
            </a:r>
            <a:r>
              <a:rPr lang="en-US" dirty="0" err="1" smtClean="0"/>
              <a:t>pop_back</a:t>
            </a:r>
            <a:r>
              <a:rPr lang="en-US" dirty="0" smtClean="0"/>
              <a:t>(), it has push() and pop().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 (declared in &lt;stack&gt; ) is an ideal choice when you need to a </a:t>
            </a:r>
            <a:r>
              <a:rPr lang="en-US" dirty="0" smtClean="0">
                <a:solidFill>
                  <a:srgbClr val="FF0000"/>
                </a:solidFill>
              </a:rPr>
              <a:t>LIFO</a:t>
            </a:r>
            <a:r>
              <a:rPr lang="en-US" dirty="0" smtClean="0"/>
              <a:t> data structure.</a:t>
            </a:r>
          </a:p>
          <a:p>
            <a:r>
              <a:rPr lang="en-US" i="1" dirty="0" smtClean="0"/>
              <a:t>For example</a:t>
            </a:r>
            <a:r>
              <a:rPr lang="en-US" dirty="0" smtClean="0"/>
              <a:t>, think about people entering the back seat of a car that has only </a:t>
            </a:r>
            <a:r>
              <a:rPr lang="en-US" dirty="0" smtClean="0">
                <a:solidFill>
                  <a:srgbClr val="FF0000"/>
                </a:solidFill>
              </a:rPr>
              <a:t>one door</a:t>
            </a:r>
            <a:r>
              <a:rPr lang="en-US" dirty="0" smtClean="0"/>
              <a:t>: the last person to enter is the first to exit.</a:t>
            </a:r>
          </a:p>
          <a:p>
            <a:r>
              <a:rPr lang="en-US" dirty="0" smtClean="0"/>
              <a:t>The four basic </a:t>
            </a:r>
            <a:r>
              <a:rPr lang="en-US" dirty="0" smtClean="0">
                <a:solidFill>
                  <a:srgbClr val="00B050"/>
                </a:solidFill>
              </a:rPr>
              <a:t>operations </a:t>
            </a:r>
            <a:r>
              <a:rPr lang="en-US" dirty="0" smtClean="0"/>
              <a:t>that a stack supports are push(), pop(),top(), and empty().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 queue (declared in &lt;queue&gt; ), or </a:t>
            </a:r>
            <a:r>
              <a:rPr lang="en-US" dirty="0" smtClean="0">
                <a:solidFill>
                  <a:srgbClr val="FF0000"/>
                </a:solidFill>
              </a:rPr>
              <a:t>FIFO</a:t>
            </a:r>
            <a:r>
              <a:rPr lang="en-US" dirty="0" smtClean="0"/>
              <a:t>, is characterized by having elements inserted into one end and removed from the other end.</a:t>
            </a:r>
          </a:p>
          <a:p>
            <a:r>
              <a:rPr lang="en-US" i="1" dirty="0" smtClean="0"/>
              <a:t>For example</a:t>
            </a:r>
            <a:r>
              <a:rPr lang="en-US" dirty="0" smtClean="0"/>
              <a:t>: a queue of people at a theater's box office.</a:t>
            </a:r>
          </a:p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en-US" dirty="0" smtClean="0"/>
              <a:t> adaptor container is </a:t>
            </a:r>
            <a:r>
              <a:rPr lang="en-US" dirty="0" smtClean="0">
                <a:solidFill>
                  <a:srgbClr val="00B050"/>
                </a:solidFill>
              </a:rPr>
              <a:t>implemented</a:t>
            </a:r>
            <a:r>
              <a:rPr lang="en-US" dirty="0" smtClean="0"/>
              <a:t> in one of two ways: either as a </a:t>
            </a:r>
            <a:r>
              <a:rPr lang="en-US" dirty="0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 or as a 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general </a:t>
            </a:r>
            <a:r>
              <a:rPr lang="en-US" dirty="0" smtClean="0">
                <a:solidFill>
                  <a:srgbClr val="FF0000"/>
                </a:solidFill>
              </a:rPr>
              <a:t>rule</a:t>
            </a:r>
            <a:r>
              <a:rPr lang="en-US" dirty="0" smtClean="0"/>
              <a:t>, always check which unique operations a certain container supports, and which common operations it disables. These should give you more than a hint regarding its optimal usage.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Nays of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Nays of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find yourself, frequently inserting, removing elements in the </a:t>
            </a:r>
            <a:r>
              <a:rPr lang="en-US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 of the vector.</a:t>
            </a:r>
          </a:p>
          <a:p>
            <a:r>
              <a:rPr lang="en-US" dirty="0" smtClean="0"/>
              <a:t> If you think about inserting elements </a:t>
            </a:r>
            <a:r>
              <a:rPr lang="en-US" dirty="0" smtClean="0">
                <a:solidFill>
                  <a:srgbClr val="00B050"/>
                </a:solidFill>
              </a:rPr>
              <a:t>before the first element</a:t>
            </a:r>
            <a:r>
              <a:rPr lang="en-US" dirty="0" smtClean="0"/>
              <a:t>, then clearly vector is not the right choice because it doesn't even have a </a:t>
            </a:r>
            <a:r>
              <a:rPr lang="en-US" dirty="0" err="1" smtClean="0">
                <a:solidFill>
                  <a:srgbClr val="FF0000"/>
                </a:solidFill>
              </a:rPr>
              <a:t>push_front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 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Sequential containers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Deque</a:t>
            </a:r>
          </a:p>
          <a:p>
            <a:pPr lvl="1"/>
            <a:r>
              <a:rPr lang="en-US" dirty="0" smtClean="0"/>
              <a:t>List</a:t>
            </a:r>
          </a:p>
          <a:p>
            <a:r>
              <a:rPr lang="en-US" dirty="0" smtClean="0"/>
              <a:t>Associative containers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Multiset</a:t>
            </a:r>
            <a:endParaRPr lang="en-US" dirty="0" smtClean="0"/>
          </a:p>
          <a:p>
            <a:pPr lvl="1"/>
            <a:r>
              <a:rPr lang="en-US" dirty="0" err="1" smtClean="0"/>
              <a:t>Multimap</a:t>
            </a:r>
            <a:endParaRPr lang="en-US" dirty="0" smtClean="0"/>
          </a:p>
          <a:p>
            <a:r>
              <a:rPr lang="en-US" dirty="0" smtClean="0"/>
              <a:t>Container adaptors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Priority 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Reallocation problem with vector.</a:t>
            </a:r>
          </a:p>
          <a:p>
            <a:r>
              <a:rPr lang="en-US" dirty="0" smtClean="0"/>
              <a:t>Let's see how this can happen. Suppose you have a vector that has 256 elements: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vector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vi(256); //vi contains 256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int's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At this point, you define an </a:t>
            </a:r>
            <a:r>
              <a:rPr lang="en-US" dirty="0" err="1" smtClean="0"/>
              <a:t>iterator</a:t>
            </a:r>
            <a:r>
              <a:rPr lang="en-US" dirty="0" smtClean="0"/>
              <a:t> that is pointing to the first element like this: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(vector&lt;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it=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vi.begin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();...) </a:t>
            </a:r>
          </a:p>
          <a:p>
            <a:r>
              <a:rPr lang="en-US" dirty="0" smtClean="0"/>
              <a:t>Then, you call </a:t>
            </a:r>
            <a:r>
              <a:rPr lang="en-US" dirty="0" err="1" smtClean="0"/>
              <a:t>push_back</a:t>
            </a:r>
            <a:r>
              <a:rPr lang="en-US" dirty="0" smtClean="0"/>
              <a:t>() to insert a new element: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vi.push_back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(99);</a:t>
            </a:r>
          </a:p>
          <a:p>
            <a:r>
              <a:rPr lang="en-US" dirty="0" smtClean="0"/>
              <a:t>From this moment, there's no guarantee that it is valid because the </a:t>
            </a:r>
            <a:r>
              <a:rPr lang="en-US" dirty="0" err="1" smtClean="0"/>
              <a:t>push_back</a:t>
            </a:r>
            <a:r>
              <a:rPr lang="en-US" dirty="0" smtClean="0"/>
              <a:t>() call may have triggered reallocation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Nays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is list a bad choice? First and foremost, </a:t>
            </a:r>
          </a:p>
          <a:p>
            <a:pPr lvl="1"/>
            <a:r>
              <a:rPr lang="en-US" dirty="0" smtClean="0"/>
              <a:t>When you need random access to elements. </a:t>
            </a:r>
          </a:p>
          <a:p>
            <a:pPr lvl="1"/>
            <a:r>
              <a:rPr lang="en-US" dirty="0" smtClean="0"/>
              <a:t>If you need to sort the elements frequently. Although list does </a:t>
            </a:r>
            <a:r>
              <a:rPr lang="en-US" dirty="0" smtClean="0">
                <a:solidFill>
                  <a:srgbClr val="FF0000"/>
                </a:solidFill>
              </a:rPr>
              <a:t>offer</a:t>
            </a:r>
            <a:r>
              <a:rPr lang="en-US" dirty="0" smtClean="0"/>
              <a:t> the sort()operation, sorting lists isn't as efficient as sorting vectors.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Nays of 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find yourself, frequently inserting, removing elements in the </a:t>
            </a:r>
            <a:r>
              <a:rPr lang="en-US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 of the deque.</a:t>
            </a:r>
          </a:p>
          <a:p>
            <a:r>
              <a:rPr lang="en-US" dirty="0" smtClean="0"/>
              <a:t>Calling insert() in the middle of the deque invalidates all the </a:t>
            </a:r>
            <a:r>
              <a:rPr lang="en-US" dirty="0" err="1" smtClean="0"/>
              <a:t>iterators</a:t>
            </a:r>
            <a:r>
              <a:rPr lang="en-US" dirty="0" smtClean="0"/>
              <a:t> and references to its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Calling insert() at </a:t>
            </a:r>
            <a:r>
              <a:rPr lang="en-US" dirty="0" smtClean="0">
                <a:solidFill>
                  <a:srgbClr val="FF0000"/>
                </a:solidFill>
              </a:rPr>
              <a:t>either end </a:t>
            </a:r>
            <a:r>
              <a:rPr lang="en-US" dirty="0" smtClean="0"/>
              <a:t>of the deque </a:t>
            </a:r>
            <a:r>
              <a:rPr lang="en-US" dirty="0" smtClean="0">
                <a:solidFill>
                  <a:srgbClr val="FF0000"/>
                </a:solidFill>
              </a:rPr>
              <a:t>invalidates</a:t>
            </a:r>
            <a:r>
              <a:rPr lang="en-US" dirty="0" smtClean="0"/>
              <a:t> all its </a:t>
            </a:r>
            <a:r>
              <a:rPr lang="en-US" dirty="0" err="1" smtClean="0">
                <a:solidFill>
                  <a:srgbClr val="FF0000"/>
                </a:solidFill>
              </a:rPr>
              <a:t>iterators</a:t>
            </a:r>
            <a:r>
              <a:rPr lang="en-US" dirty="0" smtClean="0"/>
              <a:t> but has </a:t>
            </a:r>
            <a:r>
              <a:rPr lang="en-US" dirty="0" smtClean="0">
                <a:solidFill>
                  <a:srgbClr val="00B050"/>
                </a:solidFill>
              </a:rPr>
              <a:t>no effect </a:t>
            </a:r>
            <a:r>
              <a:rPr lang="en-US" dirty="0" smtClean="0"/>
              <a:t>on the validity of </a:t>
            </a:r>
            <a:r>
              <a:rPr lang="en-US" dirty="0" smtClean="0">
                <a:solidFill>
                  <a:srgbClr val="00B050"/>
                </a:solidFill>
              </a:rPr>
              <a:t>references</a:t>
            </a:r>
            <a:r>
              <a:rPr lang="en-US" dirty="0" smtClean="0"/>
              <a:t> to its elements.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sz="1900" i="1" smtClean="0"/>
          </a:p>
          <a:p>
            <a:pPr lvl="1">
              <a:buNone/>
            </a:pPr>
            <a:r>
              <a:rPr lang="en-US" sz="1900" i="1" smtClean="0"/>
              <a:t>After </a:t>
            </a:r>
            <a:r>
              <a:rPr lang="en-US" sz="1900" i="1" dirty="0" smtClean="0"/>
              <a:t>the </a:t>
            </a:r>
            <a:r>
              <a:rPr lang="en-US" sz="1900" i="1" dirty="0" err="1" smtClean="0"/>
              <a:t>push_front</a:t>
            </a:r>
            <a:r>
              <a:rPr lang="en-US" sz="1900" i="1" dirty="0" smtClean="0"/>
              <a:t>() call, the </a:t>
            </a:r>
            <a:r>
              <a:rPr lang="en-US" sz="1900" i="1" dirty="0" err="1" smtClean="0"/>
              <a:t>iterator</a:t>
            </a:r>
            <a:r>
              <a:rPr lang="en-US" sz="1900" i="1" dirty="0" smtClean="0"/>
              <a:t> it becomes invalid whereas the pointer p remains valid.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B050"/>
                </a:solidFill>
              </a:rPr>
              <a:t>Similarly</a:t>
            </a:r>
            <a:r>
              <a:rPr lang="en-US" dirty="0" smtClean="0"/>
              <a:t>, calling </a:t>
            </a:r>
            <a:r>
              <a:rPr lang="en-US" dirty="0" smtClean="0">
                <a:solidFill>
                  <a:srgbClr val="FF0000"/>
                </a:solidFill>
              </a:rPr>
              <a:t>erase()</a:t>
            </a:r>
            <a:r>
              <a:rPr lang="en-US" dirty="0" smtClean="0"/>
              <a:t> in the middle of the deque invalidates all the </a:t>
            </a:r>
            <a:r>
              <a:rPr lang="en-US" dirty="0" err="1" smtClean="0"/>
              <a:t>iterators</a:t>
            </a:r>
            <a:r>
              <a:rPr lang="en-US" dirty="0" smtClean="0"/>
              <a:t> and references to its elements.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Calling erase() at either end of the deque invalidates only the </a:t>
            </a:r>
            <a:r>
              <a:rPr lang="en-US" dirty="0" err="1" smtClean="0"/>
              <a:t>iterators</a:t>
            </a:r>
            <a:r>
              <a:rPr lang="en-US" dirty="0" smtClean="0"/>
              <a:t> and the references to the erased elements.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50292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deque&lt;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p*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deque&lt;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it=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di.begin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()+5;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di.push_front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Vector&lt;</a:t>
            </a:r>
            <a:r>
              <a:rPr lang="en-US" dirty="0" err="1" smtClean="0"/>
              <a:t>bool</a:t>
            </a:r>
            <a:r>
              <a:rPr lang="en-US" dirty="0" smtClean="0"/>
              <a:t>&gt; ?.......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class template has a special template </a:t>
            </a:r>
            <a:r>
              <a:rPr lang="en-US" dirty="0" smtClean="0">
                <a:solidFill>
                  <a:srgbClr val="FF0000"/>
                </a:solidFill>
              </a:rPr>
              <a:t>specialization</a:t>
            </a:r>
            <a:r>
              <a:rPr lang="en-US" dirty="0" smtClean="0"/>
              <a:t> for the </a:t>
            </a:r>
            <a:r>
              <a:rPr lang="en-US" dirty="0" err="1" smtClean="0">
                <a:solidFill>
                  <a:srgbClr val="FF0000"/>
                </a:solidFill>
              </a:rPr>
              <a:t>bool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This specialization is provided to </a:t>
            </a:r>
            <a:r>
              <a:rPr lang="en-US" dirty="0" smtClean="0">
                <a:solidFill>
                  <a:srgbClr val="00B050"/>
                </a:solidFill>
              </a:rPr>
              <a:t>optimize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B050"/>
                </a:solidFill>
              </a:rPr>
              <a:t>space allocation</a:t>
            </a:r>
            <a:r>
              <a:rPr lang="en-US" dirty="0" smtClean="0"/>
              <a:t>: In this template specialization, each element </a:t>
            </a:r>
            <a:r>
              <a:rPr lang="en-US" dirty="0" smtClean="0">
                <a:solidFill>
                  <a:srgbClr val="00B050"/>
                </a:solidFill>
              </a:rPr>
              <a:t>occupies</a:t>
            </a:r>
            <a:r>
              <a:rPr lang="en-US" dirty="0" smtClean="0"/>
              <a:t> only </a:t>
            </a:r>
            <a:r>
              <a:rPr lang="en-US" dirty="0" smtClean="0">
                <a:solidFill>
                  <a:srgbClr val="00B050"/>
                </a:solidFill>
              </a:rPr>
              <a:t>one bit</a:t>
            </a:r>
            <a:r>
              <a:rPr lang="en-US" dirty="0" smtClean="0"/>
              <a:t> (which is </a:t>
            </a:r>
            <a:r>
              <a:rPr lang="en-US" dirty="0" smtClean="0">
                <a:solidFill>
                  <a:srgbClr val="00B050"/>
                </a:solidFill>
              </a:rPr>
              <a:t>eight times </a:t>
            </a:r>
            <a:r>
              <a:rPr lang="en-US" dirty="0" smtClean="0"/>
              <a:t>less than the smallest type in C++: char).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references </a:t>
            </a:r>
            <a:r>
              <a:rPr lang="en-US" dirty="0" smtClean="0"/>
              <a:t>to elements of a </a:t>
            </a:r>
            <a:r>
              <a:rPr lang="en-US" dirty="0" err="1" smtClean="0">
                <a:solidFill>
                  <a:srgbClr val="FF0000"/>
                </a:solidFill>
              </a:rPr>
              <a:t>bool</a:t>
            </a:r>
            <a:r>
              <a:rPr lang="en-US" dirty="0" smtClean="0">
                <a:solidFill>
                  <a:srgbClr val="FF0000"/>
                </a:solidFill>
              </a:rPr>
              <a:t> vector </a:t>
            </a:r>
            <a:r>
              <a:rPr lang="en-US" dirty="0" smtClean="0"/>
              <a:t>returned by the vector members are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references to </a:t>
            </a:r>
            <a:r>
              <a:rPr lang="en-US" dirty="0" err="1" smtClean="0"/>
              <a:t>bool</a:t>
            </a:r>
            <a:r>
              <a:rPr lang="en-US" dirty="0" smtClean="0"/>
              <a:t> objects, but a special member type which is a reference to a </a:t>
            </a:r>
            <a:r>
              <a:rPr lang="en-US" dirty="0" smtClean="0">
                <a:solidFill>
                  <a:srgbClr val="FF0000"/>
                </a:solidFill>
              </a:rPr>
              <a:t>single bit</a:t>
            </a:r>
            <a:r>
              <a:rPr lang="en-US" dirty="0" smtClean="0"/>
              <a:t>, defined inside the vector&lt;</a:t>
            </a:r>
            <a:r>
              <a:rPr lang="en-US" dirty="0" err="1" smtClean="0"/>
              <a:t>bool</a:t>
            </a:r>
            <a:r>
              <a:rPr lang="en-US" dirty="0" smtClean="0"/>
              <a:t>&gt; class specialization as: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74676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vector&lt;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&gt;::reference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friend class vector;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reference();                                 // no public constructor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~reference();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operator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() const;                      // convert to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reference&amp; operator= (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 );       // assign 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reference&amp; operator= ( const reference&amp; x );  // assign from bit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flip();                                 // flip bit value.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all you want is a </a:t>
            </a:r>
            <a:r>
              <a:rPr lang="en-US" dirty="0" smtClean="0">
                <a:solidFill>
                  <a:srgbClr val="FF0000"/>
                </a:solidFill>
              </a:rPr>
              <a:t>"smart array" </a:t>
            </a:r>
            <a:r>
              <a:rPr lang="en-US" dirty="0" smtClean="0"/>
              <a:t>class that offers random access to elements, and perhaps the ability to append new elements to its end, then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is the right choice.</a:t>
            </a:r>
          </a:p>
          <a:p>
            <a:r>
              <a:rPr lang="en-US" dirty="0" smtClean="0"/>
              <a:t>When you need to insert or remove elements at </a:t>
            </a:r>
            <a:r>
              <a:rPr lang="en-US" dirty="0" smtClean="0">
                <a:solidFill>
                  <a:srgbClr val="00B050"/>
                </a:solidFill>
              </a:rPr>
              <a:t>either end</a:t>
            </a:r>
            <a:r>
              <a:rPr lang="en-US" dirty="0" smtClean="0"/>
              <a:t> of a container frequently, but you rarely use insertions and deletions in the middle, </a:t>
            </a:r>
            <a:r>
              <a:rPr lang="en-US" dirty="0" smtClean="0">
                <a:solidFill>
                  <a:srgbClr val="00B050"/>
                </a:solidFill>
              </a:rPr>
              <a:t>deque</a:t>
            </a:r>
            <a:r>
              <a:rPr lang="en-US" dirty="0" smtClean="0"/>
              <a:t> is a good choice.</a:t>
            </a:r>
          </a:p>
          <a:p>
            <a:r>
              <a:rPr lang="en-US" dirty="0" smtClean="0"/>
              <a:t>If you don't need </a:t>
            </a:r>
            <a:r>
              <a:rPr lang="en-US" dirty="0" smtClean="0">
                <a:solidFill>
                  <a:srgbClr val="FF0000"/>
                </a:solidFill>
              </a:rPr>
              <a:t>random access </a:t>
            </a:r>
            <a:r>
              <a:rPr lang="en-US" dirty="0" smtClean="0"/>
              <a:t>(say, "15 positions from the beginning" or "three positions before the current element") and you do need to insert new elements between existing elements frequently, then 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 is a good choice.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associative containers, they are especially designed to be </a:t>
            </a:r>
            <a:r>
              <a:rPr lang="en-US" dirty="0" smtClean="0">
                <a:solidFill>
                  <a:srgbClr val="FF0000"/>
                </a:solidFill>
              </a:rPr>
              <a:t>efficient accessing </a:t>
            </a:r>
            <a:r>
              <a:rPr lang="en-US" dirty="0" smtClean="0"/>
              <a:t>its elements by their </a:t>
            </a:r>
            <a:r>
              <a:rPr lang="en-US" dirty="0" smtClean="0">
                <a:solidFill>
                  <a:srgbClr val="00B050"/>
                </a:solidFill>
              </a:rPr>
              <a:t>key</a:t>
            </a:r>
            <a:r>
              <a:rPr lang="en-US" dirty="0" smtClean="0"/>
              <a:t> (unlike sequence containers, which are more efficient accessing elements by their relative or absolute position). 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pop() returns void?</a:t>
            </a:r>
          </a:p>
          <a:p>
            <a:r>
              <a:rPr lang="en-US" dirty="0" smtClean="0"/>
              <a:t>Default container used to implement Stack and queue?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STL (Scott Meyers)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http://www.informit.com/guides/content.aspx?g=cplusplus&amp;seqNum=205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http://www.gotw.ca/gotw/054.htm</a:t>
            </a:r>
            <a:endParaRPr lang="en-US" dirty="0" smtClean="0"/>
          </a:p>
          <a:p>
            <a:r>
              <a:rPr lang="en-US" dirty="0" smtClean="0"/>
              <a:t>http://www.cplusplus.com/reference/stl/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905000"/>
          <a:ext cx="6019800" cy="35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/>
                <a:gridCol w="3009900"/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Containers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Allocation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Contiguous memory allocation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smtClean="0"/>
                        <a:t>Deque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</a:t>
                      </a:r>
                      <a:r>
                        <a:rPr lang="en-US" baseline="0" dirty="0" smtClean="0"/>
                        <a:t>y allocated in chunks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wise memory allocation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tree (RGB)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tree (RGB)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tree (RGB)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tree (RGB)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Syntax of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Vector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Deque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219200"/>
            <a:ext cx="7543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 class T, class Allocator = allocator&lt;T&gt; &gt; class vector;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4800600"/>
            <a:ext cx="7543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 class T, class Allocator = allocator&lt;T&gt; &gt; class list;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971800"/>
            <a:ext cx="75438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 class T, class Allocator = allocator&lt;T&gt; &gt; class deque;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800" dirty="0" smtClean="0"/>
              <a:t>Where the template parameters have the following meanings:</a:t>
            </a:r>
          </a:p>
          <a:p>
            <a:pPr lvl="1"/>
            <a:r>
              <a:rPr lang="en-US" sz="4800" b="1" dirty="0" smtClean="0"/>
              <a:t>Key:</a:t>
            </a:r>
            <a:r>
              <a:rPr lang="en-US" sz="4800" dirty="0" smtClean="0"/>
              <a:t> Key type: type of the elements contained in the container. Each elements in a set is also its key.</a:t>
            </a:r>
          </a:p>
          <a:p>
            <a:pPr lvl="1"/>
            <a:r>
              <a:rPr lang="en-US" sz="4800" b="1" dirty="0" smtClean="0"/>
              <a:t>Compare: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Comparison class</a:t>
            </a:r>
            <a:r>
              <a:rPr lang="en-US" sz="4800" dirty="0" smtClean="0"/>
              <a:t>. A class that takes two arguments of the same type as the container elements and returns a </a:t>
            </a:r>
            <a:r>
              <a:rPr lang="en-US" sz="4800" dirty="0" err="1" smtClean="0"/>
              <a:t>bool</a:t>
            </a:r>
            <a:r>
              <a:rPr lang="en-US" sz="4800" dirty="0" smtClean="0"/>
              <a:t>.</a:t>
            </a:r>
          </a:p>
          <a:p>
            <a:pPr lvl="1"/>
            <a:r>
              <a:rPr lang="en-US" sz="4800" b="1" dirty="0" smtClean="0"/>
              <a:t>Allocator:</a:t>
            </a:r>
            <a:r>
              <a:rPr lang="en-US" sz="4800" dirty="0" smtClean="0"/>
              <a:t> Type of the allocator object used to define the </a:t>
            </a:r>
            <a:r>
              <a:rPr lang="en-US" sz="4800" dirty="0" smtClean="0">
                <a:solidFill>
                  <a:srgbClr val="FF0000"/>
                </a:solidFill>
              </a:rPr>
              <a:t>storage allocation model</a:t>
            </a:r>
            <a:r>
              <a:rPr lang="en-US" sz="4800" dirty="0" smtClean="0"/>
              <a:t>. By default, the allocator class template for type Key is used, which defines the simplest memory allocation model and is value-independent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838200"/>
            <a:ext cx="8077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 class Key, class Compare = less&lt;Key&gt;,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class Allocator = allocator&lt;Key&gt; &gt; class set;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Map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the template parameters have the following meanings:</a:t>
            </a:r>
          </a:p>
          <a:p>
            <a:pPr lvl="1"/>
            <a:r>
              <a:rPr lang="en-US" b="1" dirty="0" smtClean="0"/>
              <a:t>Key:</a:t>
            </a:r>
            <a:r>
              <a:rPr lang="en-US" dirty="0" smtClean="0"/>
              <a:t> Type of the key values. Each element in a map is </a:t>
            </a:r>
            <a:r>
              <a:rPr lang="en-US" dirty="0" smtClean="0">
                <a:solidFill>
                  <a:srgbClr val="FF0000"/>
                </a:solidFill>
              </a:rPr>
              <a:t>uniquely identified </a:t>
            </a:r>
            <a:r>
              <a:rPr lang="en-US" dirty="0" smtClean="0"/>
              <a:t>by its key value.</a:t>
            </a:r>
          </a:p>
          <a:p>
            <a:pPr lvl="1"/>
            <a:r>
              <a:rPr lang="en-US" b="1" dirty="0" smtClean="0"/>
              <a:t>T:</a:t>
            </a:r>
            <a:r>
              <a:rPr lang="en-US" dirty="0" smtClean="0"/>
              <a:t> Type of the mapped value. Each element in a map is used to store some data as its mapped value.</a:t>
            </a:r>
          </a:p>
          <a:p>
            <a:pPr lvl="1"/>
            <a:r>
              <a:rPr lang="en-US" b="1" dirty="0" smtClean="0"/>
              <a:t>Compare: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Comparison class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Allocator:</a:t>
            </a:r>
            <a:r>
              <a:rPr lang="en-US" dirty="0" smtClean="0"/>
              <a:t> Type of the allocator object used to define the storage allocation model.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838200"/>
            <a:ext cx="8077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 &lt; class Key, class T, class Compare = less&lt;Key&gt;, 	class Allocator = allocator&lt;pair&lt;const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Key,T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&gt; &gt; class map;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Usage of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Ayes of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you want is a </a:t>
            </a:r>
            <a:r>
              <a:rPr lang="en-US" dirty="0" smtClean="0">
                <a:solidFill>
                  <a:srgbClr val="FF0000"/>
                </a:solidFill>
              </a:rPr>
              <a:t>"smart array"</a:t>
            </a:r>
            <a:r>
              <a:rPr lang="en-US" dirty="0" smtClean="0"/>
              <a:t> class that offers random access to elements, and perhaps the ability to append new elements to its end, then vector is the right choice.</a:t>
            </a:r>
          </a:p>
          <a:p>
            <a:r>
              <a:rPr lang="en-US" dirty="0" smtClean="0"/>
              <a:t>Accessing individual elements by their position index (constant time).</a:t>
            </a:r>
          </a:p>
          <a:p>
            <a:r>
              <a:rPr lang="en-US" dirty="0" smtClean="0"/>
              <a:t>Iterating over the elements in any order (linear time).</a:t>
            </a:r>
          </a:p>
          <a:p>
            <a:r>
              <a:rPr lang="en-US" dirty="0" smtClean="0"/>
              <a:t>Add and remove elements from </a:t>
            </a:r>
            <a:r>
              <a:rPr lang="en-US" dirty="0" smtClean="0">
                <a:solidFill>
                  <a:srgbClr val="00B050"/>
                </a:solidFill>
              </a:rPr>
              <a:t>its end </a:t>
            </a:r>
            <a:r>
              <a:rPr lang="en-US" dirty="0" smtClean="0"/>
              <a:t>(constant amortized time).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1072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STL-Choosing Right Containers</vt:lpstr>
      <vt:lpstr>Containers</vt:lpstr>
      <vt:lpstr>Memory allocation</vt:lpstr>
      <vt:lpstr>Syntax of containers</vt:lpstr>
      <vt:lpstr>Slide 5</vt:lpstr>
      <vt:lpstr>Slide 6</vt:lpstr>
      <vt:lpstr>Slide 7</vt:lpstr>
      <vt:lpstr>Usage of containers</vt:lpstr>
      <vt:lpstr>Ayes of Vector</vt:lpstr>
      <vt:lpstr>Ayes of Deque</vt:lpstr>
      <vt:lpstr>Ayes of List</vt:lpstr>
      <vt:lpstr>Ayes of Map</vt:lpstr>
      <vt:lpstr>Ayes of Set</vt:lpstr>
      <vt:lpstr>Adaptors</vt:lpstr>
      <vt:lpstr>Stack</vt:lpstr>
      <vt:lpstr>Queue</vt:lpstr>
      <vt:lpstr>Note</vt:lpstr>
      <vt:lpstr>Nays of containers</vt:lpstr>
      <vt:lpstr>Nays of Vector</vt:lpstr>
      <vt:lpstr>Slide 20</vt:lpstr>
      <vt:lpstr>Nays of List</vt:lpstr>
      <vt:lpstr>Nays of Deque</vt:lpstr>
      <vt:lpstr>Slide 23</vt:lpstr>
      <vt:lpstr>Vector&lt;bool&gt; ?.......</vt:lpstr>
      <vt:lpstr>Slide 25</vt:lpstr>
      <vt:lpstr>Summary</vt:lpstr>
      <vt:lpstr>Slide 27</vt:lpstr>
      <vt:lpstr>FAQs?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STL</dc:title>
  <dc:creator>sangharsh.agarwal</dc:creator>
  <cp:lastModifiedBy>hp</cp:lastModifiedBy>
  <cp:revision>264</cp:revision>
  <dcterms:created xsi:type="dcterms:W3CDTF">2011-08-02T08:30:06Z</dcterms:created>
  <dcterms:modified xsi:type="dcterms:W3CDTF">2016-07-05T07:45:51Z</dcterms:modified>
</cp:coreProperties>
</file>