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5" r:id="rId7"/>
    <p:sldId id="261" r:id="rId8"/>
    <p:sldId id="268" r:id="rId9"/>
    <p:sldId id="262" r:id="rId10"/>
    <p:sldId id="271" r:id="rId11"/>
    <p:sldId id="263" r:id="rId12"/>
    <p:sldId id="272" r:id="rId13"/>
    <p:sldId id="264" r:id="rId14"/>
    <p:sldId id="277" r:id="rId15"/>
    <p:sldId id="269" r:id="rId16"/>
    <p:sldId id="270" r:id="rId17"/>
    <p:sldId id="265" r:id="rId18"/>
    <p:sldId id="267" r:id="rId19"/>
    <p:sldId id="274" r:id="rId20"/>
    <p:sldId id="266"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54FCFE-B079-490E-BE61-AE6E0AE59D9A}" type="datetimeFigureOut">
              <a:rPr lang="en-IN" smtClean="0"/>
              <a:t>10-12-2019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6050104-71EF-42BF-BBFB-66E7553DEF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6050104-71EF-42BF-BBFB-66E7553DEF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6050104-71EF-42BF-BBFB-66E7553DEF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6050104-71EF-42BF-BBFB-66E7553DEF4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6050104-71EF-42BF-BBFB-66E7553DEF4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6050104-71EF-42BF-BBFB-66E7553DEF4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6050104-71EF-42BF-BBFB-66E7553DEF4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6050104-71EF-42BF-BBFB-66E7553DEF4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54FCFE-B079-490E-BE61-AE6E0AE59D9A}" type="datetimeFigureOut">
              <a:rPr lang="en-IN" smtClean="0"/>
              <a:t>10-12-2019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6050104-71EF-42BF-BBFB-66E7553DEF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54FCFE-B079-490E-BE61-AE6E0AE59D9A}" type="datetimeFigureOut">
              <a:rPr lang="en-IN" smtClean="0"/>
              <a:t>10-12-2019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6050104-71EF-42BF-BBFB-66E7553DEF4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54FCFE-B079-490E-BE61-AE6E0AE59D9A}" type="datetimeFigureOut">
              <a:rPr lang="en-IN" smtClean="0"/>
              <a:t>10-12-2019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6050104-71EF-42BF-BBFB-66E7553DEF4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54FCFE-B079-490E-BE61-AE6E0AE59D9A}" type="datetimeFigureOut">
              <a:rPr lang="en-IN" smtClean="0"/>
              <a:t>10-12-2019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6050104-71EF-42BF-BBFB-66E7553DEF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machine-learning-databases/0029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846640" cy="2088231"/>
          </a:xfrm>
        </p:spPr>
        <p:txBody>
          <a:bodyPr>
            <a:normAutofit fontScale="90000"/>
          </a:bodyPr>
          <a:lstStyle/>
          <a:p>
            <a:r>
              <a:rPr lang="en-IN" dirty="0"/>
              <a:t>Predicting Hospital Readmission for Patients with Diabetes </a:t>
            </a:r>
            <a:br>
              <a:rPr lang="en-IN" dirty="0"/>
            </a:br>
            <a:endParaRPr lang="en-IN" dirty="0"/>
          </a:p>
        </p:txBody>
      </p:sp>
      <p:sp>
        <p:nvSpPr>
          <p:cNvPr id="3" name="Subtitle 2"/>
          <p:cNvSpPr>
            <a:spLocks noGrp="1"/>
          </p:cNvSpPr>
          <p:nvPr>
            <p:ph type="subTitle" idx="1"/>
          </p:nvPr>
        </p:nvSpPr>
        <p:spPr>
          <a:xfrm>
            <a:off x="1403648" y="620688"/>
            <a:ext cx="6400800" cy="1080120"/>
          </a:xfrm>
        </p:spPr>
        <p:txBody>
          <a:bodyPr/>
          <a:lstStyle/>
          <a:p>
            <a:endParaRPr lang="en-IN" dirty="0">
              <a:solidFill>
                <a:schemeClr val="tx1"/>
              </a:solidFill>
            </a:endParaRPr>
          </a:p>
        </p:txBody>
      </p:sp>
      <p:sp>
        <p:nvSpPr>
          <p:cNvPr id="4" name="TextBox 3"/>
          <p:cNvSpPr txBox="1"/>
          <p:nvPr/>
        </p:nvSpPr>
        <p:spPr>
          <a:xfrm>
            <a:off x="539552" y="3645024"/>
            <a:ext cx="3744416" cy="1477328"/>
          </a:xfrm>
          <a:prstGeom prst="rect">
            <a:avLst/>
          </a:prstGeom>
          <a:noFill/>
        </p:spPr>
        <p:txBody>
          <a:bodyPr wrap="square" rtlCol="0">
            <a:spAutoFit/>
          </a:bodyPr>
          <a:lstStyle/>
          <a:p>
            <a:r>
              <a:rPr lang="en-IN" dirty="0" smtClean="0"/>
              <a:t>By</a:t>
            </a:r>
          </a:p>
          <a:p>
            <a:r>
              <a:rPr lang="en-IN" dirty="0" smtClean="0"/>
              <a:t>P.B.N </a:t>
            </a:r>
            <a:r>
              <a:rPr lang="en-IN" dirty="0" err="1" smtClean="0"/>
              <a:t>Rahul</a:t>
            </a:r>
            <a:endParaRPr lang="en-IN" dirty="0" smtClean="0"/>
          </a:p>
          <a:p>
            <a:r>
              <a:rPr lang="en-IN" dirty="0" smtClean="0"/>
              <a:t>T.V.S Ravi </a:t>
            </a:r>
            <a:r>
              <a:rPr lang="en-IN" dirty="0" err="1" smtClean="0"/>
              <a:t>Teja</a:t>
            </a:r>
            <a:endParaRPr lang="en-IN" dirty="0" smtClean="0"/>
          </a:p>
          <a:p>
            <a:r>
              <a:rPr lang="en-IN" dirty="0" smtClean="0"/>
              <a:t>Iii </a:t>
            </a:r>
            <a:r>
              <a:rPr lang="en-IN" dirty="0" err="1" smtClean="0"/>
              <a:t>B.Tech</a:t>
            </a:r>
            <a:endParaRPr lang="en-IN" dirty="0" smtClean="0"/>
          </a:p>
          <a:p>
            <a:r>
              <a:rPr lang="en-IN" dirty="0" err="1" smtClean="0"/>
              <a:t>Adikavi</a:t>
            </a:r>
            <a:r>
              <a:rPr lang="en-IN" dirty="0" smtClean="0"/>
              <a:t> </a:t>
            </a:r>
            <a:r>
              <a:rPr lang="en-IN" dirty="0" err="1" smtClean="0"/>
              <a:t>Nannaya</a:t>
            </a:r>
            <a:r>
              <a:rPr lang="en-IN" dirty="0" smtClean="0"/>
              <a:t> University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395536" y="404664"/>
            <a:ext cx="8352928" cy="4896544"/>
          </a:xfrm>
          <a:prstGeom prst="rect">
            <a:avLst/>
          </a:prstGeom>
          <a:noFill/>
          <a:ln w="9525">
            <a:noFill/>
            <a:miter lim="800000"/>
            <a:headEnd/>
            <a:tailEnd/>
          </a:ln>
        </p:spPr>
      </p:pic>
      <p:sp>
        <p:nvSpPr>
          <p:cNvPr id="5" name="TextBox 4"/>
          <p:cNvSpPr txBox="1"/>
          <p:nvPr/>
        </p:nvSpPr>
        <p:spPr>
          <a:xfrm>
            <a:off x="1691680" y="5589240"/>
            <a:ext cx="5832648" cy="400110"/>
          </a:xfrm>
          <a:prstGeom prst="rect">
            <a:avLst/>
          </a:prstGeom>
          <a:noFill/>
        </p:spPr>
        <p:txBody>
          <a:bodyPr wrap="square" rtlCol="0">
            <a:spAutoFit/>
          </a:bodyPr>
          <a:lstStyle/>
          <a:p>
            <a:pPr algn="ctr"/>
            <a:r>
              <a:rPr lang="en-IN" sz="2000" b="1" dirty="0" smtClean="0"/>
              <a:t>Categorizing feature encoding using </a:t>
            </a:r>
            <a:r>
              <a:rPr lang="en-IN" sz="2000" b="1" dirty="0" err="1" smtClean="0"/>
              <a:t>Lable</a:t>
            </a:r>
            <a:r>
              <a:rPr lang="en-IN" sz="2000" b="1" dirty="0" smtClean="0"/>
              <a:t> encoders </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Wingdings" pitchFamily="2" charset="2"/>
              <a:buChar char="Ø"/>
            </a:pPr>
            <a:r>
              <a:rPr lang="en-IN" u="sng" dirty="0" smtClean="0"/>
              <a:t> Training </a:t>
            </a:r>
            <a:r>
              <a:rPr lang="en-IN" dirty="0" smtClean="0"/>
              <a:t>: for given dataset “</a:t>
            </a:r>
            <a:r>
              <a:rPr lang="en-IN" b="1" dirty="0" smtClean="0"/>
              <a:t>Training” </a:t>
            </a:r>
            <a:r>
              <a:rPr lang="en-IN" dirty="0" smtClean="0"/>
              <a:t> is set to  80%  to obtain maximum accurate result</a:t>
            </a:r>
          </a:p>
          <a:p>
            <a:pPr marL="514350" indent="-514350">
              <a:buFont typeface="Wingdings" pitchFamily="2" charset="2"/>
              <a:buChar char="Ø"/>
            </a:pPr>
            <a:r>
              <a:rPr lang="en-IN" u="sng" dirty="0"/>
              <a:t> </a:t>
            </a:r>
            <a:r>
              <a:rPr lang="en-IN" u="sng" dirty="0" smtClean="0"/>
              <a:t>Testing </a:t>
            </a:r>
            <a:r>
              <a:rPr lang="en-IN" dirty="0" smtClean="0"/>
              <a:t>: for given dataset “</a:t>
            </a:r>
            <a:r>
              <a:rPr lang="en-IN" b="1" dirty="0" smtClean="0"/>
              <a:t>Testing” </a:t>
            </a:r>
            <a:r>
              <a:rPr lang="en-IN" dirty="0" smtClean="0"/>
              <a:t>is set to  20 % to verify with the prediction  with random states value  ‘0’</a:t>
            </a:r>
          </a:p>
          <a:p>
            <a:pPr marL="514350" indent="-514350">
              <a:buNone/>
            </a:pPr>
            <a:endParaRPr lang="en-IN" b="1" dirty="0"/>
          </a:p>
          <a:p>
            <a:pPr marL="514350" indent="-514350">
              <a:buNone/>
            </a:pPr>
            <a:endParaRPr lang="en-IN" b="1" dirty="0" smtClean="0"/>
          </a:p>
          <a:p>
            <a:pPr marL="514350" indent="-514350">
              <a:buFont typeface="Wingdings" pitchFamily="2" charset="2"/>
              <a:buChar char="Ø"/>
            </a:pPr>
            <a:endParaRPr lang="en-IN" dirty="0"/>
          </a:p>
        </p:txBody>
      </p:sp>
      <p:sp>
        <p:nvSpPr>
          <p:cNvPr id="2" name="Title 1"/>
          <p:cNvSpPr>
            <a:spLocks noGrp="1"/>
          </p:cNvSpPr>
          <p:nvPr>
            <p:ph type="title"/>
          </p:nvPr>
        </p:nvSpPr>
        <p:spPr/>
        <p:txBody>
          <a:bodyPr/>
          <a:lstStyle/>
          <a:p>
            <a:r>
              <a:rPr lang="en-IN" dirty="0" smtClean="0"/>
              <a:t>Training / Testing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cstate="print"/>
          <a:srcRect l="7104" r="7646"/>
          <a:stretch/>
        </p:blipFill>
        <p:spPr bwMode="auto">
          <a:xfrm>
            <a:off x="0" y="0"/>
            <a:ext cx="9144000" cy="5517232"/>
          </a:xfrm>
          <a:prstGeom prst="rect">
            <a:avLst/>
          </a:prstGeom>
          <a:noFill/>
          <a:ln w="9525">
            <a:noFill/>
            <a:miter lim="800000"/>
            <a:headEnd/>
            <a:tailEnd/>
          </a:ln>
        </p:spPr>
      </p:pic>
      <p:sp>
        <p:nvSpPr>
          <p:cNvPr id="5" name="TextBox 4"/>
          <p:cNvSpPr txBox="1"/>
          <p:nvPr/>
        </p:nvSpPr>
        <p:spPr>
          <a:xfrm>
            <a:off x="4211960" y="5612357"/>
            <a:ext cx="4536504" cy="830997"/>
          </a:xfrm>
          <a:prstGeom prst="rect">
            <a:avLst/>
          </a:prstGeom>
          <a:noFill/>
        </p:spPr>
        <p:txBody>
          <a:bodyPr wrap="square" rtlCol="0">
            <a:spAutoFit/>
          </a:bodyPr>
          <a:lstStyle/>
          <a:p>
            <a:pPr algn="ctr"/>
            <a:r>
              <a:rPr lang="en-IN" sz="2400" b="1" dirty="0" err="1" smtClean="0"/>
              <a:t>Spliting</a:t>
            </a:r>
            <a:r>
              <a:rPr lang="en-IN" sz="2400" b="1" dirty="0" smtClean="0"/>
              <a:t> of data into Training  </a:t>
            </a:r>
            <a:r>
              <a:rPr lang="en-IN" sz="2400" b="1" dirty="0" smtClean="0"/>
              <a:t>,Testing the  data sets </a:t>
            </a:r>
            <a:endParaRPr lang="en-IN"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28800"/>
            <a:ext cx="8640960" cy="4709120"/>
          </a:xfrm>
        </p:spPr>
        <p:txBody>
          <a:bodyPr>
            <a:normAutofit/>
          </a:bodyPr>
          <a:lstStyle/>
          <a:p>
            <a:r>
              <a:rPr lang="en-IN" sz="2400" dirty="0" smtClean="0"/>
              <a:t> For this project we used “</a:t>
            </a:r>
            <a:r>
              <a:rPr lang="en-IN" sz="2400" b="1" dirty="0" smtClean="0"/>
              <a:t>classification” </a:t>
            </a:r>
            <a:r>
              <a:rPr lang="en-IN" sz="2400" dirty="0" smtClean="0"/>
              <a:t>models for predictions of the </a:t>
            </a:r>
            <a:r>
              <a:rPr lang="en-IN" sz="2400" dirty="0" err="1" smtClean="0"/>
              <a:t>hosipital</a:t>
            </a:r>
            <a:r>
              <a:rPr lang="en-IN" sz="2400" dirty="0" smtClean="0"/>
              <a:t> readmissions based on reports.</a:t>
            </a:r>
          </a:p>
          <a:p>
            <a:endParaRPr lang="en-IN" sz="2400" dirty="0"/>
          </a:p>
          <a:p>
            <a:r>
              <a:rPr lang="en-IN" sz="2400" dirty="0" smtClean="0"/>
              <a:t>As the output value depends on  2 factors “yes” or “no”  it would be more likely to use classification models</a:t>
            </a:r>
          </a:p>
          <a:p>
            <a:endParaRPr lang="en-IN" sz="2400" dirty="0"/>
          </a:p>
          <a:p>
            <a:r>
              <a:rPr lang="en-IN" sz="2400" dirty="0" smtClean="0"/>
              <a:t>We must have to select the model that has the highest accuracy among the models selected</a:t>
            </a:r>
          </a:p>
        </p:txBody>
      </p:sp>
      <p:sp>
        <p:nvSpPr>
          <p:cNvPr id="2" name="Title 1"/>
          <p:cNvSpPr>
            <a:spLocks noGrp="1"/>
          </p:cNvSpPr>
          <p:nvPr>
            <p:ph type="title"/>
          </p:nvPr>
        </p:nvSpPr>
        <p:spPr>
          <a:xfrm>
            <a:off x="467544" y="260648"/>
            <a:ext cx="8352928" cy="1359024"/>
          </a:xfrm>
        </p:spPr>
        <p:txBody>
          <a:bodyPr>
            <a:normAutofit fontScale="90000"/>
          </a:bodyPr>
          <a:lstStyle/>
          <a:p>
            <a:r>
              <a:rPr lang="en-IN" sz="4400" dirty="0"/>
              <a:t/>
            </a:r>
            <a:br>
              <a:rPr lang="en-IN" sz="4400" dirty="0"/>
            </a:br>
            <a:r>
              <a:rPr lang="en-IN" sz="4400" dirty="0" smtClean="0"/>
              <a:t>Model </a:t>
            </a:r>
            <a:r>
              <a:rPr lang="en-IN" sz="4400" dirty="0" smtClean="0"/>
              <a:t>Selection</a:t>
            </a:r>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Classification models accuracy can be calculated by using accuracy score. </a:t>
            </a:r>
          </a:p>
          <a:p>
            <a:endParaRPr lang="en-IN" sz="2400" dirty="0"/>
          </a:p>
          <a:p>
            <a:r>
              <a:rPr lang="en-IN" sz="2400" dirty="0"/>
              <a:t>The </a:t>
            </a:r>
            <a:r>
              <a:rPr lang="en-IN" sz="2400" dirty="0" err="1"/>
              <a:t>accuracy_score</a:t>
            </a:r>
            <a:r>
              <a:rPr lang="en-IN" sz="2400" dirty="0"/>
              <a:t> varies with different models:</a:t>
            </a:r>
          </a:p>
          <a:p>
            <a:pPr marL="1314450" lvl="2" indent="-514350">
              <a:buFont typeface="Wingdings" pitchFamily="2" charset="2"/>
              <a:buChar char="Ø"/>
            </a:pPr>
            <a:r>
              <a:rPr lang="en-IN" dirty="0"/>
              <a:t> </a:t>
            </a:r>
            <a:r>
              <a:rPr lang="en-IN" b="1" dirty="0"/>
              <a:t>Logistic Regression :           0.5422</a:t>
            </a:r>
          </a:p>
          <a:p>
            <a:pPr marL="1314450" lvl="2" indent="-514350">
              <a:buFont typeface="Wingdings" pitchFamily="2" charset="2"/>
              <a:buChar char="Ø"/>
            </a:pPr>
            <a:r>
              <a:rPr lang="en-IN" b="1" dirty="0"/>
              <a:t> k-nearest neighbour :         0.5484</a:t>
            </a:r>
          </a:p>
          <a:p>
            <a:pPr marL="1314450" lvl="2" indent="-514350">
              <a:buFont typeface="Wingdings" pitchFamily="2" charset="2"/>
              <a:buChar char="Ø"/>
            </a:pPr>
            <a:r>
              <a:rPr lang="en-IN" dirty="0"/>
              <a:t> </a:t>
            </a:r>
            <a:r>
              <a:rPr lang="en-IN" b="1" dirty="0"/>
              <a:t>Decision Trees :                  0.5429</a:t>
            </a:r>
          </a:p>
          <a:p>
            <a:pPr marL="1314450" lvl="2" indent="-514350">
              <a:buFont typeface="Wingdings" pitchFamily="2" charset="2"/>
              <a:buChar char="Ø"/>
            </a:pPr>
            <a:r>
              <a:rPr lang="en-IN" b="1" dirty="0"/>
              <a:t> Random  Forests :               0.5406</a:t>
            </a:r>
          </a:p>
          <a:p>
            <a:pPr marL="1314450" lvl="2" indent="-514350">
              <a:buFont typeface="Wingdings" pitchFamily="2" charset="2"/>
              <a:buChar char="Ø"/>
            </a:pPr>
            <a:r>
              <a:rPr lang="en-IN" b="1" dirty="0"/>
              <a:t> Naive Bayes :                       0.5415</a:t>
            </a:r>
          </a:p>
          <a:p>
            <a:pPr marL="1314450" lvl="2" indent="-514350">
              <a:buFont typeface="Wingdings" pitchFamily="2" charset="2"/>
              <a:buChar char="Ø"/>
            </a:pPr>
            <a:r>
              <a:rPr lang="en-IN" b="1" dirty="0"/>
              <a:t> Support Vector Classifier :   0.5463</a:t>
            </a:r>
          </a:p>
          <a:p>
            <a:endParaRPr lang="en-IN" dirty="0"/>
          </a:p>
        </p:txBody>
      </p:sp>
      <p:sp>
        <p:nvSpPr>
          <p:cNvPr id="3" name="Title 2"/>
          <p:cNvSpPr>
            <a:spLocks noGrp="1"/>
          </p:cNvSpPr>
          <p:nvPr>
            <p:ph type="title"/>
          </p:nvPr>
        </p:nvSpPr>
        <p:spPr>
          <a:xfrm>
            <a:off x="611560" y="260648"/>
            <a:ext cx="8229600" cy="1143000"/>
          </a:xfrm>
        </p:spPr>
        <p:txBody>
          <a:bodyPr/>
          <a:lstStyle/>
          <a:p>
            <a:r>
              <a:rPr lang="en-IN" dirty="0" err="1" smtClean="0"/>
              <a:t>Accuracy_score</a:t>
            </a:r>
            <a:endParaRPr lang="en-IN" dirty="0"/>
          </a:p>
        </p:txBody>
      </p:sp>
    </p:spTree>
    <p:extLst>
      <p:ext uri="{BB962C8B-B14F-4D97-AF65-F5344CB8AC3E}">
        <p14:creationId xmlns:p14="http://schemas.microsoft.com/office/powerpoint/2010/main" val="44776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5496" y="0"/>
            <a:ext cx="9108504" cy="357301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9512" y="3645024"/>
            <a:ext cx="8568952" cy="2843014"/>
          </a:xfrm>
          <a:prstGeom prst="rect">
            <a:avLst/>
          </a:prstGeom>
          <a:noFill/>
          <a:ln w="9525">
            <a:noFill/>
            <a:miter lim="800000"/>
            <a:headEnd/>
            <a:tailEnd/>
          </a:ln>
        </p:spPr>
      </p:pic>
      <p:sp>
        <p:nvSpPr>
          <p:cNvPr id="6" name="TextBox 5"/>
          <p:cNvSpPr txBox="1"/>
          <p:nvPr/>
        </p:nvSpPr>
        <p:spPr>
          <a:xfrm>
            <a:off x="4283968" y="2420888"/>
            <a:ext cx="4464496" cy="369332"/>
          </a:xfrm>
          <a:prstGeom prst="rect">
            <a:avLst/>
          </a:prstGeom>
          <a:noFill/>
        </p:spPr>
        <p:txBody>
          <a:bodyPr wrap="square" rtlCol="0">
            <a:spAutoFit/>
          </a:bodyPr>
          <a:lstStyle/>
          <a:p>
            <a:pPr algn="ctr"/>
            <a:r>
              <a:rPr lang="en-IN" b="1" dirty="0" smtClean="0"/>
              <a:t>Logistic Regression</a:t>
            </a:r>
            <a:endParaRPr lang="en-IN" b="1" dirty="0"/>
          </a:p>
        </p:txBody>
      </p:sp>
      <p:sp>
        <p:nvSpPr>
          <p:cNvPr id="7" name="TextBox 6"/>
          <p:cNvSpPr txBox="1"/>
          <p:nvPr/>
        </p:nvSpPr>
        <p:spPr>
          <a:xfrm>
            <a:off x="6228184" y="4941168"/>
            <a:ext cx="2520280" cy="369332"/>
          </a:xfrm>
          <a:prstGeom prst="rect">
            <a:avLst/>
          </a:prstGeom>
          <a:noFill/>
        </p:spPr>
        <p:txBody>
          <a:bodyPr wrap="square" rtlCol="0">
            <a:spAutoFit/>
          </a:bodyPr>
          <a:lstStyle/>
          <a:p>
            <a:r>
              <a:rPr lang="en-IN" b="1" dirty="0" smtClean="0"/>
              <a:t>Decision Tree model</a:t>
            </a: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16632"/>
            <a:ext cx="8856984" cy="2736304"/>
          </a:xfrm>
          <a:prstGeom prst="rect">
            <a:avLst/>
          </a:prstGeom>
          <a:noFill/>
          <a:ln w="9525">
            <a:noFill/>
            <a:miter lim="800000"/>
            <a:headEnd/>
            <a:tailEnd/>
          </a:ln>
        </p:spPr>
      </p:pic>
      <p:sp>
        <p:nvSpPr>
          <p:cNvPr id="5" name="TextBox 4"/>
          <p:cNvSpPr txBox="1"/>
          <p:nvPr/>
        </p:nvSpPr>
        <p:spPr>
          <a:xfrm>
            <a:off x="5255568" y="1495088"/>
            <a:ext cx="3888432" cy="369332"/>
          </a:xfrm>
          <a:prstGeom prst="rect">
            <a:avLst/>
          </a:prstGeom>
          <a:noFill/>
        </p:spPr>
        <p:txBody>
          <a:bodyPr wrap="square" rtlCol="0">
            <a:spAutoFit/>
          </a:bodyPr>
          <a:lstStyle/>
          <a:p>
            <a:pPr algn="ctr"/>
            <a:r>
              <a:rPr lang="en-IN" b="1" dirty="0" smtClean="0"/>
              <a:t>KNN </a:t>
            </a:r>
            <a:r>
              <a:rPr lang="en-IN" b="1" dirty="0" smtClean="0"/>
              <a:t>model</a:t>
            </a:r>
            <a:endParaRPr lang="en-IN" b="1" dirty="0"/>
          </a:p>
        </p:txBody>
      </p:sp>
      <p:pic>
        <p:nvPicPr>
          <p:cNvPr id="2051" name="Picture 3"/>
          <p:cNvPicPr>
            <a:picLocks noChangeAspect="1" noChangeArrowheads="1"/>
          </p:cNvPicPr>
          <p:nvPr/>
        </p:nvPicPr>
        <p:blipFill>
          <a:blip r:embed="rId3" cstate="print"/>
          <a:srcRect/>
          <a:stretch>
            <a:fillRect/>
          </a:stretch>
        </p:blipFill>
        <p:spPr bwMode="auto">
          <a:xfrm>
            <a:off x="395536" y="3140968"/>
            <a:ext cx="8748464" cy="3528392"/>
          </a:xfrm>
          <a:prstGeom prst="rect">
            <a:avLst/>
          </a:prstGeom>
          <a:noFill/>
          <a:ln w="9525">
            <a:noFill/>
            <a:miter lim="800000"/>
            <a:headEnd/>
            <a:tailEnd/>
          </a:ln>
        </p:spPr>
      </p:pic>
      <p:sp>
        <p:nvSpPr>
          <p:cNvPr id="7" name="TextBox 6"/>
          <p:cNvSpPr txBox="1"/>
          <p:nvPr/>
        </p:nvSpPr>
        <p:spPr>
          <a:xfrm>
            <a:off x="5652120" y="3933056"/>
            <a:ext cx="2736304" cy="923330"/>
          </a:xfrm>
          <a:prstGeom prst="rect">
            <a:avLst/>
          </a:prstGeom>
          <a:noFill/>
        </p:spPr>
        <p:txBody>
          <a:bodyPr wrap="square" rtlCol="0">
            <a:spAutoFit/>
          </a:bodyPr>
          <a:lstStyle/>
          <a:p>
            <a:r>
              <a:rPr lang="en-IN" b="1" dirty="0" err="1" smtClean="0"/>
              <a:t>Navie</a:t>
            </a:r>
            <a:r>
              <a:rPr lang="en-IN" b="1" dirty="0" smtClean="0"/>
              <a:t>  </a:t>
            </a:r>
            <a:r>
              <a:rPr lang="en-IN" b="1" dirty="0" err="1" smtClean="0"/>
              <a:t>Bayes</a:t>
            </a:r>
            <a:r>
              <a:rPr lang="en-IN" b="1" dirty="0" smtClean="0"/>
              <a:t> model &amp;</a:t>
            </a:r>
          </a:p>
          <a:p>
            <a:r>
              <a:rPr lang="en-IN" b="1" dirty="0" smtClean="0"/>
              <a:t>SVC model </a:t>
            </a:r>
          </a:p>
          <a:p>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From the results obtained we can conclude that  best efficient model for the operated dataset is  </a:t>
            </a:r>
            <a:r>
              <a:rPr lang="en-IN" b="1" dirty="0" smtClean="0"/>
              <a:t>K-Nearest Neighbour.  </a:t>
            </a:r>
          </a:p>
          <a:p>
            <a:r>
              <a:rPr lang="en-IN" dirty="0"/>
              <a:t> </a:t>
            </a:r>
            <a:r>
              <a:rPr lang="en-IN" dirty="0" smtClean="0"/>
              <a:t>When compared to other models in </a:t>
            </a:r>
            <a:r>
              <a:rPr lang="en-IN" b="1" dirty="0" err="1" smtClean="0"/>
              <a:t>knn</a:t>
            </a:r>
            <a:r>
              <a:rPr lang="en-IN" b="1" dirty="0" smtClean="0"/>
              <a:t> </a:t>
            </a:r>
            <a:r>
              <a:rPr lang="en-IN" dirty="0" smtClean="0"/>
              <a:t>model we are acquiring a high accuracy</a:t>
            </a:r>
            <a:r>
              <a:rPr lang="en-IN" dirty="0" smtClean="0"/>
              <a:t>.</a:t>
            </a:r>
          </a:p>
          <a:p>
            <a:r>
              <a:rPr lang="en-IN" dirty="0" smtClean="0"/>
              <a:t>The prediction of readmission of patient is done by giving the reports as an inputs to the datasets</a:t>
            </a:r>
            <a:endParaRPr lang="en-IN" dirty="0"/>
          </a:p>
        </p:txBody>
      </p:sp>
      <p:sp>
        <p:nvSpPr>
          <p:cNvPr id="2" name="Title 1"/>
          <p:cNvSpPr>
            <a:spLocks noGrp="1"/>
          </p:cNvSpPr>
          <p:nvPr>
            <p:ph type="title"/>
          </p:nvPr>
        </p:nvSpPr>
        <p:spPr/>
        <p:txBody>
          <a:bodyPr/>
          <a:lstStyle/>
          <a:p>
            <a:pPr algn="l"/>
            <a:r>
              <a:rPr lang="en-IN" dirty="0" smtClean="0"/>
              <a:t>Continuation: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
            </a:r>
            <a:br>
              <a:rPr lang="en-IN" smtClean="0"/>
            </a:br>
            <a:r>
              <a:rPr lang="en-IN" smtClean="0"/>
              <a:t>Deploying  and Generation of API</a:t>
            </a:r>
            <a:br>
              <a:rPr lang="en-IN" smtClean="0"/>
            </a:br>
            <a:endParaRPr lang="en-IN"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03649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Continuation :</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56792"/>
            <a:ext cx="9210933" cy="378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7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713387"/>
          </a:xfrm>
        </p:spPr>
        <p:txBody>
          <a:bodyPr>
            <a:normAutofit/>
          </a:bodyPr>
          <a:lstStyle/>
          <a:p>
            <a:r>
              <a:rPr lang="en-IN" dirty="0" smtClean="0"/>
              <a:t> Introduction</a:t>
            </a:r>
          </a:p>
          <a:p>
            <a:r>
              <a:rPr lang="en-IN" dirty="0"/>
              <a:t> </a:t>
            </a:r>
            <a:r>
              <a:rPr lang="en-IN" dirty="0" smtClean="0"/>
              <a:t>Aim of the Project</a:t>
            </a:r>
          </a:p>
          <a:p>
            <a:r>
              <a:rPr lang="en-IN" dirty="0"/>
              <a:t> </a:t>
            </a:r>
            <a:r>
              <a:rPr lang="en-IN" dirty="0" smtClean="0"/>
              <a:t>Tools and Requirements</a:t>
            </a:r>
          </a:p>
          <a:p>
            <a:r>
              <a:rPr lang="en-IN" dirty="0" smtClean="0"/>
              <a:t> Feature Engineering (Categorizing)</a:t>
            </a:r>
          </a:p>
          <a:p>
            <a:r>
              <a:rPr lang="en-IN" dirty="0"/>
              <a:t> </a:t>
            </a:r>
            <a:r>
              <a:rPr lang="en-IN" dirty="0" smtClean="0"/>
              <a:t>Training / Testing </a:t>
            </a:r>
          </a:p>
          <a:p>
            <a:r>
              <a:rPr lang="en-IN" dirty="0"/>
              <a:t> M</a:t>
            </a:r>
            <a:r>
              <a:rPr lang="en-IN" dirty="0" smtClean="0"/>
              <a:t>odel Selection (or) Applying Algorithm</a:t>
            </a:r>
          </a:p>
          <a:p>
            <a:r>
              <a:rPr lang="en-IN" dirty="0" smtClean="0"/>
              <a:t>Deploying  and generation of API</a:t>
            </a:r>
          </a:p>
          <a:p>
            <a:r>
              <a:rPr lang="en-IN" dirty="0" smtClean="0"/>
              <a:t>Developing of Web Application</a:t>
            </a:r>
          </a:p>
          <a:p>
            <a:r>
              <a:rPr lang="en-IN" dirty="0"/>
              <a:t> </a:t>
            </a:r>
            <a:r>
              <a:rPr lang="en-IN" dirty="0" smtClean="0"/>
              <a:t>Conclusion</a:t>
            </a:r>
          </a:p>
          <a:p>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060848"/>
            <a:ext cx="8229600" cy="4525963"/>
          </a:xfrm>
        </p:spPr>
        <p:txBody>
          <a:bodyPr/>
          <a:lstStyle/>
          <a:p>
            <a:r>
              <a:rPr lang="en-IN" dirty="0"/>
              <a:t>Through this project, we created a machine learning model that is able to predict the patients with diabetes with highest </a:t>
            </a:r>
            <a:r>
              <a:rPr lang="en-IN" dirty="0" smtClean="0"/>
              <a:t>risk (categorical features) </a:t>
            </a:r>
            <a:r>
              <a:rPr lang="en-IN" dirty="0"/>
              <a:t>of being </a:t>
            </a:r>
            <a:r>
              <a:rPr lang="en-IN" dirty="0" smtClean="0"/>
              <a:t>readmitted or not. </a:t>
            </a:r>
          </a:p>
          <a:p>
            <a:r>
              <a:rPr lang="en-IN" dirty="0" smtClean="0"/>
              <a:t>This project predictions are 56% </a:t>
            </a:r>
            <a:r>
              <a:rPr lang="en-IN" dirty="0" smtClean="0"/>
              <a:t>are accurate</a:t>
            </a:r>
            <a:r>
              <a:rPr lang="en-IN" dirty="0" smtClean="0"/>
              <a:t>.</a:t>
            </a:r>
            <a:endParaRPr lang="en-IN" dirty="0"/>
          </a:p>
        </p:txBody>
      </p:sp>
      <p:sp>
        <p:nvSpPr>
          <p:cNvPr id="2" name="Title 1"/>
          <p:cNvSpPr>
            <a:spLocks noGrp="1"/>
          </p:cNvSpPr>
          <p:nvPr>
            <p:ph type="title"/>
          </p:nvPr>
        </p:nvSpPr>
        <p:spPr/>
        <p:txBody>
          <a:bodyPr/>
          <a:lstStyle/>
          <a:p>
            <a:r>
              <a:rPr lang="en-IN" dirty="0" smtClean="0"/>
              <a:t>Conclusion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a:xfrm>
            <a:off x="1979712" y="2420888"/>
            <a:ext cx="8229600" cy="114300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261475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24744"/>
            <a:ext cx="8784976" cy="4896544"/>
          </a:xfrm>
        </p:spPr>
        <p:txBody>
          <a:bodyPr>
            <a:normAutofit fontScale="92500"/>
          </a:bodyPr>
          <a:lstStyle/>
          <a:p>
            <a:pPr>
              <a:buNone/>
            </a:pPr>
            <a:r>
              <a:rPr lang="en-IN" dirty="0" smtClean="0"/>
              <a:t>      </a:t>
            </a:r>
            <a:r>
              <a:rPr lang="en-US" dirty="0"/>
              <a:t>Diabetes is a disease that occurs when your blood glucose, also called blood sugar, is too high. Blood glucose is your main source of energy and comes from the food you eat</a:t>
            </a:r>
            <a:r>
              <a:rPr lang="en-US" dirty="0" smtClean="0"/>
              <a:t>.</a:t>
            </a:r>
          </a:p>
          <a:p>
            <a:pPr>
              <a:buNone/>
            </a:pPr>
            <a:endParaRPr lang="en-IN" dirty="0" smtClean="0"/>
          </a:p>
          <a:p>
            <a:pPr>
              <a:buNone/>
            </a:pPr>
            <a:r>
              <a:rPr lang="en-IN" dirty="0"/>
              <a:t> </a:t>
            </a:r>
            <a:r>
              <a:rPr lang="en-IN" dirty="0" smtClean="0"/>
              <a:t>           </a:t>
            </a:r>
            <a:r>
              <a:rPr lang="en-IN" dirty="0" smtClean="0"/>
              <a:t>Hospital </a:t>
            </a:r>
            <a:r>
              <a:rPr lang="en-IN" dirty="0"/>
              <a:t>Readmission Reduction </a:t>
            </a:r>
            <a:r>
              <a:rPr lang="en-IN" dirty="0" smtClean="0"/>
              <a:t>Program (HRRP) is one of the crucial idea developed by CMS to improve </a:t>
            </a:r>
            <a:r>
              <a:rPr lang="en-IN" dirty="0"/>
              <a:t>the quality of care of </a:t>
            </a:r>
            <a:r>
              <a:rPr lang="en-IN" dirty="0" smtClean="0"/>
              <a:t>patients. </a:t>
            </a:r>
          </a:p>
          <a:p>
            <a:pPr>
              <a:buNone/>
            </a:pPr>
            <a:endParaRPr lang="en-IN" dirty="0"/>
          </a:p>
          <a:p>
            <a:pPr>
              <a:buNone/>
            </a:pPr>
            <a:r>
              <a:rPr lang="en-IN" dirty="0" smtClean="0"/>
              <a:t>     This program aims to create a platform for looking after the high readmission fee charged to the patients while they are readmitting in the hospital . </a:t>
            </a:r>
          </a:p>
          <a:p>
            <a:pPr>
              <a:buNone/>
            </a:pPr>
            <a:endParaRPr lang="en-IN" dirty="0" smtClean="0"/>
          </a:p>
        </p:txBody>
      </p:sp>
      <p:sp>
        <p:nvSpPr>
          <p:cNvPr id="2" name="Title 1"/>
          <p:cNvSpPr>
            <a:spLocks noGrp="1"/>
          </p:cNvSpPr>
          <p:nvPr>
            <p:ph type="title"/>
          </p:nvPr>
        </p:nvSpPr>
        <p:spPr/>
        <p:txBody>
          <a:bodyPr/>
          <a:lstStyle/>
          <a:p>
            <a:r>
              <a:rPr lang="en-IN" dirty="0" smtClean="0"/>
              <a:t>Introduction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492896"/>
            <a:ext cx="8229600" cy="4525963"/>
          </a:xfrm>
        </p:spPr>
        <p:txBody>
          <a:bodyPr/>
          <a:lstStyle/>
          <a:p>
            <a:pPr>
              <a:buNone/>
            </a:pPr>
            <a:r>
              <a:rPr lang="en-IN" dirty="0" smtClean="0"/>
              <a:t>    The Final Goal of this project is to find out whether the patient with  Diabetes will be readmitted to the hospital or not by using the reports after his first diagnosis (Data).</a:t>
            </a:r>
          </a:p>
          <a:p>
            <a:pPr>
              <a:buNone/>
            </a:pPr>
            <a:endParaRPr lang="en-IN" dirty="0"/>
          </a:p>
          <a:p>
            <a:pPr>
              <a:buNone/>
            </a:pPr>
            <a:endParaRPr lang="en-IN" dirty="0"/>
          </a:p>
        </p:txBody>
      </p:sp>
      <p:sp>
        <p:nvSpPr>
          <p:cNvPr id="2" name="Title 1"/>
          <p:cNvSpPr>
            <a:spLocks noGrp="1"/>
          </p:cNvSpPr>
          <p:nvPr>
            <p:ph type="title"/>
          </p:nvPr>
        </p:nvSpPr>
        <p:spPr>
          <a:xfrm>
            <a:off x="1907704" y="620688"/>
            <a:ext cx="8229600" cy="1143000"/>
          </a:xfrm>
        </p:spPr>
        <p:txBody>
          <a:bodyPr/>
          <a:lstStyle/>
          <a:p>
            <a:r>
              <a:rPr lang="en-IN" dirty="0" smtClean="0"/>
              <a:t>Aim of the Project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8352928" cy="4525963"/>
          </a:xfrm>
        </p:spPr>
        <p:txBody>
          <a:bodyPr/>
          <a:lstStyle/>
          <a:p>
            <a:pPr>
              <a:buNone/>
            </a:pPr>
            <a:r>
              <a:rPr lang="en-IN" dirty="0" smtClean="0"/>
              <a:t>Data Set </a:t>
            </a:r>
            <a:r>
              <a:rPr lang="en-IN" dirty="0" smtClean="0"/>
              <a:t>is extracted from:   </a:t>
            </a:r>
            <a:r>
              <a:rPr lang="en-IN" dirty="0" smtClean="0">
                <a:hlinkClick r:id="rId2"/>
              </a:rPr>
              <a:t>https://archive.ics.uci.edu/ml/machine-      learning-databases/00296/</a:t>
            </a:r>
            <a:endParaRPr lang="en-IN" dirty="0" smtClean="0"/>
          </a:p>
          <a:p>
            <a:pPr>
              <a:buNone/>
            </a:pPr>
            <a:endParaRPr lang="en-IN" dirty="0"/>
          </a:p>
          <a:p>
            <a:pPr>
              <a:buNone/>
            </a:pPr>
            <a:r>
              <a:rPr lang="en-IN" spc="-150" dirty="0" smtClean="0"/>
              <a:t>Editor : </a:t>
            </a:r>
            <a:r>
              <a:rPr lang="en-IN" spc="-150" dirty="0" err="1" smtClean="0"/>
              <a:t>Jupyter</a:t>
            </a:r>
            <a:r>
              <a:rPr lang="en-IN" spc="-150" dirty="0" smtClean="0"/>
              <a:t> Notebook and IBM Watson Studio</a:t>
            </a:r>
          </a:p>
          <a:p>
            <a:pPr>
              <a:buNone/>
            </a:pPr>
            <a:endParaRPr lang="en-IN" dirty="0"/>
          </a:p>
          <a:p>
            <a:pPr>
              <a:buNone/>
            </a:pPr>
            <a:r>
              <a:rPr lang="en-IN" dirty="0" smtClean="0"/>
              <a:t>Web Application : </a:t>
            </a:r>
            <a:r>
              <a:rPr lang="en-IN" dirty="0" err="1" smtClean="0"/>
              <a:t>NoteRed</a:t>
            </a:r>
            <a:endParaRPr lang="en-IN" dirty="0" smtClean="0"/>
          </a:p>
        </p:txBody>
      </p:sp>
      <p:sp>
        <p:nvSpPr>
          <p:cNvPr id="2" name="Title 1"/>
          <p:cNvSpPr>
            <a:spLocks noGrp="1"/>
          </p:cNvSpPr>
          <p:nvPr>
            <p:ph type="title"/>
          </p:nvPr>
        </p:nvSpPr>
        <p:spPr/>
        <p:txBody>
          <a:bodyPr/>
          <a:lstStyle/>
          <a:p>
            <a:r>
              <a:rPr lang="en-IN" dirty="0" smtClean="0"/>
              <a:t>Tools and Requirements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72816"/>
            <a:ext cx="8229600" cy="4525963"/>
          </a:xfrm>
        </p:spPr>
        <p:txBody>
          <a:bodyPr>
            <a:normAutofit/>
          </a:bodyPr>
          <a:lstStyle/>
          <a:p>
            <a:r>
              <a:rPr lang="en-IN" dirty="0" smtClean="0"/>
              <a:t>Here we have taken different reports related for diabetes</a:t>
            </a:r>
          </a:p>
          <a:p>
            <a:r>
              <a:rPr lang="en-IN" dirty="0" smtClean="0"/>
              <a:t>And these reports are used for prediction of readmission as they decide the condition of the patients</a:t>
            </a:r>
          </a:p>
          <a:p>
            <a:endParaRPr lang="en-IN" dirty="0"/>
          </a:p>
          <a:p>
            <a:r>
              <a:rPr lang="en-IN" dirty="0" smtClean="0"/>
              <a:t>We can eliminate some of the columns that are not used for prediction as follow</a:t>
            </a:r>
          </a:p>
        </p:txBody>
      </p:sp>
      <p:sp>
        <p:nvSpPr>
          <p:cNvPr id="3" name="Title 2"/>
          <p:cNvSpPr>
            <a:spLocks noGrp="1"/>
          </p:cNvSpPr>
          <p:nvPr>
            <p:ph type="title"/>
          </p:nvPr>
        </p:nvSpPr>
        <p:spPr/>
        <p:txBody>
          <a:bodyPr/>
          <a:lstStyle/>
          <a:p>
            <a:r>
              <a:rPr lang="en-IN" dirty="0" smtClean="0"/>
              <a:t>How to Approach It</a:t>
            </a:r>
            <a:endParaRPr lang="en-IN" dirty="0"/>
          </a:p>
        </p:txBody>
      </p:sp>
    </p:spTree>
    <p:extLst>
      <p:ext uri="{BB962C8B-B14F-4D97-AF65-F5344CB8AC3E}">
        <p14:creationId xmlns:p14="http://schemas.microsoft.com/office/powerpoint/2010/main" val="406400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Dataset </a:t>
            </a:r>
            <a:r>
              <a:rPr lang="en-IN" dirty="0" smtClean="0"/>
              <a:t>can be divided </a:t>
            </a:r>
            <a:r>
              <a:rPr lang="en-IN" dirty="0" smtClean="0"/>
              <a:t>into </a:t>
            </a:r>
            <a:r>
              <a:rPr lang="en-IN" dirty="0" smtClean="0"/>
              <a:t>2 features :</a:t>
            </a:r>
          </a:p>
          <a:p>
            <a:pPr>
              <a:buNone/>
            </a:pPr>
            <a:endParaRPr lang="en-IN" dirty="0" smtClean="0"/>
          </a:p>
          <a:p>
            <a:pPr lvl="2"/>
            <a:r>
              <a:rPr lang="en-IN" sz="2800" b="1" dirty="0"/>
              <a:t>Categorical </a:t>
            </a:r>
            <a:r>
              <a:rPr lang="en-IN" sz="2800" b="1" dirty="0" smtClean="0"/>
              <a:t>Features </a:t>
            </a:r>
            <a:r>
              <a:rPr lang="en-IN" sz="2800" dirty="0" smtClean="0"/>
              <a:t>: All the non integral data elements are under this feature       eg :- </a:t>
            </a:r>
            <a:r>
              <a:rPr lang="en-IN" sz="2800" dirty="0"/>
              <a:t>race ,</a:t>
            </a:r>
            <a:r>
              <a:rPr lang="en-IN" sz="2800" dirty="0" smtClean="0"/>
              <a:t> </a:t>
            </a:r>
            <a:r>
              <a:rPr lang="en-IN" sz="2800" dirty="0"/>
              <a:t>gender</a:t>
            </a:r>
            <a:endParaRPr lang="en-IN" sz="2800" dirty="0" smtClean="0"/>
          </a:p>
          <a:p>
            <a:pPr lvl="2"/>
            <a:r>
              <a:rPr lang="en-IN" sz="2800" dirty="0" smtClean="0"/>
              <a:t> </a:t>
            </a:r>
            <a:r>
              <a:rPr lang="en-IN" sz="2800" b="1" dirty="0" smtClean="0"/>
              <a:t>Extra Features : </a:t>
            </a:r>
            <a:r>
              <a:rPr lang="en-IN" sz="2800" dirty="0" smtClean="0"/>
              <a:t>from the above dataset variable like  age etc  are under this feature</a:t>
            </a:r>
          </a:p>
        </p:txBody>
      </p:sp>
      <p:sp>
        <p:nvSpPr>
          <p:cNvPr id="2" name="Title 1"/>
          <p:cNvSpPr>
            <a:spLocks noGrp="1"/>
          </p:cNvSpPr>
          <p:nvPr>
            <p:ph type="title"/>
          </p:nvPr>
        </p:nvSpPr>
        <p:spPr/>
        <p:txBody>
          <a:bodyPr/>
          <a:lstStyle/>
          <a:p>
            <a:r>
              <a:rPr lang="en-IN" dirty="0" smtClean="0"/>
              <a:t>Feature Engineering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rotWithShape="1">
          <a:blip r:embed="rId2" cstate="print"/>
          <a:srcRect b="4968"/>
          <a:stretch/>
        </p:blipFill>
        <p:spPr bwMode="auto">
          <a:xfrm>
            <a:off x="0" y="0"/>
            <a:ext cx="9144000" cy="5733255"/>
          </a:xfrm>
          <a:prstGeom prst="rect">
            <a:avLst/>
          </a:prstGeom>
          <a:noFill/>
          <a:ln w="9525">
            <a:noFill/>
            <a:miter lim="800000"/>
            <a:headEnd/>
            <a:tailEnd/>
          </a:ln>
        </p:spPr>
      </p:pic>
      <p:sp>
        <p:nvSpPr>
          <p:cNvPr id="9" name="TextBox 8"/>
          <p:cNvSpPr txBox="1"/>
          <p:nvPr/>
        </p:nvSpPr>
        <p:spPr>
          <a:xfrm>
            <a:off x="3563888" y="6165304"/>
            <a:ext cx="5184576" cy="369332"/>
          </a:xfrm>
          <a:prstGeom prst="rect">
            <a:avLst/>
          </a:prstGeom>
          <a:noFill/>
        </p:spPr>
        <p:txBody>
          <a:bodyPr wrap="square" rtlCol="0">
            <a:spAutoFit/>
          </a:bodyPr>
          <a:lstStyle/>
          <a:p>
            <a:pPr algn="ctr"/>
            <a:r>
              <a:rPr lang="en-IN" b="1" dirty="0" smtClean="0"/>
              <a:t>Importing the libraries used in the module</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fontScale="92500" lnSpcReduction="20000"/>
          </a:bodyPr>
          <a:lstStyle/>
          <a:p>
            <a:r>
              <a:rPr lang="en-IN" dirty="0" smtClean="0"/>
              <a:t>From the categorizing of the dataset by using </a:t>
            </a:r>
            <a:r>
              <a:rPr lang="en-IN" b="1" dirty="0" smtClean="0"/>
              <a:t>Label Encoder  </a:t>
            </a:r>
          </a:p>
          <a:p>
            <a:pPr>
              <a:buNone/>
            </a:pPr>
            <a:r>
              <a:rPr lang="en-IN" b="1" dirty="0" smtClean="0"/>
              <a:t>      </a:t>
            </a:r>
            <a:r>
              <a:rPr lang="en-IN" dirty="0" smtClean="0"/>
              <a:t>Categorical  Features : 30</a:t>
            </a:r>
          </a:p>
          <a:p>
            <a:pPr>
              <a:buNone/>
            </a:pPr>
            <a:r>
              <a:rPr lang="en-IN" dirty="0"/>
              <a:t> </a:t>
            </a:r>
            <a:r>
              <a:rPr lang="en-IN" dirty="0" smtClean="0"/>
              <a:t>     Extra Features : 1</a:t>
            </a:r>
          </a:p>
          <a:p>
            <a:r>
              <a:rPr lang="en-IN" dirty="0" smtClean="0"/>
              <a:t>  </a:t>
            </a:r>
            <a:r>
              <a:rPr lang="en-IN" dirty="0" smtClean="0"/>
              <a:t> </a:t>
            </a:r>
            <a:r>
              <a:rPr lang="en-IN" b="1" dirty="0" smtClean="0"/>
              <a:t>X coordinates </a:t>
            </a:r>
            <a:r>
              <a:rPr lang="en-IN" dirty="0" smtClean="0"/>
              <a:t>: Report results, age ,  </a:t>
            </a:r>
          </a:p>
          <a:p>
            <a:pPr>
              <a:buNone/>
            </a:pPr>
            <a:r>
              <a:rPr lang="en-IN" dirty="0" smtClean="0"/>
              <a:t>medicinal specialty .</a:t>
            </a:r>
          </a:p>
          <a:p>
            <a:r>
              <a:rPr lang="en-IN" dirty="0" smtClean="0"/>
              <a:t>  </a:t>
            </a:r>
            <a:r>
              <a:rPr lang="en-IN" b="1" dirty="0" smtClean="0"/>
              <a:t>Y coordinates :  </a:t>
            </a:r>
            <a:r>
              <a:rPr lang="en-IN" dirty="0" smtClean="0"/>
              <a:t>Readmitted </a:t>
            </a:r>
          </a:p>
          <a:p>
            <a:endParaRPr lang="en-IN" dirty="0" smtClean="0"/>
          </a:p>
          <a:p>
            <a:r>
              <a:rPr lang="en-IN" dirty="0" smtClean="0"/>
              <a:t>The  most occurring datasets are categorized uniquely and least occurrence are categorized into a single dataset </a:t>
            </a:r>
            <a:endParaRPr lang="en-IN" dirty="0" smtClean="0"/>
          </a:p>
          <a:p>
            <a:pPr>
              <a:buNone/>
            </a:pPr>
            <a:endParaRPr lang="en-IN" dirty="0" smtClean="0"/>
          </a:p>
          <a:p>
            <a:pPr>
              <a:buNone/>
            </a:pPr>
            <a:r>
              <a:rPr lang="en-IN" dirty="0" smtClean="0"/>
              <a:t>       </a:t>
            </a:r>
            <a:endParaRPr lang="en-IN" dirty="0" smtClean="0"/>
          </a:p>
          <a:p>
            <a:pPr>
              <a:buNone/>
            </a:pPr>
            <a:endParaRPr lang="en-IN" dirty="0"/>
          </a:p>
        </p:txBody>
      </p:sp>
      <p:sp>
        <p:nvSpPr>
          <p:cNvPr id="2" name="Title 1"/>
          <p:cNvSpPr>
            <a:spLocks noGrp="1"/>
          </p:cNvSpPr>
          <p:nvPr>
            <p:ph type="title"/>
          </p:nvPr>
        </p:nvSpPr>
        <p:spPr/>
        <p:txBody>
          <a:bodyPr>
            <a:normAutofit/>
          </a:bodyPr>
          <a:lstStyle/>
          <a:p>
            <a:r>
              <a:rPr lang="en-IN" dirty="0" smtClean="0"/>
              <a:t>Label encoding</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632</TotalTime>
  <Words>656</Words>
  <Application>Microsoft Office PowerPoint</Application>
  <PresentationFormat>On-screen Show (4:3)</PresentationFormat>
  <Paragraphs>89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Predicting Hospital Readmission for Patients with Diabetes  </vt:lpstr>
      <vt:lpstr>Contents</vt:lpstr>
      <vt:lpstr>Introduction</vt:lpstr>
      <vt:lpstr>Aim of the Project</vt:lpstr>
      <vt:lpstr>Tools and Requirements</vt:lpstr>
      <vt:lpstr>How to Approach It</vt:lpstr>
      <vt:lpstr>Feature Engineering</vt:lpstr>
      <vt:lpstr>PowerPoint Presentation</vt:lpstr>
      <vt:lpstr>Label encoding</vt:lpstr>
      <vt:lpstr>PowerPoint Presentation</vt:lpstr>
      <vt:lpstr>Training / Testing </vt:lpstr>
      <vt:lpstr>PowerPoint Presentation</vt:lpstr>
      <vt:lpstr> Model Selection </vt:lpstr>
      <vt:lpstr>Accuracy_score</vt:lpstr>
      <vt:lpstr>PowerPoint Presentation</vt:lpstr>
      <vt:lpstr>PowerPoint Presentation</vt:lpstr>
      <vt:lpstr>Continuation: </vt:lpstr>
      <vt:lpstr> Deploying  and Generation of API </vt:lpstr>
      <vt:lpstr>Continuation :</vt:lpstr>
      <vt:lpstr>Conclusion</vt:lpstr>
      <vt:lpstr>Thank You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Hospital Readmission for Patients with Diabetes</dc:title>
  <dc:creator>Raju</dc:creator>
  <cp:lastModifiedBy>RAHUL</cp:lastModifiedBy>
  <cp:revision>35</cp:revision>
  <dcterms:created xsi:type="dcterms:W3CDTF">2019-12-09T17:02:49Z</dcterms:created>
  <dcterms:modified xsi:type="dcterms:W3CDTF">2019-12-10T04:47:27Z</dcterms:modified>
</cp:coreProperties>
</file>