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B34A-B20B-43D2-8A2F-EC870F15615F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0DBD1E5-F2C9-4A7F-9BFA-6F554FF58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21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B34A-B20B-43D2-8A2F-EC870F15615F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D1E5-F2C9-4A7F-9BFA-6F554FF58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5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B34A-B20B-43D2-8A2F-EC870F15615F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D1E5-F2C9-4A7F-9BFA-6F554FF58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32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B34A-B20B-43D2-8A2F-EC870F15615F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D1E5-F2C9-4A7F-9BFA-6F554FF58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27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836B34A-B20B-43D2-8A2F-EC870F15615F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0DBD1E5-F2C9-4A7F-9BFA-6F554FF58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23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B34A-B20B-43D2-8A2F-EC870F15615F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D1E5-F2C9-4A7F-9BFA-6F554FF58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56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B34A-B20B-43D2-8A2F-EC870F15615F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D1E5-F2C9-4A7F-9BFA-6F554FF58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31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B34A-B20B-43D2-8A2F-EC870F15615F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D1E5-F2C9-4A7F-9BFA-6F554FF58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15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B34A-B20B-43D2-8A2F-EC870F15615F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D1E5-F2C9-4A7F-9BFA-6F554FF58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88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B34A-B20B-43D2-8A2F-EC870F15615F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D1E5-F2C9-4A7F-9BFA-6F554FF58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33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B34A-B20B-43D2-8A2F-EC870F15615F}" type="datetimeFigureOut">
              <a:rPr lang="en-IN" smtClean="0"/>
              <a:t>28-02-2023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D1E5-F2C9-4A7F-9BFA-6F554FF58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836B34A-B20B-43D2-8A2F-EC870F15615F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0DBD1E5-F2C9-4A7F-9BFA-6F554FF58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64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hulpal-1991/Refresh-MySQL-Skills-in-7-Day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1AC3-FA81-E4B7-128D-BB4201AE2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8800" dirty="0" err="1"/>
              <a:t>Mysql</a:t>
            </a:r>
            <a:r>
              <a:rPr lang="en-GB" sz="8800" dirty="0"/>
              <a:t>      Day 04</a:t>
            </a:r>
            <a:endParaRPr lang="en-IN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E08BF-A73C-538D-D108-B991B8F4A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0364" y="4757110"/>
            <a:ext cx="7891272" cy="1069848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GB" dirty="0">
                <a:solidFill>
                  <a:srgbClr val="00B0F0"/>
                </a:solidFill>
              </a:rPr>
              <a:t>GROUPING    &amp;    SORTING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50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A72D0A-2825-214D-6D27-5C379147D518}"/>
              </a:ext>
            </a:extLst>
          </p:cNvPr>
          <p:cNvSpPr/>
          <p:nvPr/>
        </p:nvSpPr>
        <p:spPr>
          <a:xfrm>
            <a:off x="4930697" y="144967"/>
            <a:ext cx="2330605" cy="568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Bookman Old Style" panose="02050604050505020204" pitchFamily="18" charset="0"/>
              </a:rPr>
              <a:t>CONCLUSION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DE1F0-2FF8-39A7-5742-081F4990BB15}"/>
              </a:ext>
            </a:extLst>
          </p:cNvPr>
          <p:cNvSpPr txBox="1"/>
          <p:nvPr/>
        </p:nvSpPr>
        <p:spPr>
          <a:xfrm>
            <a:off x="11474606" y="6277129"/>
            <a:ext cx="25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9323C-E504-A652-59FD-EE81383F9497}"/>
              </a:ext>
            </a:extLst>
          </p:cNvPr>
          <p:cNvSpPr txBox="1"/>
          <p:nvPr/>
        </p:nvSpPr>
        <p:spPr>
          <a:xfrm>
            <a:off x="434898" y="1248937"/>
            <a:ext cx="11563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Grouping and Sorting are two important features in MySQL that allow us to analyze and organize large amounts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GROUP BY, ORDER BY, LIMIT, DESC, ASC are mostly used queries that are associated with Grouping and Sorting.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GitHub Repository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r>
              <a:rPr lang="en-IN" dirty="0">
                <a:hlinkClick r:id="rId2"/>
              </a:rPr>
              <a:t>https://github.com/rahulpal-1991/Refresh-MySQL-Skills-in-7-Days</a:t>
            </a:r>
            <a:endParaRPr lang="en-IN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9CF80EF-ED3C-1277-8C40-B6DDDB701618}"/>
              </a:ext>
            </a:extLst>
          </p:cNvPr>
          <p:cNvSpPr/>
          <p:nvPr/>
        </p:nvSpPr>
        <p:spPr>
          <a:xfrm>
            <a:off x="2955073" y="2999678"/>
            <a:ext cx="245326" cy="23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70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A72D0A-2825-214D-6D27-5C379147D518}"/>
              </a:ext>
            </a:extLst>
          </p:cNvPr>
          <p:cNvSpPr/>
          <p:nvPr/>
        </p:nvSpPr>
        <p:spPr>
          <a:xfrm>
            <a:off x="4293220" y="156117"/>
            <a:ext cx="3311912" cy="680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okman Old Style" panose="02050604050505020204" pitchFamily="18" charset="0"/>
              </a:rPr>
              <a:t>GROUPING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F3043-BC69-773E-DFD5-6D2C012670DD}"/>
              </a:ext>
            </a:extLst>
          </p:cNvPr>
          <p:cNvSpPr txBox="1"/>
          <p:nvPr/>
        </p:nvSpPr>
        <p:spPr>
          <a:xfrm>
            <a:off x="258336" y="1582340"/>
            <a:ext cx="11675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Grouping in MySQL refers to the process of grouping rows together based on common values in one or more columns.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This is useful when we want to analyze data in aggregate, such as calculating summary statistics or generating reports.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We use GROUP BY clause to group data as per our requirement.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We can also group data , and then sort the groups by specific columns.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General Syntax:</a:t>
            </a:r>
          </a:p>
          <a:p>
            <a:r>
              <a:rPr lang="en-IN" dirty="0">
                <a:latin typeface="Bookman Old Style" panose="02050604050505020204" pitchFamily="18" charset="0"/>
              </a:rPr>
              <a:t>				</a:t>
            </a:r>
            <a:r>
              <a:rPr lang="en-IN" dirty="0">
                <a:solidFill>
                  <a:srgbClr val="00B0F0"/>
                </a:solidFill>
                <a:latin typeface="Bookman Old Style" panose="02050604050505020204" pitchFamily="18" charset="0"/>
              </a:rPr>
              <a:t>SELECT</a:t>
            </a:r>
            <a:r>
              <a:rPr lang="en-IN" dirty="0">
                <a:latin typeface="Bookman Old Style" panose="02050604050505020204" pitchFamily="18" charset="0"/>
              </a:rPr>
              <a:t> </a:t>
            </a:r>
            <a:r>
              <a:rPr lang="en-IN" dirty="0" err="1">
                <a:latin typeface="Bookman Old Style" panose="02050604050505020204" pitchFamily="18" charset="0"/>
              </a:rPr>
              <a:t>column_name</a:t>
            </a:r>
            <a:r>
              <a:rPr lang="en-IN" dirty="0">
                <a:latin typeface="Bookman Old Style" panose="02050604050505020204" pitchFamily="18" charset="0"/>
              </a:rPr>
              <a:t> </a:t>
            </a:r>
          </a:p>
          <a:p>
            <a:r>
              <a:rPr lang="en-IN" dirty="0">
                <a:solidFill>
                  <a:srgbClr val="00B0F0"/>
                </a:solidFill>
                <a:latin typeface="Bookman Old Style" panose="02050604050505020204" pitchFamily="18" charset="0"/>
              </a:rPr>
              <a:t>				FROM</a:t>
            </a:r>
            <a:r>
              <a:rPr lang="en-IN" dirty="0">
                <a:latin typeface="Bookman Old Style" panose="02050604050505020204" pitchFamily="18" charset="0"/>
              </a:rPr>
              <a:t> </a:t>
            </a:r>
            <a:r>
              <a:rPr lang="en-IN" dirty="0" err="1">
                <a:latin typeface="Bookman Old Style" panose="02050604050505020204" pitchFamily="18" charset="0"/>
              </a:rPr>
              <a:t>table_name</a:t>
            </a:r>
            <a:endParaRPr lang="en-IN" dirty="0">
              <a:latin typeface="Bookman Old Style" panose="02050604050505020204" pitchFamily="18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				</a:t>
            </a:r>
            <a:r>
              <a:rPr lang="en-IN" dirty="0">
                <a:solidFill>
                  <a:srgbClr val="00B0F0"/>
                </a:solidFill>
                <a:latin typeface="Bookman Old Style" panose="02050604050505020204" pitchFamily="18" charset="0"/>
              </a:rPr>
              <a:t>ORDER BY </a:t>
            </a:r>
            <a:r>
              <a:rPr lang="en-IN" dirty="0" err="1">
                <a:latin typeface="Bookman Old Style" panose="02050604050505020204" pitchFamily="18" charset="0"/>
              </a:rPr>
              <a:t>column_name</a:t>
            </a:r>
            <a:r>
              <a:rPr lang="en-IN" dirty="0">
                <a:latin typeface="Bookman Old Style" panose="02050604050505020204" pitchFamily="18" charset="0"/>
              </a:rPr>
              <a:t>;</a:t>
            </a:r>
            <a:endParaRPr lang="en-GB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DF958-C1AB-A1C0-B04F-5A8A152867A8}"/>
              </a:ext>
            </a:extLst>
          </p:cNvPr>
          <p:cNvSpPr txBox="1"/>
          <p:nvPr/>
        </p:nvSpPr>
        <p:spPr>
          <a:xfrm>
            <a:off x="11485756" y="6300439"/>
            <a:ext cx="27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57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A72D0A-2825-214D-6D27-5C379147D518}"/>
              </a:ext>
            </a:extLst>
          </p:cNvPr>
          <p:cNvSpPr/>
          <p:nvPr/>
        </p:nvSpPr>
        <p:spPr>
          <a:xfrm>
            <a:off x="258335" y="156117"/>
            <a:ext cx="11675327" cy="680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okman Old Style" panose="02050604050505020204" pitchFamily="18" charset="0"/>
              </a:rPr>
              <a:t>Group Smartphones by whether they have NFC , and get the average price and average rating.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9465E-0D48-0C8D-A4A8-D12F1330F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34" y="1214256"/>
            <a:ext cx="5752173" cy="5008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9B4DF-C539-5AF8-6FC2-FBF34D6B756F}"/>
              </a:ext>
            </a:extLst>
          </p:cNvPr>
          <p:cNvSpPr txBox="1"/>
          <p:nvPr/>
        </p:nvSpPr>
        <p:spPr>
          <a:xfrm>
            <a:off x="6345044" y="1733159"/>
            <a:ext cx="5588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In the alongside image, we can see the SQL Queries to find average price and average rating of the smartphones.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We then group all the smartphones into those having NFC and those without it, Using GROUP BY clause.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Thus, it is as simple to perform grouping in MySQL.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Always focus on the logic, and break down the complex questions into simpler query based solutions. 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DE1F0-2FF8-39A7-5742-081F4990BB15}"/>
              </a:ext>
            </a:extLst>
          </p:cNvPr>
          <p:cNvSpPr txBox="1"/>
          <p:nvPr/>
        </p:nvSpPr>
        <p:spPr>
          <a:xfrm>
            <a:off x="11441152" y="6230963"/>
            <a:ext cx="25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4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A72D0A-2825-214D-6D27-5C379147D518}"/>
              </a:ext>
            </a:extLst>
          </p:cNvPr>
          <p:cNvSpPr/>
          <p:nvPr/>
        </p:nvSpPr>
        <p:spPr>
          <a:xfrm>
            <a:off x="258335" y="156117"/>
            <a:ext cx="11675327" cy="680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Bookman Old Style" panose="02050604050505020204" pitchFamily="18" charset="0"/>
              </a:rPr>
              <a:t>Group Smartphones by brand &amp; processor. Get the count of models and average primary camera resolution(rear).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9B4DF-C539-5AF8-6FC2-FBF34D6B756F}"/>
              </a:ext>
            </a:extLst>
          </p:cNvPr>
          <p:cNvSpPr txBox="1"/>
          <p:nvPr/>
        </p:nvSpPr>
        <p:spPr>
          <a:xfrm>
            <a:off x="6345044" y="1733159"/>
            <a:ext cx="5588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In the alongside image, we can see the SQL Queries to find count of the models, their average primary camera.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We then group all the smartphones by their brand name and processor brand.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Notice all the queries and statements used, including, COUNT, ROUND, AVG, AS apart from GROUP BY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GROUP BY is a powerful tool that allows us to group and analyze data in many different ways, as per our needs. 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DE1F0-2FF8-39A7-5742-081F4990BB15}"/>
              </a:ext>
            </a:extLst>
          </p:cNvPr>
          <p:cNvSpPr txBox="1"/>
          <p:nvPr/>
        </p:nvSpPr>
        <p:spPr>
          <a:xfrm>
            <a:off x="11474606" y="6277129"/>
            <a:ext cx="25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4FD3F-154C-3094-2668-D658B838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35" y="1172327"/>
            <a:ext cx="5830231" cy="50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3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A72D0A-2825-214D-6D27-5C379147D518}"/>
              </a:ext>
            </a:extLst>
          </p:cNvPr>
          <p:cNvSpPr/>
          <p:nvPr/>
        </p:nvSpPr>
        <p:spPr>
          <a:xfrm>
            <a:off x="4885164" y="189571"/>
            <a:ext cx="2421672" cy="680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Bookman Old Style" panose="02050604050505020204" pitchFamily="18" charset="0"/>
              </a:rPr>
              <a:t>SORTING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DE1F0-2FF8-39A7-5742-081F4990BB15}"/>
              </a:ext>
            </a:extLst>
          </p:cNvPr>
          <p:cNvSpPr txBox="1"/>
          <p:nvPr/>
        </p:nvSpPr>
        <p:spPr>
          <a:xfrm>
            <a:off x="11474606" y="6277129"/>
            <a:ext cx="25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4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DAD1ED-FFAC-EDDE-FF67-C9FD61627D92}"/>
              </a:ext>
            </a:extLst>
          </p:cNvPr>
          <p:cNvSpPr txBox="1"/>
          <p:nvPr/>
        </p:nvSpPr>
        <p:spPr>
          <a:xfrm>
            <a:off x="224882" y="1305341"/>
            <a:ext cx="117422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Sorting in MySQL refers to the process of organizing data in a particular order.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Sorting can be done in Ascending or Descending order based on a specific columns, or set of columns in a table.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Sorting is helpful when we want to present data in a specific order or when we want to find specific data within a large dataset.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The Two different ways to sorting data in MySQL is:</a:t>
            </a:r>
          </a:p>
          <a:p>
            <a:endParaRPr lang="en-IN" dirty="0">
              <a:latin typeface="Bookman Old Style" panose="020506040505050202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IN" dirty="0">
                <a:latin typeface="Bookman Old Style" panose="02050604050505020204" pitchFamily="18" charset="0"/>
              </a:rPr>
              <a:t>ORDER BY : This is the most common way to sort data in MySQL. We can specify which column(s)				 to sort by, and whether to sort in Ascending (ASC) or Descending Order (DESC). </a:t>
            </a:r>
          </a:p>
          <a:p>
            <a:pPr marL="400050" indent="-400050">
              <a:buFont typeface="+mj-lt"/>
              <a:buAutoNum type="romanUcPeriod"/>
            </a:pPr>
            <a:endParaRPr lang="en-IN" dirty="0">
              <a:latin typeface="Bookman Old Style" panose="020506040505050202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IN" dirty="0">
                <a:latin typeface="Bookman Old Style" panose="02050604050505020204" pitchFamily="18" charset="0"/>
              </a:rPr>
              <a:t>GROUP BY : We have seen this earlier in this presentation. We can use GROUP BY to group data 					 by one or more columns and then Sort the groups by a specific column.  </a:t>
            </a:r>
            <a:endParaRPr lang="en-GB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2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A72D0A-2825-214D-6D27-5C379147D518}"/>
              </a:ext>
            </a:extLst>
          </p:cNvPr>
          <p:cNvSpPr/>
          <p:nvPr/>
        </p:nvSpPr>
        <p:spPr>
          <a:xfrm>
            <a:off x="224882" y="189571"/>
            <a:ext cx="11506202" cy="613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latin typeface="Bookman Old Style" panose="02050604050505020204" pitchFamily="18" charset="0"/>
              </a:rPr>
              <a:t>1. Find Top 5 Samsung Phones with biggest screen size.</a:t>
            </a:r>
          </a:p>
          <a:p>
            <a:r>
              <a:rPr lang="en-GB" sz="1600" dirty="0">
                <a:latin typeface="Bookman Old Style" panose="02050604050505020204" pitchFamily="18" charset="0"/>
              </a:rPr>
              <a:t>2. Find the phone with 2</a:t>
            </a:r>
            <a:r>
              <a:rPr lang="en-GB" sz="1600" baseline="30000" dirty="0">
                <a:latin typeface="Bookman Old Style" panose="02050604050505020204" pitchFamily="18" charset="0"/>
              </a:rPr>
              <a:t>nd</a:t>
            </a:r>
            <a:r>
              <a:rPr lang="en-GB" sz="1600" dirty="0">
                <a:latin typeface="Bookman Old Style" panose="02050604050505020204" pitchFamily="18" charset="0"/>
              </a:rPr>
              <a:t> largest battery.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DE1F0-2FF8-39A7-5742-081F4990BB15}"/>
              </a:ext>
            </a:extLst>
          </p:cNvPr>
          <p:cNvSpPr txBox="1"/>
          <p:nvPr/>
        </p:nvSpPr>
        <p:spPr>
          <a:xfrm>
            <a:off x="11474606" y="6277129"/>
            <a:ext cx="25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5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F4C94-080B-E2A7-2D68-420650354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82" y="1112206"/>
            <a:ext cx="3912220" cy="4173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4C6AB9-F72D-B1AC-E043-1D01D642E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316" y="1112206"/>
            <a:ext cx="3912220" cy="353785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C024885-8A45-6731-C5C7-E1319AE8BF47}"/>
              </a:ext>
            </a:extLst>
          </p:cNvPr>
          <p:cNvSpPr/>
          <p:nvPr/>
        </p:nvSpPr>
        <p:spPr>
          <a:xfrm>
            <a:off x="1962615" y="5040351"/>
            <a:ext cx="423746" cy="412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939C42-0406-4824-C7F6-C3F2C686E9B7}"/>
              </a:ext>
            </a:extLst>
          </p:cNvPr>
          <p:cNvSpPr/>
          <p:nvPr/>
        </p:nvSpPr>
        <p:spPr>
          <a:xfrm>
            <a:off x="5884127" y="5079701"/>
            <a:ext cx="423746" cy="412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E3CEA-E7CD-E7C6-07D9-F8519627671A}"/>
              </a:ext>
            </a:extLst>
          </p:cNvPr>
          <p:cNvSpPr txBox="1"/>
          <p:nvPr/>
        </p:nvSpPr>
        <p:spPr>
          <a:xfrm>
            <a:off x="8688658" y="2552750"/>
            <a:ext cx="32784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In the alongside image, we can see how easily we can sort our data using ORDER BY.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Remember the use of DESC, ASC and LIMIT.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4C5757-1B50-04A1-13B9-65E06123932C}"/>
              </a:ext>
            </a:extLst>
          </p:cNvPr>
          <p:cNvSpPr/>
          <p:nvPr/>
        </p:nvSpPr>
        <p:spPr>
          <a:xfrm>
            <a:off x="224882" y="5898995"/>
            <a:ext cx="3912220" cy="613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LIMIT is used to show the truncated result, that we need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A7803B-AF5B-E368-4073-65F66F4937DE}"/>
              </a:ext>
            </a:extLst>
          </p:cNvPr>
          <p:cNvSpPr/>
          <p:nvPr/>
        </p:nvSpPr>
        <p:spPr>
          <a:xfrm>
            <a:off x="4449336" y="5895278"/>
            <a:ext cx="4025479" cy="613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 have to be thorough with the ‘Offset’ concept , used here.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68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A72D0A-2825-214D-6D27-5C379147D518}"/>
              </a:ext>
            </a:extLst>
          </p:cNvPr>
          <p:cNvSpPr/>
          <p:nvPr/>
        </p:nvSpPr>
        <p:spPr>
          <a:xfrm>
            <a:off x="224882" y="189571"/>
            <a:ext cx="11506202" cy="613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latin typeface="Bookman Old Style" panose="02050604050505020204" pitchFamily="18" charset="0"/>
              </a:rPr>
              <a:t>An Example of ORDER BY and GROUP BY in a problem.</a:t>
            </a:r>
          </a:p>
          <a:p>
            <a:r>
              <a:rPr lang="en-GB" sz="1600" dirty="0">
                <a:latin typeface="Bookman Old Style" panose="02050604050505020204" pitchFamily="18" charset="0"/>
              </a:rPr>
              <a:t>** Find 5 brands with highest average price.  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DE1F0-2FF8-39A7-5742-081F4990BB15}"/>
              </a:ext>
            </a:extLst>
          </p:cNvPr>
          <p:cNvSpPr txBox="1"/>
          <p:nvPr/>
        </p:nvSpPr>
        <p:spPr>
          <a:xfrm>
            <a:off x="11474606" y="6277129"/>
            <a:ext cx="25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4B73F-8377-6363-2C28-C48E0C25D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1452397"/>
            <a:ext cx="5261518" cy="5194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F0E4B7-B035-BE7D-5B74-C17173761205}"/>
              </a:ext>
            </a:extLst>
          </p:cNvPr>
          <p:cNvSpPr txBox="1"/>
          <p:nvPr/>
        </p:nvSpPr>
        <p:spPr>
          <a:xfrm>
            <a:off x="7073590" y="2136338"/>
            <a:ext cx="4529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In the image alongside, We have successfully managed to get the cleaner data, that may be required, by using GROUP BY and ORDER BY.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Notice the Aliases, AVG, DESC and LIMIT and utilise these queries, statements or attributes to similar problems while analyzing the data. </a:t>
            </a:r>
          </a:p>
        </p:txBody>
      </p:sp>
    </p:spTree>
    <p:extLst>
      <p:ext uri="{BB962C8B-B14F-4D97-AF65-F5344CB8AC3E}">
        <p14:creationId xmlns:p14="http://schemas.microsoft.com/office/powerpoint/2010/main" val="194459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A72D0A-2825-214D-6D27-5C379147D518}"/>
              </a:ext>
            </a:extLst>
          </p:cNvPr>
          <p:cNvSpPr/>
          <p:nvPr/>
        </p:nvSpPr>
        <p:spPr>
          <a:xfrm>
            <a:off x="5189498" y="100362"/>
            <a:ext cx="1813003" cy="568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Bookman Old Style" panose="02050604050505020204" pitchFamily="18" charset="0"/>
              </a:rPr>
              <a:t>HAVING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DE1F0-2FF8-39A7-5742-081F4990BB15}"/>
              </a:ext>
            </a:extLst>
          </p:cNvPr>
          <p:cNvSpPr txBox="1"/>
          <p:nvPr/>
        </p:nvSpPr>
        <p:spPr>
          <a:xfrm>
            <a:off x="11474606" y="6277129"/>
            <a:ext cx="25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D7BF0-7A59-897F-7B60-2B01086A0F7C}"/>
              </a:ext>
            </a:extLst>
          </p:cNvPr>
          <p:cNvSpPr txBox="1"/>
          <p:nvPr/>
        </p:nvSpPr>
        <p:spPr>
          <a:xfrm>
            <a:off x="537115" y="1443841"/>
            <a:ext cx="111177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HAVING is a clause in MySQL that is used to filter the results of a GROUP BY query.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It allows us to specify a condition that must be satisfied by the grouped data, in order to be included in the result 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The HAVING clause is similar to WHERE clause, but, it is used with aggregate functions such as SUM, COUNT, AVG, MAX and MIN. </a:t>
            </a:r>
          </a:p>
          <a:p>
            <a:endParaRPr lang="en-GB" dirty="0">
              <a:latin typeface="Bookman Old Style" panose="02050604050505020204" pitchFamily="18" charset="0"/>
            </a:endParaRPr>
          </a:p>
          <a:p>
            <a:r>
              <a:rPr lang="en-GB" dirty="0">
                <a:latin typeface="Bookman Old Style" panose="02050604050505020204" pitchFamily="18" charset="0"/>
              </a:rPr>
              <a:t>		</a:t>
            </a:r>
            <a:r>
              <a:rPr lang="en-GB" i="1" dirty="0">
                <a:latin typeface="Bookman Old Style" panose="02050604050505020204" pitchFamily="18" charset="0"/>
              </a:rPr>
              <a:t>This allows us to perform calculations on groups of rows in a table.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Note : HAVING clause is applied after the GROUP BY clause, so we can only refer columns that are either grouped by or aggregated in the SELECT clause.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We can also use logical operators such as AND, OR, and NOT in the HAVING clause to create more complex conditions. 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6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A72D0A-2825-214D-6D27-5C379147D518}"/>
              </a:ext>
            </a:extLst>
          </p:cNvPr>
          <p:cNvSpPr/>
          <p:nvPr/>
        </p:nvSpPr>
        <p:spPr>
          <a:xfrm>
            <a:off x="501804" y="100362"/>
            <a:ext cx="11229279" cy="568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Bookman Old Style" panose="02050604050505020204" pitchFamily="18" charset="0"/>
              </a:rPr>
              <a:t>Find Average Price of smartphone brands which have more than 20 Phones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DE1F0-2FF8-39A7-5742-081F4990BB15}"/>
              </a:ext>
            </a:extLst>
          </p:cNvPr>
          <p:cNvSpPr txBox="1"/>
          <p:nvPr/>
        </p:nvSpPr>
        <p:spPr>
          <a:xfrm>
            <a:off x="11474606" y="6277129"/>
            <a:ext cx="25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AEA4B5-7785-6220-7807-7073101DB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04" y="920045"/>
            <a:ext cx="5594196" cy="58415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746A36-00FD-F045-2CE4-EF4A6BA8FFB3}"/>
              </a:ext>
            </a:extLst>
          </p:cNvPr>
          <p:cNvSpPr txBox="1"/>
          <p:nvPr/>
        </p:nvSpPr>
        <p:spPr>
          <a:xfrm>
            <a:off x="7506629" y="1578647"/>
            <a:ext cx="4096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In the image alongside, We have utilised HAVING clause within GROUP BY to group the data as per the conditions needed.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We have also sorted the grouped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This is a good example where complete Grouping and Sorting has been used successfully to create a result set of desired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There can be complex conditions, but this is aimed for understanding and hence simpler.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931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145</TotalTime>
  <Words>908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Rockwell</vt:lpstr>
      <vt:lpstr>Rockwell Condensed</vt:lpstr>
      <vt:lpstr>Wingdings</vt:lpstr>
      <vt:lpstr>Wood Type</vt:lpstr>
      <vt:lpstr>Mysql      Day 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Pal</dc:creator>
  <cp:lastModifiedBy>Rahul Pal</cp:lastModifiedBy>
  <cp:revision>22</cp:revision>
  <dcterms:created xsi:type="dcterms:W3CDTF">2023-02-28T08:42:48Z</dcterms:created>
  <dcterms:modified xsi:type="dcterms:W3CDTF">2023-02-28T14:26:15Z</dcterms:modified>
</cp:coreProperties>
</file>