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6" d="100"/>
          <a:sy n="86" d="100"/>
        </p:scale>
        <p:origin x="288"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77BDC2-D65A-4835-8088-A169D198BE54}" type="datetimeFigureOut">
              <a:rPr lang="en-IN" smtClean="0"/>
              <a:t>19-02-2023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D0C08CA-0BDF-4481-B818-AE0C37351FE6}" type="slidenum">
              <a:rPr lang="en-IN" smtClean="0"/>
              <a:t>‹#›</a:t>
            </a:fld>
            <a:endParaRPr lang="en-IN"/>
          </a:p>
        </p:txBody>
      </p:sp>
    </p:spTree>
    <p:extLst>
      <p:ext uri="{BB962C8B-B14F-4D97-AF65-F5344CB8AC3E}">
        <p14:creationId xmlns:p14="http://schemas.microsoft.com/office/powerpoint/2010/main" val="411916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77BDC2-D65A-4835-8088-A169D198BE54}"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0C08CA-0BDF-4481-B818-AE0C37351FE6}" type="slidenum">
              <a:rPr lang="en-IN" smtClean="0"/>
              <a:t>‹#›</a:t>
            </a:fld>
            <a:endParaRPr lang="en-IN"/>
          </a:p>
        </p:txBody>
      </p:sp>
    </p:spTree>
    <p:extLst>
      <p:ext uri="{BB962C8B-B14F-4D97-AF65-F5344CB8AC3E}">
        <p14:creationId xmlns:p14="http://schemas.microsoft.com/office/powerpoint/2010/main" val="3621020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77BDC2-D65A-4835-8088-A169D198BE54}"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C08CA-0BDF-4481-B818-AE0C37351FE6}" type="slidenum">
              <a:rPr lang="en-IN" smtClean="0"/>
              <a:t>‹#›</a:t>
            </a:fld>
            <a:endParaRPr lang="en-IN"/>
          </a:p>
        </p:txBody>
      </p:sp>
    </p:spTree>
    <p:extLst>
      <p:ext uri="{BB962C8B-B14F-4D97-AF65-F5344CB8AC3E}">
        <p14:creationId xmlns:p14="http://schemas.microsoft.com/office/powerpoint/2010/main" val="2078721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77BDC2-D65A-4835-8088-A169D198BE54}"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C08CA-0BDF-4481-B818-AE0C37351FE6}" type="slidenum">
              <a:rPr lang="en-IN" smtClean="0"/>
              <a:t>‹#›</a:t>
            </a:fld>
            <a:endParaRPr lang="en-IN"/>
          </a:p>
        </p:txBody>
      </p:sp>
    </p:spTree>
    <p:extLst>
      <p:ext uri="{BB962C8B-B14F-4D97-AF65-F5344CB8AC3E}">
        <p14:creationId xmlns:p14="http://schemas.microsoft.com/office/powerpoint/2010/main" val="2600556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77BDC2-D65A-4835-8088-A169D198BE54}"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C08CA-0BDF-4481-B818-AE0C37351FE6}" type="slidenum">
              <a:rPr lang="en-IN" smtClean="0"/>
              <a:t>‹#›</a:t>
            </a:fld>
            <a:endParaRPr lang="en-IN"/>
          </a:p>
        </p:txBody>
      </p:sp>
    </p:spTree>
    <p:extLst>
      <p:ext uri="{BB962C8B-B14F-4D97-AF65-F5344CB8AC3E}">
        <p14:creationId xmlns:p14="http://schemas.microsoft.com/office/powerpoint/2010/main" val="948940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77BDC2-D65A-4835-8088-A169D198BE54}"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C08CA-0BDF-4481-B818-AE0C37351FE6}" type="slidenum">
              <a:rPr lang="en-IN" smtClean="0"/>
              <a:t>‹#›</a:t>
            </a:fld>
            <a:endParaRPr lang="en-IN"/>
          </a:p>
        </p:txBody>
      </p:sp>
    </p:spTree>
    <p:extLst>
      <p:ext uri="{BB962C8B-B14F-4D97-AF65-F5344CB8AC3E}">
        <p14:creationId xmlns:p14="http://schemas.microsoft.com/office/powerpoint/2010/main" val="2376278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77BDC2-D65A-4835-8088-A169D198BE54}"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C08CA-0BDF-4481-B818-AE0C37351FE6}" type="slidenum">
              <a:rPr lang="en-IN" smtClean="0"/>
              <a:t>‹#›</a:t>
            </a:fld>
            <a:endParaRPr lang="en-IN"/>
          </a:p>
        </p:txBody>
      </p:sp>
    </p:spTree>
    <p:extLst>
      <p:ext uri="{BB962C8B-B14F-4D97-AF65-F5344CB8AC3E}">
        <p14:creationId xmlns:p14="http://schemas.microsoft.com/office/powerpoint/2010/main" val="532124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7BDC2-D65A-4835-8088-A169D198BE54}"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C08CA-0BDF-4481-B818-AE0C37351FE6}" type="slidenum">
              <a:rPr lang="en-IN" smtClean="0"/>
              <a:t>‹#›</a:t>
            </a:fld>
            <a:endParaRPr lang="en-IN"/>
          </a:p>
        </p:txBody>
      </p:sp>
    </p:spTree>
    <p:extLst>
      <p:ext uri="{BB962C8B-B14F-4D97-AF65-F5344CB8AC3E}">
        <p14:creationId xmlns:p14="http://schemas.microsoft.com/office/powerpoint/2010/main" val="4236911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7BDC2-D65A-4835-8088-A169D198BE54}"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C08CA-0BDF-4481-B818-AE0C37351FE6}" type="slidenum">
              <a:rPr lang="en-IN" smtClean="0"/>
              <a:t>‹#›</a:t>
            </a:fld>
            <a:endParaRPr lang="en-IN"/>
          </a:p>
        </p:txBody>
      </p:sp>
    </p:spTree>
    <p:extLst>
      <p:ext uri="{BB962C8B-B14F-4D97-AF65-F5344CB8AC3E}">
        <p14:creationId xmlns:p14="http://schemas.microsoft.com/office/powerpoint/2010/main" val="297753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7BDC2-D65A-4835-8088-A169D198BE54}"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D0C08CA-0BDF-4481-B818-AE0C37351FE6}" type="slidenum">
              <a:rPr lang="en-IN" smtClean="0"/>
              <a:t>‹#›</a:t>
            </a:fld>
            <a:endParaRPr lang="en-IN"/>
          </a:p>
        </p:txBody>
      </p:sp>
    </p:spTree>
    <p:extLst>
      <p:ext uri="{BB962C8B-B14F-4D97-AF65-F5344CB8AC3E}">
        <p14:creationId xmlns:p14="http://schemas.microsoft.com/office/powerpoint/2010/main" val="205852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77BDC2-D65A-4835-8088-A169D198BE54}"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0C08CA-0BDF-4481-B818-AE0C37351FE6}" type="slidenum">
              <a:rPr lang="en-IN" smtClean="0"/>
              <a:t>‹#›</a:t>
            </a:fld>
            <a:endParaRPr lang="en-IN"/>
          </a:p>
        </p:txBody>
      </p:sp>
    </p:spTree>
    <p:extLst>
      <p:ext uri="{BB962C8B-B14F-4D97-AF65-F5344CB8AC3E}">
        <p14:creationId xmlns:p14="http://schemas.microsoft.com/office/powerpoint/2010/main" val="234139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77BDC2-D65A-4835-8088-A169D198BE54}"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0C08CA-0BDF-4481-B818-AE0C37351FE6}" type="slidenum">
              <a:rPr lang="en-IN" smtClean="0"/>
              <a:t>‹#›</a:t>
            </a:fld>
            <a:endParaRPr lang="en-IN"/>
          </a:p>
        </p:txBody>
      </p:sp>
    </p:spTree>
    <p:extLst>
      <p:ext uri="{BB962C8B-B14F-4D97-AF65-F5344CB8AC3E}">
        <p14:creationId xmlns:p14="http://schemas.microsoft.com/office/powerpoint/2010/main" val="318953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77BDC2-D65A-4835-8088-A169D198BE54}" type="datetimeFigureOut">
              <a:rPr lang="en-IN" smtClean="0"/>
              <a:t>19-02-2023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0C08CA-0BDF-4481-B818-AE0C37351FE6}" type="slidenum">
              <a:rPr lang="en-IN" smtClean="0"/>
              <a:t>‹#›</a:t>
            </a:fld>
            <a:endParaRPr lang="en-IN"/>
          </a:p>
        </p:txBody>
      </p:sp>
    </p:spTree>
    <p:extLst>
      <p:ext uri="{BB962C8B-B14F-4D97-AF65-F5344CB8AC3E}">
        <p14:creationId xmlns:p14="http://schemas.microsoft.com/office/powerpoint/2010/main" val="2287520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77BDC2-D65A-4835-8088-A169D198BE54}" type="datetimeFigureOut">
              <a:rPr lang="en-IN" smtClean="0"/>
              <a:t>19-02-2023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0C08CA-0BDF-4481-B818-AE0C37351FE6}" type="slidenum">
              <a:rPr lang="en-IN" smtClean="0"/>
              <a:t>‹#›</a:t>
            </a:fld>
            <a:endParaRPr lang="en-IN"/>
          </a:p>
        </p:txBody>
      </p:sp>
    </p:spTree>
    <p:extLst>
      <p:ext uri="{BB962C8B-B14F-4D97-AF65-F5344CB8AC3E}">
        <p14:creationId xmlns:p14="http://schemas.microsoft.com/office/powerpoint/2010/main" val="724543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77BDC2-D65A-4835-8088-A169D198BE54}" type="datetimeFigureOut">
              <a:rPr lang="en-IN" smtClean="0"/>
              <a:t>19-02-2023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0C08CA-0BDF-4481-B818-AE0C37351FE6}" type="slidenum">
              <a:rPr lang="en-IN" smtClean="0"/>
              <a:t>‹#›</a:t>
            </a:fld>
            <a:endParaRPr lang="en-IN"/>
          </a:p>
        </p:txBody>
      </p:sp>
    </p:spTree>
    <p:extLst>
      <p:ext uri="{BB962C8B-B14F-4D97-AF65-F5344CB8AC3E}">
        <p14:creationId xmlns:p14="http://schemas.microsoft.com/office/powerpoint/2010/main" val="284704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77BDC2-D65A-4835-8088-A169D198BE54}"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0C08CA-0BDF-4481-B818-AE0C37351FE6}" type="slidenum">
              <a:rPr lang="en-IN" smtClean="0"/>
              <a:t>‹#›</a:t>
            </a:fld>
            <a:endParaRPr lang="en-IN"/>
          </a:p>
        </p:txBody>
      </p:sp>
    </p:spTree>
    <p:extLst>
      <p:ext uri="{BB962C8B-B14F-4D97-AF65-F5344CB8AC3E}">
        <p14:creationId xmlns:p14="http://schemas.microsoft.com/office/powerpoint/2010/main" val="1828368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77BDC2-D65A-4835-8088-A169D198BE54}"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0C08CA-0BDF-4481-B818-AE0C37351FE6}" type="slidenum">
              <a:rPr lang="en-IN" smtClean="0"/>
              <a:t>‹#›</a:t>
            </a:fld>
            <a:endParaRPr lang="en-IN"/>
          </a:p>
        </p:txBody>
      </p:sp>
    </p:spTree>
    <p:extLst>
      <p:ext uri="{BB962C8B-B14F-4D97-AF65-F5344CB8AC3E}">
        <p14:creationId xmlns:p14="http://schemas.microsoft.com/office/powerpoint/2010/main" val="73878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F77BDC2-D65A-4835-8088-A169D198BE54}" type="datetimeFigureOut">
              <a:rPr lang="en-IN" smtClean="0"/>
              <a:t>19-02-2023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0C08CA-0BDF-4481-B818-AE0C37351FE6}" type="slidenum">
              <a:rPr lang="en-IN" smtClean="0"/>
              <a:t>‹#›</a:t>
            </a:fld>
            <a:endParaRPr lang="en-IN"/>
          </a:p>
        </p:txBody>
      </p:sp>
    </p:spTree>
    <p:extLst>
      <p:ext uri="{BB962C8B-B14F-4D97-AF65-F5344CB8AC3E}">
        <p14:creationId xmlns:p14="http://schemas.microsoft.com/office/powerpoint/2010/main" val="346614234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880E-2663-6777-2498-81B4A52340F4}"/>
              </a:ext>
            </a:extLst>
          </p:cNvPr>
          <p:cNvSpPr>
            <a:spLocks noGrp="1"/>
          </p:cNvSpPr>
          <p:nvPr>
            <p:ph type="ctrTitle"/>
          </p:nvPr>
        </p:nvSpPr>
        <p:spPr>
          <a:xfrm>
            <a:off x="680322" y="2471428"/>
            <a:ext cx="8144134" cy="1373070"/>
          </a:xfrm>
        </p:spPr>
        <p:txBody>
          <a:bodyPr/>
          <a:lstStyle/>
          <a:p>
            <a:pPr algn="ctr"/>
            <a:r>
              <a:rPr lang="en-GB" dirty="0"/>
              <a:t>MySQL	</a:t>
            </a:r>
            <a:endParaRPr lang="en-IN" dirty="0"/>
          </a:p>
        </p:txBody>
      </p:sp>
      <p:sp>
        <p:nvSpPr>
          <p:cNvPr id="3" name="Subtitle 2">
            <a:extLst>
              <a:ext uri="{FF2B5EF4-FFF2-40B4-BE49-F238E27FC236}">
                <a16:creationId xmlns:a16="http://schemas.microsoft.com/office/drawing/2014/main" id="{07BFF3E1-4CC6-1A2D-7246-1938A3223A13}"/>
              </a:ext>
            </a:extLst>
          </p:cNvPr>
          <p:cNvSpPr>
            <a:spLocks noGrp="1"/>
          </p:cNvSpPr>
          <p:nvPr>
            <p:ph type="subTitle" idx="1"/>
          </p:nvPr>
        </p:nvSpPr>
        <p:spPr>
          <a:xfrm>
            <a:off x="2252547" y="3996267"/>
            <a:ext cx="9250476" cy="1388534"/>
          </a:xfrm>
        </p:spPr>
        <p:txBody>
          <a:bodyPr>
            <a:normAutofit/>
          </a:bodyPr>
          <a:lstStyle/>
          <a:p>
            <a:pPr algn="ctr"/>
            <a:r>
              <a:rPr lang="en-GB" sz="2400" dirty="0">
                <a:solidFill>
                  <a:srgbClr val="002060"/>
                </a:solidFill>
                <a:latin typeface="Berlin Sans FB" panose="020E0602020502020306" pitchFamily="34" charset="0"/>
              </a:rPr>
              <a:t>Introduction to MySQL and Important DDL Commands</a:t>
            </a:r>
            <a:endParaRPr lang="en-IN" sz="2400" dirty="0">
              <a:solidFill>
                <a:srgbClr val="002060"/>
              </a:solidFill>
              <a:latin typeface="Berlin Sans FB" panose="020E0602020502020306" pitchFamily="34" charset="0"/>
            </a:endParaRPr>
          </a:p>
        </p:txBody>
      </p:sp>
      <p:sp>
        <p:nvSpPr>
          <p:cNvPr id="4" name="TextBox 3">
            <a:extLst>
              <a:ext uri="{FF2B5EF4-FFF2-40B4-BE49-F238E27FC236}">
                <a16:creationId xmlns:a16="http://schemas.microsoft.com/office/drawing/2014/main" id="{5ADCF772-DB9C-E644-F556-D06A9C23653F}"/>
              </a:ext>
            </a:extLst>
          </p:cNvPr>
          <p:cNvSpPr txBox="1"/>
          <p:nvPr/>
        </p:nvSpPr>
        <p:spPr>
          <a:xfrm>
            <a:off x="5965903" y="3013501"/>
            <a:ext cx="1940312" cy="830997"/>
          </a:xfrm>
          <a:prstGeom prst="rect">
            <a:avLst/>
          </a:prstGeom>
          <a:noFill/>
        </p:spPr>
        <p:txBody>
          <a:bodyPr wrap="square" rtlCol="0">
            <a:spAutoFit/>
          </a:bodyPr>
          <a:lstStyle/>
          <a:p>
            <a:r>
              <a:rPr lang="en-GB" sz="4800" dirty="0">
                <a:solidFill>
                  <a:schemeClr val="accent6">
                    <a:lumMod val="75000"/>
                  </a:schemeClr>
                </a:solidFill>
              </a:rPr>
              <a:t>Day 02</a:t>
            </a:r>
            <a:endParaRPr lang="en-IN" sz="4800" dirty="0">
              <a:solidFill>
                <a:schemeClr val="accent6">
                  <a:lumMod val="75000"/>
                </a:schemeClr>
              </a:solidFill>
            </a:endParaRPr>
          </a:p>
        </p:txBody>
      </p:sp>
    </p:spTree>
    <p:extLst>
      <p:ext uri="{BB962C8B-B14F-4D97-AF65-F5344CB8AC3E}">
        <p14:creationId xmlns:p14="http://schemas.microsoft.com/office/powerpoint/2010/main" val="3327429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F83F5F-50B3-D672-9F0E-CAEFF6548B56}"/>
              </a:ext>
            </a:extLst>
          </p:cNvPr>
          <p:cNvSpPr txBox="1"/>
          <p:nvPr/>
        </p:nvSpPr>
        <p:spPr>
          <a:xfrm>
            <a:off x="10214516" y="122663"/>
            <a:ext cx="2129883" cy="461665"/>
          </a:xfrm>
          <a:prstGeom prst="rect">
            <a:avLst/>
          </a:prstGeom>
          <a:noFill/>
        </p:spPr>
        <p:txBody>
          <a:bodyPr wrap="square" rtlCol="0">
            <a:spAutoFit/>
          </a:bodyPr>
          <a:lstStyle/>
          <a:p>
            <a:r>
              <a:rPr lang="en-GB" sz="2400" dirty="0">
                <a:solidFill>
                  <a:schemeClr val="accent5">
                    <a:lumMod val="50000"/>
                  </a:schemeClr>
                </a:solidFill>
              </a:rPr>
              <a:t>FOREIGN KEY </a:t>
            </a:r>
            <a:endParaRPr lang="en-IN" sz="2400" dirty="0">
              <a:solidFill>
                <a:schemeClr val="accent5">
                  <a:lumMod val="50000"/>
                </a:schemeClr>
              </a:solidFill>
            </a:endParaRPr>
          </a:p>
        </p:txBody>
      </p:sp>
      <p:pic>
        <p:nvPicPr>
          <p:cNvPr id="7" name="Picture 6">
            <a:extLst>
              <a:ext uri="{FF2B5EF4-FFF2-40B4-BE49-F238E27FC236}">
                <a16:creationId xmlns:a16="http://schemas.microsoft.com/office/drawing/2014/main" id="{852F1395-57ED-BBD3-0FA5-61033FA1C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289" y="540901"/>
            <a:ext cx="10173628" cy="3771466"/>
          </a:xfrm>
          <a:prstGeom prst="rect">
            <a:avLst/>
          </a:prstGeom>
        </p:spPr>
      </p:pic>
      <p:sp>
        <p:nvSpPr>
          <p:cNvPr id="9" name="TextBox 8">
            <a:extLst>
              <a:ext uri="{FF2B5EF4-FFF2-40B4-BE49-F238E27FC236}">
                <a16:creationId xmlns:a16="http://schemas.microsoft.com/office/drawing/2014/main" id="{E5361EB3-A1B0-0521-E414-6C878A4E107E}"/>
              </a:ext>
            </a:extLst>
          </p:cNvPr>
          <p:cNvSpPr txBox="1"/>
          <p:nvPr/>
        </p:nvSpPr>
        <p:spPr>
          <a:xfrm>
            <a:off x="1628078" y="4312367"/>
            <a:ext cx="10262839" cy="2062103"/>
          </a:xfrm>
          <a:prstGeom prst="rect">
            <a:avLst/>
          </a:prstGeom>
          <a:noFill/>
        </p:spPr>
        <p:txBody>
          <a:bodyPr wrap="square" rtlCol="0">
            <a:spAutoFit/>
          </a:bodyPr>
          <a:lstStyle/>
          <a:p>
            <a:pPr marL="285750" indent="-285750" algn="just">
              <a:buFont typeface="Wingdings" panose="05000000000000000000" pitchFamily="2" charset="2"/>
              <a:buChar char="q"/>
            </a:pPr>
            <a:r>
              <a:rPr lang="en-GB" sz="1600" dirty="0">
                <a:latin typeface="Bookman Old Style" panose="02050604050505020204" pitchFamily="18" charset="0"/>
              </a:rPr>
              <a:t>Keep in mind the previous slide that has ‘students’ table.</a:t>
            </a:r>
          </a:p>
          <a:p>
            <a:pPr algn="just"/>
            <a:endParaRPr lang="en-GB" sz="1600" dirty="0">
              <a:latin typeface="Bookman Old Style" panose="02050604050505020204" pitchFamily="18" charset="0"/>
            </a:endParaRPr>
          </a:p>
          <a:p>
            <a:pPr marL="285750" indent="-285750" algn="just">
              <a:buFont typeface="Wingdings" panose="05000000000000000000" pitchFamily="2" charset="2"/>
              <a:buChar char="q"/>
            </a:pPr>
            <a:r>
              <a:rPr lang="en-GB" sz="1600" dirty="0">
                <a:latin typeface="Bookman Old Style" panose="02050604050505020204" pitchFamily="18" charset="0"/>
              </a:rPr>
              <a:t>We create another table ‘classes’ having info about classes offered at school.</a:t>
            </a:r>
          </a:p>
          <a:p>
            <a:pPr algn="just"/>
            <a:endParaRPr lang="en-GB" sz="1600" dirty="0">
              <a:latin typeface="Bookman Old Style" panose="02050604050505020204" pitchFamily="18" charset="0"/>
            </a:endParaRPr>
          </a:p>
          <a:p>
            <a:pPr marL="285750" indent="-285750" algn="just">
              <a:buFont typeface="Wingdings" panose="05000000000000000000" pitchFamily="2" charset="2"/>
              <a:buChar char="q"/>
            </a:pPr>
            <a:r>
              <a:rPr lang="en-GB" sz="1600" dirty="0">
                <a:latin typeface="Bookman Old Style" panose="02050604050505020204" pitchFamily="18" charset="0"/>
              </a:rPr>
              <a:t>We have to associate each class with ‘students’ enrolled in it using FOREIGN KEY as above.</a:t>
            </a:r>
          </a:p>
          <a:p>
            <a:pPr algn="just"/>
            <a:endParaRPr lang="en-GB" sz="1600" dirty="0">
              <a:latin typeface="Bookman Old Style" panose="02050604050505020204" pitchFamily="18" charset="0"/>
            </a:endParaRPr>
          </a:p>
          <a:p>
            <a:pPr marL="285750" indent="-285750" algn="just">
              <a:buFont typeface="Wingdings" panose="05000000000000000000" pitchFamily="2" charset="2"/>
              <a:buChar char="q"/>
            </a:pPr>
            <a:r>
              <a:rPr lang="en-IN" sz="1600" dirty="0">
                <a:latin typeface="Bookman Old Style" panose="02050604050505020204" pitchFamily="18" charset="0"/>
              </a:rPr>
              <a:t>We have to make sure that we enter the values in the ‘classes’ table associated with the relevant ‘</a:t>
            </a:r>
            <a:r>
              <a:rPr lang="en-IN" sz="1600" dirty="0" err="1">
                <a:latin typeface="Bookman Old Style" panose="02050604050505020204" pitchFamily="18" charset="0"/>
              </a:rPr>
              <a:t>student_id</a:t>
            </a:r>
            <a:r>
              <a:rPr lang="en-IN" sz="1600" dirty="0">
                <a:latin typeface="Bookman Old Style" panose="02050604050505020204" pitchFamily="18" charset="0"/>
              </a:rPr>
              <a:t>’ in previous ‘student’ table, or else the INSERT statement will fail with an error. </a:t>
            </a:r>
          </a:p>
        </p:txBody>
      </p:sp>
    </p:spTree>
    <p:extLst>
      <p:ext uri="{BB962C8B-B14F-4D97-AF65-F5344CB8AC3E}">
        <p14:creationId xmlns:p14="http://schemas.microsoft.com/office/powerpoint/2010/main" val="2303664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F83F5F-50B3-D672-9F0E-CAEFF6548B56}"/>
              </a:ext>
            </a:extLst>
          </p:cNvPr>
          <p:cNvSpPr txBox="1"/>
          <p:nvPr/>
        </p:nvSpPr>
        <p:spPr>
          <a:xfrm>
            <a:off x="10749776" y="122663"/>
            <a:ext cx="1594623" cy="461665"/>
          </a:xfrm>
          <a:prstGeom prst="rect">
            <a:avLst/>
          </a:prstGeom>
          <a:noFill/>
        </p:spPr>
        <p:txBody>
          <a:bodyPr wrap="square" rtlCol="0">
            <a:spAutoFit/>
          </a:bodyPr>
          <a:lstStyle/>
          <a:p>
            <a:r>
              <a:rPr lang="en-GB" sz="2400" dirty="0">
                <a:solidFill>
                  <a:schemeClr val="accent5">
                    <a:lumMod val="50000"/>
                  </a:schemeClr>
                </a:solidFill>
              </a:rPr>
              <a:t>CASCADE</a:t>
            </a:r>
            <a:endParaRPr lang="en-IN" sz="2400" dirty="0">
              <a:solidFill>
                <a:schemeClr val="accent5">
                  <a:lumMod val="50000"/>
                </a:schemeClr>
              </a:solidFill>
            </a:endParaRPr>
          </a:p>
        </p:txBody>
      </p:sp>
      <p:pic>
        <p:nvPicPr>
          <p:cNvPr id="4" name="Picture 3">
            <a:extLst>
              <a:ext uri="{FF2B5EF4-FFF2-40B4-BE49-F238E27FC236}">
                <a16:creationId xmlns:a16="http://schemas.microsoft.com/office/drawing/2014/main" id="{7DDABF01-BD7A-8617-2060-6CEAFBAC0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539677" cy="6858000"/>
          </a:xfrm>
          <a:prstGeom prst="rect">
            <a:avLst/>
          </a:prstGeom>
        </p:spPr>
      </p:pic>
      <p:pic>
        <p:nvPicPr>
          <p:cNvPr id="6" name="Picture 5">
            <a:extLst>
              <a:ext uri="{FF2B5EF4-FFF2-40B4-BE49-F238E27FC236}">
                <a16:creationId xmlns:a16="http://schemas.microsoft.com/office/drawing/2014/main" id="{5D83D905-AE1F-6653-3D52-C7AE50C74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3905" y="637786"/>
            <a:ext cx="6439799" cy="2150020"/>
          </a:xfrm>
          <a:prstGeom prst="rect">
            <a:avLst/>
          </a:prstGeom>
        </p:spPr>
      </p:pic>
      <p:sp>
        <p:nvSpPr>
          <p:cNvPr id="8" name="TextBox 7">
            <a:extLst>
              <a:ext uri="{FF2B5EF4-FFF2-40B4-BE49-F238E27FC236}">
                <a16:creationId xmlns:a16="http://schemas.microsoft.com/office/drawing/2014/main" id="{2F8F4E2C-A3BA-C297-D4D8-CD12C0D611D5}"/>
              </a:ext>
            </a:extLst>
          </p:cNvPr>
          <p:cNvSpPr txBox="1"/>
          <p:nvPr/>
        </p:nvSpPr>
        <p:spPr>
          <a:xfrm>
            <a:off x="5663905" y="2841264"/>
            <a:ext cx="6439799" cy="4031873"/>
          </a:xfrm>
          <a:prstGeom prst="rect">
            <a:avLst/>
          </a:prstGeom>
          <a:noFill/>
        </p:spPr>
        <p:txBody>
          <a:bodyPr wrap="square" rtlCol="0">
            <a:spAutoFit/>
          </a:bodyPr>
          <a:lstStyle/>
          <a:p>
            <a:pPr marL="285750" indent="-285750">
              <a:buFont typeface="Wingdings" panose="05000000000000000000" pitchFamily="2" charset="2"/>
              <a:buChar char="q"/>
            </a:pPr>
            <a:r>
              <a:rPr lang="en-GB" sz="1600" dirty="0">
                <a:latin typeface="Bookman Old Style" panose="02050604050505020204" pitchFamily="18" charset="0"/>
              </a:rPr>
              <a:t>This is one example of CASCADE for understanding the concept.</a:t>
            </a:r>
          </a:p>
          <a:p>
            <a:pPr marL="285750" indent="-285750">
              <a:buFont typeface="Wingdings" panose="05000000000000000000" pitchFamily="2" charset="2"/>
              <a:buChar char="q"/>
            </a:pPr>
            <a:endParaRPr lang="en-GB" sz="1600" dirty="0">
              <a:latin typeface="Bookman Old Style" panose="02050604050505020204" pitchFamily="18" charset="0"/>
            </a:endParaRPr>
          </a:p>
          <a:p>
            <a:pPr marL="285750" indent="-285750">
              <a:buFont typeface="Wingdings" panose="05000000000000000000" pitchFamily="2" charset="2"/>
              <a:buChar char="q"/>
            </a:pPr>
            <a:r>
              <a:rPr lang="en-GB" sz="1600" dirty="0">
                <a:latin typeface="Bookman Old Style" panose="02050604050505020204" pitchFamily="18" charset="0"/>
              </a:rPr>
              <a:t>We create a new ‘student’ &amp; ‘classes’ tables with PRIMARY KEY &amp; FOREIGN KEY. (left side image)</a:t>
            </a:r>
          </a:p>
          <a:p>
            <a:pPr marL="285750" indent="-285750">
              <a:buFont typeface="Wingdings" panose="05000000000000000000" pitchFamily="2" charset="2"/>
              <a:buChar char="q"/>
            </a:pPr>
            <a:endParaRPr lang="en-GB" sz="1600" dirty="0">
              <a:latin typeface="Bookman Old Style" panose="02050604050505020204" pitchFamily="18" charset="0"/>
            </a:endParaRPr>
          </a:p>
          <a:p>
            <a:pPr marL="285750" indent="-285750">
              <a:buFont typeface="Wingdings" panose="05000000000000000000" pitchFamily="2" charset="2"/>
              <a:buChar char="q"/>
            </a:pPr>
            <a:r>
              <a:rPr lang="en-GB" sz="1600" dirty="0">
                <a:latin typeface="Bookman Old Style" panose="02050604050505020204" pitchFamily="18" charset="0"/>
              </a:rPr>
              <a:t>Now we try applying CASCADE on a ‘students’ table and a ‘classes’ table with an ‘ON DELETE CASCADE’ constraint on the ‘</a:t>
            </a:r>
            <a:r>
              <a:rPr lang="en-GB" sz="1600" dirty="0" err="1">
                <a:latin typeface="Bookman Old Style" panose="02050604050505020204" pitchFamily="18" charset="0"/>
              </a:rPr>
              <a:t>student_id</a:t>
            </a:r>
            <a:r>
              <a:rPr lang="en-GB" sz="1600" dirty="0">
                <a:latin typeface="Bookman Old Style" panose="02050604050505020204" pitchFamily="18" charset="0"/>
              </a:rPr>
              <a:t>’ foreign key column.</a:t>
            </a:r>
          </a:p>
          <a:p>
            <a:r>
              <a:rPr lang="en-GB" sz="1600" dirty="0">
                <a:latin typeface="Bookman Old Style" panose="02050604050505020204" pitchFamily="18" charset="0"/>
              </a:rPr>
              <a:t> </a:t>
            </a:r>
          </a:p>
          <a:p>
            <a:pPr marL="285750" indent="-285750">
              <a:buFont typeface="Wingdings" panose="05000000000000000000" pitchFamily="2" charset="2"/>
              <a:buChar char="q"/>
            </a:pPr>
            <a:r>
              <a:rPr lang="en-IN" sz="1600" dirty="0">
                <a:latin typeface="Bookman Old Style" panose="02050604050505020204" pitchFamily="18" charset="0"/>
              </a:rPr>
              <a:t>We then delete a row from ‘students table’ to verify the CASCADE constraint (right side image)</a:t>
            </a:r>
          </a:p>
          <a:p>
            <a:pPr marL="285750" indent="-285750">
              <a:buFont typeface="Wingdings" panose="05000000000000000000" pitchFamily="2" charset="2"/>
              <a:buChar char="q"/>
            </a:pPr>
            <a:endParaRPr lang="en-IN" sz="1600" dirty="0">
              <a:latin typeface="Bookman Old Style" panose="02050604050505020204" pitchFamily="18" charset="0"/>
            </a:endParaRPr>
          </a:p>
          <a:p>
            <a:pPr marL="285750" indent="-285750">
              <a:buFont typeface="Wingdings" panose="05000000000000000000" pitchFamily="2" charset="2"/>
              <a:buChar char="q"/>
            </a:pPr>
            <a:r>
              <a:rPr lang="en-IN" sz="1600" dirty="0">
                <a:latin typeface="Bookman Old Style" panose="02050604050505020204" pitchFamily="18" charset="0"/>
              </a:rPr>
              <a:t>In the output, we can see that the corresponding rows in the ‘classes’ tables are also deleted, and the CASCADE constraint has worked perfectly.</a:t>
            </a:r>
          </a:p>
        </p:txBody>
      </p:sp>
    </p:spTree>
    <p:extLst>
      <p:ext uri="{BB962C8B-B14F-4D97-AF65-F5344CB8AC3E}">
        <p14:creationId xmlns:p14="http://schemas.microsoft.com/office/powerpoint/2010/main" val="2799330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F83F5F-50B3-D672-9F0E-CAEFF6548B56}"/>
              </a:ext>
            </a:extLst>
          </p:cNvPr>
          <p:cNvSpPr txBox="1"/>
          <p:nvPr/>
        </p:nvSpPr>
        <p:spPr>
          <a:xfrm>
            <a:off x="11140068" y="122663"/>
            <a:ext cx="1204331" cy="461665"/>
          </a:xfrm>
          <a:prstGeom prst="rect">
            <a:avLst/>
          </a:prstGeom>
          <a:noFill/>
        </p:spPr>
        <p:txBody>
          <a:bodyPr wrap="square" rtlCol="0">
            <a:spAutoFit/>
          </a:bodyPr>
          <a:lstStyle/>
          <a:p>
            <a:r>
              <a:rPr lang="en-GB" sz="2400" dirty="0">
                <a:solidFill>
                  <a:schemeClr val="accent5">
                    <a:lumMod val="50000"/>
                  </a:schemeClr>
                </a:solidFill>
                <a:latin typeface="Bookman Old Style" panose="02050604050505020204" pitchFamily="18" charset="0"/>
              </a:rPr>
              <a:t>DROP</a:t>
            </a:r>
            <a:endParaRPr lang="en-IN" sz="2400" dirty="0">
              <a:solidFill>
                <a:schemeClr val="accent5">
                  <a:lumMod val="50000"/>
                </a:schemeClr>
              </a:solidFill>
              <a:latin typeface="Bookman Old Style" panose="02050604050505020204" pitchFamily="18" charset="0"/>
            </a:endParaRPr>
          </a:p>
        </p:txBody>
      </p:sp>
      <p:pic>
        <p:nvPicPr>
          <p:cNvPr id="14" name="Picture 13">
            <a:extLst>
              <a:ext uri="{FF2B5EF4-FFF2-40B4-BE49-F238E27FC236}">
                <a16:creationId xmlns:a16="http://schemas.microsoft.com/office/drawing/2014/main" id="{F3CC5DF4-C829-8350-56B6-81D6DEA26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92" y="30592"/>
            <a:ext cx="2438740" cy="2817260"/>
          </a:xfrm>
          <a:prstGeom prst="rect">
            <a:avLst/>
          </a:prstGeom>
        </p:spPr>
      </p:pic>
      <p:pic>
        <p:nvPicPr>
          <p:cNvPr id="21" name="Picture 20">
            <a:extLst>
              <a:ext uri="{FF2B5EF4-FFF2-40B4-BE49-F238E27FC236}">
                <a16:creationId xmlns:a16="http://schemas.microsoft.com/office/drawing/2014/main" id="{CD875DE4-39D5-37BA-16DE-4A54565B1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442" y="3761780"/>
            <a:ext cx="6229442" cy="1274238"/>
          </a:xfrm>
          <a:prstGeom prst="rect">
            <a:avLst/>
          </a:prstGeom>
        </p:spPr>
      </p:pic>
      <p:pic>
        <p:nvPicPr>
          <p:cNvPr id="23" name="Picture 22">
            <a:extLst>
              <a:ext uri="{FF2B5EF4-FFF2-40B4-BE49-F238E27FC236}">
                <a16:creationId xmlns:a16="http://schemas.microsoft.com/office/drawing/2014/main" id="{CAB8405A-B2AF-EB71-5B03-C09B764FB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28" y="5045321"/>
            <a:ext cx="6110528" cy="1467278"/>
          </a:xfrm>
          <a:prstGeom prst="rect">
            <a:avLst/>
          </a:prstGeom>
        </p:spPr>
      </p:pic>
      <p:pic>
        <p:nvPicPr>
          <p:cNvPr id="25" name="Picture 24">
            <a:extLst>
              <a:ext uri="{FF2B5EF4-FFF2-40B4-BE49-F238E27FC236}">
                <a16:creationId xmlns:a16="http://schemas.microsoft.com/office/drawing/2014/main" id="{6A0ED924-76FF-F51B-26D0-334574F59E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2966" y="1065807"/>
            <a:ext cx="5058481" cy="2518610"/>
          </a:xfrm>
          <a:prstGeom prst="rect">
            <a:avLst/>
          </a:prstGeom>
        </p:spPr>
      </p:pic>
      <p:sp>
        <p:nvSpPr>
          <p:cNvPr id="27" name="Arrow: Left 26">
            <a:extLst>
              <a:ext uri="{FF2B5EF4-FFF2-40B4-BE49-F238E27FC236}">
                <a16:creationId xmlns:a16="http://schemas.microsoft.com/office/drawing/2014/main" id="{C4CEB194-9841-68C2-D6F5-C241D59A9FB4}"/>
              </a:ext>
            </a:extLst>
          </p:cNvPr>
          <p:cNvSpPr/>
          <p:nvPr/>
        </p:nvSpPr>
        <p:spPr>
          <a:xfrm>
            <a:off x="2475285" y="514439"/>
            <a:ext cx="914400" cy="3251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Bookman Old Style" panose="02050604050505020204" pitchFamily="18" charset="0"/>
            </a:endParaRPr>
          </a:p>
        </p:txBody>
      </p:sp>
      <p:sp>
        <p:nvSpPr>
          <p:cNvPr id="28" name="Arrow: Left 27">
            <a:extLst>
              <a:ext uri="{FF2B5EF4-FFF2-40B4-BE49-F238E27FC236}">
                <a16:creationId xmlns:a16="http://schemas.microsoft.com/office/drawing/2014/main" id="{4C5EB0E6-37DF-13FE-25B2-168FAD3827C2}"/>
              </a:ext>
            </a:extLst>
          </p:cNvPr>
          <p:cNvSpPr/>
          <p:nvPr/>
        </p:nvSpPr>
        <p:spPr>
          <a:xfrm>
            <a:off x="6219119" y="4830054"/>
            <a:ext cx="914400" cy="3251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Bookman Old Style" panose="02050604050505020204" pitchFamily="18" charset="0"/>
            </a:endParaRPr>
          </a:p>
        </p:txBody>
      </p:sp>
      <p:sp>
        <p:nvSpPr>
          <p:cNvPr id="38" name="Arrow: Right 37">
            <a:extLst>
              <a:ext uri="{FF2B5EF4-FFF2-40B4-BE49-F238E27FC236}">
                <a16:creationId xmlns:a16="http://schemas.microsoft.com/office/drawing/2014/main" id="{B0265D15-3881-E813-3832-FD08818D8B54}"/>
              </a:ext>
            </a:extLst>
          </p:cNvPr>
          <p:cNvSpPr/>
          <p:nvPr/>
        </p:nvSpPr>
        <p:spPr>
          <a:xfrm>
            <a:off x="6356195" y="2438352"/>
            <a:ext cx="646771" cy="325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Bookman Old Style" panose="02050604050505020204" pitchFamily="18" charset="0"/>
            </a:endParaRPr>
          </a:p>
        </p:txBody>
      </p:sp>
      <p:sp>
        <p:nvSpPr>
          <p:cNvPr id="39" name="Rectangle 38">
            <a:extLst>
              <a:ext uri="{FF2B5EF4-FFF2-40B4-BE49-F238E27FC236}">
                <a16:creationId xmlns:a16="http://schemas.microsoft.com/office/drawing/2014/main" id="{505DD9EC-C5D6-0849-067C-38E1426E36FE}"/>
              </a:ext>
            </a:extLst>
          </p:cNvPr>
          <p:cNvSpPr/>
          <p:nvPr/>
        </p:nvSpPr>
        <p:spPr>
          <a:xfrm>
            <a:off x="2609385" y="1702798"/>
            <a:ext cx="3746810" cy="1796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latin typeface="Bookman Old Style" panose="02050604050505020204" pitchFamily="18" charset="0"/>
              </a:rPr>
              <a:t>Here, We Drop the Database, and Notice the SCHEMAS section, we no longer have the ‘</a:t>
            </a:r>
            <a:r>
              <a:rPr lang="en-GB" sz="1600" dirty="0" err="1">
                <a:latin typeface="Bookman Old Style" panose="02050604050505020204" pitchFamily="18" charset="0"/>
              </a:rPr>
              <a:t>mydatabase</a:t>
            </a:r>
            <a:r>
              <a:rPr lang="en-GB" sz="1600" dirty="0">
                <a:latin typeface="Bookman Old Style" panose="02050604050505020204" pitchFamily="18" charset="0"/>
              </a:rPr>
              <a:t>’ database</a:t>
            </a:r>
            <a:endParaRPr lang="en-IN" sz="1600" dirty="0">
              <a:latin typeface="Bookman Old Style" panose="02050604050505020204" pitchFamily="18" charset="0"/>
            </a:endParaRPr>
          </a:p>
        </p:txBody>
      </p:sp>
      <p:sp>
        <p:nvSpPr>
          <p:cNvPr id="40" name="Rectangle 39">
            <a:extLst>
              <a:ext uri="{FF2B5EF4-FFF2-40B4-BE49-F238E27FC236}">
                <a16:creationId xmlns:a16="http://schemas.microsoft.com/office/drawing/2014/main" id="{A8A88A74-D26E-8F29-1228-F6A0D2736264}"/>
              </a:ext>
            </a:extLst>
          </p:cNvPr>
          <p:cNvSpPr/>
          <p:nvPr/>
        </p:nvSpPr>
        <p:spPr>
          <a:xfrm>
            <a:off x="3278459" y="71058"/>
            <a:ext cx="3724507" cy="1211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latin typeface="Bookman Old Style" panose="02050604050505020204" pitchFamily="18" charset="0"/>
              </a:rPr>
              <a:t>Here, We can see ‘</a:t>
            </a:r>
            <a:r>
              <a:rPr lang="en-GB" sz="1600" dirty="0" err="1">
                <a:latin typeface="Bookman Old Style" panose="02050604050505020204" pitchFamily="18" charset="0"/>
              </a:rPr>
              <a:t>mytable</a:t>
            </a:r>
            <a:r>
              <a:rPr lang="en-GB" sz="1600" dirty="0">
                <a:latin typeface="Bookman Old Style" panose="02050604050505020204" pitchFamily="18" charset="0"/>
              </a:rPr>
              <a:t>’ table in ‘</a:t>
            </a:r>
            <a:r>
              <a:rPr lang="en-GB" sz="1600" dirty="0" err="1">
                <a:latin typeface="Bookman Old Style" panose="02050604050505020204" pitchFamily="18" charset="0"/>
              </a:rPr>
              <a:t>mydatabase</a:t>
            </a:r>
            <a:r>
              <a:rPr lang="en-GB" sz="1600" dirty="0">
                <a:latin typeface="Bookman Old Style" panose="02050604050505020204" pitchFamily="18" charset="0"/>
              </a:rPr>
              <a:t>’ database.</a:t>
            </a:r>
            <a:endParaRPr lang="en-IN" sz="1600" dirty="0">
              <a:latin typeface="Bookman Old Style" panose="02050604050505020204" pitchFamily="18" charset="0"/>
            </a:endParaRPr>
          </a:p>
        </p:txBody>
      </p:sp>
      <p:sp>
        <p:nvSpPr>
          <p:cNvPr id="44" name="Rectangle 43">
            <a:extLst>
              <a:ext uri="{FF2B5EF4-FFF2-40B4-BE49-F238E27FC236}">
                <a16:creationId xmlns:a16="http://schemas.microsoft.com/office/drawing/2014/main" id="{289A2BC2-9232-FB56-C850-0D368ED7E358}"/>
              </a:ext>
            </a:extLst>
          </p:cNvPr>
          <p:cNvSpPr/>
          <p:nvPr/>
        </p:nvSpPr>
        <p:spPr>
          <a:xfrm>
            <a:off x="7040592" y="3695339"/>
            <a:ext cx="5058481" cy="3039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q"/>
            </a:pPr>
            <a:r>
              <a:rPr lang="en-GB" sz="1800" dirty="0">
                <a:latin typeface="Bookman Old Style" panose="02050604050505020204" pitchFamily="18" charset="0"/>
              </a:rPr>
              <a:t>We used DROP command to delete ‘</a:t>
            </a:r>
            <a:r>
              <a:rPr lang="en-GB" sz="1800" dirty="0" err="1">
                <a:latin typeface="Bookman Old Style" panose="02050604050505020204" pitchFamily="18" charset="0"/>
              </a:rPr>
              <a:t>mytable</a:t>
            </a:r>
            <a:r>
              <a:rPr lang="en-GB" sz="1800" dirty="0">
                <a:latin typeface="Bookman Old Style" panose="02050604050505020204" pitchFamily="18" charset="0"/>
              </a:rPr>
              <a:t>’ table from the ‘</a:t>
            </a:r>
            <a:r>
              <a:rPr lang="en-GB" sz="1800" dirty="0" err="1">
                <a:latin typeface="Bookman Old Style" panose="02050604050505020204" pitchFamily="18" charset="0"/>
              </a:rPr>
              <a:t>mydatabase</a:t>
            </a:r>
            <a:r>
              <a:rPr lang="en-GB" sz="1800" dirty="0">
                <a:latin typeface="Bookman Old Style" panose="02050604050505020204" pitchFamily="18" charset="0"/>
              </a:rPr>
              <a:t>’ database (Notice the SCHEMAS section in the image*)</a:t>
            </a:r>
          </a:p>
          <a:p>
            <a:pPr marL="285750" indent="-285750" algn="just">
              <a:buFont typeface="Wingdings" panose="05000000000000000000" pitchFamily="2" charset="2"/>
              <a:buChar char="q"/>
            </a:pPr>
            <a:endParaRPr lang="en-IN" sz="1800" dirty="0">
              <a:latin typeface="Bookman Old Style" panose="02050604050505020204" pitchFamily="18" charset="0"/>
            </a:endParaRPr>
          </a:p>
          <a:p>
            <a:pPr marL="285750" indent="-285750" algn="just">
              <a:buFont typeface="Wingdings" panose="05000000000000000000" pitchFamily="2" charset="2"/>
              <a:buChar char="q"/>
            </a:pPr>
            <a:r>
              <a:rPr lang="en-IN" sz="1800" dirty="0">
                <a:latin typeface="Bookman Old Style" panose="02050604050505020204" pitchFamily="18" charset="0"/>
              </a:rPr>
              <a:t>See the Action Output Section, After DROP TABLE command, the Table gets deleted and Workbench notifies that the Table doesn’t Exist after using SELECT command (Blue arrow in the image)</a:t>
            </a:r>
            <a:endParaRPr lang="en-GB" sz="1800" dirty="0">
              <a:latin typeface="Bookman Old Style" panose="02050604050505020204" pitchFamily="18" charset="0"/>
            </a:endParaRPr>
          </a:p>
        </p:txBody>
      </p:sp>
    </p:spTree>
    <p:extLst>
      <p:ext uri="{BB962C8B-B14F-4D97-AF65-F5344CB8AC3E}">
        <p14:creationId xmlns:p14="http://schemas.microsoft.com/office/powerpoint/2010/main" val="2166729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F83F5F-50B3-D672-9F0E-CAEFF6548B56}"/>
              </a:ext>
            </a:extLst>
          </p:cNvPr>
          <p:cNvSpPr txBox="1"/>
          <p:nvPr/>
        </p:nvSpPr>
        <p:spPr>
          <a:xfrm>
            <a:off x="9879980" y="122663"/>
            <a:ext cx="2464419" cy="461665"/>
          </a:xfrm>
          <a:prstGeom prst="rect">
            <a:avLst/>
          </a:prstGeom>
          <a:noFill/>
        </p:spPr>
        <p:txBody>
          <a:bodyPr wrap="square" rtlCol="0">
            <a:spAutoFit/>
          </a:bodyPr>
          <a:lstStyle/>
          <a:p>
            <a:r>
              <a:rPr lang="en-GB" sz="2400" dirty="0">
                <a:solidFill>
                  <a:schemeClr val="accent5">
                    <a:lumMod val="50000"/>
                  </a:schemeClr>
                </a:solidFill>
                <a:latin typeface="Bookman Old Style" panose="02050604050505020204" pitchFamily="18" charset="0"/>
              </a:rPr>
              <a:t>CONCLUSION</a:t>
            </a:r>
            <a:endParaRPr lang="en-IN" sz="2400" dirty="0">
              <a:solidFill>
                <a:schemeClr val="accent5">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6890152-5C38-6225-88FA-E47034EDE87B}"/>
              </a:ext>
            </a:extLst>
          </p:cNvPr>
          <p:cNvSpPr txBox="1"/>
          <p:nvPr/>
        </p:nvSpPr>
        <p:spPr>
          <a:xfrm>
            <a:off x="1672683" y="2200595"/>
            <a:ext cx="10169912" cy="2862322"/>
          </a:xfrm>
          <a:prstGeom prst="rect">
            <a:avLst/>
          </a:prstGeom>
          <a:noFill/>
        </p:spPr>
        <p:txBody>
          <a:bodyPr wrap="square" rtlCol="0">
            <a:spAutoFit/>
          </a:bodyPr>
          <a:lstStyle/>
          <a:p>
            <a:pPr marL="285750" indent="-285750">
              <a:buFont typeface="Wingdings" panose="05000000000000000000" pitchFamily="2" charset="2"/>
              <a:buChar char="q"/>
            </a:pPr>
            <a:r>
              <a:rPr lang="en-GB" dirty="0"/>
              <a:t>We have seen SOME of the most commonly used and Important DDL Commands used in MySQL.</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In no way this is a comprehensive presentation, but it definitely refreshes the most important DDL concepts and commands that we may come across in our day-to-day working with MySQL in our Data Analysis </a:t>
            </a:r>
            <a:r>
              <a:rPr lang="en-GB" dirty="0" err="1"/>
              <a:t>endeavor</a:t>
            </a:r>
            <a:r>
              <a:rPr lang="en-GB" dirty="0"/>
              <a:t>.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In the Next presentation, we will Learn about most commonly used DML concepts.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endParaRPr lang="en-GB" dirty="0"/>
          </a:p>
          <a:p>
            <a:pPr algn="ctr"/>
            <a:r>
              <a:rPr lang="en-GB" dirty="0">
                <a:solidFill>
                  <a:srgbClr val="00B0F0"/>
                </a:solidFill>
              </a:rPr>
              <a:t>Have a Nice Time!</a:t>
            </a:r>
            <a:endParaRPr lang="en-IN" dirty="0">
              <a:solidFill>
                <a:srgbClr val="00B0F0"/>
              </a:solidFill>
            </a:endParaRPr>
          </a:p>
        </p:txBody>
      </p:sp>
    </p:spTree>
    <p:extLst>
      <p:ext uri="{BB962C8B-B14F-4D97-AF65-F5344CB8AC3E}">
        <p14:creationId xmlns:p14="http://schemas.microsoft.com/office/powerpoint/2010/main" val="2202896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F83F5F-50B3-D672-9F0E-CAEFF6548B56}"/>
              </a:ext>
            </a:extLst>
          </p:cNvPr>
          <p:cNvSpPr txBox="1"/>
          <p:nvPr/>
        </p:nvSpPr>
        <p:spPr>
          <a:xfrm>
            <a:off x="8842918" y="122663"/>
            <a:ext cx="3501482" cy="461665"/>
          </a:xfrm>
          <a:prstGeom prst="rect">
            <a:avLst/>
          </a:prstGeom>
          <a:noFill/>
        </p:spPr>
        <p:txBody>
          <a:bodyPr wrap="square" rtlCol="0">
            <a:spAutoFit/>
          </a:bodyPr>
          <a:lstStyle/>
          <a:p>
            <a:r>
              <a:rPr lang="en-GB" sz="2400" dirty="0">
                <a:solidFill>
                  <a:schemeClr val="accent5">
                    <a:lumMod val="50000"/>
                  </a:schemeClr>
                </a:solidFill>
              </a:rPr>
              <a:t>Types of SQL Commands</a:t>
            </a:r>
            <a:endParaRPr lang="en-IN" sz="2400" dirty="0">
              <a:solidFill>
                <a:schemeClr val="accent5">
                  <a:lumMod val="50000"/>
                </a:schemeClr>
              </a:solidFill>
            </a:endParaRPr>
          </a:p>
        </p:txBody>
      </p:sp>
      <p:sp>
        <p:nvSpPr>
          <p:cNvPr id="3" name="TextBox 2">
            <a:extLst>
              <a:ext uri="{FF2B5EF4-FFF2-40B4-BE49-F238E27FC236}">
                <a16:creationId xmlns:a16="http://schemas.microsoft.com/office/drawing/2014/main" id="{1B49B6A4-E4BA-C0AC-E4A8-2CB302B1D1B5}"/>
              </a:ext>
            </a:extLst>
          </p:cNvPr>
          <p:cNvSpPr txBox="1"/>
          <p:nvPr/>
        </p:nvSpPr>
        <p:spPr>
          <a:xfrm>
            <a:off x="1583473" y="981307"/>
            <a:ext cx="10147610" cy="5324535"/>
          </a:xfrm>
          <a:prstGeom prst="rect">
            <a:avLst/>
          </a:prstGeom>
          <a:noFill/>
        </p:spPr>
        <p:txBody>
          <a:bodyPr wrap="square" rtlCol="0">
            <a:spAutoFit/>
          </a:bodyPr>
          <a:lstStyle/>
          <a:p>
            <a:pPr marL="342900" indent="-342900">
              <a:buAutoNum type="arabicPeriod"/>
            </a:pPr>
            <a:r>
              <a:rPr lang="en-GB" sz="1700" dirty="0">
                <a:solidFill>
                  <a:srgbClr val="0070C0"/>
                </a:solidFill>
                <a:latin typeface="Bookman Old Style" panose="02050604050505020204" pitchFamily="18" charset="0"/>
              </a:rPr>
              <a:t>Data Definition Language (DDL) :  </a:t>
            </a:r>
          </a:p>
          <a:p>
            <a:pPr lvl="1"/>
            <a:r>
              <a:rPr lang="en-GB" sz="1700" dirty="0">
                <a:solidFill>
                  <a:srgbClr val="0070C0"/>
                </a:solidFill>
                <a:latin typeface="Bookman Old Style" panose="02050604050505020204" pitchFamily="18" charset="0"/>
              </a:rPr>
              <a:t>	</a:t>
            </a:r>
            <a:r>
              <a:rPr lang="en-GB" sz="1700" dirty="0">
                <a:latin typeface="Bookman Old Style" panose="02050604050505020204" pitchFamily="18" charset="0"/>
              </a:rPr>
              <a:t>MySQL Data Definition Language (DDL) commands are used to create, modify, and delete database objects such as tables, indexes, and views.</a:t>
            </a:r>
          </a:p>
          <a:p>
            <a:pPr marL="342900" indent="-342900">
              <a:buAutoNum type="arabicPeriod"/>
            </a:pPr>
            <a:endParaRPr lang="en-GB" sz="1700" dirty="0">
              <a:latin typeface="Bookman Old Style" panose="02050604050505020204" pitchFamily="18" charset="0"/>
            </a:endParaRPr>
          </a:p>
          <a:p>
            <a:pPr marL="342900" indent="-342900">
              <a:buAutoNum type="arabicPeriod"/>
            </a:pPr>
            <a:r>
              <a:rPr lang="en-GB" sz="1700" dirty="0">
                <a:solidFill>
                  <a:srgbClr val="0070C0"/>
                </a:solidFill>
                <a:latin typeface="Bookman Old Style" panose="02050604050505020204" pitchFamily="18" charset="0"/>
              </a:rPr>
              <a:t>Data Manipulation Language (DML) :</a:t>
            </a:r>
          </a:p>
          <a:p>
            <a:pPr lvl="1"/>
            <a:r>
              <a:rPr lang="en-GB" sz="1700" dirty="0">
                <a:solidFill>
                  <a:srgbClr val="0070C0"/>
                </a:solidFill>
                <a:latin typeface="Bookman Old Style" panose="02050604050505020204" pitchFamily="18" charset="0"/>
              </a:rPr>
              <a:t>	 </a:t>
            </a:r>
            <a:r>
              <a:rPr lang="en-GB" sz="1700" dirty="0">
                <a:latin typeface="Bookman Old Style" panose="02050604050505020204" pitchFamily="18" charset="0"/>
              </a:rPr>
              <a:t>Data Manipulation Language (DML) is a set of MySQL commands used to manipulate data in a database. DML commands are used to insert, update, and delete data in a table, as well as retrieve data using SELECT statements. </a:t>
            </a:r>
          </a:p>
          <a:p>
            <a:pPr marL="342900" indent="-342900">
              <a:buAutoNum type="arabicPeriod"/>
            </a:pPr>
            <a:endParaRPr lang="en-GB" sz="1700" dirty="0">
              <a:solidFill>
                <a:srgbClr val="00B0F0"/>
              </a:solidFill>
              <a:latin typeface="Bookman Old Style" panose="02050604050505020204" pitchFamily="18" charset="0"/>
            </a:endParaRPr>
          </a:p>
          <a:p>
            <a:pPr marL="342900" indent="-342900">
              <a:buAutoNum type="arabicPeriod"/>
            </a:pPr>
            <a:r>
              <a:rPr lang="en-GB" sz="1700" dirty="0">
                <a:solidFill>
                  <a:srgbClr val="0070C0"/>
                </a:solidFill>
                <a:latin typeface="Bookman Old Style" panose="02050604050505020204" pitchFamily="18" charset="0"/>
              </a:rPr>
              <a:t>Data Control Language (DCL) : </a:t>
            </a:r>
          </a:p>
          <a:p>
            <a:pPr lvl="1"/>
            <a:r>
              <a:rPr lang="en-GB" sz="1700" dirty="0">
                <a:solidFill>
                  <a:srgbClr val="0070C0"/>
                </a:solidFill>
                <a:latin typeface="Bookman Old Style" panose="02050604050505020204" pitchFamily="18" charset="0"/>
              </a:rPr>
              <a:t>	</a:t>
            </a:r>
            <a:r>
              <a:rPr lang="en-GB" sz="1700" dirty="0">
                <a:latin typeface="Bookman Old Style" panose="02050604050505020204" pitchFamily="18" charset="0"/>
              </a:rPr>
              <a:t>MySQL DCL (Data Control Language) commands are used to manage user access to a database. DCL commands allow database administrators to create, modify, and remove users, and grant or revoke privileges to control access to the database. </a:t>
            </a:r>
          </a:p>
          <a:p>
            <a:pPr marL="342900" indent="-342900">
              <a:buAutoNum type="arabicPeriod"/>
            </a:pPr>
            <a:endParaRPr lang="en-GB" sz="1700" dirty="0">
              <a:latin typeface="Bookman Old Style" panose="02050604050505020204" pitchFamily="18" charset="0"/>
            </a:endParaRPr>
          </a:p>
          <a:p>
            <a:pPr marL="342900" indent="-342900">
              <a:buFontTx/>
              <a:buAutoNum type="arabicPeriod"/>
            </a:pPr>
            <a:r>
              <a:rPr lang="en-GB" sz="1700" dirty="0">
                <a:solidFill>
                  <a:srgbClr val="0070C0"/>
                </a:solidFill>
                <a:latin typeface="Bookman Old Style" panose="02050604050505020204" pitchFamily="18" charset="0"/>
              </a:rPr>
              <a:t>Transaction Control Language (TCL) :</a:t>
            </a:r>
          </a:p>
          <a:p>
            <a:pPr lvl="1"/>
            <a:r>
              <a:rPr lang="en-GB" sz="1700" dirty="0">
                <a:solidFill>
                  <a:srgbClr val="0070C0"/>
                </a:solidFill>
                <a:latin typeface="Bookman Old Style" panose="02050604050505020204" pitchFamily="18" charset="0"/>
              </a:rPr>
              <a:t>	 </a:t>
            </a:r>
            <a:r>
              <a:rPr lang="en-GB" sz="1700" dirty="0">
                <a:latin typeface="Bookman Old Style" panose="02050604050505020204" pitchFamily="18" charset="0"/>
              </a:rPr>
              <a:t>MySQL Transaction Control Language (TCL) commands are used to control transactions in a MySQL database. Transactions are a set of operations that are performed as a single unit of work. A transaction can contain one or more DML (Data Manipulation Language) commands such as INSERT, UPDATE, DELETE, and SELECT.</a:t>
            </a:r>
          </a:p>
          <a:p>
            <a:endParaRPr lang="en-GB" sz="1700" dirty="0">
              <a:latin typeface="Bookman Old Style" panose="02050604050505020204" pitchFamily="18" charset="0"/>
            </a:endParaRPr>
          </a:p>
        </p:txBody>
      </p:sp>
    </p:spTree>
    <p:extLst>
      <p:ext uri="{BB962C8B-B14F-4D97-AF65-F5344CB8AC3E}">
        <p14:creationId xmlns:p14="http://schemas.microsoft.com/office/powerpoint/2010/main" val="52305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F83F5F-50B3-D672-9F0E-CAEFF6548B56}"/>
              </a:ext>
            </a:extLst>
          </p:cNvPr>
          <p:cNvSpPr txBox="1"/>
          <p:nvPr/>
        </p:nvSpPr>
        <p:spPr>
          <a:xfrm>
            <a:off x="8776010" y="122663"/>
            <a:ext cx="3568390" cy="461665"/>
          </a:xfrm>
          <a:prstGeom prst="rect">
            <a:avLst/>
          </a:prstGeom>
          <a:noFill/>
        </p:spPr>
        <p:txBody>
          <a:bodyPr wrap="square" rtlCol="0">
            <a:spAutoFit/>
          </a:bodyPr>
          <a:lstStyle/>
          <a:p>
            <a:r>
              <a:rPr lang="en-GB" sz="2400" dirty="0">
                <a:solidFill>
                  <a:schemeClr val="accent5">
                    <a:lumMod val="50000"/>
                  </a:schemeClr>
                </a:solidFill>
              </a:rPr>
              <a:t>Common DDL Commands</a:t>
            </a:r>
            <a:endParaRPr lang="en-IN" sz="2400" dirty="0">
              <a:solidFill>
                <a:schemeClr val="accent5">
                  <a:lumMod val="50000"/>
                </a:schemeClr>
              </a:solidFill>
            </a:endParaRPr>
          </a:p>
        </p:txBody>
      </p:sp>
      <p:sp>
        <p:nvSpPr>
          <p:cNvPr id="3" name="TextBox 2">
            <a:extLst>
              <a:ext uri="{FF2B5EF4-FFF2-40B4-BE49-F238E27FC236}">
                <a16:creationId xmlns:a16="http://schemas.microsoft.com/office/drawing/2014/main" id="{1B49B6A4-E4BA-C0AC-E4A8-2CB302B1D1B5}"/>
              </a:ext>
            </a:extLst>
          </p:cNvPr>
          <p:cNvSpPr txBox="1"/>
          <p:nvPr/>
        </p:nvSpPr>
        <p:spPr>
          <a:xfrm>
            <a:off x="1583473" y="981307"/>
            <a:ext cx="10147610" cy="5016758"/>
          </a:xfrm>
          <a:prstGeom prst="rect">
            <a:avLst/>
          </a:prstGeom>
          <a:noFill/>
        </p:spPr>
        <p:txBody>
          <a:bodyPr wrap="square" rtlCol="0">
            <a:spAutoFit/>
          </a:bodyPr>
          <a:lstStyle/>
          <a:p>
            <a:pPr marL="342900" indent="-342900" algn="just">
              <a:buFont typeface="Wingdings" panose="05000000000000000000" pitchFamily="2" charset="2"/>
              <a:buChar char="q"/>
            </a:pPr>
            <a:r>
              <a:rPr lang="en-GB" sz="1600" dirty="0">
                <a:solidFill>
                  <a:srgbClr val="0070C0"/>
                </a:solidFill>
                <a:latin typeface="Bookman Old Style" panose="02050604050505020204" pitchFamily="18" charset="0"/>
              </a:rPr>
              <a:t>CREATE:  </a:t>
            </a:r>
            <a:r>
              <a:rPr lang="en-GB" sz="1600" dirty="0">
                <a:latin typeface="Bookman Old Style" panose="02050604050505020204" pitchFamily="18" charset="0"/>
              </a:rPr>
              <a:t>used to create databases &amp; new objects in the database, such as tables, views, indexes, and stored procedures.</a:t>
            </a:r>
            <a:endParaRPr lang="en-GB" sz="1600" dirty="0">
              <a:solidFill>
                <a:srgbClr val="0070C0"/>
              </a:solidFill>
              <a:latin typeface="Bookman Old Style" panose="02050604050505020204" pitchFamily="18" charset="0"/>
            </a:endParaRPr>
          </a:p>
          <a:p>
            <a:pPr algn="just"/>
            <a:r>
              <a:rPr lang="en-GB" sz="1600" dirty="0">
                <a:solidFill>
                  <a:srgbClr val="0070C0"/>
                </a:solidFill>
                <a:latin typeface="Bookman Old Style" panose="02050604050505020204" pitchFamily="18" charset="0"/>
              </a:rPr>
              <a:t>	</a:t>
            </a:r>
            <a:endParaRPr lang="en-GB" sz="1600" dirty="0">
              <a:latin typeface="Bookman Old Style" panose="02050604050505020204" pitchFamily="18" charset="0"/>
            </a:endParaRPr>
          </a:p>
          <a:p>
            <a:pPr marL="342900" indent="-342900" algn="just">
              <a:buFont typeface="Wingdings" panose="05000000000000000000" pitchFamily="2" charset="2"/>
              <a:buChar char="q"/>
            </a:pPr>
            <a:r>
              <a:rPr lang="en-GB" sz="1600" dirty="0">
                <a:solidFill>
                  <a:srgbClr val="0070C0"/>
                </a:solidFill>
                <a:latin typeface="Bookman Old Style" panose="02050604050505020204" pitchFamily="18" charset="0"/>
              </a:rPr>
              <a:t>ALTER: </a:t>
            </a:r>
            <a:r>
              <a:rPr lang="en-GB" sz="1600" dirty="0">
                <a:latin typeface="Bookman Old Style" panose="02050604050505020204" pitchFamily="18" charset="0"/>
              </a:rPr>
              <a:t>This command is used to modify existing objects in the database. </a:t>
            </a:r>
            <a:endParaRPr lang="en-GB" sz="1600" dirty="0">
              <a:solidFill>
                <a:srgbClr val="0070C0"/>
              </a:solidFill>
              <a:latin typeface="Bookman Old Style" panose="02050604050505020204" pitchFamily="18" charset="0"/>
            </a:endParaRPr>
          </a:p>
          <a:p>
            <a:pPr lvl="1" algn="just"/>
            <a:endParaRPr lang="en-GB" sz="1600" dirty="0">
              <a:solidFill>
                <a:srgbClr val="00B0F0"/>
              </a:solidFill>
              <a:latin typeface="Bookman Old Style" panose="02050604050505020204" pitchFamily="18" charset="0"/>
            </a:endParaRPr>
          </a:p>
          <a:p>
            <a:pPr marL="342900" indent="-342900" algn="just">
              <a:buFont typeface="Wingdings" panose="05000000000000000000" pitchFamily="2" charset="2"/>
              <a:buChar char="q"/>
            </a:pPr>
            <a:r>
              <a:rPr lang="en-GB" sz="1600" dirty="0">
                <a:solidFill>
                  <a:srgbClr val="0070C0"/>
                </a:solidFill>
                <a:latin typeface="Bookman Old Style" panose="02050604050505020204" pitchFamily="18" charset="0"/>
              </a:rPr>
              <a:t>DROP: </a:t>
            </a:r>
            <a:r>
              <a:rPr lang="en-GB" sz="1600" dirty="0">
                <a:latin typeface="Bookman Old Style" panose="02050604050505020204" pitchFamily="18" charset="0"/>
              </a:rPr>
              <a:t>This command is used to delete objects from the database.</a:t>
            </a:r>
            <a:endParaRPr lang="en-GB" sz="1600" dirty="0">
              <a:solidFill>
                <a:srgbClr val="0070C0"/>
              </a:solidFill>
              <a:latin typeface="Bookman Old Style" panose="02050604050505020204" pitchFamily="18" charset="0"/>
            </a:endParaRPr>
          </a:p>
          <a:p>
            <a:pPr lvl="1" algn="just"/>
            <a:endParaRPr lang="en-GB" sz="1600" dirty="0">
              <a:latin typeface="Bookman Old Style" panose="02050604050505020204" pitchFamily="18" charset="0"/>
            </a:endParaRPr>
          </a:p>
          <a:p>
            <a:pPr marL="342900" indent="-342900" algn="just">
              <a:buFont typeface="Wingdings" panose="05000000000000000000" pitchFamily="2" charset="2"/>
              <a:buChar char="q"/>
            </a:pPr>
            <a:r>
              <a:rPr lang="en-GB" sz="1600" dirty="0">
                <a:solidFill>
                  <a:srgbClr val="0070C0"/>
                </a:solidFill>
                <a:latin typeface="Bookman Old Style" panose="02050604050505020204" pitchFamily="18" charset="0"/>
              </a:rPr>
              <a:t>TRUNCATE: </a:t>
            </a:r>
            <a:r>
              <a:rPr lang="en-GB" sz="1600" dirty="0">
                <a:latin typeface="Bookman Old Style" panose="02050604050505020204" pitchFamily="18" charset="0"/>
              </a:rPr>
              <a:t>This command is used to delete all the data in a table, but not the table structure itself.</a:t>
            </a:r>
          </a:p>
          <a:p>
            <a:pPr marL="342900" indent="-342900" algn="just">
              <a:buFont typeface="Wingdings" panose="05000000000000000000" pitchFamily="2" charset="2"/>
              <a:buChar char="q"/>
            </a:pPr>
            <a:endParaRPr lang="en-GB" sz="1600" dirty="0">
              <a:latin typeface="Bookman Old Style" panose="02050604050505020204" pitchFamily="18" charset="0"/>
            </a:endParaRPr>
          </a:p>
          <a:p>
            <a:pPr marL="342900" indent="-342900" algn="just">
              <a:buFont typeface="Wingdings" panose="05000000000000000000" pitchFamily="2" charset="2"/>
              <a:buChar char="q"/>
            </a:pPr>
            <a:r>
              <a:rPr lang="en-GB" sz="1600" dirty="0">
                <a:solidFill>
                  <a:srgbClr val="0070C0"/>
                </a:solidFill>
                <a:latin typeface="Bookman Old Style" panose="02050604050505020204" pitchFamily="18" charset="0"/>
              </a:rPr>
              <a:t>RENAME: </a:t>
            </a:r>
            <a:r>
              <a:rPr lang="en-GB" sz="1600" dirty="0">
                <a:latin typeface="Bookman Old Style" panose="02050604050505020204" pitchFamily="18" charset="0"/>
              </a:rPr>
              <a:t>This command is used to rename a database object, such as a table or column.</a:t>
            </a:r>
          </a:p>
          <a:p>
            <a:pPr marL="342900" indent="-342900" algn="just">
              <a:buFont typeface="Wingdings" panose="05000000000000000000" pitchFamily="2" charset="2"/>
              <a:buChar char="q"/>
            </a:pPr>
            <a:endParaRPr lang="en-GB" sz="1600" dirty="0">
              <a:latin typeface="Bookman Old Style" panose="02050604050505020204" pitchFamily="18" charset="0"/>
            </a:endParaRPr>
          </a:p>
          <a:p>
            <a:pPr marL="342900" indent="-342900" algn="just">
              <a:buFont typeface="Wingdings" panose="05000000000000000000" pitchFamily="2" charset="2"/>
              <a:buChar char="q"/>
            </a:pPr>
            <a:r>
              <a:rPr lang="en-GB" sz="1600" dirty="0">
                <a:solidFill>
                  <a:srgbClr val="0070C0"/>
                </a:solidFill>
                <a:latin typeface="Bookman Old Style" panose="02050604050505020204" pitchFamily="18" charset="0"/>
              </a:rPr>
              <a:t>COMMENT: </a:t>
            </a:r>
            <a:r>
              <a:rPr lang="en-GB" sz="1600" dirty="0">
                <a:latin typeface="Bookman Old Style" panose="02050604050505020204" pitchFamily="18" charset="0"/>
              </a:rPr>
              <a:t>This command is used to add comments to a database object, such as a table, column, or index.</a:t>
            </a:r>
          </a:p>
          <a:p>
            <a:pPr marL="342900" indent="-342900" algn="just">
              <a:buFont typeface="Wingdings" panose="05000000000000000000" pitchFamily="2" charset="2"/>
              <a:buChar char="q"/>
            </a:pPr>
            <a:endParaRPr lang="en-GB" sz="1600" dirty="0">
              <a:latin typeface="Bookman Old Style" panose="02050604050505020204" pitchFamily="18" charset="0"/>
            </a:endParaRPr>
          </a:p>
          <a:p>
            <a:pPr marL="342900" indent="-342900" algn="just">
              <a:buFont typeface="Wingdings" panose="05000000000000000000" pitchFamily="2" charset="2"/>
              <a:buChar char="q"/>
            </a:pPr>
            <a:r>
              <a:rPr lang="en-GB" sz="1600" dirty="0">
                <a:solidFill>
                  <a:srgbClr val="0070C0"/>
                </a:solidFill>
                <a:latin typeface="Bookman Old Style" panose="02050604050505020204" pitchFamily="18" charset="0"/>
              </a:rPr>
              <a:t>CONSTRAINT: </a:t>
            </a:r>
            <a:r>
              <a:rPr lang="en-GB" sz="1600" dirty="0">
                <a:latin typeface="Bookman Old Style" panose="02050604050505020204" pitchFamily="18" charset="0"/>
              </a:rPr>
              <a:t>This command is used to enforce rules and restrictions on the data stored in a table, such as unique, primary key, and foreign key constraints.</a:t>
            </a:r>
          </a:p>
          <a:p>
            <a:pPr marL="342900" indent="-342900" algn="just">
              <a:buFont typeface="Wingdings" panose="05000000000000000000" pitchFamily="2" charset="2"/>
              <a:buChar char="q"/>
            </a:pPr>
            <a:endParaRPr lang="en-GB" sz="1600" dirty="0">
              <a:latin typeface="Bookman Old Style" panose="02050604050505020204" pitchFamily="18" charset="0"/>
            </a:endParaRPr>
          </a:p>
          <a:p>
            <a:pPr marL="342900" indent="-342900" algn="just">
              <a:buFont typeface="Wingdings" panose="05000000000000000000" pitchFamily="2" charset="2"/>
              <a:buChar char="q"/>
            </a:pPr>
            <a:r>
              <a:rPr lang="en-GB" sz="1600" dirty="0">
                <a:solidFill>
                  <a:srgbClr val="0070C0"/>
                </a:solidFill>
                <a:latin typeface="Bookman Old Style" panose="02050604050505020204" pitchFamily="18" charset="0"/>
              </a:rPr>
              <a:t>INDEX: </a:t>
            </a:r>
            <a:r>
              <a:rPr lang="en-GB" sz="1600" dirty="0">
                <a:latin typeface="Bookman Old Style" panose="02050604050505020204" pitchFamily="18" charset="0"/>
              </a:rPr>
              <a:t>This command is used to create indexes on one or more columns of a table, which can speed up data retrieval.</a:t>
            </a:r>
          </a:p>
        </p:txBody>
      </p:sp>
    </p:spTree>
    <p:extLst>
      <p:ext uri="{BB962C8B-B14F-4D97-AF65-F5344CB8AC3E}">
        <p14:creationId xmlns:p14="http://schemas.microsoft.com/office/powerpoint/2010/main" val="410800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F83F5F-50B3-D672-9F0E-CAEFF6548B56}"/>
              </a:ext>
            </a:extLst>
          </p:cNvPr>
          <p:cNvSpPr txBox="1"/>
          <p:nvPr/>
        </p:nvSpPr>
        <p:spPr>
          <a:xfrm>
            <a:off x="9233210" y="122663"/>
            <a:ext cx="3111190" cy="461665"/>
          </a:xfrm>
          <a:prstGeom prst="rect">
            <a:avLst/>
          </a:prstGeom>
          <a:noFill/>
        </p:spPr>
        <p:txBody>
          <a:bodyPr wrap="square" rtlCol="0">
            <a:spAutoFit/>
          </a:bodyPr>
          <a:lstStyle/>
          <a:p>
            <a:r>
              <a:rPr lang="en-GB" sz="2400" dirty="0">
                <a:solidFill>
                  <a:schemeClr val="accent5">
                    <a:lumMod val="50000"/>
                  </a:schemeClr>
                </a:solidFill>
              </a:rPr>
              <a:t>Common Constraints</a:t>
            </a:r>
            <a:endParaRPr lang="en-IN" sz="2400" dirty="0">
              <a:solidFill>
                <a:schemeClr val="accent5">
                  <a:lumMod val="50000"/>
                </a:schemeClr>
              </a:solidFill>
            </a:endParaRPr>
          </a:p>
        </p:txBody>
      </p:sp>
      <p:sp>
        <p:nvSpPr>
          <p:cNvPr id="3" name="TextBox 2">
            <a:extLst>
              <a:ext uri="{FF2B5EF4-FFF2-40B4-BE49-F238E27FC236}">
                <a16:creationId xmlns:a16="http://schemas.microsoft.com/office/drawing/2014/main" id="{1B49B6A4-E4BA-C0AC-E4A8-2CB302B1D1B5}"/>
              </a:ext>
            </a:extLst>
          </p:cNvPr>
          <p:cNvSpPr txBox="1"/>
          <p:nvPr/>
        </p:nvSpPr>
        <p:spPr>
          <a:xfrm>
            <a:off x="1583473" y="981307"/>
            <a:ext cx="10147610" cy="5016758"/>
          </a:xfrm>
          <a:prstGeom prst="rect">
            <a:avLst/>
          </a:prstGeom>
          <a:noFill/>
        </p:spPr>
        <p:txBody>
          <a:bodyPr wrap="square" rtlCol="0">
            <a:spAutoFit/>
          </a:bodyPr>
          <a:lstStyle/>
          <a:p>
            <a:pPr marL="342900" indent="-342900" algn="just">
              <a:buFont typeface="Wingdings" panose="05000000000000000000" pitchFamily="2" charset="2"/>
              <a:buChar char="q"/>
            </a:pPr>
            <a:r>
              <a:rPr lang="en-GB" sz="1600" dirty="0">
                <a:solidFill>
                  <a:srgbClr val="0070C0"/>
                </a:solidFill>
                <a:latin typeface="Bookman Old Style" panose="02050604050505020204" pitchFamily="18" charset="0"/>
              </a:rPr>
              <a:t>PRIMARY KEY: </a:t>
            </a:r>
            <a:r>
              <a:rPr lang="en-GB" sz="1600" dirty="0">
                <a:latin typeface="Bookman Old Style" panose="02050604050505020204" pitchFamily="18" charset="0"/>
              </a:rPr>
              <a:t>Used to uniquely identify each record in a table. A primary key column cannot contain null values, and each value must be unique.</a:t>
            </a:r>
            <a:endParaRPr lang="en-GB" sz="1600" dirty="0">
              <a:solidFill>
                <a:srgbClr val="0070C0"/>
              </a:solidFill>
              <a:latin typeface="Bookman Old Style" panose="02050604050505020204" pitchFamily="18" charset="0"/>
            </a:endParaRPr>
          </a:p>
          <a:p>
            <a:pPr algn="just"/>
            <a:r>
              <a:rPr lang="en-GB" sz="1600" dirty="0">
                <a:solidFill>
                  <a:srgbClr val="0070C0"/>
                </a:solidFill>
                <a:latin typeface="Bookman Old Style" panose="02050604050505020204" pitchFamily="18" charset="0"/>
              </a:rPr>
              <a:t>	</a:t>
            </a:r>
            <a:endParaRPr lang="en-GB" sz="1600" dirty="0">
              <a:latin typeface="Bookman Old Style" panose="02050604050505020204" pitchFamily="18" charset="0"/>
            </a:endParaRPr>
          </a:p>
          <a:p>
            <a:pPr marL="342900" indent="-342900" algn="just">
              <a:buFont typeface="Wingdings" panose="05000000000000000000" pitchFamily="2" charset="2"/>
              <a:buChar char="q"/>
            </a:pPr>
            <a:r>
              <a:rPr lang="en-GB" sz="1600" dirty="0">
                <a:solidFill>
                  <a:srgbClr val="0070C0"/>
                </a:solidFill>
                <a:latin typeface="Bookman Old Style" panose="02050604050505020204" pitchFamily="18" charset="0"/>
              </a:rPr>
              <a:t>FOREIGN KEY: </a:t>
            </a:r>
            <a:r>
              <a:rPr lang="en-GB" sz="1600" dirty="0">
                <a:latin typeface="Bookman Old Style" panose="02050604050505020204" pitchFamily="18" charset="0"/>
              </a:rPr>
              <a:t>Used to establish a relationship between two tables. The foreign key column in one table is linked to the primary key column in another table. This ensures that data entered into the foreign key column matches data in the primary key column.</a:t>
            </a:r>
            <a:endParaRPr lang="en-GB" sz="1600" dirty="0">
              <a:solidFill>
                <a:srgbClr val="0070C0"/>
              </a:solidFill>
              <a:latin typeface="Bookman Old Style" panose="02050604050505020204" pitchFamily="18" charset="0"/>
            </a:endParaRPr>
          </a:p>
          <a:p>
            <a:pPr lvl="1" algn="just"/>
            <a:endParaRPr lang="en-GB" sz="1600" dirty="0">
              <a:latin typeface="Bookman Old Style" panose="02050604050505020204" pitchFamily="18" charset="0"/>
            </a:endParaRPr>
          </a:p>
          <a:p>
            <a:pPr marL="342900" indent="-342900" algn="just">
              <a:buFont typeface="Wingdings" panose="05000000000000000000" pitchFamily="2" charset="2"/>
              <a:buChar char="q"/>
            </a:pPr>
            <a:r>
              <a:rPr lang="en-GB" sz="1600" dirty="0">
                <a:solidFill>
                  <a:srgbClr val="0070C0"/>
                </a:solidFill>
                <a:latin typeface="Bookman Old Style" panose="02050604050505020204" pitchFamily="18" charset="0"/>
              </a:rPr>
              <a:t>UNIQUE: </a:t>
            </a:r>
            <a:r>
              <a:rPr lang="en-GB" sz="1600" dirty="0">
                <a:latin typeface="Bookman Old Style" panose="02050604050505020204" pitchFamily="18" charset="0"/>
              </a:rPr>
              <a:t>Ensures that the values in a column are unique, but allows null values.</a:t>
            </a:r>
          </a:p>
          <a:p>
            <a:pPr marL="342900" indent="-342900" algn="just">
              <a:buFont typeface="Wingdings" panose="05000000000000000000" pitchFamily="2" charset="2"/>
              <a:buChar char="q"/>
            </a:pPr>
            <a:endParaRPr lang="en-GB" sz="1600" dirty="0">
              <a:latin typeface="Bookman Old Style" panose="02050604050505020204" pitchFamily="18" charset="0"/>
            </a:endParaRPr>
          </a:p>
          <a:p>
            <a:pPr marL="342900" indent="-342900" algn="just">
              <a:buFont typeface="Wingdings" panose="05000000000000000000" pitchFamily="2" charset="2"/>
              <a:buChar char="q"/>
            </a:pPr>
            <a:r>
              <a:rPr lang="en-GB" sz="1600" dirty="0">
                <a:solidFill>
                  <a:srgbClr val="0070C0"/>
                </a:solidFill>
                <a:latin typeface="Bookman Old Style" panose="02050604050505020204" pitchFamily="18" charset="0"/>
              </a:rPr>
              <a:t>NOT NULL: </a:t>
            </a:r>
            <a:r>
              <a:rPr lang="en-GB" sz="1600" dirty="0">
                <a:latin typeface="Bookman Old Style" panose="02050604050505020204" pitchFamily="18" charset="0"/>
              </a:rPr>
              <a:t>Ensures that a column cannot contain null values.</a:t>
            </a:r>
          </a:p>
          <a:p>
            <a:pPr algn="just"/>
            <a:endParaRPr lang="en-GB" sz="1600" dirty="0">
              <a:latin typeface="Bookman Old Style" panose="02050604050505020204" pitchFamily="18" charset="0"/>
            </a:endParaRPr>
          </a:p>
          <a:p>
            <a:pPr marL="342900" indent="-342900" algn="just">
              <a:buFont typeface="Wingdings" panose="05000000000000000000" pitchFamily="2" charset="2"/>
              <a:buChar char="q"/>
            </a:pPr>
            <a:r>
              <a:rPr lang="en-GB" sz="1600" dirty="0">
                <a:solidFill>
                  <a:srgbClr val="0070C0"/>
                </a:solidFill>
                <a:latin typeface="Bookman Old Style" panose="02050604050505020204" pitchFamily="18" charset="0"/>
              </a:rPr>
              <a:t>CHECK:</a:t>
            </a:r>
            <a:r>
              <a:rPr lang="en-GB" sz="1600" dirty="0">
                <a:latin typeface="Bookman Old Style" panose="02050604050505020204" pitchFamily="18" charset="0"/>
              </a:rPr>
              <a:t> Used to specify a condition that must be met for data to be entered into a column. </a:t>
            </a:r>
          </a:p>
          <a:p>
            <a:pPr marL="342900" indent="-342900" algn="just">
              <a:buFont typeface="Wingdings" panose="05000000000000000000" pitchFamily="2" charset="2"/>
              <a:buChar char="q"/>
            </a:pPr>
            <a:endParaRPr lang="en-GB" sz="1600" dirty="0">
              <a:latin typeface="Bookman Old Style" panose="02050604050505020204" pitchFamily="18" charset="0"/>
            </a:endParaRPr>
          </a:p>
          <a:p>
            <a:pPr marL="342900" indent="-342900" algn="just">
              <a:buFont typeface="Wingdings" panose="05000000000000000000" pitchFamily="2" charset="2"/>
              <a:buChar char="q"/>
            </a:pPr>
            <a:r>
              <a:rPr lang="en-GB" sz="1600" dirty="0">
                <a:solidFill>
                  <a:srgbClr val="0070C0"/>
                </a:solidFill>
                <a:latin typeface="Bookman Old Style" panose="02050604050505020204" pitchFamily="18" charset="0"/>
              </a:rPr>
              <a:t>AUTO_INCREMENT: </a:t>
            </a:r>
            <a:r>
              <a:rPr lang="en-GB" sz="1600" dirty="0">
                <a:latin typeface="Bookman Old Style" panose="02050604050505020204" pitchFamily="18" charset="0"/>
              </a:rPr>
              <a:t>used to automatically generate a unique value for a column when a new row is inserted into a table. It is commonly used with the primary key column to ensure that each row has a unique identifier.</a:t>
            </a:r>
          </a:p>
          <a:p>
            <a:pPr marL="342900" indent="-342900" algn="just">
              <a:buFont typeface="Wingdings" panose="05000000000000000000" pitchFamily="2" charset="2"/>
              <a:buChar char="q"/>
            </a:pPr>
            <a:endParaRPr lang="en-GB" sz="1600" dirty="0">
              <a:solidFill>
                <a:srgbClr val="0070C0"/>
              </a:solidFill>
              <a:latin typeface="Bookman Old Style" panose="02050604050505020204" pitchFamily="18" charset="0"/>
            </a:endParaRPr>
          </a:p>
          <a:p>
            <a:pPr marL="342900" indent="-342900" algn="just">
              <a:buFont typeface="Wingdings" panose="05000000000000000000" pitchFamily="2" charset="2"/>
              <a:buChar char="q"/>
            </a:pPr>
            <a:r>
              <a:rPr lang="en-GB" sz="1600" dirty="0">
                <a:solidFill>
                  <a:srgbClr val="0070C0"/>
                </a:solidFill>
                <a:latin typeface="Bookman Old Style" panose="02050604050505020204" pitchFamily="18" charset="0"/>
              </a:rPr>
              <a:t>DEFAULT: </a:t>
            </a:r>
            <a:r>
              <a:rPr lang="en-GB" sz="1600" dirty="0">
                <a:latin typeface="Bookman Old Style" panose="02050604050505020204" pitchFamily="18" charset="0"/>
              </a:rPr>
              <a:t>Used to specify a default value for a column when a new row is inserted into a table, if no value is explicitly specified for that column. The DEFAULT constraint can be used with any data type in MySQL.</a:t>
            </a:r>
          </a:p>
        </p:txBody>
      </p:sp>
    </p:spTree>
    <p:extLst>
      <p:ext uri="{BB962C8B-B14F-4D97-AF65-F5344CB8AC3E}">
        <p14:creationId xmlns:p14="http://schemas.microsoft.com/office/powerpoint/2010/main" val="3216992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F83F5F-50B3-D672-9F0E-CAEFF6548B56}"/>
              </a:ext>
            </a:extLst>
          </p:cNvPr>
          <p:cNvSpPr txBox="1"/>
          <p:nvPr/>
        </p:nvSpPr>
        <p:spPr>
          <a:xfrm>
            <a:off x="9645804" y="122663"/>
            <a:ext cx="2698595" cy="461665"/>
          </a:xfrm>
          <a:prstGeom prst="rect">
            <a:avLst/>
          </a:prstGeom>
          <a:noFill/>
        </p:spPr>
        <p:txBody>
          <a:bodyPr wrap="square" rtlCol="0">
            <a:spAutoFit/>
          </a:bodyPr>
          <a:lstStyle/>
          <a:p>
            <a:r>
              <a:rPr lang="en-GB" sz="2400" dirty="0">
                <a:solidFill>
                  <a:schemeClr val="accent5">
                    <a:lumMod val="50000"/>
                  </a:schemeClr>
                </a:solidFill>
              </a:rPr>
              <a:t>Referential Actions</a:t>
            </a:r>
            <a:endParaRPr lang="en-IN" sz="2400" dirty="0">
              <a:solidFill>
                <a:schemeClr val="accent5">
                  <a:lumMod val="50000"/>
                </a:schemeClr>
              </a:solidFill>
            </a:endParaRPr>
          </a:p>
        </p:txBody>
      </p:sp>
      <p:sp>
        <p:nvSpPr>
          <p:cNvPr id="3" name="TextBox 2">
            <a:extLst>
              <a:ext uri="{FF2B5EF4-FFF2-40B4-BE49-F238E27FC236}">
                <a16:creationId xmlns:a16="http://schemas.microsoft.com/office/drawing/2014/main" id="{1B49B6A4-E4BA-C0AC-E4A8-2CB302B1D1B5}"/>
              </a:ext>
            </a:extLst>
          </p:cNvPr>
          <p:cNvSpPr txBox="1"/>
          <p:nvPr/>
        </p:nvSpPr>
        <p:spPr>
          <a:xfrm>
            <a:off x="1962615" y="953181"/>
            <a:ext cx="10147610" cy="5509200"/>
          </a:xfrm>
          <a:prstGeom prst="rect">
            <a:avLst/>
          </a:prstGeom>
          <a:noFill/>
        </p:spPr>
        <p:txBody>
          <a:bodyPr wrap="square" rtlCol="0">
            <a:spAutoFit/>
          </a:bodyPr>
          <a:lstStyle/>
          <a:p>
            <a:pPr algn="just"/>
            <a:r>
              <a:rPr lang="en-GB" sz="1600" dirty="0">
                <a:solidFill>
                  <a:srgbClr val="0070C0"/>
                </a:solidFill>
                <a:latin typeface="Bookman Old Style" panose="02050604050505020204" pitchFamily="18" charset="0"/>
              </a:rPr>
              <a:t>	</a:t>
            </a:r>
            <a:r>
              <a:rPr lang="en-GB" sz="1600" dirty="0">
                <a:solidFill>
                  <a:srgbClr val="002060"/>
                </a:solidFill>
                <a:latin typeface="Bookman Old Style" panose="02050604050505020204" pitchFamily="18" charset="0"/>
              </a:rPr>
              <a:t>Referential Actions in MySQL are used to define actions that should be taken when a row in a ‘parent table’ is updated or deleted, and there are rows in ‘child tables’ that reference the parent row.</a:t>
            </a:r>
          </a:p>
          <a:p>
            <a:pPr algn="just"/>
            <a:endParaRPr lang="en-GB" sz="1600" dirty="0">
              <a:solidFill>
                <a:srgbClr val="0070C0"/>
              </a:solidFill>
              <a:latin typeface="Bookman Old Style" panose="02050604050505020204" pitchFamily="18" charset="0"/>
            </a:endParaRPr>
          </a:p>
          <a:p>
            <a:pPr algn="just"/>
            <a:r>
              <a:rPr lang="en-GB" sz="1600" dirty="0">
                <a:solidFill>
                  <a:srgbClr val="0070C0"/>
                </a:solidFill>
                <a:latin typeface="Bookman Old Style" panose="02050604050505020204" pitchFamily="18" charset="0"/>
              </a:rPr>
              <a:t>There are 4 Referential actions that can be defined in MySQL</a:t>
            </a:r>
          </a:p>
          <a:p>
            <a:pPr marL="342900" indent="-342900" algn="just">
              <a:buFont typeface="Wingdings" panose="05000000000000000000" pitchFamily="2" charset="2"/>
              <a:buChar char="q"/>
            </a:pPr>
            <a:endParaRPr lang="en-GB" sz="1600" dirty="0">
              <a:solidFill>
                <a:srgbClr val="0070C0"/>
              </a:solidFill>
              <a:latin typeface="Bookman Old Style" panose="02050604050505020204" pitchFamily="18" charset="0"/>
            </a:endParaRPr>
          </a:p>
          <a:p>
            <a:pPr marL="342900" indent="-342900" algn="just">
              <a:buFont typeface="Wingdings" panose="05000000000000000000" pitchFamily="2" charset="2"/>
              <a:buChar char="q"/>
            </a:pPr>
            <a:r>
              <a:rPr lang="en-GB" sz="1600" dirty="0">
                <a:solidFill>
                  <a:srgbClr val="0070C0"/>
                </a:solidFill>
                <a:latin typeface="Bookman Old Style" panose="02050604050505020204" pitchFamily="18" charset="0"/>
              </a:rPr>
              <a:t>CASCADE: </a:t>
            </a:r>
            <a:r>
              <a:rPr lang="en-GB" sz="1600" dirty="0">
                <a:latin typeface="Bookman Old Style" panose="02050604050505020204" pitchFamily="18" charset="0"/>
              </a:rPr>
              <a:t>If a row in the parent table is updated or deleted, all related rows in the child table will also be updated or deleted, respectively.</a:t>
            </a:r>
          </a:p>
          <a:p>
            <a:pPr algn="just"/>
            <a:r>
              <a:rPr lang="en-GB" sz="1600" dirty="0">
                <a:solidFill>
                  <a:srgbClr val="0070C0"/>
                </a:solidFill>
                <a:latin typeface="Bookman Old Style" panose="02050604050505020204" pitchFamily="18" charset="0"/>
              </a:rPr>
              <a:t>	</a:t>
            </a:r>
            <a:endParaRPr lang="en-GB" sz="1600" dirty="0">
              <a:latin typeface="Bookman Old Style" panose="02050604050505020204" pitchFamily="18" charset="0"/>
            </a:endParaRPr>
          </a:p>
          <a:p>
            <a:pPr marL="342900" indent="-342900" algn="just">
              <a:buFont typeface="Wingdings" panose="05000000000000000000" pitchFamily="2" charset="2"/>
              <a:buChar char="q"/>
            </a:pPr>
            <a:r>
              <a:rPr lang="en-GB" sz="1600" dirty="0">
                <a:solidFill>
                  <a:srgbClr val="0070C0"/>
                </a:solidFill>
                <a:latin typeface="Bookman Old Style" panose="02050604050505020204" pitchFamily="18" charset="0"/>
              </a:rPr>
              <a:t>SET NULL: </a:t>
            </a:r>
            <a:r>
              <a:rPr lang="en-GB" sz="1600" dirty="0">
                <a:latin typeface="Bookman Old Style" panose="02050604050505020204" pitchFamily="18" charset="0"/>
              </a:rPr>
              <a:t>If a row in the parent table is updated or deleted, all related rows in the child table will have their foreign key column(s) set to NULL.</a:t>
            </a:r>
          </a:p>
          <a:p>
            <a:pPr algn="just"/>
            <a:endParaRPr lang="en-GB" sz="1600" dirty="0">
              <a:latin typeface="Bookman Old Style" panose="02050604050505020204" pitchFamily="18" charset="0"/>
            </a:endParaRPr>
          </a:p>
          <a:p>
            <a:pPr marL="342900" indent="-342900" algn="just">
              <a:buFont typeface="Wingdings" panose="05000000000000000000" pitchFamily="2" charset="2"/>
              <a:buChar char="q"/>
            </a:pPr>
            <a:r>
              <a:rPr lang="en-GB" sz="1600" dirty="0">
                <a:solidFill>
                  <a:srgbClr val="0070C0"/>
                </a:solidFill>
                <a:latin typeface="Bookman Old Style" panose="02050604050505020204" pitchFamily="18" charset="0"/>
              </a:rPr>
              <a:t>RESTRICT: </a:t>
            </a:r>
            <a:r>
              <a:rPr lang="en-GB" sz="1600" dirty="0">
                <a:latin typeface="Bookman Old Style" panose="02050604050505020204" pitchFamily="18" charset="0"/>
              </a:rPr>
              <a:t>If a row in the parent table is updated or deleted, and there are related rows in the child table, the update or delete operation will be prevented.</a:t>
            </a:r>
          </a:p>
          <a:p>
            <a:pPr marL="342900" indent="-342900" algn="just">
              <a:buFont typeface="Wingdings" panose="05000000000000000000" pitchFamily="2" charset="2"/>
              <a:buChar char="q"/>
            </a:pPr>
            <a:endParaRPr lang="en-GB" sz="1600" dirty="0">
              <a:solidFill>
                <a:srgbClr val="0070C0"/>
              </a:solidFill>
              <a:latin typeface="Bookman Old Style" panose="02050604050505020204" pitchFamily="18" charset="0"/>
            </a:endParaRPr>
          </a:p>
          <a:p>
            <a:pPr marL="342900" indent="-342900" algn="just">
              <a:buFont typeface="Wingdings" panose="05000000000000000000" pitchFamily="2" charset="2"/>
              <a:buChar char="q"/>
            </a:pPr>
            <a:r>
              <a:rPr lang="en-GB" sz="1600" dirty="0">
                <a:solidFill>
                  <a:srgbClr val="0070C0"/>
                </a:solidFill>
                <a:latin typeface="Bookman Old Style" panose="02050604050505020204" pitchFamily="18" charset="0"/>
              </a:rPr>
              <a:t>NO ACTION: </a:t>
            </a:r>
            <a:r>
              <a:rPr lang="en-GB" sz="1600" dirty="0">
                <a:latin typeface="Bookman Old Style" panose="02050604050505020204" pitchFamily="18" charset="0"/>
              </a:rPr>
              <a:t>This is similar to RESTRICT, and is the default </a:t>
            </a:r>
            <a:r>
              <a:rPr lang="en-GB" sz="1600" dirty="0" err="1">
                <a:latin typeface="Bookman Old Style" panose="02050604050505020204" pitchFamily="18" charset="0"/>
              </a:rPr>
              <a:t>behavior</a:t>
            </a:r>
            <a:r>
              <a:rPr lang="en-GB" sz="1600" dirty="0">
                <a:latin typeface="Bookman Old Style" panose="02050604050505020204" pitchFamily="18" charset="0"/>
              </a:rPr>
              <a:t> if no referential action is specified.</a:t>
            </a:r>
          </a:p>
          <a:p>
            <a:pPr marL="342900" indent="-342900" algn="just">
              <a:buFont typeface="Wingdings" panose="05000000000000000000" pitchFamily="2" charset="2"/>
              <a:buChar char="q"/>
            </a:pPr>
            <a:endParaRPr lang="en-GB" sz="1600" dirty="0">
              <a:latin typeface="Bookman Old Style" panose="02050604050505020204" pitchFamily="18" charset="0"/>
            </a:endParaRPr>
          </a:p>
          <a:p>
            <a:pPr marL="342900" indent="-342900" algn="just">
              <a:buFont typeface="Wingdings" panose="05000000000000000000" pitchFamily="2" charset="2"/>
              <a:buChar char="q"/>
            </a:pPr>
            <a:endParaRPr lang="en-GB" sz="1600" dirty="0">
              <a:latin typeface="Bookman Old Style" panose="02050604050505020204" pitchFamily="18" charset="0"/>
            </a:endParaRPr>
          </a:p>
          <a:p>
            <a:pPr algn="just"/>
            <a:r>
              <a:rPr lang="en-GB" sz="1600" dirty="0">
                <a:latin typeface="Bookman Old Style" panose="02050604050505020204" pitchFamily="18" charset="0"/>
              </a:rPr>
              <a:t>	</a:t>
            </a:r>
            <a:r>
              <a:rPr lang="en-GB" sz="1600" dirty="0">
                <a:solidFill>
                  <a:srgbClr val="002060"/>
                </a:solidFill>
                <a:latin typeface="Bookman Old Style" panose="02050604050505020204" pitchFamily="18" charset="0"/>
              </a:rPr>
              <a:t>Referential actions help to ensure data consistency and accuracy in the database by automatically updating or deleting related rows in child tables when a row in a parent table is updated or deleted.</a:t>
            </a:r>
          </a:p>
        </p:txBody>
      </p:sp>
    </p:spTree>
    <p:extLst>
      <p:ext uri="{BB962C8B-B14F-4D97-AF65-F5344CB8AC3E}">
        <p14:creationId xmlns:p14="http://schemas.microsoft.com/office/powerpoint/2010/main" val="13806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F83F5F-50B3-D672-9F0E-CAEFF6548B56}"/>
              </a:ext>
            </a:extLst>
          </p:cNvPr>
          <p:cNvSpPr txBox="1"/>
          <p:nvPr/>
        </p:nvSpPr>
        <p:spPr>
          <a:xfrm>
            <a:off x="7307336" y="122663"/>
            <a:ext cx="5037064" cy="461665"/>
          </a:xfrm>
          <a:prstGeom prst="rect">
            <a:avLst/>
          </a:prstGeom>
          <a:noFill/>
        </p:spPr>
        <p:txBody>
          <a:bodyPr wrap="square" rtlCol="0">
            <a:spAutoFit/>
          </a:bodyPr>
          <a:lstStyle/>
          <a:p>
            <a:r>
              <a:rPr lang="en-GB" sz="2400" dirty="0">
                <a:solidFill>
                  <a:schemeClr val="accent5">
                    <a:lumMod val="50000"/>
                  </a:schemeClr>
                </a:solidFill>
              </a:rPr>
              <a:t>CREATE with related CONSTRAINTS</a:t>
            </a:r>
            <a:endParaRPr lang="en-IN" sz="2400" dirty="0">
              <a:solidFill>
                <a:schemeClr val="accent5">
                  <a:lumMod val="50000"/>
                </a:schemeClr>
              </a:solidFill>
            </a:endParaRPr>
          </a:p>
        </p:txBody>
      </p:sp>
      <p:pic>
        <p:nvPicPr>
          <p:cNvPr id="7" name="Picture 6">
            <a:extLst>
              <a:ext uri="{FF2B5EF4-FFF2-40B4-BE49-F238E27FC236}">
                <a16:creationId xmlns:a16="http://schemas.microsoft.com/office/drawing/2014/main" id="{36732BD0-7746-C541-D6DF-0EE1838D6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591" y="1122459"/>
            <a:ext cx="4584511" cy="3414282"/>
          </a:xfrm>
          <a:prstGeom prst="rect">
            <a:avLst/>
          </a:prstGeom>
        </p:spPr>
      </p:pic>
      <p:pic>
        <p:nvPicPr>
          <p:cNvPr id="9" name="Picture 8">
            <a:extLst>
              <a:ext uri="{FF2B5EF4-FFF2-40B4-BE49-F238E27FC236}">
                <a16:creationId xmlns:a16="http://schemas.microsoft.com/office/drawing/2014/main" id="{F0C2446D-6942-1515-BA29-BEDB940480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98" y="1122458"/>
            <a:ext cx="5037064" cy="3414282"/>
          </a:xfrm>
          <a:prstGeom prst="rect">
            <a:avLst/>
          </a:prstGeom>
        </p:spPr>
      </p:pic>
      <p:sp>
        <p:nvSpPr>
          <p:cNvPr id="10" name="TextBox 9">
            <a:extLst>
              <a:ext uri="{FF2B5EF4-FFF2-40B4-BE49-F238E27FC236}">
                <a16:creationId xmlns:a16="http://schemas.microsoft.com/office/drawing/2014/main" id="{7BFA22AF-5564-8530-90AB-BE85B1363470}"/>
              </a:ext>
            </a:extLst>
          </p:cNvPr>
          <p:cNvSpPr txBox="1"/>
          <p:nvPr/>
        </p:nvSpPr>
        <p:spPr>
          <a:xfrm>
            <a:off x="1838591" y="727008"/>
            <a:ext cx="4584511" cy="369332"/>
          </a:xfrm>
          <a:prstGeom prst="rect">
            <a:avLst/>
          </a:prstGeom>
          <a:noFill/>
        </p:spPr>
        <p:txBody>
          <a:bodyPr wrap="square" rtlCol="0">
            <a:spAutoFit/>
          </a:bodyPr>
          <a:lstStyle/>
          <a:p>
            <a:pPr algn="ctr"/>
            <a:r>
              <a:rPr lang="en-GB" dirty="0">
                <a:latin typeface="Bookman Old Style" panose="02050604050505020204" pitchFamily="18" charset="0"/>
              </a:rPr>
              <a:t>Creating a Database</a:t>
            </a:r>
            <a:endParaRPr lang="en-IN" dirty="0">
              <a:latin typeface="Bookman Old Style" panose="02050604050505020204" pitchFamily="18" charset="0"/>
            </a:endParaRPr>
          </a:p>
        </p:txBody>
      </p:sp>
      <p:sp>
        <p:nvSpPr>
          <p:cNvPr id="11" name="TextBox 10">
            <a:extLst>
              <a:ext uri="{FF2B5EF4-FFF2-40B4-BE49-F238E27FC236}">
                <a16:creationId xmlns:a16="http://schemas.microsoft.com/office/drawing/2014/main" id="{FBE07535-6F74-8BDC-4F5F-3F1381276070}"/>
              </a:ext>
            </a:extLst>
          </p:cNvPr>
          <p:cNvSpPr txBox="1"/>
          <p:nvPr/>
        </p:nvSpPr>
        <p:spPr>
          <a:xfrm>
            <a:off x="6835698" y="727008"/>
            <a:ext cx="5037064" cy="369332"/>
          </a:xfrm>
          <a:prstGeom prst="rect">
            <a:avLst/>
          </a:prstGeom>
          <a:noFill/>
        </p:spPr>
        <p:txBody>
          <a:bodyPr wrap="square" rtlCol="0">
            <a:spAutoFit/>
          </a:bodyPr>
          <a:lstStyle/>
          <a:p>
            <a:pPr algn="ctr"/>
            <a:r>
              <a:rPr lang="en-GB" dirty="0">
                <a:latin typeface="Bookman Old Style" panose="02050604050505020204" pitchFamily="18" charset="0"/>
              </a:rPr>
              <a:t>Creating a Table</a:t>
            </a:r>
            <a:endParaRPr lang="en-IN" dirty="0">
              <a:latin typeface="Bookman Old Style" panose="02050604050505020204" pitchFamily="18" charset="0"/>
            </a:endParaRPr>
          </a:p>
        </p:txBody>
      </p:sp>
      <p:sp>
        <p:nvSpPr>
          <p:cNvPr id="12" name="TextBox 11">
            <a:extLst>
              <a:ext uri="{FF2B5EF4-FFF2-40B4-BE49-F238E27FC236}">
                <a16:creationId xmlns:a16="http://schemas.microsoft.com/office/drawing/2014/main" id="{7CA5DFB4-E965-98D1-0E09-88ADAD529A07}"/>
              </a:ext>
            </a:extLst>
          </p:cNvPr>
          <p:cNvSpPr txBox="1"/>
          <p:nvPr/>
        </p:nvSpPr>
        <p:spPr>
          <a:xfrm>
            <a:off x="2453268" y="4718116"/>
            <a:ext cx="9419494" cy="1846659"/>
          </a:xfrm>
          <a:prstGeom prst="rect">
            <a:avLst/>
          </a:prstGeom>
          <a:noFill/>
        </p:spPr>
        <p:txBody>
          <a:bodyPr wrap="square" rtlCol="0">
            <a:spAutoFit/>
          </a:bodyPr>
          <a:lstStyle/>
          <a:p>
            <a:r>
              <a:rPr lang="en-GB" dirty="0"/>
              <a:t>		</a:t>
            </a:r>
            <a:r>
              <a:rPr lang="en-GB" sz="1600" dirty="0">
                <a:latin typeface="Bookman Old Style" panose="02050604050505020204" pitchFamily="18" charset="0"/>
              </a:rPr>
              <a:t>We use CREATE command to create a database and Table as well in MySQL.</a:t>
            </a:r>
          </a:p>
          <a:p>
            <a:endParaRPr lang="en-GB" sz="1600" dirty="0">
              <a:latin typeface="Bookman Old Style" panose="02050604050505020204" pitchFamily="18" charset="0"/>
            </a:endParaRPr>
          </a:p>
          <a:p>
            <a:r>
              <a:rPr lang="en-GB" sz="1600" dirty="0">
                <a:latin typeface="Bookman Old Style" panose="02050604050505020204" pitchFamily="18" charset="0"/>
              </a:rPr>
              <a:t>		In the right side image, We have created a new table called "</a:t>
            </a:r>
            <a:r>
              <a:rPr lang="en-GB" sz="1600" dirty="0" err="1">
                <a:latin typeface="Bookman Old Style" panose="02050604050505020204" pitchFamily="18" charset="0"/>
              </a:rPr>
              <a:t>mytable</a:t>
            </a:r>
            <a:r>
              <a:rPr lang="en-GB" sz="1600" dirty="0">
                <a:latin typeface="Bookman Old Style" panose="02050604050505020204" pitchFamily="18" charset="0"/>
              </a:rPr>
              <a:t>" within the "</a:t>
            </a:r>
            <a:r>
              <a:rPr lang="en-GB" sz="1600" dirty="0" err="1">
                <a:latin typeface="Bookman Old Style" panose="02050604050505020204" pitchFamily="18" charset="0"/>
              </a:rPr>
              <a:t>mydatabase</a:t>
            </a:r>
            <a:r>
              <a:rPr lang="en-GB" sz="1600" dirty="0">
                <a:latin typeface="Bookman Old Style" panose="02050604050505020204" pitchFamily="18" charset="0"/>
              </a:rPr>
              <a:t>" database. The table has three columns: "id", "name", and "age". The "id" column is defined as the primary key of the table, and will contain unique integer values. The "name" column is defined as a string with a maximum length of 50 characters, and the "age" column is defined as an integer.</a:t>
            </a:r>
            <a:endParaRPr lang="en-IN" sz="1600" dirty="0">
              <a:latin typeface="Bookman Old Style" panose="02050604050505020204" pitchFamily="18" charset="0"/>
            </a:endParaRPr>
          </a:p>
        </p:txBody>
      </p:sp>
      <p:sp>
        <p:nvSpPr>
          <p:cNvPr id="13" name="Arrow: Right 12">
            <a:extLst>
              <a:ext uri="{FF2B5EF4-FFF2-40B4-BE49-F238E27FC236}">
                <a16:creationId xmlns:a16="http://schemas.microsoft.com/office/drawing/2014/main" id="{0D573687-C124-E398-0E89-FE180C90BCCC}"/>
              </a:ext>
            </a:extLst>
          </p:cNvPr>
          <p:cNvSpPr/>
          <p:nvPr/>
        </p:nvSpPr>
        <p:spPr>
          <a:xfrm>
            <a:off x="2708386" y="4761817"/>
            <a:ext cx="413955" cy="18957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3750ADF3-2790-0B24-EDF2-CC7794883197}"/>
              </a:ext>
            </a:extLst>
          </p:cNvPr>
          <p:cNvSpPr/>
          <p:nvPr/>
        </p:nvSpPr>
        <p:spPr>
          <a:xfrm>
            <a:off x="2708386" y="5340982"/>
            <a:ext cx="413955" cy="18957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5580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F83F5F-50B3-D672-9F0E-CAEFF6548B56}"/>
              </a:ext>
            </a:extLst>
          </p:cNvPr>
          <p:cNvSpPr txBox="1"/>
          <p:nvPr/>
        </p:nvSpPr>
        <p:spPr>
          <a:xfrm>
            <a:off x="8764858" y="122663"/>
            <a:ext cx="3579541" cy="461665"/>
          </a:xfrm>
          <a:prstGeom prst="rect">
            <a:avLst/>
          </a:prstGeom>
          <a:noFill/>
        </p:spPr>
        <p:txBody>
          <a:bodyPr wrap="square" rtlCol="0">
            <a:spAutoFit/>
          </a:bodyPr>
          <a:lstStyle/>
          <a:p>
            <a:r>
              <a:rPr lang="en-GB" sz="2400" dirty="0">
                <a:solidFill>
                  <a:schemeClr val="accent5">
                    <a:lumMod val="50000"/>
                  </a:schemeClr>
                </a:solidFill>
              </a:rPr>
              <a:t>Inserting Values into table</a:t>
            </a:r>
            <a:endParaRPr lang="en-IN" sz="2400" dirty="0">
              <a:solidFill>
                <a:schemeClr val="accent5">
                  <a:lumMod val="50000"/>
                </a:schemeClr>
              </a:solidFill>
            </a:endParaRPr>
          </a:p>
        </p:txBody>
      </p:sp>
      <p:pic>
        <p:nvPicPr>
          <p:cNvPr id="7" name="Picture 6">
            <a:extLst>
              <a:ext uri="{FF2B5EF4-FFF2-40B4-BE49-F238E27FC236}">
                <a16:creationId xmlns:a16="http://schemas.microsoft.com/office/drawing/2014/main" id="{36732BD0-7746-C541-D6DF-0EE1838D6F3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38231" y="1713053"/>
            <a:ext cx="5197828" cy="3414282"/>
          </a:xfrm>
          <a:prstGeom prst="rect">
            <a:avLst/>
          </a:prstGeom>
        </p:spPr>
      </p:pic>
      <p:pic>
        <p:nvPicPr>
          <p:cNvPr id="9" name="Picture 8">
            <a:extLst>
              <a:ext uri="{FF2B5EF4-FFF2-40B4-BE49-F238E27FC236}">
                <a16:creationId xmlns:a16="http://schemas.microsoft.com/office/drawing/2014/main" id="{F0C2446D-6942-1515-BA29-BEDB940480F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7142" y="1721859"/>
            <a:ext cx="4423747" cy="3414282"/>
          </a:xfrm>
          <a:prstGeom prst="rect">
            <a:avLst/>
          </a:prstGeom>
        </p:spPr>
      </p:pic>
      <p:sp>
        <p:nvSpPr>
          <p:cNvPr id="10" name="TextBox 9">
            <a:extLst>
              <a:ext uri="{FF2B5EF4-FFF2-40B4-BE49-F238E27FC236}">
                <a16:creationId xmlns:a16="http://schemas.microsoft.com/office/drawing/2014/main" id="{7BFA22AF-5564-8530-90AB-BE85B1363470}"/>
              </a:ext>
            </a:extLst>
          </p:cNvPr>
          <p:cNvSpPr txBox="1"/>
          <p:nvPr/>
        </p:nvSpPr>
        <p:spPr>
          <a:xfrm>
            <a:off x="1738231" y="1288231"/>
            <a:ext cx="4584511" cy="369332"/>
          </a:xfrm>
          <a:prstGeom prst="rect">
            <a:avLst/>
          </a:prstGeom>
          <a:noFill/>
        </p:spPr>
        <p:txBody>
          <a:bodyPr wrap="square" rtlCol="0">
            <a:spAutoFit/>
          </a:bodyPr>
          <a:lstStyle/>
          <a:p>
            <a:pPr algn="ctr"/>
            <a:r>
              <a:rPr lang="en-GB" dirty="0">
                <a:latin typeface="Bookman Old Style" panose="02050604050505020204" pitchFamily="18" charset="0"/>
              </a:rPr>
              <a:t>Inserting Values into Table</a:t>
            </a:r>
            <a:endParaRPr lang="en-IN" dirty="0">
              <a:latin typeface="Bookman Old Style" panose="02050604050505020204" pitchFamily="18" charset="0"/>
            </a:endParaRPr>
          </a:p>
        </p:txBody>
      </p:sp>
      <p:sp>
        <p:nvSpPr>
          <p:cNvPr id="11" name="TextBox 10">
            <a:extLst>
              <a:ext uri="{FF2B5EF4-FFF2-40B4-BE49-F238E27FC236}">
                <a16:creationId xmlns:a16="http://schemas.microsoft.com/office/drawing/2014/main" id="{FBE07535-6F74-8BDC-4F5F-3F1381276070}"/>
              </a:ext>
            </a:extLst>
          </p:cNvPr>
          <p:cNvSpPr txBox="1"/>
          <p:nvPr/>
        </p:nvSpPr>
        <p:spPr>
          <a:xfrm>
            <a:off x="6802244" y="1323597"/>
            <a:ext cx="5037064" cy="369332"/>
          </a:xfrm>
          <a:prstGeom prst="rect">
            <a:avLst/>
          </a:prstGeom>
          <a:noFill/>
        </p:spPr>
        <p:txBody>
          <a:bodyPr wrap="square" rtlCol="0">
            <a:spAutoFit/>
          </a:bodyPr>
          <a:lstStyle/>
          <a:p>
            <a:pPr algn="ctr"/>
            <a:r>
              <a:rPr lang="en-GB" dirty="0">
                <a:latin typeface="Bookman Old Style" panose="02050604050505020204" pitchFamily="18" charset="0"/>
              </a:rPr>
              <a:t>The Table is Created!</a:t>
            </a:r>
            <a:endParaRPr lang="en-IN" dirty="0">
              <a:latin typeface="Bookman Old Style" panose="02050604050505020204" pitchFamily="18" charset="0"/>
            </a:endParaRPr>
          </a:p>
        </p:txBody>
      </p:sp>
      <p:sp>
        <p:nvSpPr>
          <p:cNvPr id="12" name="TextBox 11">
            <a:extLst>
              <a:ext uri="{FF2B5EF4-FFF2-40B4-BE49-F238E27FC236}">
                <a16:creationId xmlns:a16="http://schemas.microsoft.com/office/drawing/2014/main" id="{7CA5DFB4-E965-98D1-0E09-88ADAD529A07}"/>
              </a:ext>
            </a:extLst>
          </p:cNvPr>
          <p:cNvSpPr txBox="1"/>
          <p:nvPr/>
        </p:nvSpPr>
        <p:spPr>
          <a:xfrm>
            <a:off x="2241395" y="5485948"/>
            <a:ext cx="9419494" cy="861774"/>
          </a:xfrm>
          <a:prstGeom prst="rect">
            <a:avLst/>
          </a:prstGeom>
          <a:noFill/>
        </p:spPr>
        <p:txBody>
          <a:bodyPr wrap="square" rtlCol="0">
            <a:spAutoFit/>
          </a:bodyPr>
          <a:lstStyle/>
          <a:p>
            <a:r>
              <a:rPr lang="en-GB" dirty="0"/>
              <a:t>	</a:t>
            </a:r>
            <a:r>
              <a:rPr lang="en-GB" sz="1600" dirty="0">
                <a:latin typeface="Bookman Old Style" panose="02050604050505020204" pitchFamily="18" charset="0"/>
              </a:rPr>
              <a:t>We use INSERT command to populate table in our database. Note the Syntax.</a:t>
            </a:r>
          </a:p>
          <a:p>
            <a:endParaRPr lang="en-GB" sz="1600" dirty="0">
              <a:latin typeface="Bookman Old Style" panose="02050604050505020204" pitchFamily="18" charset="0"/>
            </a:endParaRPr>
          </a:p>
          <a:p>
            <a:r>
              <a:rPr lang="en-GB" sz="1600" dirty="0">
                <a:latin typeface="Bookman Old Style" panose="02050604050505020204" pitchFamily="18" charset="0"/>
              </a:rPr>
              <a:t>	Syntax is INSERT INTO &lt;</a:t>
            </a:r>
            <a:r>
              <a:rPr lang="en-GB" sz="1600" dirty="0" err="1">
                <a:latin typeface="Bookman Old Style" panose="02050604050505020204" pitchFamily="18" charset="0"/>
              </a:rPr>
              <a:t>table_name</a:t>
            </a:r>
            <a:r>
              <a:rPr lang="en-GB" sz="1600" dirty="0">
                <a:latin typeface="Bookman Old Style" panose="02050604050505020204" pitchFamily="18" charset="0"/>
              </a:rPr>
              <a:t>&gt; (col_1,col_2,col_3) VALUES (val_1,val_2,val_3); </a:t>
            </a:r>
            <a:endParaRPr lang="en-IN" sz="1600" dirty="0">
              <a:latin typeface="Bookman Old Style" panose="02050604050505020204" pitchFamily="18" charset="0"/>
            </a:endParaRPr>
          </a:p>
        </p:txBody>
      </p:sp>
      <p:sp>
        <p:nvSpPr>
          <p:cNvPr id="13" name="Arrow: Right 12">
            <a:extLst>
              <a:ext uri="{FF2B5EF4-FFF2-40B4-BE49-F238E27FC236}">
                <a16:creationId xmlns:a16="http://schemas.microsoft.com/office/drawing/2014/main" id="{0D573687-C124-E398-0E89-FE180C90BCCC}"/>
              </a:ext>
            </a:extLst>
          </p:cNvPr>
          <p:cNvSpPr/>
          <p:nvPr/>
        </p:nvSpPr>
        <p:spPr>
          <a:xfrm>
            <a:off x="2294429" y="5572089"/>
            <a:ext cx="413955" cy="18957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3750ADF3-2790-0B24-EDF2-CC7794883197}"/>
              </a:ext>
            </a:extLst>
          </p:cNvPr>
          <p:cNvSpPr/>
          <p:nvPr/>
        </p:nvSpPr>
        <p:spPr>
          <a:xfrm>
            <a:off x="2294430" y="6102661"/>
            <a:ext cx="413955" cy="18957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2681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F83F5F-50B3-D672-9F0E-CAEFF6548B56}"/>
              </a:ext>
            </a:extLst>
          </p:cNvPr>
          <p:cNvSpPr txBox="1"/>
          <p:nvPr/>
        </p:nvSpPr>
        <p:spPr>
          <a:xfrm>
            <a:off x="5653668" y="122663"/>
            <a:ext cx="6690732" cy="461665"/>
          </a:xfrm>
          <a:prstGeom prst="rect">
            <a:avLst/>
          </a:prstGeom>
          <a:noFill/>
        </p:spPr>
        <p:txBody>
          <a:bodyPr wrap="square" rtlCol="0">
            <a:spAutoFit/>
          </a:bodyPr>
          <a:lstStyle/>
          <a:p>
            <a:r>
              <a:rPr lang="en-GB" sz="2400" dirty="0">
                <a:solidFill>
                  <a:schemeClr val="accent5">
                    <a:lumMod val="50000"/>
                  </a:schemeClr>
                </a:solidFill>
              </a:rPr>
              <a:t>ALTER &amp; AUTO_INCREMENT &amp; related constraints </a:t>
            </a:r>
            <a:endParaRPr lang="en-IN" sz="2400" dirty="0">
              <a:solidFill>
                <a:schemeClr val="accent5">
                  <a:lumMod val="50000"/>
                </a:schemeClr>
              </a:solidFill>
            </a:endParaRPr>
          </a:p>
        </p:txBody>
      </p:sp>
      <p:pic>
        <p:nvPicPr>
          <p:cNvPr id="7" name="Picture 6">
            <a:extLst>
              <a:ext uri="{FF2B5EF4-FFF2-40B4-BE49-F238E27FC236}">
                <a16:creationId xmlns:a16="http://schemas.microsoft.com/office/drawing/2014/main" id="{36732BD0-7746-C541-D6DF-0EE1838D6F3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06137" y="584328"/>
            <a:ext cx="10036097" cy="4968979"/>
          </a:xfrm>
          <a:prstGeom prst="rect">
            <a:avLst/>
          </a:prstGeom>
        </p:spPr>
      </p:pic>
      <p:sp>
        <p:nvSpPr>
          <p:cNvPr id="12" name="TextBox 11">
            <a:extLst>
              <a:ext uri="{FF2B5EF4-FFF2-40B4-BE49-F238E27FC236}">
                <a16:creationId xmlns:a16="http://schemas.microsoft.com/office/drawing/2014/main" id="{7CA5DFB4-E965-98D1-0E09-88ADAD529A07}"/>
              </a:ext>
            </a:extLst>
          </p:cNvPr>
          <p:cNvSpPr txBox="1"/>
          <p:nvPr/>
        </p:nvSpPr>
        <p:spPr>
          <a:xfrm>
            <a:off x="2772506" y="5735063"/>
            <a:ext cx="9419494" cy="1077218"/>
          </a:xfrm>
          <a:prstGeom prst="rect">
            <a:avLst/>
          </a:prstGeom>
          <a:noFill/>
        </p:spPr>
        <p:txBody>
          <a:bodyPr wrap="square" rtlCol="0">
            <a:spAutoFit/>
          </a:bodyPr>
          <a:lstStyle/>
          <a:p>
            <a:r>
              <a:rPr lang="en-GB" sz="1600" dirty="0">
                <a:latin typeface="Bookman Old Style" panose="02050604050505020204" pitchFamily="18" charset="0"/>
              </a:rPr>
              <a:t>In this example, the "id" column is modified to be AUTO_INCREMENT, and the subsequent INSERT statement inserts a row with values for the "name" and "age" columns, but not for the "id" column. MySQL will automatically generate a unique value for the "id" column when the row is inserted.</a:t>
            </a:r>
            <a:endParaRPr lang="en-IN" sz="1600" dirty="0">
              <a:latin typeface="Bookman Old Style" panose="02050604050505020204" pitchFamily="18" charset="0"/>
            </a:endParaRPr>
          </a:p>
        </p:txBody>
      </p:sp>
    </p:spTree>
    <p:extLst>
      <p:ext uri="{BB962C8B-B14F-4D97-AF65-F5344CB8AC3E}">
        <p14:creationId xmlns:p14="http://schemas.microsoft.com/office/powerpoint/2010/main" val="4091226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F83F5F-50B3-D672-9F0E-CAEFF6548B56}"/>
              </a:ext>
            </a:extLst>
          </p:cNvPr>
          <p:cNvSpPr txBox="1"/>
          <p:nvPr/>
        </p:nvSpPr>
        <p:spPr>
          <a:xfrm>
            <a:off x="10214516" y="122663"/>
            <a:ext cx="2129883" cy="461665"/>
          </a:xfrm>
          <a:prstGeom prst="rect">
            <a:avLst/>
          </a:prstGeom>
          <a:noFill/>
        </p:spPr>
        <p:txBody>
          <a:bodyPr wrap="square" rtlCol="0">
            <a:spAutoFit/>
          </a:bodyPr>
          <a:lstStyle/>
          <a:p>
            <a:r>
              <a:rPr lang="en-GB" sz="2400" dirty="0">
                <a:solidFill>
                  <a:schemeClr val="accent5">
                    <a:lumMod val="50000"/>
                  </a:schemeClr>
                </a:solidFill>
              </a:rPr>
              <a:t>PRIMARY KEY </a:t>
            </a:r>
            <a:endParaRPr lang="en-IN" sz="2400" dirty="0">
              <a:solidFill>
                <a:schemeClr val="accent5">
                  <a:lumMod val="50000"/>
                </a:schemeClr>
              </a:solidFill>
            </a:endParaRPr>
          </a:p>
        </p:txBody>
      </p:sp>
      <p:pic>
        <p:nvPicPr>
          <p:cNvPr id="4" name="Picture 3">
            <a:extLst>
              <a:ext uri="{FF2B5EF4-FFF2-40B4-BE49-F238E27FC236}">
                <a16:creationId xmlns:a16="http://schemas.microsoft.com/office/drawing/2014/main" id="{294EA8DC-3527-A98D-B74F-4E0686BD59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812" y="584328"/>
            <a:ext cx="10449071" cy="4879769"/>
          </a:xfrm>
          <a:prstGeom prst="rect">
            <a:avLst/>
          </a:prstGeom>
        </p:spPr>
      </p:pic>
      <p:sp>
        <p:nvSpPr>
          <p:cNvPr id="5" name="TextBox 4">
            <a:extLst>
              <a:ext uri="{FF2B5EF4-FFF2-40B4-BE49-F238E27FC236}">
                <a16:creationId xmlns:a16="http://schemas.microsoft.com/office/drawing/2014/main" id="{BAC81B0E-BA66-B590-A325-F5AEAD9EFC57}"/>
              </a:ext>
            </a:extLst>
          </p:cNvPr>
          <p:cNvSpPr txBox="1"/>
          <p:nvPr/>
        </p:nvSpPr>
        <p:spPr>
          <a:xfrm>
            <a:off x="3010829" y="5690463"/>
            <a:ext cx="9025054" cy="1600438"/>
          </a:xfrm>
          <a:prstGeom prst="rect">
            <a:avLst/>
          </a:prstGeom>
          <a:noFill/>
        </p:spPr>
        <p:txBody>
          <a:bodyPr wrap="square" rtlCol="0">
            <a:spAutoFit/>
          </a:bodyPr>
          <a:lstStyle/>
          <a:p>
            <a:r>
              <a:rPr lang="en-GB" sz="1400" dirty="0">
                <a:latin typeface="Bookman Old Style" panose="02050604050505020204" pitchFamily="18" charset="0"/>
              </a:rPr>
              <a:t>	In this example, we've defined the "id" column as the primary key of the "students" table. The "id" column is of the integer data type, and will contain a unique value for each student.</a:t>
            </a:r>
          </a:p>
          <a:p>
            <a:r>
              <a:rPr lang="en-GB" sz="1400" dirty="0">
                <a:latin typeface="Bookman Old Style" panose="02050604050505020204" pitchFamily="18" charset="0"/>
              </a:rPr>
              <a:t>	</a:t>
            </a:r>
          </a:p>
          <a:p>
            <a:r>
              <a:rPr lang="en-GB" sz="1400" dirty="0">
                <a:latin typeface="Bookman Old Style" panose="02050604050505020204" pitchFamily="18" charset="0"/>
              </a:rPr>
              <a:t>	Because the "id" column is the primary key, we must ensure that the "id" value is unique. If we try to insert a row with a duplicate "id" value, the INSERT statement will fail with an error.</a:t>
            </a:r>
          </a:p>
          <a:p>
            <a:endParaRPr lang="en-GB" sz="1400" dirty="0">
              <a:latin typeface="Bookman Old Style" panose="02050604050505020204" pitchFamily="18" charset="0"/>
            </a:endParaRPr>
          </a:p>
          <a:p>
            <a:endParaRPr lang="en-IN" sz="1400" dirty="0">
              <a:latin typeface="Bookman Old Style" panose="02050604050505020204" pitchFamily="18" charset="0"/>
            </a:endParaRPr>
          </a:p>
        </p:txBody>
      </p:sp>
      <p:sp>
        <p:nvSpPr>
          <p:cNvPr id="6" name="Arrow: Right 5">
            <a:extLst>
              <a:ext uri="{FF2B5EF4-FFF2-40B4-BE49-F238E27FC236}">
                <a16:creationId xmlns:a16="http://schemas.microsoft.com/office/drawing/2014/main" id="{482A9D6E-D99C-0E53-0177-08377D890937}"/>
              </a:ext>
            </a:extLst>
          </p:cNvPr>
          <p:cNvSpPr/>
          <p:nvPr/>
        </p:nvSpPr>
        <p:spPr>
          <a:xfrm>
            <a:off x="2559204" y="5691133"/>
            <a:ext cx="301083" cy="25313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B348C856-6760-1EAA-625E-B38F0B2312EF}"/>
              </a:ext>
            </a:extLst>
          </p:cNvPr>
          <p:cNvSpPr/>
          <p:nvPr/>
        </p:nvSpPr>
        <p:spPr>
          <a:xfrm>
            <a:off x="2559204" y="6364113"/>
            <a:ext cx="301083" cy="25313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5880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502</TotalTime>
  <Words>1571</Words>
  <Application>Microsoft Office PowerPoint</Application>
  <PresentationFormat>Widescreen</PresentationFormat>
  <Paragraphs>111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Berlin Sans FB</vt:lpstr>
      <vt:lpstr>Bookman Old Style</vt:lpstr>
      <vt:lpstr>Corbel</vt:lpstr>
      <vt:lpstr>Wingdings</vt:lpstr>
      <vt:lpstr>Parallax</vt:lpstr>
      <vt:lpstr>MySQL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dc:title>
  <dc:creator>Rahul Pal</dc:creator>
  <cp:lastModifiedBy>Rahul Pal</cp:lastModifiedBy>
  <cp:revision>33</cp:revision>
  <dcterms:created xsi:type="dcterms:W3CDTF">2023-02-19T05:38:13Z</dcterms:created>
  <dcterms:modified xsi:type="dcterms:W3CDTF">2023-02-19T19:56:16Z</dcterms:modified>
</cp:coreProperties>
</file>