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1D61-D4B7-48BE-8ABD-6A481DC9EDF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843-A065-4E66-9CE7-2CF0BFAF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32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1D61-D4B7-48BE-8ABD-6A481DC9EDF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843-A065-4E66-9CE7-2CF0BFAF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70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1D61-D4B7-48BE-8ABD-6A481DC9EDF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843-A065-4E66-9CE7-2CF0BFAF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336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1D61-D4B7-48BE-8ABD-6A481DC9EDF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843-A065-4E66-9CE7-2CF0BFAF815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581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1D61-D4B7-48BE-8ABD-6A481DC9EDF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843-A065-4E66-9CE7-2CF0BFAF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249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1D61-D4B7-48BE-8ABD-6A481DC9EDF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843-A065-4E66-9CE7-2CF0BFAF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385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1D61-D4B7-48BE-8ABD-6A481DC9EDF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843-A065-4E66-9CE7-2CF0BFAF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188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1D61-D4B7-48BE-8ABD-6A481DC9EDF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843-A065-4E66-9CE7-2CF0BFAF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423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1D61-D4B7-48BE-8ABD-6A481DC9EDF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843-A065-4E66-9CE7-2CF0BFAF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61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1D61-D4B7-48BE-8ABD-6A481DC9EDF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843-A065-4E66-9CE7-2CF0BFAF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6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1D61-D4B7-48BE-8ABD-6A481DC9EDF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843-A065-4E66-9CE7-2CF0BFAF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01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1D61-D4B7-48BE-8ABD-6A481DC9EDF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843-A065-4E66-9CE7-2CF0BFAF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16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1D61-D4B7-48BE-8ABD-6A481DC9EDF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843-A065-4E66-9CE7-2CF0BFAF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01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1D61-D4B7-48BE-8ABD-6A481DC9EDF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843-A065-4E66-9CE7-2CF0BFAF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27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1D61-D4B7-48BE-8ABD-6A481DC9EDF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843-A065-4E66-9CE7-2CF0BFAF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28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1D61-D4B7-48BE-8ABD-6A481DC9EDF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843-A065-4E66-9CE7-2CF0BFAF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33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1D61-D4B7-48BE-8ABD-6A481DC9EDF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3B843-A065-4E66-9CE7-2CF0BFAF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80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01D61-D4B7-48BE-8ABD-6A481DC9EDFB}" type="datetimeFigureOut">
              <a:rPr lang="en-IN" smtClean="0"/>
              <a:t>05-03-2023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3B843-A065-4E66-9CE7-2CF0BFAF81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642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99578D-61B4-C8B9-3BDA-82C112833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766" y="4711390"/>
            <a:ext cx="9001462" cy="512762"/>
          </a:xfrm>
        </p:spPr>
        <p:txBody>
          <a:bodyPr/>
          <a:lstStyle/>
          <a:p>
            <a:r>
              <a:rPr lang="en-GB" dirty="0"/>
              <a:t>Aggregate Functions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375C27-21F3-AF6E-C6CD-CFB3E005DDB4}"/>
              </a:ext>
            </a:extLst>
          </p:cNvPr>
          <p:cNvSpPr/>
          <p:nvPr/>
        </p:nvSpPr>
        <p:spPr>
          <a:xfrm>
            <a:off x="4638907" y="1137424"/>
            <a:ext cx="3479181" cy="165576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F05BE5-03B7-D471-8574-1119EE10371D}"/>
              </a:ext>
            </a:extLst>
          </p:cNvPr>
          <p:cNvSpPr/>
          <p:nvPr/>
        </p:nvSpPr>
        <p:spPr>
          <a:xfrm>
            <a:off x="3564673" y="2146610"/>
            <a:ext cx="5062654" cy="25647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solidFill>
                  <a:srgbClr val="00B0F0"/>
                </a:solidFill>
                <a:latin typeface="Bookman Old Style" panose="02050604050505020204" pitchFamily="18" charset="0"/>
              </a:rPr>
              <a:t>MySQL</a:t>
            </a:r>
          </a:p>
          <a:p>
            <a:pPr algn="ctr"/>
            <a:endParaRPr lang="en-IN" sz="2400" dirty="0">
              <a:latin typeface="Bookman Old Style" panose="02050604050505020204" pitchFamily="18" charset="0"/>
            </a:endParaRPr>
          </a:p>
          <a:p>
            <a:pPr algn="ctr"/>
            <a:r>
              <a:rPr lang="en-IN" sz="2400" dirty="0">
                <a:latin typeface="Bookman Old Style" panose="02050604050505020204" pitchFamily="18" charset="0"/>
              </a:rPr>
              <a:t>Day 06</a:t>
            </a:r>
          </a:p>
        </p:txBody>
      </p:sp>
    </p:spTree>
    <p:extLst>
      <p:ext uri="{BB962C8B-B14F-4D97-AF65-F5344CB8AC3E}">
        <p14:creationId xmlns:p14="http://schemas.microsoft.com/office/powerpoint/2010/main" val="28324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F78617A2-F6CF-56A3-3037-DD7A6AF7CFEC}"/>
              </a:ext>
            </a:extLst>
          </p:cNvPr>
          <p:cNvSpPr/>
          <p:nvPr/>
        </p:nvSpPr>
        <p:spPr>
          <a:xfrm>
            <a:off x="4043244" y="223025"/>
            <a:ext cx="4105507" cy="69137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Aggregate Functions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0328A-A17B-C3EB-F276-DA0989803868}"/>
              </a:ext>
            </a:extLst>
          </p:cNvPr>
          <p:cNvSpPr txBox="1"/>
          <p:nvPr/>
        </p:nvSpPr>
        <p:spPr>
          <a:xfrm>
            <a:off x="587296" y="1525884"/>
            <a:ext cx="1121812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An aggregate function is a function that operates on a group of values and returns a single value.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latin typeface="Bookman Old Style" panose="02050604050505020204" pitchFamily="18" charset="0"/>
              </a:rPr>
              <a:t>The group of values Is typically a set of rows in a table, but it can also be a set of values provided directly to the function.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Bookman Old Style" panose="02050604050505020204" pitchFamily="18" charset="0"/>
              </a:rPr>
              <a:t>Aggregate functions are often used in combination with the GROUP BY clause, which groups the rows of a table by one or more columns.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Bookman Old Style" panose="02050604050505020204" pitchFamily="18" charset="0"/>
              </a:rPr>
              <a:t>The aggregate function is then applied to each group separately, returning a single value for each group.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Bookman Old Style" panose="02050604050505020204" pitchFamily="18" charset="0"/>
              </a:rPr>
              <a:t>Some of the built-in aggregate functions in MySQL are, </a:t>
            </a:r>
          </a:p>
          <a:p>
            <a:r>
              <a:rPr lang="en-IN" dirty="0">
                <a:latin typeface="Bookman Old Style" panose="02050604050505020204" pitchFamily="18" charset="0"/>
              </a:rPr>
              <a:t> 		</a:t>
            </a:r>
            <a:r>
              <a:rPr lang="en-IN" dirty="0" err="1">
                <a:latin typeface="Bookman Old Style" panose="02050604050505020204" pitchFamily="18" charset="0"/>
              </a:rPr>
              <a:t>i</a:t>
            </a:r>
            <a:r>
              <a:rPr lang="en-IN" sz="1400" dirty="0">
                <a:latin typeface="Bookman Old Style" panose="02050604050505020204" pitchFamily="18" charset="0"/>
              </a:rPr>
              <a:t>.      COUNT()</a:t>
            </a:r>
          </a:p>
          <a:p>
            <a:r>
              <a:rPr lang="en-IN" sz="1400" dirty="0">
                <a:latin typeface="Bookman Old Style" panose="02050604050505020204" pitchFamily="18" charset="0"/>
              </a:rPr>
              <a:t>		ii.     SUM()</a:t>
            </a:r>
          </a:p>
          <a:p>
            <a:r>
              <a:rPr lang="en-IN" sz="1400" dirty="0">
                <a:latin typeface="Bookman Old Style" panose="02050604050505020204" pitchFamily="18" charset="0"/>
              </a:rPr>
              <a:t>		iii.    AVG()</a:t>
            </a:r>
          </a:p>
          <a:p>
            <a:r>
              <a:rPr lang="en-IN" sz="1400" dirty="0">
                <a:latin typeface="Bookman Old Style" panose="02050604050505020204" pitchFamily="18" charset="0"/>
              </a:rPr>
              <a:t>		iv.    MAX()</a:t>
            </a:r>
          </a:p>
          <a:p>
            <a:r>
              <a:rPr lang="en-IN" sz="1400" dirty="0">
                <a:latin typeface="Bookman Old Style" panose="02050604050505020204" pitchFamily="18" charset="0"/>
              </a:rPr>
              <a:t>		v.     MIN()</a:t>
            </a:r>
          </a:p>
          <a:p>
            <a:pPr marL="400050" indent="-400050">
              <a:buFont typeface="+mj-lt"/>
              <a:buAutoNum type="romanLcPeriod"/>
            </a:pPr>
            <a:endParaRPr lang="en-IN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72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F78617A2-F6CF-56A3-3037-DD7A6AF7CFEC}"/>
              </a:ext>
            </a:extLst>
          </p:cNvPr>
          <p:cNvSpPr/>
          <p:nvPr/>
        </p:nvSpPr>
        <p:spPr>
          <a:xfrm>
            <a:off x="3527039" y="156118"/>
            <a:ext cx="5137922" cy="69137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Database and Tables used.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82E089-6F58-A4F1-C44E-FD21AEDB9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2" y="1590418"/>
            <a:ext cx="3226100" cy="3677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C1938A-8F9F-F8EC-31BD-197D0A368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136" y="1590419"/>
            <a:ext cx="3886381" cy="36771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5536CE-2676-6038-25F3-0DE97B57D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751" y="1590417"/>
            <a:ext cx="3447447" cy="367716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D8956FB-4705-6061-C4CB-DD19BFF5A5E7}"/>
              </a:ext>
            </a:extLst>
          </p:cNvPr>
          <p:cNvSpPr/>
          <p:nvPr/>
        </p:nvSpPr>
        <p:spPr>
          <a:xfrm>
            <a:off x="453802" y="5542156"/>
            <a:ext cx="3226100" cy="1159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GB" sz="1600" dirty="0">
                <a:latin typeface="Bookman Old Style" panose="02050604050505020204" pitchFamily="18" charset="0"/>
              </a:rPr>
              <a:t>We are using ‘</a:t>
            </a:r>
            <a:r>
              <a:rPr lang="en-GB" sz="1600" dirty="0" err="1">
                <a:latin typeface="Bookman Old Style" panose="02050604050505020204" pitchFamily="18" charset="0"/>
              </a:rPr>
              <a:t>classicmodels</a:t>
            </a:r>
            <a:r>
              <a:rPr lang="en-GB" sz="1600" dirty="0">
                <a:latin typeface="Bookman Old Style" panose="02050604050505020204" pitchFamily="18" charset="0"/>
              </a:rPr>
              <a:t>’ database that has multiple tables. 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C263DC-C204-120C-4145-122644A53CD8}"/>
              </a:ext>
            </a:extLst>
          </p:cNvPr>
          <p:cNvSpPr/>
          <p:nvPr/>
        </p:nvSpPr>
        <p:spPr>
          <a:xfrm>
            <a:off x="4042135" y="5542156"/>
            <a:ext cx="3886381" cy="11597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GB" sz="1600" dirty="0">
                <a:latin typeface="Bookman Old Style" panose="02050604050505020204" pitchFamily="18" charset="0"/>
              </a:rPr>
              <a:t>We are mostly using the ‘products’ table in this presentation.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6FD7C0-F469-1FED-41C7-776A55171EC2}"/>
              </a:ext>
            </a:extLst>
          </p:cNvPr>
          <p:cNvSpPr/>
          <p:nvPr/>
        </p:nvSpPr>
        <p:spPr>
          <a:xfrm>
            <a:off x="8290751" y="5430638"/>
            <a:ext cx="3447446" cy="127124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GB" sz="1600" dirty="0">
                <a:latin typeface="Bookman Old Style" panose="02050604050505020204" pitchFamily="18" charset="0"/>
              </a:rPr>
              <a:t>We will also use ‘</a:t>
            </a:r>
            <a:r>
              <a:rPr lang="en-GB" sz="1600" dirty="0" err="1">
                <a:latin typeface="Bookman Old Style" panose="02050604050505020204" pitchFamily="18" charset="0"/>
              </a:rPr>
              <a:t>orderdetails</a:t>
            </a:r>
            <a:r>
              <a:rPr lang="en-GB" sz="1600" dirty="0">
                <a:latin typeface="Bookman Old Style" panose="02050604050505020204" pitchFamily="18" charset="0"/>
              </a:rPr>
              <a:t>’ in an example or two.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9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F78617A2-F6CF-56A3-3037-DD7A6AF7CFEC}"/>
              </a:ext>
            </a:extLst>
          </p:cNvPr>
          <p:cNvSpPr/>
          <p:nvPr/>
        </p:nvSpPr>
        <p:spPr>
          <a:xfrm>
            <a:off x="3527039" y="156118"/>
            <a:ext cx="5137922" cy="69137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AVG()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BB6145-B058-1659-E4AC-D9902E119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83" y="1497704"/>
            <a:ext cx="5687122" cy="3862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1DBC29-E35A-82E2-3ADA-36C606AC1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967" y="1497704"/>
            <a:ext cx="5687121" cy="3862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029548-37FD-37FF-2A59-BBD8357C047D}"/>
              </a:ext>
            </a:extLst>
          </p:cNvPr>
          <p:cNvSpPr txBox="1"/>
          <p:nvPr/>
        </p:nvSpPr>
        <p:spPr>
          <a:xfrm>
            <a:off x="412595" y="990360"/>
            <a:ext cx="115154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dirty="0">
                <a:latin typeface="Bookman Old Style" panose="02050604050505020204" pitchFamily="18" charset="0"/>
              </a:rPr>
              <a:t>The AVG( ) function calculates the average value of a set of values. It ignores NULL in the calculation.</a:t>
            </a:r>
            <a:endParaRPr lang="en-IN" sz="17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D4F763-7F37-90A1-FB7E-DF644A0B5E87}"/>
              </a:ext>
            </a:extLst>
          </p:cNvPr>
          <p:cNvSpPr/>
          <p:nvPr/>
        </p:nvSpPr>
        <p:spPr>
          <a:xfrm>
            <a:off x="301083" y="5510617"/>
            <a:ext cx="5687122" cy="11435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GB" dirty="0">
                <a:latin typeface="+mj-lt"/>
              </a:rPr>
              <a:t>Calculating average buy price of all products in the ‘products’ table by using AVG function.</a:t>
            </a:r>
            <a:endParaRPr lang="en-IN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3F05B2-BEA1-E8AF-2B1A-F8C9D02E99F9}"/>
              </a:ext>
            </a:extLst>
          </p:cNvPr>
          <p:cNvSpPr/>
          <p:nvPr/>
        </p:nvSpPr>
        <p:spPr>
          <a:xfrm>
            <a:off x="6240967" y="5510618"/>
            <a:ext cx="5687122" cy="11435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+mj-lt"/>
              </a:rPr>
              <a:t>Calculating AVG buy price for each product line in ‘products’ table using AVG function.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+mj-lt"/>
              </a:rPr>
              <a:t>Notice the </a:t>
            </a:r>
            <a:r>
              <a:rPr lang="en-GB" dirty="0">
                <a:latin typeface="+mj-lt"/>
              </a:rPr>
              <a:t>use of GROUP BY and ORDER BY.</a:t>
            </a:r>
            <a:endParaRPr lang="en-IN" dirty="0">
              <a:solidFill>
                <a:schemeClr val="dk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163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F78617A2-F6CF-56A3-3037-DD7A6AF7CFEC}"/>
              </a:ext>
            </a:extLst>
          </p:cNvPr>
          <p:cNvSpPr/>
          <p:nvPr/>
        </p:nvSpPr>
        <p:spPr>
          <a:xfrm>
            <a:off x="3527039" y="156118"/>
            <a:ext cx="5137922" cy="69137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COUNT()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29548-37FD-37FF-2A59-BBD8357C047D}"/>
              </a:ext>
            </a:extLst>
          </p:cNvPr>
          <p:cNvSpPr txBox="1"/>
          <p:nvPr/>
        </p:nvSpPr>
        <p:spPr>
          <a:xfrm>
            <a:off x="412595" y="990360"/>
            <a:ext cx="115154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700" dirty="0">
                <a:latin typeface="Bookman Old Style" panose="02050604050505020204" pitchFamily="18" charset="0"/>
              </a:rPr>
              <a:t>The COUNT( ) function returns the number of the value in a set.</a:t>
            </a:r>
            <a:endParaRPr lang="en-IN" sz="17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D4F763-7F37-90A1-FB7E-DF644A0B5E87}"/>
              </a:ext>
            </a:extLst>
          </p:cNvPr>
          <p:cNvSpPr/>
          <p:nvPr/>
        </p:nvSpPr>
        <p:spPr>
          <a:xfrm>
            <a:off x="301083" y="5510617"/>
            <a:ext cx="5687122" cy="11435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GB" dirty="0">
                <a:latin typeface="+mj-lt"/>
              </a:rPr>
              <a:t>Using COUNT() function to get the number of products in the ‘product’ table.</a:t>
            </a:r>
            <a:endParaRPr lang="en-IN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3F05B2-BEA1-E8AF-2B1A-F8C9D02E99F9}"/>
              </a:ext>
            </a:extLst>
          </p:cNvPr>
          <p:cNvSpPr/>
          <p:nvPr/>
        </p:nvSpPr>
        <p:spPr>
          <a:xfrm>
            <a:off x="6240967" y="5510618"/>
            <a:ext cx="5687122" cy="11435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GB" dirty="0">
                <a:solidFill>
                  <a:schemeClr val="dk1"/>
                </a:solidFill>
                <a:latin typeface="+mj-lt"/>
              </a:rPr>
              <a:t>Using COUNT() function with the GROUP BY clause to ge</a:t>
            </a:r>
            <a:r>
              <a:rPr lang="en-GB" dirty="0">
                <a:latin typeface="+mj-lt"/>
              </a:rPr>
              <a:t>t the number of products for each product line.</a:t>
            </a:r>
            <a:endParaRPr lang="en-IN" dirty="0">
              <a:solidFill>
                <a:schemeClr val="dk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617205-EC96-0457-7A1D-F2C480ED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95" y="1497704"/>
            <a:ext cx="5538439" cy="38625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FF60E3-7596-2C73-DCD2-676EAC5F0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967" y="1497705"/>
            <a:ext cx="5649950" cy="386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F78617A2-F6CF-56A3-3037-DD7A6AF7CFEC}"/>
              </a:ext>
            </a:extLst>
          </p:cNvPr>
          <p:cNvSpPr/>
          <p:nvPr/>
        </p:nvSpPr>
        <p:spPr>
          <a:xfrm>
            <a:off x="3527039" y="156118"/>
            <a:ext cx="5137922" cy="69137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SUM()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29548-37FD-37FF-2A59-BBD8357C047D}"/>
              </a:ext>
            </a:extLst>
          </p:cNvPr>
          <p:cNvSpPr txBox="1"/>
          <p:nvPr/>
        </p:nvSpPr>
        <p:spPr>
          <a:xfrm>
            <a:off x="412595" y="990360"/>
            <a:ext cx="11515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Bookman Old Style" panose="02050604050505020204" pitchFamily="18" charset="0"/>
              </a:rPr>
              <a:t>The SUM() returns the sum of values in a set. It Ignores NULL. If no matching row found, SUM() returns NULL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D4F763-7F37-90A1-FB7E-DF644A0B5E87}"/>
              </a:ext>
            </a:extLst>
          </p:cNvPr>
          <p:cNvSpPr/>
          <p:nvPr/>
        </p:nvSpPr>
        <p:spPr>
          <a:xfrm>
            <a:off x="338252" y="6023757"/>
            <a:ext cx="11515493" cy="5079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GB" dirty="0">
                <a:latin typeface="+mj-lt"/>
              </a:rPr>
              <a:t>Getting total value order of each product in table ‘</a:t>
            </a:r>
            <a:r>
              <a:rPr lang="en-GB" dirty="0" err="1">
                <a:latin typeface="+mj-lt"/>
              </a:rPr>
              <a:t>orderDetails</a:t>
            </a:r>
            <a:r>
              <a:rPr lang="en-GB" dirty="0">
                <a:latin typeface="+mj-lt"/>
              </a:rPr>
              <a:t>’ using SUM() function in conjunction with the GROUP BY clause. </a:t>
            </a:r>
            <a:endParaRPr lang="en-IN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9B8ED-2DBE-049D-8597-C3C199548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94" y="1578858"/>
            <a:ext cx="7240010" cy="403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F78617A2-F6CF-56A3-3037-DD7A6AF7CFEC}"/>
              </a:ext>
            </a:extLst>
          </p:cNvPr>
          <p:cNvSpPr/>
          <p:nvPr/>
        </p:nvSpPr>
        <p:spPr>
          <a:xfrm>
            <a:off x="3527039" y="156118"/>
            <a:ext cx="5137922" cy="69137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MAX()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29548-37FD-37FF-2A59-BBD8357C047D}"/>
              </a:ext>
            </a:extLst>
          </p:cNvPr>
          <p:cNvSpPr txBox="1"/>
          <p:nvPr/>
        </p:nvSpPr>
        <p:spPr>
          <a:xfrm>
            <a:off x="412595" y="990360"/>
            <a:ext cx="11515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Bookman Old Style" panose="02050604050505020204" pitchFamily="18" charset="0"/>
              </a:rPr>
              <a:t>The MAX() function returns the maximum value in a set.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D4F763-7F37-90A1-FB7E-DF644A0B5E87}"/>
              </a:ext>
            </a:extLst>
          </p:cNvPr>
          <p:cNvSpPr/>
          <p:nvPr/>
        </p:nvSpPr>
        <p:spPr>
          <a:xfrm>
            <a:off x="263911" y="5558302"/>
            <a:ext cx="5687122" cy="1095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GB" dirty="0">
                <a:latin typeface="+mj-lt"/>
              </a:rPr>
              <a:t>Getting the highest price from the ‘products’ table using MAX() function.</a:t>
            </a:r>
            <a:endParaRPr lang="en-IN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3F05B2-BEA1-E8AF-2B1A-F8C9D02E99F9}"/>
              </a:ext>
            </a:extLst>
          </p:cNvPr>
          <p:cNvSpPr/>
          <p:nvPr/>
        </p:nvSpPr>
        <p:spPr>
          <a:xfrm>
            <a:off x="6240967" y="5558302"/>
            <a:ext cx="5687122" cy="1095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GB" dirty="0">
                <a:solidFill>
                  <a:schemeClr val="dk1"/>
                </a:solidFill>
                <a:latin typeface="+mj-lt"/>
              </a:rPr>
              <a:t>Getting the highest price per product line using the MAX() function with the GROUP BY clause.</a:t>
            </a:r>
            <a:endParaRPr lang="en-IN" dirty="0">
              <a:solidFill>
                <a:schemeClr val="dk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CB79F-4134-525B-6518-DD08365B9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1" y="1471781"/>
            <a:ext cx="5687122" cy="3862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5C8B3-B54D-1C80-591E-06E6EC58A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967" y="1469605"/>
            <a:ext cx="5687121" cy="386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5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F78617A2-F6CF-56A3-3037-DD7A6AF7CFEC}"/>
              </a:ext>
            </a:extLst>
          </p:cNvPr>
          <p:cNvSpPr/>
          <p:nvPr/>
        </p:nvSpPr>
        <p:spPr>
          <a:xfrm>
            <a:off x="3527039" y="156118"/>
            <a:ext cx="5137922" cy="69137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MIN()</a:t>
            </a:r>
            <a:endParaRPr lang="en-IN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29548-37FD-37FF-2A59-BBD8357C047D}"/>
              </a:ext>
            </a:extLst>
          </p:cNvPr>
          <p:cNvSpPr txBox="1"/>
          <p:nvPr/>
        </p:nvSpPr>
        <p:spPr>
          <a:xfrm>
            <a:off x="412595" y="990360"/>
            <a:ext cx="11515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Bookman Old Style" panose="02050604050505020204" pitchFamily="18" charset="0"/>
              </a:rPr>
              <a:t>The MIN() function returns the minimum value in a set.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D4F763-7F37-90A1-FB7E-DF644A0B5E87}"/>
              </a:ext>
            </a:extLst>
          </p:cNvPr>
          <p:cNvSpPr/>
          <p:nvPr/>
        </p:nvSpPr>
        <p:spPr>
          <a:xfrm>
            <a:off x="263911" y="5558302"/>
            <a:ext cx="5687122" cy="1095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GB" dirty="0">
                <a:latin typeface="+mj-lt"/>
              </a:rPr>
              <a:t>Getting the lowest price from the ‘products’ table using MIN() function.</a:t>
            </a:r>
            <a:endParaRPr lang="en-IN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3F05B2-BEA1-E8AF-2B1A-F8C9D02E99F9}"/>
              </a:ext>
            </a:extLst>
          </p:cNvPr>
          <p:cNvSpPr/>
          <p:nvPr/>
        </p:nvSpPr>
        <p:spPr>
          <a:xfrm>
            <a:off x="6240967" y="5558302"/>
            <a:ext cx="5687122" cy="1095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GB" dirty="0">
                <a:solidFill>
                  <a:schemeClr val="dk1"/>
                </a:solidFill>
                <a:latin typeface="+mj-lt"/>
              </a:rPr>
              <a:t>Getting the lowest price per product line using the MIN() function with the GROUP BY clause.</a:t>
            </a:r>
            <a:endParaRPr lang="en-IN" dirty="0">
              <a:solidFill>
                <a:schemeClr val="dk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E198E-5823-5D36-765A-DDA8F90FD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1" y="1469605"/>
            <a:ext cx="5687122" cy="38625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C0F047-2362-0527-A216-6D60AD7F84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966" y="1469605"/>
            <a:ext cx="5687122" cy="386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49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1329</TotalTime>
  <Words>453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Rockwell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Pal</dc:creator>
  <cp:lastModifiedBy>Rahul Pal</cp:lastModifiedBy>
  <cp:revision>31</cp:revision>
  <dcterms:created xsi:type="dcterms:W3CDTF">2023-03-05T16:00:22Z</dcterms:created>
  <dcterms:modified xsi:type="dcterms:W3CDTF">2023-03-06T14:09:42Z</dcterms:modified>
</cp:coreProperties>
</file>