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6" d="100"/>
          <a:sy n="86" d="100"/>
        </p:scale>
        <p:origin x="2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8E03FC8-3CC9-4151-BE35-83C734B24AB8}"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73BA8-F488-4BFF-AF0E-1E550CD21B8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51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03FC8-3CC9-4151-BE35-83C734B24AB8}"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73BA8-F488-4BFF-AF0E-1E550CD21B86}" type="slidenum">
              <a:rPr lang="en-IN" smtClean="0"/>
              <a:t>‹#›</a:t>
            </a:fld>
            <a:endParaRPr lang="en-IN"/>
          </a:p>
        </p:txBody>
      </p:sp>
    </p:spTree>
    <p:extLst>
      <p:ext uri="{BB962C8B-B14F-4D97-AF65-F5344CB8AC3E}">
        <p14:creationId xmlns:p14="http://schemas.microsoft.com/office/powerpoint/2010/main" val="103402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03FC8-3CC9-4151-BE35-83C734B24AB8}"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73BA8-F488-4BFF-AF0E-1E550CD21B8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89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03FC8-3CC9-4151-BE35-83C734B24AB8}"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73BA8-F488-4BFF-AF0E-1E550CD21B86}" type="slidenum">
              <a:rPr lang="en-IN" smtClean="0"/>
              <a:t>‹#›</a:t>
            </a:fld>
            <a:endParaRPr lang="en-IN"/>
          </a:p>
        </p:txBody>
      </p:sp>
    </p:spTree>
    <p:extLst>
      <p:ext uri="{BB962C8B-B14F-4D97-AF65-F5344CB8AC3E}">
        <p14:creationId xmlns:p14="http://schemas.microsoft.com/office/powerpoint/2010/main" val="3479243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03FC8-3CC9-4151-BE35-83C734B24AB8}"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73BA8-F488-4BFF-AF0E-1E550CD21B8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37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E03FC8-3CC9-4151-BE35-83C734B24AB8}"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973BA8-F488-4BFF-AF0E-1E550CD21B86}" type="slidenum">
              <a:rPr lang="en-IN" smtClean="0"/>
              <a:t>‹#›</a:t>
            </a:fld>
            <a:endParaRPr lang="en-IN"/>
          </a:p>
        </p:txBody>
      </p:sp>
    </p:spTree>
    <p:extLst>
      <p:ext uri="{BB962C8B-B14F-4D97-AF65-F5344CB8AC3E}">
        <p14:creationId xmlns:p14="http://schemas.microsoft.com/office/powerpoint/2010/main" val="286697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E03FC8-3CC9-4151-BE35-83C734B24AB8}" type="datetimeFigureOut">
              <a:rPr lang="en-IN" smtClean="0"/>
              <a:t>02-03-2023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973BA8-F488-4BFF-AF0E-1E550CD21B86}" type="slidenum">
              <a:rPr lang="en-IN" smtClean="0"/>
              <a:t>‹#›</a:t>
            </a:fld>
            <a:endParaRPr lang="en-IN"/>
          </a:p>
        </p:txBody>
      </p:sp>
    </p:spTree>
    <p:extLst>
      <p:ext uri="{BB962C8B-B14F-4D97-AF65-F5344CB8AC3E}">
        <p14:creationId xmlns:p14="http://schemas.microsoft.com/office/powerpoint/2010/main" val="327914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E03FC8-3CC9-4151-BE35-83C734B24AB8}"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973BA8-F488-4BFF-AF0E-1E550CD21B86}" type="slidenum">
              <a:rPr lang="en-IN" smtClean="0"/>
              <a:t>‹#›</a:t>
            </a:fld>
            <a:endParaRPr lang="en-IN"/>
          </a:p>
        </p:txBody>
      </p:sp>
    </p:spTree>
    <p:extLst>
      <p:ext uri="{BB962C8B-B14F-4D97-AF65-F5344CB8AC3E}">
        <p14:creationId xmlns:p14="http://schemas.microsoft.com/office/powerpoint/2010/main" val="347244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03FC8-3CC9-4151-BE35-83C734B24AB8}" type="datetimeFigureOut">
              <a:rPr lang="en-IN" smtClean="0"/>
              <a:t>02-03-2023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973BA8-F488-4BFF-AF0E-1E550CD21B86}" type="slidenum">
              <a:rPr lang="en-IN" smtClean="0"/>
              <a:t>‹#›</a:t>
            </a:fld>
            <a:endParaRPr lang="en-IN"/>
          </a:p>
        </p:txBody>
      </p:sp>
    </p:spTree>
    <p:extLst>
      <p:ext uri="{BB962C8B-B14F-4D97-AF65-F5344CB8AC3E}">
        <p14:creationId xmlns:p14="http://schemas.microsoft.com/office/powerpoint/2010/main" val="367083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E03FC8-3CC9-4151-BE35-83C734B24AB8}"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973BA8-F488-4BFF-AF0E-1E550CD21B86}" type="slidenum">
              <a:rPr lang="en-IN" smtClean="0"/>
              <a:t>‹#›</a:t>
            </a:fld>
            <a:endParaRPr lang="en-IN"/>
          </a:p>
        </p:txBody>
      </p:sp>
    </p:spTree>
    <p:extLst>
      <p:ext uri="{BB962C8B-B14F-4D97-AF65-F5344CB8AC3E}">
        <p14:creationId xmlns:p14="http://schemas.microsoft.com/office/powerpoint/2010/main" val="245701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E03FC8-3CC9-4151-BE35-83C734B24AB8}"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973BA8-F488-4BFF-AF0E-1E550CD21B8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8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E03FC8-3CC9-4151-BE35-83C734B24AB8}" type="datetimeFigureOut">
              <a:rPr lang="en-IN" smtClean="0"/>
              <a:t>02-03-2023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A973BA8-F488-4BFF-AF0E-1E550CD21B8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309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ahulpal-1991/Refresh-MySQL-Skills-in-7-Day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BBF0A1-2507-2389-6AAC-78608A083743}"/>
              </a:ext>
            </a:extLst>
          </p:cNvPr>
          <p:cNvSpPr>
            <a:spLocks noGrp="1"/>
          </p:cNvSpPr>
          <p:nvPr>
            <p:ph type="subTitle" idx="1"/>
          </p:nvPr>
        </p:nvSpPr>
        <p:spPr/>
        <p:txBody>
          <a:bodyPr>
            <a:normAutofit/>
          </a:bodyPr>
          <a:lstStyle/>
          <a:p>
            <a:r>
              <a:rPr lang="en-GB" sz="3200" dirty="0">
                <a:solidFill>
                  <a:srgbClr val="00B0F0"/>
                </a:solidFill>
              </a:rPr>
              <a:t>JOINS</a:t>
            </a:r>
            <a:endParaRPr lang="en-IN" sz="3200" dirty="0">
              <a:solidFill>
                <a:srgbClr val="00B0F0"/>
              </a:solidFill>
            </a:endParaRPr>
          </a:p>
        </p:txBody>
      </p:sp>
      <p:sp>
        <p:nvSpPr>
          <p:cNvPr id="7" name="TextBox 6">
            <a:extLst>
              <a:ext uri="{FF2B5EF4-FFF2-40B4-BE49-F238E27FC236}">
                <a16:creationId xmlns:a16="http://schemas.microsoft.com/office/drawing/2014/main" id="{1D9214C7-346C-0564-F7CB-FBAE77318FB8}"/>
              </a:ext>
            </a:extLst>
          </p:cNvPr>
          <p:cNvSpPr txBox="1"/>
          <p:nvPr/>
        </p:nvSpPr>
        <p:spPr>
          <a:xfrm>
            <a:off x="5263375" y="5091492"/>
            <a:ext cx="2932771" cy="1200329"/>
          </a:xfrm>
          <a:prstGeom prst="rect">
            <a:avLst/>
          </a:prstGeom>
          <a:noFill/>
        </p:spPr>
        <p:txBody>
          <a:bodyPr wrap="square" rtlCol="0">
            <a:spAutoFit/>
          </a:bodyPr>
          <a:lstStyle/>
          <a:p>
            <a:r>
              <a:rPr lang="en-GB" sz="7200" dirty="0"/>
              <a:t>MySQL</a:t>
            </a:r>
            <a:endParaRPr lang="en-IN" sz="7200" dirty="0"/>
          </a:p>
        </p:txBody>
      </p:sp>
      <p:sp>
        <p:nvSpPr>
          <p:cNvPr id="8" name="Rectangle: Rounded Corners 7">
            <a:extLst>
              <a:ext uri="{FF2B5EF4-FFF2-40B4-BE49-F238E27FC236}">
                <a16:creationId xmlns:a16="http://schemas.microsoft.com/office/drawing/2014/main" id="{BEE7BE22-CE1C-1C8B-E68B-B0EEF09F5D30}"/>
              </a:ext>
            </a:extLst>
          </p:cNvPr>
          <p:cNvSpPr/>
          <p:nvPr/>
        </p:nvSpPr>
        <p:spPr>
          <a:xfrm>
            <a:off x="7449944" y="4734653"/>
            <a:ext cx="1906859" cy="356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Day 05</a:t>
            </a:r>
            <a:endParaRPr lang="en-IN" dirty="0"/>
          </a:p>
        </p:txBody>
      </p:sp>
    </p:spTree>
    <p:extLst>
      <p:ext uri="{BB962C8B-B14F-4D97-AF65-F5344CB8AC3E}">
        <p14:creationId xmlns:p14="http://schemas.microsoft.com/office/powerpoint/2010/main" val="75373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9F7FD44-EC79-B07E-A97C-287AFA15E99F}"/>
              </a:ext>
            </a:extLst>
          </p:cNvPr>
          <p:cNvSpPr/>
          <p:nvPr/>
        </p:nvSpPr>
        <p:spPr>
          <a:xfrm>
            <a:off x="3647378" y="189571"/>
            <a:ext cx="4897244" cy="446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CONCLUSION</a:t>
            </a:r>
            <a:endParaRPr lang="en-IN" sz="2000" dirty="0"/>
          </a:p>
        </p:txBody>
      </p:sp>
      <p:sp>
        <p:nvSpPr>
          <p:cNvPr id="3" name="TextBox 2">
            <a:extLst>
              <a:ext uri="{FF2B5EF4-FFF2-40B4-BE49-F238E27FC236}">
                <a16:creationId xmlns:a16="http://schemas.microsoft.com/office/drawing/2014/main" id="{577AFA30-E82F-A03A-0000-144DF6949988}"/>
              </a:ext>
            </a:extLst>
          </p:cNvPr>
          <p:cNvSpPr txBox="1"/>
          <p:nvPr/>
        </p:nvSpPr>
        <p:spPr>
          <a:xfrm>
            <a:off x="263912" y="1028343"/>
            <a:ext cx="11664176" cy="4801314"/>
          </a:xfrm>
          <a:prstGeom prst="rect">
            <a:avLst/>
          </a:prstGeom>
          <a:noFill/>
        </p:spPr>
        <p:txBody>
          <a:bodyPr wrap="square" rtlCol="0">
            <a:spAutoFit/>
          </a:bodyPr>
          <a:lstStyle/>
          <a:p>
            <a:pPr marL="285750" indent="-285750">
              <a:buFont typeface="Wingdings" panose="05000000000000000000" pitchFamily="2" charset="2"/>
              <a:buChar char="q"/>
            </a:pPr>
            <a:r>
              <a:rPr lang="en-GB" dirty="0"/>
              <a:t>A Join is a way to combine data from two or more tables in MySQL based on related columns between them.</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There are several types of JOINS like INNER,LEFT, RIGHT, CROSS, NATURAL and so 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Basic Syntax</a:t>
            </a:r>
          </a:p>
          <a:p>
            <a:pPr algn="just"/>
            <a:r>
              <a:rPr lang="en-GB" dirty="0"/>
              <a:t>				</a:t>
            </a:r>
            <a:r>
              <a:rPr lang="en-GB" dirty="0">
                <a:solidFill>
                  <a:srgbClr val="00B0F0"/>
                </a:solidFill>
              </a:rPr>
              <a:t>SELECT </a:t>
            </a:r>
          </a:p>
          <a:p>
            <a:pPr algn="just"/>
            <a:r>
              <a:rPr lang="en-GB" dirty="0"/>
              <a:t>				column1, column2, ...</a:t>
            </a:r>
          </a:p>
          <a:p>
            <a:pPr algn="just"/>
            <a:r>
              <a:rPr lang="en-GB" dirty="0"/>
              <a:t>				</a:t>
            </a:r>
            <a:r>
              <a:rPr lang="en-GB" dirty="0">
                <a:solidFill>
                  <a:srgbClr val="00B0F0"/>
                </a:solidFill>
              </a:rPr>
              <a:t>FROM</a:t>
            </a:r>
          </a:p>
          <a:p>
            <a:pPr algn="just"/>
            <a:r>
              <a:rPr lang="en-GB" dirty="0"/>
              <a:t>				table1</a:t>
            </a:r>
          </a:p>
          <a:p>
            <a:pPr algn="just"/>
            <a:r>
              <a:rPr lang="en-GB" dirty="0"/>
              <a:t>				</a:t>
            </a:r>
            <a:r>
              <a:rPr lang="en-GB" dirty="0">
                <a:solidFill>
                  <a:srgbClr val="00B0F0"/>
                </a:solidFill>
              </a:rPr>
              <a:t>INNER</a:t>
            </a:r>
            <a:r>
              <a:rPr lang="en-GB" dirty="0"/>
              <a:t>/</a:t>
            </a:r>
            <a:r>
              <a:rPr lang="en-GB" dirty="0">
                <a:solidFill>
                  <a:srgbClr val="00B0F0"/>
                </a:solidFill>
              </a:rPr>
              <a:t>LEFT</a:t>
            </a:r>
            <a:r>
              <a:rPr lang="en-GB" dirty="0"/>
              <a:t>/</a:t>
            </a:r>
            <a:r>
              <a:rPr lang="en-GB">
                <a:solidFill>
                  <a:srgbClr val="00B0F0"/>
                </a:solidFill>
              </a:rPr>
              <a:t>RIGHT</a:t>
            </a:r>
            <a:r>
              <a:rPr lang="en-GB"/>
              <a:t>/</a:t>
            </a:r>
            <a:r>
              <a:rPr lang="en-GB">
                <a:solidFill>
                  <a:srgbClr val="00B0F0"/>
                </a:solidFill>
              </a:rPr>
              <a:t>CROSS</a:t>
            </a:r>
            <a:r>
              <a:rPr lang="en-GB"/>
              <a:t>/</a:t>
            </a:r>
            <a:r>
              <a:rPr lang="en-GB" dirty="0">
                <a:solidFill>
                  <a:srgbClr val="00B0F0"/>
                </a:solidFill>
              </a:rPr>
              <a:t>NATURAL JOIN </a:t>
            </a:r>
          </a:p>
          <a:p>
            <a:pPr algn="just"/>
            <a:r>
              <a:rPr lang="en-GB" dirty="0"/>
              <a:t>				table2</a:t>
            </a:r>
          </a:p>
          <a:p>
            <a:pPr algn="just"/>
            <a:r>
              <a:rPr lang="en-GB" dirty="0"/>
              <a:t>				</a:t>
            </a:r>
            <a:r>
              <a:rPr lang="en-GB" dirty="0">
                <a:solidFill>
                  <a:srgbClr val="00B0F0"/>
                </a:solidFill>
              </a:rPr>
              <a:t>ON </a:t>
            </a:r>
          </a:p>
          <a:p>
            <a:pPr algn="just"/>
            <a:r>
              <a:rPr lang="en-GB" dirty="0"/>
              <a:t>				table1.column = table2.column;</a:t>
            </a:r>
          </a:p>
          <a:p>
            <a:pPr algn="just"/>
            <a:endParaRPr lang="en-GB" dirty="0"/>
          </a:p>
          <a:p>
            <a:pPr marL="285750" indent="-285750" algn="just">
              <a:buFont typeface="Wingdings" panose="05000000000000000000" pitchFamily="2" charset="2"/>
              <a:buChar char="q"/>
            </a:pPr>
            <a:r>
              <a:rPr lang="en-GB" dirty="0"/>
              <a:t>GitHub Repository</a:t>
            </a:r>
          </a:p>
          <a:p>
            <a:pPr algn="just"/>
            <a:endParaRPr lang="en-GB" dirty="0"/>
          </a:p>
          <a:p>
            <a:pPr algn="just"/>
            <a:r>
              <a:rPr lang="en-IN" dirty="0"/>
              <a:t>		</a:t>
            </a:r>
            <a:r>
              <a:rPr lang="en-IN" dirty="0">
                <a:solidFill>
                  <a:schemeClr val="accent2"/>
                </a:solidFill>
                <a:hlinkClick r:id="rId2">
                  <a:extLst>
                    <a:ext uri="{A12FA001-AC4F-418D-AE19-62706E023703}">
                      <ahyp:hlinkClr xmlns:ahyp="http://schemas.microsoft.com/office/drawing/2018/hyperlinkcolor" val="tx"/>
                    </a:ext>
                  </a:extLst>
                </a:hlinkClick>
              </a:rPr>
              <a:t>https://github.com/rahulpal-1991/Refresh-MySQL-Skills-in-7-Days</a:t>
            </a:r>
            <a:endParaRPr lang="en-IN" dirty="0">
              <a:solidFill>
                <a:schemeClr val="accent2"/>
              </a:solidFill>
            </a:endParaRPr>
          </a:p>
        </p:txBody>
      </p:sp>
    </p:spTree>
    <p:extLst>
      <p:ext uri="{BB962C8B-B14F-4D97-AF65-F5344CB8AC3E}">
        <p14:creationId xmlns:p14="http://schemas.microsoft.com/office/powerpoint/2010/main" val="311571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9F7FD44-EC79-B07E-A97C-287AFA15E99F}"/>
              </a:ext>
            </a:extLst>
          </p:cNvPr>
          <p:cNvSpPr/>
          <p:nvPr/>
        </p:nvSpPr>
        <p:spPr>
          <a:xfrm>
            <a:off x="3647378" y="189571"/>
            <a:ext cx="4897244" cy="446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What are JOINs and How they are Useful</a:t>
            </a:r>
            <a:endParaRPr lang="en-IN" sz="2000" dirty="0"/>
          </a:p>
        </p:txBody>
      </p:sp>
      <p:sp>
        <p:nvSpPr>
          <p:cNvPr id="3" name="TextBox 2">
            <a:extLst>
              <a:ext uri="{FF2B5EF4-FFF2-40B4-BE49-F238E27FC236}">
                <a16:creationId xmlns:a16="http://schemas.microsoft.com/office/drawing/2014/main" id="{E1F281AF-3F4D-FD3D-8650-4B0109066337}"/>
              </a:ext>
            </a:extLst>
          </p:cNvPr>
          <p:cNvSpPr txBox="1"/>
          <p:nvPr/>
        </p:nvSpPr>
        <p:spPr>
          <a:xfrm>
            <a:off x="219307" y="1443841"/>
            <a:ext cx="11753385"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t>In MySQL, JOIN operation allows us to combine data from two or more tables based on a related column, or set of column.</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JOINs are useful for querying data from multiple tables as if they were a single table, allowing us to access related data from different tables in a single query.</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JOINs are useful in many scenarios, such as, when we need to retrieve data that is spread across multiple tables, or when we need to aggregate data from multiple tables. </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JOINs can also be used to combine data from multiple tables into a single table for reporting or analysis purposes.</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JOINs are an essential tool for data analysis in MySQL, as they allow you to combine data from multiple tables &amp; retrieve only the records that meet specific criteria. </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Depending on our data analysis needs, we may use one or more types of JOINs to extract valuable insights from our data.</a:t>
            </a:r>
            <a:endParaRPr lang="en-IN" dirty="0"/>
          </a:p>
        </p:txBody>
      </p:sp>
    </p:spTree>
    <p:extLst>
      <p:ext uri="{BB962C8B-B14F-4D97-AF65-F5344CB8AC3E}">
        <p14:creationId xmlns:p14="http://schemas.microsoft.com/office/powerpoint/2010/main" val="365788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9F7FD44-EC79-B07E-A97C-287AFA15E99F}"/>
              </a:ext>
            </a:extLst>
          </p:cNvPr>
          <p:cNvSpPr/>
          <p:nvPr/>
        </p:nvSpPr>
        <p:spPr>
          <a:xfrm>
            <a:off x="3647378" y="189571"/>
            <a:ext cx="4897244" cy="446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Types of JOINs</a:t>
            </a:r>
            <a:endParaRPr lang="en-IN" sz="2000" dirty="0"/>
          </a:p>
        </p:txBody>
      </p:sp>
      <p:sp>
        <p:nvSpPr>
          <p:cNvPr id="3" name="TextBox 2">
            <a:extLst>
              <a:ext uri="{FF2B5EF4-FFF2-40B4-BE49-F238E27FC236}">
                <a16:creationId xmlns:a16="http://schemas.microsoft.com/office/drawing/2014/main" id="{E1F281AF-3F4D-FD3D-8650-4B0109066337}"/>
              </a:ext>
            </a:extLst>
          </p:cNvPr>
          <p:cNvSpPr txBox="1"/>
          <p:nvPr/>
        </p:nvSpPr>
        <p:spPr>
          <a:xfrm>
            <a:off x="219307" y="889843"/>
            <a:ext cx="11753385"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solidFill>
                  <a:srgbClr val="00B0F0"/>
                </a:solidFill>
              </a:rPr>
              <a:t>INNER JOIN: </a:t>
            </a:r>
            <a:r>
              <a:rPr lang="en-GB" dirty="0"/>
              <a:t>Returns only the rows from both tables that have matching values in the specific columns. Used to retrieve records that have matching values in both tables.</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solidFill>
                  <a:srgbClr val="00B0F0"/>
                </a:solidFill>
              </a:rPr>
              <a:t>LEFT JOIN: </a:t>
            </a:r>
            <a:r>
              <a:rPr lang="en-GB" dirty="0"/>
              <a:t>Returns all the rows from the left table &amp; matching rows from the right table. If there is no match in the right table, the result will still include all the rows from the left table with NULL values in the right table. Useful when we want to retrieve all records from the left table, regardless if whether there is a match in the right table or not. </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solidFill>
                  <a:srgbClr val="00B0F0"/>
                </a:solidFill>
              </a:rPr>
              <a:t>RIGHT JOIN: </a:t>
            </a:r>
            <a:r>
              <a:rPr lang="en-GB" dirty="0"/>
              <a:t>Similar to LEFT JOIN, returns all the rows from the right table and matching rows from the left table. If there is no match in the left table, the result will still include all the rows from the right table, with NULL values for the columns in the left table. Useful when we want to retrieve all records from the right table, regardless of whether there is a match in the left table or not. </a:t>
            </a:r>
          </a:p>
          <a:p>
            <a:pPr algn="just"/>
            <a:endParaRPr lang="en-GB" dirty="0"/>
          </a:p>
          <a:p>
            <a:pPr marL="285750" indent="-285750" algn="just">
              <a:buFont typeface="Wingdings" panose="05000000000000000000" pitchFamily="2" charset="2"/>
              <a:buChar char="q"/>
            </a:pPr>
            <a:r>
              <a:rPr lang="en-GB" dirty="0">
                <a:solidFill>
                  <a:srgbClr val="00B0F0"/>
                </a:solidFill>
              </a:rPr>
              <a:t>CROSS JOIN: </a:t>
            </a:r>
            <a:r>
              <a:rPr lang="en-GB" dirty="0"/>
              <a:t>Combines each row from one table with every row from another table to create a ‘Cartesian Product’. Useful in generating all possible combinations of rows, or comparing data across tables, or finding missing data. </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solidFill>
                  <a:srgbClr val="00B0F0"/>
                </a:solidFill>
              </a:rPr>
              <a:t>NATURAL JOIN: </a:t>
            </a:r>
            <a:r>
              <a:rPr lang="en-GB" dirty="0"/>
              <a:t>Combines two tables based on their common column names. It returns all rows from both tables where the column names match, without explicitly specifying the columns to join on. </a:t>
            </a:r>
          </a:p>
          <a:p>
            <a:pPr marL="285750" indent="-285750" algn="just">
              <a:buFont typeface="Wingdings" panose="05000000000000000000" pitchFamily="2" charset="2"/>
              <a:buChar char="q"/>
            </a:pPr>
            <a:endParaRPr lang="en-GB" dirty="0"/>
          </a:p>
          <a:p>
            <a:pPr algn="just"/>
            <a:r>
              <a:rPr lang="en-GB" i="1" dirty="0">
                <a:solidFill>
                  <a:srgbClr val="00B0F0"/>
                </a:solidFill>
              </a:rPr>
              <a:t>This is not a comprehensive list of all types of JOINS. There are some more, but these are most important ones in Data Analysis.</a:t>
            </a:r>
            <a:endParaRPr lang="en-IN" i="1" dirty="0">
              <a:solidFill>
                <a:srgbClr val="00B0F0"/>
              </a:solidFill>
            </a:endParaRPr>
          </a:p>
        </p:txBody>
      </p:sp>
    </p:spTree>
    <p:extLst>
      <p:ext uri="{BB962C8B-B14F-4D97-AF65-F5344CB8AC3E}">
        <p14:creationId xmlns:p14="http://schemas.microsoft.com/office/powerpoint/2010/main" val="143038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9F7FD44-EC79-B07E-A97C-287AFA15E99F}"/>
              </a:ext>
            </a:extLst>
          </p:cNvPr>
          <p:cNvSpPr/>
          <p:nvPr/>
        </p:nvSpPr>
        <p:spPr>
          <a:xfrm>
            <a:off x="3647378" y="189571"/>
            <a:ext cx="4897244" cy="446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Database &amp; Tables used in this presentation</a:t>
            </a:r>
            <a:endParaRPr lang="en-IN" sz="2000" dirty="0"/>
          </a:p>
        </p:txBody>
      </p:sp>
      <p:pic>
        <p:nvPicPr>
          <p:cNvPr id="5" name="Picture 4">
            <a:extLst>
              <a:ext uri="{FF2B5EF4-FFF2-40B4-BE49-F238E27FC236}">
                <a16:creationId xmlns:a16="http://schemas.microsoft.com/office/drawing/2014/main" id="{3EC83A43-3078-7F75-F51A-21589FF3F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47" y="1095048"/>
            <a:ext cx="3112269" cy="2178870"/>
          </a:xfrm>
          <a:prstGeom prst="rect">
            <a:avLst/>
          </a:prstGeom>
        </p:spPr>
      </p:pic>
      <p:pic>
        <p:nvPicPr>
          <p:cNvPr id="9" name="Picture 8">
            <a:extLst>
              <a:ext uri="{FF2B5EF4-FFF2-40B4-BE49-F238E27FC236}">
                <a16:creationId xmlns:a16="http://schemas.microsoft.com/office/drawing/2014/main" id="{28A3D5A2-DE10-C78F-A213-5FC8BB843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500" y="939966"/>
            <a:ext cx="3512634" cy="2333951"/>
          </a:xfrm>
          <a:prstGeom prst="rect">
            <a:avLst/>
          </a:prstGeom>
        </p:spPr>
      </p:pic>
      <p:pic>
        <p:nvPicPr>
          <p:cNvPr id="11" name="Picture 10">
            <a:extLst>
              <a:ext uri="{FF2B5EF4-FFF2-40B4-BE49-F238E27FC236}">
                <a16:creationId xmlns:a16="http://schemas.microsoft.com/office/drawing/2014/main" id="{679A7FC4-6362-9C6D-F5B9-8F6064009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7618" y="939967"/>
            <a:ext cx="3512635" cy="2333951"/>
          </a:xfrm>
          <a:prstGeom prst="rect">
            <a:avLst/>
          </a:prstGeom>
        </p:spPr>
      </p:pic>
      <p:sp>
        <p:nvSpPr>
          <p:cNvPr id="14" name="Rectangle 13">
            <a:extLst>
              <a:ext uri="{FF2B5EF4-FFF2-40B4-BE49-F238E27FC236}">
                <a16:creationId xmlns:a16="http://schemas.microsoft.com/office/drawing/2014/main" id="{02356D23-2F9A-095E-E51C-BF27806C81DC}"/>
              </a:ext>
            </a:extLst>
          </p:cNvPr>
          <p:cNvSpPr/>
          <p:nvPr/>
        </p:nvSpPr>
        <p:spPr>
          <a:xfrm>
            <a:off x="397380" y="3546087"/>
            <a:ext cx="3112269" cy="31000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GB" dirty="0"/>
              <a:t>We are using a database called ‘ joins_theory’ that has two tables</a:t>
            </a:r>
          </a:p>
          <a:p>
            <a:pPr marL="342900" indent="-342900" algn="just">
              <a:buAutoNum type="arabicPeriod"/>
            </a:pPr>
            <a:r>
              <a:rPr lang="en-GB" dirty="0"/>
              <a:t>employee</a:t>
            </a:r>
          </a:p>
          <a:p>
            <a:pPr marL="342900" indent="-342900" algn="just">
              <a:buAutoNum type="arabicPeriod"/>
            </a:pPr>
            <a:r>
              <a:rPr lang="en-GB" dirty="0"/>
              <a:t>emp_dept</a:t>
            </a:r>
            <a:endParaRPr lang="en-IN" dirty="0"/>
          </a:p>
        </p:txBody>
      </p:sp>
      <p:sp>
        <p:nvSpPr>
          <p:cNvPr id="15" name="Rectangle 14">
            <a:extLst>
              <a:ext uri="{FF2B5EF4-FFF2-40B4-BE49-F238E27FC236}">
                <a16:creationId xmlns:a16="http://schemas.microsoft.com/office/drawing/2014/main" id="{E2AFFCF7-AA0E-B145-21E3-3617DE2242CE}"/>
              </a:ext>
            </a:extLst>
          </p:cNvPr>
          <p:cNvSpPr/>
          <p:nvPr/>
        </p:nvSpPr>
        <p:spPr>
          <a:xfrm>
            <a:off x="4471001" y="3546087"/>
            <a:ext cx="3112269" cy="31000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GB" dirty="0"/>
              <a:t>This table contains columns </a:t>
            </a:r>
            <a:r>
              <a:rPr lang="en-GB" dirty="0" err="1"/>
              <a:t>emp_id</a:t>
            </a:r>
            <a:r>
              <a:rPr lang="en-GB" dirty="0"/>
              <a:t>, name, gender, age &amp; salary. This table has 8 records.</a:t>
            </a:r>
            <a:endParaRPr lang="en-IN" dirty="0"/>
          </a:p>
        </p:txBody>
      </p:sp>
      <p:sp>
        <p:nvSpPr>
          <p:cNvPr id="16" name="Rectangle 15">
            <a:extLst>
              <a:ext uri="{FF2B5EF4-FFF2-40B4-BE49-F238E27FC236}">
                <a16:creationId xmlns:a16="http://schemas.microsoft.com/office/drawing/2014/main" id="{6BFCD57C-F56E-E3FB-0DCB-EBC1A9B83339}"/>
              </a:ext>
            </a:extLst>
          </p:cNvPr>
          <p:cNvSpPr/>
          <p:nvPr/>
        </p:nvSpPr>
        <p:spPr>
          <a:xfrm>
            <a:off x="8544620" y="3546086"/>
            <a:ext cx="3112269" cy="31000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GB" dirty="0"/>
              <a:t>This table contains columns </a:t>
            </a:r>
            <a:r>
              <a:rPr lang="en-GB" dirty="0" err="1"/>
              <a:t>dept_id</a:t>
            </a:r>
            <a:r>
              <a:rPr lang="en-GB" dirty="0"/>
              <a:t>, </a:t>
            </a:r>
            <a:r>
              <a:rPr lang="en-GB" dirty="0" err="1"/>
              <a:t>emp_id</a:t>
            </a:r>
            <a:r>
              <a:rPr lang="en-GB" dirty="0"/>
              <a:t>, department, city &amp; </a:t>
            </a:r>
            <a:r>
              <a:rPr lang="en-GB" dirty="0" err="1"/>
              <a:t>pin_code</a:t>
            </a:r>
            <a:r>
              <a:rPr lang="en-GB" dirty="0"/>
              <a:t>. This table also has 8 records.</a:t>
            </a:r>
            <a:endParaRPr lang="en-IN" dirty="0"/>
          </a:p>
        </p:txBody>
      </p:sp>
      <p:sp>
        <p:nvSpPr>
          <p:cNvPr id="17" name="Rectangle: Rounded Corners 16">
            <a:extLst>
              <a:ext uri="{FF2B5EF4-FFF2-40B4-BE49-F238E27FC236}">
                <a16:creationId xmlns:a16="http://schemas.microsoft.com/office/drawing/2014/main" id="{C851026A-1DFE-52D6-2602-E4B6D9D8B2AA}"/>
              </a:ext>
            </a:extLst>
          </p:cNvPr>
          <p:cNvSpPr/>
          <p:nvPr/>
        </p:nvSpPr>
        <p:spPr>
          <a:xfrm>
            <a:off x="1096144" y="3769112"/>
            <a:ext cx="1583473" cy="3233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database</a:t>
            </a:r>
            <a:endParaRPr lang="en-IN" dirty="0"/>
          </a:p>
        </p:txBody>
      </p:sp>
      <p:sp>
        <p:nvSpPr>
          <p:cNvPr id="18" name="Rectangle: Rounded Corners 17">
            <a:extLst>
              <a:ext uri="{FF2B5EF4-FFF2-40B4-BE49-F238E27FC236}">
                <a16:creationId xmlns:a16="http://schemas.microsoft.com/office/drawing/2014/main" id="{145D3159-6E95-F442-9CB1-0E6F26F658B6}"/>
              </a:ext>
            </a:extLst>
          </p:cNvPr>
          <p:cNvSpPr/>
          <p:nvPr/>
        </p:nvSpPr>
        <p:spPr>
          <a:xfrm>
            <a:off x="5104079" y="3769112"/>
            <a:ext cx="1583473" cy="3233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employee</a:t>
            </a:r>
            <a:endParaRPr lang="en-IN" dirty="0"/>
          </a:p>
        </p:txBody>
      </p:sp>
      <p:sp>
        <p:nvSpPr>
          <p:cNvPr id="19" name="Rectangle: Rounded Corners 18">
            <a:extLst>
              <a:ext uri="{FF2B5EF4-FFF2-40B4-BE49-F238E27FC236}">
                <a16:creationId xmlns:a16="http://schemas.microsoft.com/office/drawing/2014/main" id="{2ABD2019-E680-5947-6A2E-C65FC3C19691}"/>
              </a:ext>
            </a:extLst>
          </p:cNvPr>
          <p:cNvSpPr/>
          <p:nvPr/>
        </p:nvSpPr>
        <p:spPr>
          <a:xfrm>
            <a:off x="9309019" y="3769112"/>
            <a:ext cx="1583473" cy="3233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emp_dept</a:t>
            </a:r>
            <a:endParaRPr lang="en-IN" dirty="0"/>
          </a:p>
        </p:txBody>
      </p:sp>
    </p:spTree>
    <p:extLst>
      <p:ext uri="{BB962C8B-B14F-4D97-AF65-F5344CB8AC3E}">
        <p14:creationId xmlns:p14="http://schemas.microsoft.com/office/powerpoint/2010/main" val="209205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9F7FD44-EC79-B07E-A97C-287AFA15E99F}"/>
              </a:ext>
            </a:extLst>
          </p:cNvPr>
          <p:cNvSpPr/>
          <p:nvPr/>
        </p:nvSpPr>
        <p:spPr>
          <a:xfrm>
            <a:off x="3647378" y="189571"/>
            <a:ext cx="4897244" cy="446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INNER JOIN</a:t>
            </a:r>
            <a:endParaRPr lang="en-IN" sz="2000" dirty="0"/>
          </a:p>
        </p:txBody>
      </p:sp>
      <p:sp>
        <p:nvSpPr>
          <p:cNvPr id="12" name="Rectangle 11">
            <a:extLst>
              <a:ext uri="{FF2B5EF4-FFF2-40B4-BE49-F238E27FC236}">
                <a16:creationId xmlns:a16="http://schemas.microsoft.com/office/drawing/2014/main" id="{883C0AB9-CF3B-8C4C-C507-BCC811E17612}"/>
              </a:ext>
            </a:extLst>
          </p:cNvPr>
          <p:cNvSpPr/>
          <p:nvPr/>
        </p:nvSpPr>
        <p:spPr>
          <a:xfrm>
            <a:off x="6177776" y="802887"/>
            <a:ext cx="5754029" cy="56648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F8C91C1F-B689-F7E4-E9BE-8D8D7695FA75}"/>
              </a:ext>
            </a:extLst>
          </p:cNvPr>
          <p:cNvSpPr txBox="1"/>
          <p:nvPr/>
        </p:nvSpPr>
        <p:spPr>
          <a:xfrm>
            <a:off x="6422917" y="1096140"/>
            <a:ext cx="5263745"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t>Here, we are performing INNER JOIN on both the tables.</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Syntax:</a:t>
            </a:r>
          </a:p>
          <a:p>
            <a:pPr algn="just"/>
            <a:r>
              <a:rPr lang="en-GB" dirty="0"/>
              <a:t>	</a:t>
            </a:r>
            <a:r>
              <a:rPr lang="en-GB" dirty="0">
                <a:solidFill>
                  <a:srgbClr val="00B0F0"/>
                </a:solidFill>
              </a:rPr>
              <a:t>SELECT</a:t>
            </a:r>
            <a:r>
              <a:rPr lang="en-GB" dirty="0"/>
              <a:t> column1,column2 …</a:t>
            </a:r>
          </a:p>
          <a:p>
            <a:pPr algn="just"/>
            <a:r>
              <a:rPr lang="en-GB" dirty="0"/>
              <a:t>	</a:t>
            </a:r>
            <a:r>
              <a:rPr lang="en-GB" dirty="0">
                <a:solidFill>
                  <a:srgbClr val="00B0F0"/>
                </a:solidFill>
              </a:rPr>
              <a:t>FROM </a:t>
            </a:r>
            <a:r>
              <a:rPr lang="en-GB" dirty="0"/>
              <a:t>table1</a:t>
            </a:r>
          </a:p>
          <a:p>
            <a:pPr algn="just"/>
            <a:r>
              <a:rPr lang="en-GB" dirty="0"/>
              <a:t>	</a:t>
            </a:r>
            <a:r>
              <a:rPr lang="en-GB" dirty="0">
                <a:solidFill>
                  <a:srgbClr val="00B0F0"/>
                </a:solidFill>
              </a:rPr>
              <a:t>INNER JOIN </a:t>
            </a:r>
            <a:r>
              <a:rPr lang="en-GB" dirty="0"/>
              <a:t>table2</a:t>
            </a:r>
          </a:p>
          <a:p>
            <a:pPr algn="just"/>
            <a:r>
              <a:rPr lang="en-GB" dirty="0"/>
              <a:t>	</a:t>
            </a:r>
            <a:r>
              <a:rPr lang="en-GB" dirty="0">
                <a:solidFill>
                  <a:srgbClr val="00B0F0"/>
                </a:solidFill>
              </a:rPr>
              <a:t>ON</a:t>
            </a:r>
            <a:r>
              <a:rPr lang="en-GB" dirty="0"/>
              <a:t> table1.column = table2.column</a:t>
            </a:r>
          </a:p>
          <a:p>
            <a:pPr algn="just"/>
            <a:endParaRPr lang="en-GB" dirty="0"/>
          </a:p>
          <a:p>
            <a:pPr marL="285750" indent="-285750" algn="just">
              <a:buFont typeface="Wingdings" panose="05000000000000000000" pitchFamily="2" charset="2"/>
              <a:buChar char="q"/>
            </a:pPr>
            <a:r>
              <a:rPr lang="en-GB" dirty="0"/>
              <a:t>We have performed INNER JOIN on the </a:t>
            </a:r>
            <a:r>
              <a:rPr lang="en-GB" dirty="0" err="1"/>
              <a:t>emp_id</a:t>
            </a:r>
            <a:r>
              <a:rPr lang="en-GB" dirty="0"/>
              <a:t> column which is common in both the tables.</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The resulting table has all the columns from both the tables where there is a match.</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This is useful in combining data from multiple tables and analyzing relationships between them.  </a:t>
            </a:r>
          </a:p>
          <a:p>
            <a:pPr algn="just"/>
            <a:endParaRPr lang="en-IN" dirty="0"/>
          </a:p>
        </p:txBody>
      </p:sp>
      <p:sp>
        <p:nvSpPr>
          <p:cNvPr id="20" name="Rectangle 19">
            <a:extLst>
              <a:ext uri="{FF2B5EF4-FFF2-40B4-BE49-F238E27FC236}">
                <a16:creationId xmlns:a16="http://schemas.microsoft.com/office/drawing/2014/main" id="{3DA79090-F71B-2E6E-8F3F-978D0739A3C3}"/>
              </a:ext>
            </a:extLst>
          </p:cNvPr>
          <p:cNvSpPr/>
          <p:nvPr/>
        </p:nvSpPr>
        <p:spPr>
          <a:xfrm>
            <a:off x="260195" y="802888"/>
            <a:ext cx="5754030" cy="56648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2" name="Picture 21">
            <a:extLst>
              <a:ext uri="{FF2B5EF4-FFF2-40B4-BE49-F238E27FC236}">
                <a16:creationId xmlns:a16="http://schemas.microsoft.com/office/drawing/2014/main" id="{A74156DF-2C3F-85DF-A19A-F0E5DA280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56" y="1285710"/>
            <a:ext cx="5590477" cy="5037031"/>
          </a:xfrm>
          <a:prstGeom prst="rect">
            <a:avLst/>
          </a:prstGeom>
        </p:spPr>
      </p:pic>
    </p:spTree>
    <p:extLst>
      <p:ext uri="{BB962C8B-B14F-4D97-AF65-F5344CB8AC3E}">
        <p14:creationId xmlns:p14="http://schemas.microsoft.com/office/powerpoint/2010/main" val="312618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9F7FD44-EC79-B07E-A97C-287AFA15E99F}"/>
              </a:ext>
            </a:extLst>
          </p:cNvPr>
          <p:cNvSpPr/>
          <p:nvPr/>
        </p:nvSpPr>
        <p:spPr>
          <a:xfrm>
            <a:off x="3647378" y="189571"/>
            <a:ext cx="4897244" cy="446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LEFT JOIN</a:t>
            </a:r>
            <a:endParaRPr lang="en-IN" sz="2000" dirty="0"/>
          </a:p>
        </p:txBody>
      </p:sp>
      <p:sp>
        <p:nvSpPr>
          <p:cNvPr id="12" name="Rectangle 11">
            <a:extLst>
              <a:ext uri="{FF2B5EF4-FFF2-40B4-BE49-F238E27FC236}">
                <a16:creationId xmlns:a16="http://schemas.microsoft.com/office/drawing/2014/main" id="{883C0AB9-CF3B-8C4C-C507-BCC811E17612}"/>
              </a:ext>
            </a:extLst>
          </p:cNvPr>
          <p:cNvSpPr/>
          <p:nvPr/>
        </p:nvSpPr>
        <p:spPr>
          <a:xfrm>
            <a:off x="6177776" y="802887"/>
            <a:ext cx="5754029" cy="56648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F8C91C1F-B689-F7E4-E9BE-8D8D7695FA75}"/>
              </a:ext>
            </a:extLst>
          </p:cNvPr>
          <p:cNvSpPr txBox="1"/>
          <p:nvPr/>
        </p:nvSpPr>
        <p:spPr>
          <a:xfrm>
            <a:off x="6344858" y="968793"/>
            <a:ext cx="5263745"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t>Syntax:</a:t>
            </a:r>
          </a:p>
          <a:p>
            <a:pPr algn="just"/>
            <a:r>
              <a:rPr lang="en-GB" dirty="0"/>
              <a:t>	</a:t>
            </a:r>
            <a:r>
              <a:rPr lang="en-GB" dirty="0">
                <a:solidFill>
                  <a:srgbClr val="00B0F0"/>
                </a:solidFill>
              </a:rPr>
              <a:t>SELECT</a:t>
            </a:r>
            <a:r>
              <a:rPr lang="en-GB" dirty="0"/>
              <a:t> column1,column2 …</a:t>
            </a:r>
          </a:p>
          <a:p>
            <a:pPr algn="just"/>
            <a:r>
              <a:rPr lang="en-GB" dirty="0"/>
              <a:t>	</a:t>
            </a:r>
            <a:r>
              <a:rPr lang="en-GB" dirty="0">
                <a:solidFill>
                  <a:srgbClr val="00B0F0"/>
                </a:solidFill>
              </a:rPr>
              <a:t>FROM </a:t>
            </a:r>
            <a:r>
              <a:rPr lang="en-GB" dirty="0"/>
              <a:t>table1</a:t>
            </a:r>
          </a:p>
          <a:p>
            <a:pPr algn="just"/>
            <a:r>
              <a:rPr lang="en-GB" dirty="0"/>
              <a:t>	</a:t>
            </a:r>
            <a:r>
              <a:rPr lang="en-GB" dirty="0">
                <a:solidFill>
                  <a:srgbClr val="00B0F0"/>
                </a:solidFill>
              </a:rPr>
              <a:t>LEFT JOIN </a:t>
            </a:r>
            <a:r>
              <a:rPr lang="en-GB" dirty="0"/>
              <a:t>table2</a:t>
            </a:r>
          </a:p>
          <a:p>
            <a:pPr algn="just"/>
            <a:r>
              <a:rPr lang="en-GB" dirty="0"/>
              <a:t>	</a:t>
            </a:r>
            <a:r>
              <a:rPr lang="en-GB" dirty="0">
                <a:solidFill>
                  <a:srgbClr val="00B0F0"/>
                </a:solidFill>
              </a:rPr>
              <a:t>ON</a:t>
            </a:r>
            <a:r>
              <a:rPr lang="en-GB" dirty="0"/>
              <a:t> table1.column = table2.column</a:t>
            </a:r>
          </a:p>
          <a:p>
            <a:pPr algn="just"/>
            <a:endParaRPr lang="en-GB" dirty="0"/>
          </a:p>
          <a:p>
            <a:pPr marL="285750" indent="-285750" algn="just">
              <a:buFont typeface="Wingdings" panose="05000000000000000000" pitchFamily="2" charset="2"/>
              <a:buChar char="q"/>
            </a:pPr>
            <a:r>
              <a:rPr lang="en-GB" dirty="0"/>
              <a:t>The resulting table has all the rows from employee table (left table) and the matching rows of emp_dept table (right table).</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The NULL values in table ‘emp_dept’ means there are some employees in ‘employee’ table that belong to no department.</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This gives all the records in the left table, no matter if there is a match in the right table or not.</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The matched rows help us to give complete information about the data.</a:t>
            </a:r>
            <a:endParaRPr lang="en-IN" dirty="0"/>
          </a:p>
        </p:txBody>
      </p:sp>
      <p:sp>
        <p:nvSpPr>
          <p:cNvPr id="20" name="Rectangle 19">
            <a:extLst>
              <a:ext uri="{FF2B5EF4-FFF2-40B4-BE49-F238E27FC236}">
                <a16:creationId xmlns:a16="http://schemas.microsoft.com/office/drawing/2014/main" id="{3DA79090-F71B-2E6E-8F3F-978D0739A3C3}"/>
              </a:ext>
            </a:extLst>
          </p:cNvPr>
          <p:cNvSpPr/>
          <p:nvPr/>
        </p:nvSpPr>
        <p:spPr>
          <a:xfrm>
            <a:off x="260195" y="802888"/>
            <a:ext cx="5754030" cy="56648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08A4758F-4275-E0A5-E840-5DF15B2F6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54" y="992459"/>
            <a:ext cx="5470231" cy="5307980"/>
          </a:xfrm>
          <a:prstGeom prst="rect">
            <a:avLst/>
          </a:prstGeom>
        </p:spPr>
      </p:pic>
    </p:spTree>
    <p:extLst>
      <p:ext uri="{BB962C8B-B14F-4D97-AF65-F5344CB8AC3E}">
        <p14:creationId xmlns:p14="http://schemas.microsoft.com/office/powerpoint/2010/main" val="145830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9F7FD44-EC79-B07E-A97C-287AFA15E99F}"/>
              </a:ext>
            </a:extLst>
          </p:cNvPr>
          <p:cNvSpPr/>
          <p:nvPr/>
        </p:nvSpPr>
        <p:spPr>
          <a:xfrm>
            <a:off x="3647378" y="189571"/>
            <a:ext cx="4897244" cy="446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RIGHT JOIN</a:t>
            </a:r>
            <a:endParaRPr lang="en-IN" sz="2000" dirty="0"/>
          </a:p>
        </p:txBody>
      </p:sp>
      <p:sp>
        <p:nvSpPr>
          <p:cNvPr id="12" name="Rectangle 11">
            <a:extLst>
              <a:ext uri="{FF2B5EF4-FFF2-40B4-BE49-F238E27FC236}">
                <a16:creationId xmlns:a16="http://schemas.microsoft.com/office/drawing/2014/main" id="{883C0AB9-CF3B-8C4C-C507-BCC811E17612}"/>
              </a:ext>
            </a:extLst>
          </p:cNvPr>
          <p:cNvSpPr/>
          <p:nvPr/>
        </p:nvSpPr>
        <p:spPr>
          <a:xfrm>
            <a:off x="6177776" y="802887"/>
            <a:ext cx="5754029" cy="56648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F8C91C1F-B689-F7E4-E9BE-8D8D7695FA75}"/>
              </a:ext>
            </a:extLst>
          </p:cNvPr>
          <p:cNvSpPr txBox="1"/>
          <p:nvPr/>
        </p:nvSpPr>
        <p:spPr>
          <a:xfrm>
            <a:off x="6422917" y="968793"/>
            <a:ext cx="5263745"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t>Syntax:</a:t>
            </a:r>
          </a:p>
          <a:p>
            <a:pPr algn="just"/>
            <a:r>
              <a:rPr lang="en-GB" dirty="0"/>
              <a:t>	</a:t>
            </a:r>
            <a:r>
              <a:rPr lang="en-GB" dirty="0">
                <a:solidFill>
                  <a:srgbClr val="00B0F0"/>
                </a:solidFill>
              </a:rPr>
              <a:t>SELECT</a:t>
            </a:r>
            <a:r>
              <a:rPr lang="en-GB" dirty="0"/>
              <a:t> column1,column2 …</a:t>
            </a:r>
          </a:p>
          <a:p>
            <a:pPr algn="just"/>
            <a:r>
              <a:rPr lang="en-GB" dirty="0"/>
              <a:t>	</a:t>
            </a:r>
            <a:r>
              <a:rPr lang="en-GB" dirty="0">
                <a:solidFill>
                  <a:srgbClr val="00B0F0"/>
                </a:solidFill>
              </a:rPr>
              <a:t>FROM </a:t>
            </a:r>
            <a:r>
              <a:rPr lang="en-GB" dirty="0"/>
              <a:t>table1</a:t>
            </a:r>
          </a:p>
          <a:p>
            <a:pPr algn="just"/>
            <a:r>
              <a:rPr lang="en-GB" dirty="0"/>
              <a:t>	</a:t>
            </a:r>
            <a:r>
              <a:rPr lang="en-GB" dirty="0">
                <a:solidFill>
                  <a:srgbClr val="00B0F0"/>
                </a:solidFill>
              </a:rPr>
              <a:t>RIGHT JOIN </a:t>
            </a:r>
            <a:r>
              <a:rPr lang="en-GB" dirty="0"/>
              <a:t>table2</a:t>
            </a:r>
          </a:p>
          <a:p>
            <a:pPr algn="just"/>
            <a:r>
              <a:rPr lang="en-GB" dirty="0"/>
              <a:t>	</a:t>
            </a:r>
            <a:r>
              <a:rPr lang="en-GB" dirty="0">
                <a:solidFill>
                  <a:srgbClr val="00B0F0"/>
                </a:solidFill>
              </a:rPr>
              <a:t>ON</a:t>
            </a:r>
            <a:r>
              <a:rPr lang="en-GB" dirty="0"/>
              <a:t> table1.column = table2.column</a:t>
            </a:r>
          </a:p>
          <a:p>
            <a:pPr algn="just"/>
            <a:endParaRPr lang="en-GB" dirty="0"/>
          </a:p>
          <a:p>
            <a:pPr marL="285750" indent="-285750" algn="just">
              <a:buFont typeface="Wingdings" panose="05000000000000000000" pitchFamily="2" charset="2"/>
              <a:buChar char="q"/>
            </a:pPr>
            <a:r>
              <a:rPr lang="en-GB" dirty="0"/>
              <a:t>The resulting table has all the rows from ‘emp_dept’ table (right table) and the matching rows of ‘employee’ table (left table).</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The NULL values in table ‘employee’ means there are some values in ‘emp_dept’ table that does not matches with values in left table.</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This gives all the records in the right table, no matter if there is a match in the left table or not.</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The matched rows help us to give complete information about the data.</a:t>
            </a:r>
            <a:endParaRPr lang="en-IN" dirty="0"/>
          </a:p>
        </p:txBody>
      </p:sp>
      <p:sp>
        <p:nvSpPr>
          <p:cNvPr id="20" name="Rectangle 19">
            <a:extLst>
              <a:ext uri="{FF2B5EF4-FFF2-40B4-BE49-F238E27FC236}">
                <a16:creationId xmlns:a16="http://schemas.microsoft.com/office/drawing/2014/main" id="{3DA79090-F71B-2E6E-8F3F-978D0739A3C3}"/>
              </a:ext>
            </a:extLst>
          </p:cNvPr>
          <p:cNvSpPr/>
          <p:nvPr/>
        </p:nvSpPr>
        <p:spPr>
          <a:xfrm>
            <a:off x="260195" y="802888"/>
            <a:ext cx="5754030" cy="56648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011D5A67-22C8-D3AE-BB3C-11001DDC3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45" y="968793"/>
            <a:ext cx="5373629" cy="5355312"/>
          </a:xfrm>
          <a:prstGeom prst="rect">
            <a:avLst/>
          </a:prstGeom>
        </p:spPr>
      </p:pic>
    </p:spTree>
    <p:extLst>
      <p:ext uri="{BB962C8B-B14F-4D97-AF65-F5344CB8AC3E}">
        <p14:creationId xmlns:p14="http://schemas.microsoft.com/office/powerpoint/2010/main" val="399123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9F7FD44-EC79-B07E-A97C-287AFA15E99F}"/>
              </a:ext>
            </a:extLst>
          </p:cNvPr>
          <p:cNvSpPr/>
          <p:nvPr/>
        </p:nvSpPr>
        <p:spPr>
          <a:xfrm>
            <a:off x="3647378" y="189571"/>
            <a:ext cx="4897244" cy="446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CROSS JOIN</a:t>
            </a:r>
            <a:endParaRPr lang="en-IN" sz="2000" dirty="0"/>
          </a:p>
        </p:txBody>
      </p:sp>
      <p:sp>
        <p:nvSpPr>
          <p:cNvPr id="12" name="Rectangle 11">
            <a:extLst>
              <a:ext uri="{FF2B5EF4-FFF2-40B4-BE49-F238E27FC236}">
                <a16:creationId xmlns:a16="http://schemas.microsoft.com/office/drawing/2014/main" id="{883C0AB9-CF3B-8C4C-C507-BCC811E17612}"/>
              </a:ext>
            </a:extLst>
          </p:cNvPr>
          <p:cNvSpPr/>
          <p:nvPr/>
        </p:nvSpPr>
        <p:spPr>
          <a:xfrm>
            <a:off x="6177776" y="802887"/>
            <a:ext cx="5754029" cy="56648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F8C91C1F-B689-F7E4-E9BE-8D8D7695FA75}"/>
              </a:ext>
            </a:extLst>
          </p:cNvPr>
          <p:cNvSpPr txBox="1"/>
          <p:nvPr/>
        </p:nvSpPr>
        <p:spPr>
          <a:xfrm>
            <a:off x="6422917" y="1927137"/>
            <a:ext cx="5263745"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t>Syntax:</a:t>
            </a:r>
          </a:p>
          <a:p>
            <a:pPr algn="just"/>
            <a:r>
              <a:rPr lang="en-GB" dirty="0"/>
              <a:t>	</a:t>
            </a:r>
            <a:r>
              <a:rPr lang="en-GB" dirty="0">
                <a:solidFill>
                  <a:srgbClr val="00B0F0"/>
                </a:solidFill>
              </a:rPr>
              <a:t>SELECT</a:t>
            </a:r>
            <a:r>
              <a:rPr lang="en-GB" dirty="0"/>
              <a:t> *</a:t>
            </a:r>
          </a:p>
          <a:p>
            <a:pPr algn="just"/>
            <a:r>
              <a:rPr lang="en-GB" dirty="0"/>
              <a:t>	</a:t>
            </a:r>
            <a:r>
              <a:rPr lang="en-GB" dirty="0">
                <a:solidFill>
                  <a:srgbClr val="00B0F0"/>
                </a:solidFill>
              </a:rPr>
              <a:t>FROM </a:t>
            </a:r>
            <a:r>
              <a:rPr lang="en-GB" dirty="0"/>
              <a:t>table1</a:t>
            </a:r>
          </a:p>
          <a:p>
            <a:pPr algn="just"/>
            <a:r>
              <a:rPr lang="en-GB" dirty="0"/>
              <a:t>	</a:t>
            </a:r>
            <a:r>
              <a:rPr lang="en-GB" dirty="0">
                <a:solidFill>
                  <a:srgbClr val="00B0F0"/>
                </a:solidFill>
              </a:rPr>
              <a:t>CROSS JOIN </a:t>
            </a:r>
            <a:r>
              <a:rPr lang="en-GB" dirty="0"/>
              <a:t>table2</a:t>
            </a:r>
          </a:p>
          <a:p>
            <a:pPr algn="just"/>
            <a:r>
              <a:rPr lang="en-GB" dirty="0"/>
              <a:t>	</a:t>
            </a:r>
          </a:p>
          <a:p>
            <a:pPr marL="285750" indent="-285750" algn="just">
              <a:buFont typeface="Wingdings" panose="05000000000000000000" pitchFamily="2" charset="2"/>
              <a:buChar char="q"/>
            </a:pPr>
            <a:r>
              <a:rPr lang="en-GB" dirty="0"/>
              <a:t>The resulting table has number of rows equal to the product of the number of rows in both tables.</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CROSS JOIN can be very resource intensive, and should be used with caution, especially when working with large dataset.</a:t>
            </a:r>
          </a:p>
          <a:p>
            <a:pPr algn="just"/>
            <a:endParaRPr lang="en-IN" dirty="0"/>
          </a:p>
        </p:txBody>
      </p:sp>
      <p:sp>
        <p:nvSpPr>
          <p:cNvPr id="20" name="Rectangle 19">
            <a:extLst>
              <a:ext uri="{FF2B5EF4-FFF2-40B4-BE49-F238E27FC236}">
                <a16:creationId xmlns:a16="http://schemas.microsoft.com/office/drawing/2014/main" id="{3DA79090-F71B-2E6E-8F3F-978D0739A3C3}"/>
              </a:ext>
            </a:extLst>
          </p:cNvPr>
          <p:cNvSpPr/>
          <p:nvPr/>
        </p:nvSpPr>
        <p:spPr>
          <a:xfrm>
            <a:off x="260195" y="802888"/>
            <a:ext cx="5754030" cy="56648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B79CB4D3-A46D-E45B-790E-4AC2EB542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51" y="879959"/>
            <a:ext cx="5576717" cy="5532980"/>
          </a:xfrm>
          <a:prstGeom prst="rect">
            <a:avLst/>
          </a:prstGeom>
        </p:spPr>
      </p:pic>
    </p:spTree>
    <p:extLst>
      <p:ext uri="{BB962C8B-B14F-4D97-AF65-F5344CB8AC3E}">
        <p14:creationId xmlns:p14="http://schemas.microsoft.com/office/powerpoint/2010/main" val="350254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9F7FD44-EC79-B07E-A97C-287AFA15E99F}"/>
              </a:ext>
            </a:extLst>
          </p:cNvPr>
          <p:cNvSpPr/>
          <p:nvPr/>
        </p:nvSpPr>
        <p:spPr>
          <a:xfrm>
            <a:off x="3647378" y="189571"/>
            <a:ext cx="4897244" cy="446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NATURAL JOIN</a:t>
            </a:r>
            <a:endParaRPr lang="en-IN" sz="2000" dirty="0"/>
          </a:p>
        </p:txBody>
      </p:sp>
      <p:sp>
        <p:nvSpPr>
          <p:cNvPr id="12" name="Rectangle 11">
            <a:extLst>
              <a:ext uri="{FF2B5EF4-FFF2-40B4-BE49-F238E27FC236}">
                <a16:creationId xmlns:a16="http://schemas.microsoft.com/office/drawing/2014/main" id="{883C0AB9-CF3B-8C4C-C507-BCC811E17612}"/>
              </a:ext>
            </a:extLst>
          </p:cNvPr>
          <p:cNvSpPr/>
          <p:nvPr/>
        </p:nvSpPr>
        <p:spPr>
          <a:xfrm>
            <a:off x="6177776" y="802887"/>
            <a:ext cx="5754029" cy="56648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F8C91C1F-B689-F7E4-E9BE-8D8D7695FA75}"/>
              </a:ext>
            </a:extLst>
          </p:cNvPr>
          <p:cNvSpPr txBox="1"/>
          <p:nvPr/>
        </p:nvSpPr>
        <p:spPr>
          <a:xfrm>
            <a:off x="6422917" y="1650138"/>
            <a:ext cx="5263745"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t>Syntax:</a:t>
            </a:r>
          </a:p>
          <a:p>
            <a:pPr algn="just"/>
            <a:r>
              <a:rPr lang="en-GB" dirty="0"/>
              <a:t>	</a:t>
            </a:r>
            <a:r>
              <a:rPr lang="en-GB" dirty="0">
                <a:solidFill>
                  <a:srgbClr val="00B0F0"/>
                </a:solidFill>
              </a:rPr>
              <a:t>SELECT</a:t>
            </a:r>
            <a:r>
              <a:rPr lang="en-GB" dirty="0"/>
              <a:t> *</a:t>
            </a:r>
          </a:p>
          <a:p>
            <a:pPr algn="just"/>
            <a:r>
              <a:rPr lang="en-GB" dirty="0"/>
              <a:t>	</a:t>
            </a:r>
            <a:r>
              <a:rPr lang="en-GB" dirty="0">
                <a:solidFill>
                  <a:srgbClr val="00B0F0"/>
                </a:solidFill>
              </a:rPr>
              <a:t>FROM </a:t>
            </a:r>
            <a:r>
              <a:rPr lang="en-GB" dirty="0"/>
              <a:t>table1</a:t>
            </a:r>
          </a:p>
          <a:p>
            <a:pPr algn="just"/>
            <a:r>
              <a:rPr lang="en-GB" dirty="0"/>
              <a:t>	</a:t>
            </a:r>
            <a:r>
              <a:rPr lang="en-GB" dirty="0">
                <a:solidFill>
                  <a:srgbClr val="00B0F0"/>
                </a:solidFill>
              </a:rPr>
              <a:t>NATURAL JOIN </a:t>
            </a:r>
            <a:r>
              <a:rPr lang="en-GB" dirty="0"/>
              <a:t>table2</a:t>
            </a:r>
          </a:p>
          <a:p>
            <a:pPr algn="just"/>
            <a:r>
              <a:rPr lang="en-GB" dirty="0"/>
              <a:t>	</a:t>
            </a:r>
          </a:p>
          <a:p>
            <a:pPr marL="285750" indent="-285750" algn="just">
              <a:buFont typeface="Wingdings" panose="05000000000000000000" pitchFamily="2" charset="2"/>
              <a:buChar char="q"/>
            </a:pPr>
            <a:r>
              <a:rPr lang="en-GB" dirty="0"/>
              <a:t>The resulting table joins both the tables based on the common column ‘emp_id’ without explicitly specifying.</a:t>
            </a:r>
          </a:p>
          <a:p>
            <a:pPr algn="just"/>
            <a:endParaRPr lang="en-GB" dirty="0"/>
          </a:p>
          <a:p>
            <a:pPr marL="285750" indent="-285750" algn="just">
              <a:buFont typeface="Wingdings" panose="05000000000000000000" pitchFamily="2" charset="2"/>
              <a:buChar char="q"/>
            </a:pPr>
            <a:r>
              <a:rPr lang="en-GB" dirty="0"/>
              <a:t>NATURAL JOIN can be prone to unexpected results if the column names are not unique or if the column data types are not compatible. We must take care of it. </a:t>
            </a:r>
          </a:p>
          <a:p>
            <a:pPr algn="just"/>
            <a:endParaRPr lang="en-IN" dirty="0"/>
          </a:p>
        </p:txBody>
      </p:sp>
      <p:sp>
        <p:nvSpPr>
          <p:cNvPr id="20" name="Rectangle 19">
            <a:extLst>
              <a:ext uri="{FF2B5EF4-FFF2-40B4-BE49-F238E27FC236}">
                <a16:creationId xmlns:a16="http://schemas.microsoft.com/office/drawing/2014/main" id="{3DA79090-F71B-2E6E-8F3F-978D0739A3C3}"/>
              </a:ext>
            </a:extLst>
          </p:cNvPr>
          <p:cNvSpPr/>
          <p:nvPr/>
        </p:nvSpPr>
        <p:spPr>
          <a:xfrm>
            <a:off x="260195" y="802888"/>
            <a:ext cx="5754030" cy="56648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1D3CBC38-5BC8-D7D7-AD0A-26175FD22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49" y="1263473"/>
            <a:ext cx="5300322" cy="4331053"/>
          </a:xfrm>
          <a:prstGeom prst="rect">
            <a:avLst/>
          </a:prstGeom>
        </p:spPr>
      </p:pic>
    </p:spTree>
    <p:extLst>
      <p:ext uri="{BB962C8B-B14F-4D97-AF65-F5344CB8AC3E}">
        <p14:creationId xmlns:p14="http://schemas.microsoft.com/office/powerpoint/2010/main" val="2736095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177</TotalTime>
  <Words>1130</Words>
  <Application>Microsoft Office PowerPoint</Application>
  <PresentationFormat>Widescreen</PresentationFormat>
  <Paragraphs>114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Pal</dc:creator>
  <cp:lastModifiedBy>Rahul Pal</cp:lastModifiedBy>
  <cp:revision>26</cp:revision>
  <dcterms:created xsi:type="dcterms:W3CDTF">2023-03-02T17:15:10Z</dcterms:created>
  <dcterms:modified xsi:type="dcterms:W3CDTF">2023-03-02T20:12:42Z</dcterms:modified>
</cp:coreProperties>
</file>