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6" d="100"/>
          <a:sy n="86" d="100"/>
        </p:scale>
        <p:origin x="2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809334-836D-456E-8C00-03F716F1B2B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4176367798"/>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809334-836D-456E-8C00-03F716F1B2B3}" type="datetimeFigureOut">
              <a:rPr lang="en-IN" smtClean="0"/>
              <a:t>18-02-2023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557683011"/>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809334-836D-456E-8C00-03F716F1B2B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3148867649"/>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809334-836D-456E-8C00-03F716F1B2B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95DD-CAC0-429B-AE30-888843C84F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7916652"/>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09334-836D-456E-8C00-03F716F1B2B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3977471587"/>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809334-836D-456E-8C00-03F716F1B2B3}" type="datetimeFigureOut">
              <a:rPr lang="en-IN" smtClean="0"/>
              <a:t>18-02-2023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4010640079"/>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809334-836D-456E-8C00-03F716F1B2B3}" type="datetimeFigureOut">
              <a:rPr lang="en-IN" smtClean="0"/>
              <a:t>18-02-2023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3631879104"/>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9334-836D-456E-8C00-03F716F1B2B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1963645370"/>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9334-836D-456E-8C00-03F716F1B2B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1738600655"/>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809334-836D-456E-8C00-03F716F1B2B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2434102259"/>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09334-836D-456E-8C00-03F716F1B2B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225227174"/>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809334-836D-456E-8C00-03F716F1B2B3}" type="datetimeFigureOut">
              <a:rPr lang="en-IN" smtClean="0"/>
              <a:t>18-02-2023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246961669"/>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809334-836D-456E-8C00-03F716F1B2B3}" type="datetimeFigureOut">
              <a:rPr lang="en-IN" smtClean="0"/>
              <a:t>18-02-2023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113360945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809334-836D-456E-8C00-03F716F1B2B3}" type="datetimeFigureOut">
              <a:rPr lang="en-IN" smtClean="0"/>
              <a:t>18-02-2023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2332219745"/>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809334-836D-456E-8C00-03F716F1B2B3}" type="datetimeFigureOut">
              <a:rPr lang="en-IN" smtClean="0"/>
              <a:t>18-02-2023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1979421394"/>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809334-836D-456E-8C00-03F716F1B2B3}" type="datetimeFigureOut">
              <a:rPr lang="en-IN" smtClean="0"/>
              <a:t>18-02-2023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262533074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809334-836D-456E-8C00-03F716F1B2B3}" type="datetimeFigureOut">
              <a:rPr lang="en-IN" smtClean="0"/>
              <a:t>18-02-2023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B95DD-CAC0-429B-AE30-888843C84F56}" type="slidenum">
              <a:rPr lang="en-IN" smtClean="0"/>
              <a:t>‹#›</a:t>
            </a:fld>
            <a:endParaRPr lang="en-IN"/>
          </a:p>
        </p:txBody>
      </p:sp>
    </p:spTree>
    <p:extLst>
      <p:ext uri="{BB962C8B-B14F-4D97-AF65-F5344CB8AC3E}">
        <p14:creationId xmlns:p14="http://schemas.microsoft.com/office/powerpoint/2010/main" val="289139814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809334-836D-456E-8C00-03F716F1B2B3}" type="datetimeFigureOut">
              <a:rPr lang="en-IN" smtClean="0"/>
              <a:t>18-02-2023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4B95DD-CAC0-429B-AE30-888843C84F56}" type="slidenum">
              <a:rPr lang="en-IN" smtClean="0"/>
              <a:t>‹#›</a:t>
            </a:fld>
            <a:endParaRPr lang="en-IN"/>
          </a:p>
        </p:txBody>
      </p:sp>
    </p:spTree>
    <p:extLst>
      <p:ext uri="{BB962C8B-B14F-4D97-AF65-F5344CB8AC3E}">
        <p14:creationId xmlns:p14="http://schemas.microsoft.com/office/powerpoint/2010/main" val="2460300971"/>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ransition spd="slow">
    <p:cover/>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A249-9EF3-3B51-79FA-409276382681}"/>
              </a:ext>
            </a:extLst>
          </p:cNvPr>
          <p:cNvSpPr>
            <a:spLocks noGrp="1"/>
          </p:cNvSpPr>
          <p:nvPr>
            <p:ph type="ctrTitle"/>
          </p:nvPr>
        </p:nvSpPr>
        <p:spPr>
          <a:xfrm>
            <a:off x="1371600" y="1803405"/>
            <a:ext cx="9448800" cy="1252029"/>
          </a:xfrm>
        </p:spPr>
        <p:txBody>
          <a:bodyPr>
            <a:normAutofit/>
          </a:bodyPr>
          <a:lstStyle/>
          <a:p>
            <a:pPr algn="ctr">
              <a:lnSpc>
                <a:spcPct val="100000"/>
              </a:lnSpc>
            </a:pPr>
            <a:r>
              <a:rPr lang="en-GB" dirty="0">
                <a:solidFill>
                  <a:srgbClr val="00B0F0"/>
                </a:solidFill>
                <a:latin typeface="Arial Rounded MT Bold" panose="020F0704030504030204" pitchFamily="34" charset="0"/>
              </a:rPr>
              <a:t>M</a:t>
            </a:r>
            <a:r>
              <a:rPr lang="en-GB" sz="3200" dirty="0">
                <a:solidFill>
                  <a:srgbClr val="00B0F0"/>
                </a:solidFill>
                <a:latin typeface="Arial Rounded MT Bold" panose="020F0704030504030204" pitchFamily="34" charset="0"/>
              </a:rPr>
              <a:t>y</a:t>
            </a:r>
            <a:r>
              <a:rPr lang="en-GB" dirty="0">
                <a:solidFill>
                  <a:srgbClr val="00B0F0"/>
                </a:solidFill>
                <a:latin typeface="Arial Rounded MT Bold" panose="020F0704030504030204" pitchFamily="34" charset="0"/>
              </a:rPr>
              <a:t>SQL – Day 01</a:t>
            </a:r>
            <a:endParaRPr lang="en-IN" dirty="0">
              <a:solidFill>
                <a:srgbClr val="00B0F0"/>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F23F80DF-43C6-FC26-14BB-6D60863DCDDE}"/>
              </a:ext>
            </a:extLst>
          </p:cNvPr>
          <p:cNvSpPr>
            <a:spLocks noGrp="1"/>
          </p:cNvSpPr>
          <p:nvPr>
            <p:ph type="subTitle" idx="1"/>
          </p:nvPr>
        </p:nvSpPr>
        <p:spPr/>
        <p:txBody>
          <a:bodyPr/>
          <a:lstStyle/>
          <a:p>
            <a:pPr algn="ctr"/>
            <a:r>
              <a:rPr lang="en-GB" dirty="0">
                <a:latin typeface="Arial Rounded MT Bold" panose="020F0704030504030204" pitchFamily="34" charset="0"/>
              </a:rPr>
              <a:t>Database Fundamentals</a:t>
            </a:r>
            <a:endParaRPr lang="en-IN" dirty="0">
              <a:latin typeface="Arial Rounded MT Bold" panose="020F0704030504030204" pitchFamily="34" charset="0"/>
            </a:endParaRPr>
          </a:p>
        </p:txBody>
      </p:sp>
    </p:spTree>
    <p:extLst>
      <p:ext uri="{BB962C8B-B14F-4D97-AF65-F5344CB8AC3E}">
        <p14:creationId xmlns:p14="http://schemas.microsoft.com/office/powerpoint/2010/main" val="2750394899"/>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F7052-232C-5A79-6D2E-05A7759D99ED}"/>
              </a:ext>
            </a:extLst>
          </p:cNvPr>
          <p:cNvSpPr txBox="1"/>
          <p:nvPr/>
        </p:nvSpPr>
        <p:spPr>
          <a:xfrm>
            <a:off x="7660888" y="289931"/>
            <a:ext cx="3323064" cy="523220"/>
          </a:xfrm>
          <a:prstGeom prst="rect">
            <a:avLst/>
          </a:prstGeom>
          <a:noFill/>
        </p:spPr>
        <p:txBody>
          <a:bodyPr wrap="square" rtlCol="0">
            <a:spAutoFit/>
          </a:bodyPr>
          <a:lstStyle/>
          <a:p>
            <a:pPr algn="ctr"/>
            <a:r>
              <a:rPr lang="en-GB" sz="2800" dirty="0">
                <a:solidFill>
                  <a:srgbClr val="00B0F0"/>
                </a:solidFill>
                <a:latin typeface="Arial Rounded MT Bold" panose="020F0704030504030204" pitchFamily="34" charset="0"/>
              </a:rPr>
              <a:t>Conclusion</a:t>
            </a:r>
          </a:p>
        </p:txBody>
      </p:sp>
      <p:sp>
        <p:nvSpPr>
          <p:cNvPr id="5" name="TextBox 4">
            <a:extLst>
              <a:ext uri="{FF2B5EF4-FFF2-40B4-BE49-F238E27FC236}">
                <a16:creationId xmlns:a16="http://schemas.microsoft.com/office/drawing/2014/main" id="{3E9DB677-4365-BD44-D5E3-5C2C4AB7DD35}"/>
              </a:ext>
            </a:extLst>
          </p:cNvPr>
          <p:cNvSpPr txBox="1"/>
          <p:nvPr/>
        </p:nvSpPr>
        <p:spPr>
          <a:xfrm>
            <a:off x="314092" y="1550019"/>
            <a:ext cx="11563815" cy="5539145"/>
          </a:xfrm>
          <a:prstGeom prst="rect">
            <a:avLst/>
          </a:prstGeom>
          <a:noFill/>
        </p:spPr>
        <p:txBody>
          <a:bodyPr wrap="square" rtlCol="0">
            <a:spAutoFit/>
          </a:bodyPr>
          <a:lstStyle/>
          <a:p>
            <a:pPr algn="just">
              <a:lnSpc>
                <a:spcPct val="107000"/>
              </a:lnSpc>
              <a:spcAft>
                <a:spcPts val="800"/>
              </a:spcAft>
            </a:pPr>
            <a:r>
              <a:rPr lang="en-GB" dirty="0"/>
              <a:t>	In today's data-driven world, databases and database management systems (DBMS) are essential components for managing and storing large amounts of data. Learning about databases and DBMS provides a fundamental understanding of how to structure and manage data, as well as how to access and </a:t>
            </a:r>
            <a:r>
              <a:rPr lang="en-GB" dirty="0" err="1"/>
              <a:t>analyze</a:t>
            </a:r>
            <a:r>
              <a:rPr lang="en-GB" dirty="0"/>
              <a:t> it. This knowledge is crucial for anyone working with data, from software developers to data analysts and business intelligence professionals.</a:t>
            </a:r>
          </a:p>
          <a:p>
            <a:pPr algn="just">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dirty="0"/>
              <a:t>	While these slides may not provide an exhaustive coverage of all aspects of databases and DBMS, it is imperative to revisit and reinforce the core concepts and definitions that have been previously studied to prevent forgetting key insights and techniques.</a:t>
            </a:r>
          </a:p>
          <a:p>
            <a:pPr algn="just">
              <a:lnSpc>
                <a:spcPct val="107000"/>
              </a:lnSpc>
              <a:spcAft>
                <a:spcPts val="8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dirty="0"/>
              <a:t>	The upcoming presentation will focus on both the theoretical foundations and practical applications of MySQL Workbench, a tool which is widely recognized as an essential asset for most data analysts and data scientists.</a:t>
            </a:r>
          </a:p>
          <a:p>
            <a:pPr algn="just">
              <a:lnSpc>
                <a:spcPct val="107000"/>
              </a:lnSpc>
              <a:spcAft>
                <a:spcPts val="8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GB" dirty="0">
                <a:solidFill>
                  <a:srgbClr val="00B0F0"/>
                </a:solidFill>
                <a:latin typeface="Calibri" panose="020F0502020204030204" pitchFamily="34" charset="0"/>
                <a:ea typeface="Calibri" panose="020F0502020204030204" pitchFamily="34" charset="0"/>
                <a:cs typeface="Times New Roman" panose="02020603050405020304" pitchFamily="18" charset="0"/>
              </a:rPr>
              <a:t>Have a Great Time! </a:t>
            </a:r>
            <a:endParaRPr lang="en-IN"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961925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F7052-232C-5A79-6D2E-05A7759D99ED}"/>
              </a:ext>
            </a:extLst>
          </p:cNvPr>
          <p:cNvSpPr txBox="1"/>
          <p:nvPr/>
        </p:nvSpPr>
        <p:spPr>
          <a:xfrm>
            <a:off x="5876693" y="223025"/>
            <a:ext cx="4516244" cy="584775"/>
          </a:xfrm>
          <a:prstGeom prst="rect">
            <a:avLst/>
          </a:prstGeom>
          <a:noFill/>
        </p:spPr>
        <p:txBody>
          <a:bodyPr wrap="square" rtlCol="0">
            <a:spAutoFit/>
          </a:bodyPr>
          <a:lstStyle/>
          <a:p>
            <a:pPr algn="ctr"/>
            <a:r>
              <a:rPr lang="en-GB" sz="3200" dirty="0">
                <a:solidFill>
                  <a:srgbClr val="00B0F0"/>
                </a:solidFill>
                <a:latin typeface="Arial Rounded MT Bold" panose="020F0704030504030204" pitchFamily="34" charset="0"/>
              </a:rPr>
              <a:t>What are databases ? </a:t>
            </a:r>
            <a:endParaRPr lang="en-IN" sz="3200" dirty="0">
              <a:solidFill>
                <a:srgbClr val="00B0F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3E9DB677-4365-BD44-D5E3-5C2C4AB7DD35}"/>
              </a:ext>
            </a:extLst>
          </p:cNvPr>
          <p:cNvSpPr txBox="1"/>
          <p:nvPr/>
        </p:nvSpPr>
        <p:spPr>
          <a:xfrm>
            <a:off x="314092" y="2899317"/>
            <a:ext cx="11563815"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GB" dirty="0"/>
              <a:t>A database is a collection of data that can be </a:t>
            </a:r>
            <a:r>
              <a:rPr lang="en-GB" b="1" dirty="0"/>
              <a:t>Accessed, Managed</a:t>
            </a:r>
            <a:r>
              <a:rPr lang="en-GB" dirty="0"/>
              <a:t>, &amp; </a:t>
            </a:r>
            <a:r>
              <a:rPr lang="en-GB" b="1" dirty="0"/>
              <a:t>Updated</a:t>
            </a:r>
            <a:r>
              <a:rPr lang="en-GB" dirty="0"/>
              <a:t> easily.</a:t>
            </a:r>
          </a:p>
          <a:p>
            <a:pPr marL="285750" indent="-285750" algn="just">
              <a:buFont typeface="Wingdings" panose="05000000000000000000" pitchFamily="2" charset="2"/>
              <a:buChar char="Ø"/>
            </a:pPr>
            <a:endParaRPr lang="en-GB" dirty="0"/>
          </a:p>
          <a:p>
            <a:pPr marL="285750" indent="-285750" algn="just">
              <a:buFont typeface="Wingdings" panose="05000000000000000000" pitchFamily="2" charset="2"/>
              <a:buChar char="Ø"/>
            </a:pPr>
            <a:r>
              <a:rPr lang="en-GB" dirty="0"/>
              <a:t>In other words, it is a digital filing system that stores information in a structured way.</a:t>
            </a:r>
          </a:p>
          <a:p>
            <a:pPr marL="285750" indent="-285750" algn="just">
              <a:buFont typeface="Wingdings" panose="05000000000000000000" pitchFamily="2" charset="2"/>
              <a:buChar char="Ø"/>
            </a:pPr>
            <a:endParaRPr lang="en-GB" dirty="0"/>
          </a:p>
          <a:p>
            <a:pPr marL="285750" indent="-285750" algn="just">
              <a:buFont typeface="Wingdings" panose="05000000000000000000" pitchFamily="2" charset="2"/>
              <a:buChar char="Ø"/>
            </a:pPr>
            <a:r>
              <a:rPr lang="en-GB" dirty="0"/>
              <a:t>Databases are commonly used in many different applications &amp; industries, including business, healthcare, education etc. </a:t>
            </a:r>
            <a:endParaRPr lang="en-IN" dirty="0"/>
          </a:p>
        </p:txBody>
      </p:sp>
    </p:spTree>
    <p:extLst>
      <p:ext uri="{BB962C8B-B14F-4D97-AF65-F5344CB8AC3E}">
        <p14:creationId xmlns:p14="http://schemas.microsoft.com/office/powerpoint/2010/main" val="55318848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F7052-232C-5A79-6D2E-05A7759D99ED}"/>
              </a:ext>
            </a:extLst>
          </p:cNvPr>
          <p:cNvSpPr txBox="1"/>
          <p:nvPr/>
        </p:nvSpPr>
        <p:spPr>
          <a:xfrm>
            <a:off x="5363736" y="367991"/>
            <a:ext cx="5341435" cy="461665"/>
          </a:xfrm>
          <a:prstGeom prst="rect">
            <a:avLst/>
          </a:prstGeom>
          <a:noFill/>
        </p:spPr>
        <p:txBody>
          <a:bodyPr wrap="square" rtlCol="0">
            <a:spAutoFit/>
          </a:bodyPr>
          <a:lstStyle/>
          <a:p>
            <a:pPr algn="ctr"/>
            <a:r>
              <a:rPr lang="en-GB" sz="2400" dirty="0">
                <a:solidFill>
                  <a:srgbClr val="00B0F0"/>
                </a:solidFill>
                <a:latin typeface="Arial Rounded MT Bold" panose="020F0704030504030204" pitchFamily="34" charset="0"/>
              </a:rPr>
              <a:t>What are databases used for ? </a:t>
            </a:r>
            <a:endParaRPr lang="en-IN" sz="2400" dirty="0">
              <a:solidFill>
                <a:srgbClr val="00B0F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3E9DB677-4365-BD44-D5E3-5C2C4AB7DD35}"/>
              </a:ext>
            </a:extLst>
          </p:cNvPr>
          <p:cNvSpPr txBox="1"/>
          <p:nvPr/>
        </p:nvSpPr>
        <p:spPr>
          <a:xfrm>
            <a:off x="314092" y="1494263"/>
            <a:ext cx="11563815" cy="4862870"/>
          </a:xfrm>
          <a:prstGeom prst="rect">
            <a:avLst/>
          </a:prstGeom>
          <a:noFill/>
        </p:spPr>
        <p:txBody>
          <a:bodyPr wrap="square" rtlCol="0">
            <a:spAutoFit/>
          </a:bodyPr>
          <a:lstStyle/>
          <a:p>
            <a:pPr marL="285750" indent="-285750" algn="just">
              <a:buFont typeface="Wingdings" panose="05000000000000000000" pitchFamily="2" charset="2"/>
              <a:buChar char="Ø"/>
            </a:pPr>
            <a:r>
              <a:rPr lang="en-GB" dirty="0">
                <a:solidFill>
                  <a:srgbClr val="00B0F0"/>
                </a:solidFill>
              </a:rPr>
              <a:t>Data Storage : </a:t>
            </a:r>
          </a:p>
          <a:p>
            <a:pPr algn="just"/>
            <a:endParaRPr lang="en-GB" dirty="0"/>
          </a:p>
          <a:p>
            <a:pPr lvl="2" algn="just"/>
            <a:r>
              <a:rPr lang="en-GB" sz="1400" dirty="0"/>
              <a:t>A database is used to store large amounts of structured data, making it easily accessible, searchable &amp; retrievable.</a:t>
            </a:r>
          </a:p>
          <a:p>
            <a:pPr marL="285750" indent="-285750" algn="just">
              <a:buFont typeface="Wingdings" panose="05000000000000000000" pitchFamily="2" charset="2"/>
              <a:buChar char="Ø"/>
            </a:pPr>
            <a:endParaRPr lang="en-GB" dirty="0"/>
          </a:p>
          <a:p>
            <a:pPr marL="285750" indent="-285750" algn="just">
              <a:buFont typeface="Wingdings" panose="05000000000000000000" pitchFamily="2" charset="2"/>
              <a:buChar char="Ø"/>
            </a:pPr>
            <a:r>
              <a:rPr lang="en-GB" dirty="0">
                <a:solidFill>
                  <a:srgbClr val="00B0F0"/>
                </a:solidFill>
              </a:rPr>
              <a:t>Data Analysis:</a:t>
            </a:r>
          </a:p>
          <a:p>
            <a:pPr algn="just"/>
            <a:endParaRPr lang="en-GB" dirty="0"/>
          </a:p>
          <a:p>
            <a:pPr lvl="2" algn="just"/>
            <a:r>
              <a:rPr lang="en-GB" sz="1400" dirty="0"/>
              <a:t>A database can be used to perform complex data analysis, generate reports &amp; provide insights into data.</a:t>
            </a:r>
          </a:p>
          <a:p>
            <a:pPr marL="285750" indent="-285750" algn="just">
              <a:buFont typeface="Wingdings" panose="05000000000000000000" pitchFamily="2" charset="2"/>
              <a:buChar char="Ø"/>
            </a:pPr>
            <a:endParaRPr lang="en-GB" dirty="0"/>
          </a:p>
          <a:p>
            <a:pPr marL="285750" indent="-285750" algn="just">
              <a:buFont typeface="Wingdings" panose="05000000000000000000" pitchFamily="2" charset="2"/>
              <a:buChar char="Ø"/>
            </a:pPr>
            <a:r>
              <a:rPr lang="en-GB" dirty="0">
                <a:solidFill>
                  <a:srgbClr val="00B0F0"/>
                </a:solidFill>
              </a:rPr>
              <a:t>Record Keeping:</a:t>
            </a:r>
          </a:p>
          <a:p>
            <a:pPr algn="just"/>
            <a:r>
              <a:rPr lang="en-GB" dirty="0"/>
              <a:t>	</a:t>
            </a:r>
          </a:p>
          <a:p>
            <a:pPr algn="just"/>
            <a:r>
              <a:rPr lang="en-GB" dirty="0"/>
              <a:t>		</a:t>
            </a:r>
            <a:r>
              <a:rPr lang="en-GB" sz="1400" dirty="0"/>
              <a:t>A database is often used to keep track of important records, such as financial transactions, customer information, 			inventory levels &amp; so on. </a:t>
            </a:r>
          </a:p>
          <a:p>
            <a:pPr algn="just"/>
            <a:endParaRPr lang="en-GB" sz="1400" dirty="0"/>
          </a:p>
          <a:p>
            <a:pPr marL="285750" indent="-285750" algn="just">
              <a:buFont typeface="Wingdings" panose="05000000000000000000" pitchFamily="2" charset="2"/>
              <a:buChar char="Ø"/>
            </a:pPr>
            <a:r>
              <a:rPr lang="en-GB" dirty="0">
                <a:solidFill>
                  <a:srgbClr val="00B0F0"/>
                </a:solidFill>
              </a:rPr>
              <a:t>Web Applications:</a:t>
            </a:r>
          </a:p>
          <a:p>
            <a:pPr marL="285750" indent="-285750" algn="just">
              <a:buFont typeface="Wingdings" panose="05000000000000000000" pitchFamily="2" charset="2"/>
              <a:buChar char="Ø"/>
            </a:pPr>
            <a:endParaRPr lang="en-GB" sz="1400" dirty="0"/>
          </a:p>
          <a:p>
            <a:pPr algn="just"/>
            <a:r>
              <a:rPr lang="en-GB" sz="1400" dirty="0"/>
              <a:t>		Databases are essential component of many web applications, providing dynamic content &amp; service management.</a:t>
            </a:r>
          </a:p>
          <a:p>
            <a:pPr algn="just"/>
            <a:endParaRPr lang="en-GB" sz="1400" dirty="0"/>
          </a:p>
          <a:p>
            <a:pPr algn="just"/>
            <a:endParaRPr lang="en-GB" sz="1400" dirty="0"/>
          </a:p>
          <a:p>
            <a:pPr algn="just"/>
            <a:r>
              <a:rPr lang="en-GB" dirty="0">
                <a:solidFill>
                  <a:srgbClr val="00B0F0"/>
                </a:solidFill>
              </a:rPr>
              <a:t>….and many more</a:t>
            </a:r>
            <a:endParaRPr lang="en-IN" dirty="0">
              <a:solidFill>
                <a:srgbClr val="00B0F0"/>
              </a:solidFill>
            </a:endParaRPr>
          </a:p>
        </p:txBody>
      </p:sp>
    </p:spTree>
    <p:extLst>
      <p:ext uri="{BB962C8B-B14F-4D97-AF65-F5344CB8AC3E}">
        <p14:creationId xmlns:p14="http://schemas.microsoft.com/office/powerpoint/2010/main" val="400177747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F7052-232C-5A79-6D2E-05A7759D99ED}"/>
              </a:ext>
            </a:extLst>
          </p:cNvPr>
          <p:cNvSpPr txBox="1"/>
          <p:nvPr/>
        </p:nvSpPr>
        <p:spPr>
          <a:xfrm>
            <a:off x="4973444" y="412595"/>
            <a:ext cx="5865542" cy="461665"/>
          </a:xfrm>
          <a:prstGeom prst="rect">
            <a:avLst/>
          </a:prstGeom>
          <a:noFill/>
        </p:spPr>
        <p:txBody>
          <a:bodyPr wrap="square" rtlCol="0">
            <a:spAutoFit/>
          </a:bodyPr>
          <a:lstStyle/>
          <a:p>
            <a:pPr algn="ctr"/>
            <a:r>
              <a:rPr lang="en-GB" sz="2400" dirty="0">
                <a:solidFill>
                  <a:srgbClr val="00B0F0"/>
                </a:solidFill>
                <a:latin typeface="Arial Rounded MT Bold" panose="020F0704030504030204" pitchFamily="34" charset="0"/>
              </a:rPr>
              <a:t>Properties of an ideal database</a:t>
            </a:r>
            <a:endParaRPr lang="en-IN" sz="2400" dirty="0">
              <a:solidFill>
                <a:srgbClr val="00B0F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3E9DB677-4365-BD44-D5E3-5C2C4AB7DD35}"/>
              </a:ext>
            </a:extLst>
          </p:cNvPr>
          <p:cNvSpPr txBox="1"/>
          <p:nvPr/>
        </p:nvSpPr>
        <p:spPr>
          <a:xfrm>
            <a:off x="314092" y="1494263"/>
            <a:ext cx="11563815" cy="5262979"/>
          </a:xfrm>
          <a:prstGeom prst="rect">
            <a:avLst/>
          </a:prstGeom>
          <a:noFill/>
        </p:spPr>
        <p:txBody>
          <a:bodyPr wrap="square" rtlCol="0">
            <a:spAutoFit/>
          </a:bodyPr>
          <a:lstStyle/>
          <a:p>
            <a:pPr marL="342900" indent="-342900" algn="just">
              <a:buFont typeface="Wingdings" panose="05000000000000000000" pitchFamily="2" charset="2"/>
              <a:buChar char="Ø"/>
            </a:pPr>
            <a:r>
              <a:rPr lang="en-GB" dirty="0">
                <a:solidFill>
                  <a:srgbClr val="00B0F0"/>
                </a:solidFill>
              </a:rPr>
              <a:t>Accuracy: </a:t>
            </a:r>
            <a:r>
              <a:rPr lang="en-GB" sz="1400" dirty="0"/>
              <a:t>The data should be accurate &amp; consistent, and should reflect current state of affairs.</a:t>
            </a:r>
          </a:p>
          <a:p>
            <a:pPr marL="342900" indent="-342900" algn="just">
              <a:buFont typeface="Wingdings" panose="05000000000000000000" pitchFamily="2" charset="2"/>
              <a:buChar char="Ø"/>
            </a:pPr>
            <a:endParaRPr lang="en-GB" sz="1400" dirty="0"/>
          </a:p>
          <a:p>
            <a:pPr marL="342900" indent="-342900" algn="just">
              <a:buFont typeface="Wingdings" panose="05000000000000000000" pitchFamily="2" charset="2"/>
              <a:buChar char="Ø"/>
            </a:pPr>
            <a:r>
              <a:rPr lang="en-GB" dirty="0">
                <a:solidFill>
                  <a:srgbClr val="00B0F0"/>
                </a:solidFill>
              </a:rPr>
              <a:t>Security: </a:t>
            </a:r>
            <a:r>
              <a:rPr lang="en-GB" sz="1400" dirty="0"/>
              <a:t>The database should be secure&amp; protected from unauthorized access using both physical &amp; logical security measures such as access controls &amp; encryption.</a:t>
            </a:r>
          </a:p>
          <a:p>
            <a:pPr marL="342900" indent="-342900" algn="just">
              <a:buFont typeface="Wingdings" panose="05000000000000000000" pitchFamily="2" charset="2"/>
              <a:buChar char="Ø"/>
            </a:pPr>
            <a:endParaRPr lang="en-GB" sz="1400" dirty="0"/>
          </a:p>
          <a:p>
            <a:pPr marL="342900" indent="-342900" algn="just">
              <a:buFont typeface="Wingdings" panose="05000000000000000000" pitchFamily="2" charset="2"/>
              <a:buChar char="Ø"/>
            </a:pPr>
            <a:r>
              <a:rPr lang="en-GB" dirty="0">
                <a:solidFill>
                  <a:srgbClr val="00B0F0"/>
                </a:solidFill>
              </a:rPr>
              <a:t>Integrity: </a:t>
            </a:r>
            <a:r>
              <a:rPr lang="en-GB" sz="1400" dirty="0"/>
              <a:t>The data in the database should be complete &amp; not corrupted. It should enforce business rules &amp; constraints to maintain data consistency.</a:t>
            </a:r>
          </a:p>
          <a:p>
            <a:pPr marL="342900" indent="-342900" algn="just">
              <a:buFont typeface="Wingdings" panose="05000000000000000000" pitchFamily="2" charset="2"/>
              <a:buChar char="Ø"/>
            </a:pPr>
            <a:endParaRPr lang="en-GB" sz="1400" dirty="0"/>
          </a:p>
          <a:p>
            <a:pPr marL="342900" indent="-342900" algn="just">
              <a:buFont typeface="Wingdings" panose="05000000000000000000" pitchFamily="2" charset="2"/>
              <a:buChar char="Ø"/>
            </a:pPr>
            <a:r>
              <a:rPr lang="en-GB" dirty="0">
                <a:solidFill>
                  <a:srgbClr val="00B0F0"/>
                </a:solidFill>
              </a:rPr>
              <a:t>Availability: </a:t>
            </a:r>
            <a:r>
              <a:rPr lang="en-GB" sz="1400" dirty="0"/>
              <a:t>The database should be available &amp; accessible to authorized users at all times.</a:t>
            </a:r>
          </a:p>
          <a:p>
            <a:pPr marL="342900" indent="-342900" algn="just">
              <a:buFont typeface="Wingdings" panose="05000000000000000000" pitchFamily="2" charset="2"/>
              <a:buChar char="Ø"/>
            </a:pPr>
            <a:endParaRPr lang="en-GB" sz="1400" dirty="0"/>
          </a:p>
          <a:p>
            <a:pPr marL="342900" indent="-342900" algn="just">
              <a:buFont typeface="Wingdings" panose="05000000000000000000" pitchFamily="2" charset="2"/>
              <a:buChar char="Ø"/>
            </a:pPr>
            <a:r>
              <a:rPr lang="en-GB" dirty="0">
                <a:solidFill>
                  <a:srgbClr val="00B0F0"/>
                </a:solidFill>
              </a:rPr>
              <a:t>Scalability: </a:t>
            </a:r>
            <a:r>
              <a:rPr lang="en-GB" sz="1400" dirty="0"/>
              <a:t>The database should be able to handle increasing amounts of data &amp; users without sacrificing the performance.</a:t>
            </a:r>
          </a:p>
          <a:p>
            <a:pPr marL="342900" indent="-342900" algn="just">
              <a:buFont typeface="Wingdings" panose="05000000000000000000" pitchFamily="2" charset="2"/>
              <a:buChar char="Ø"/>
            </a:pPr>
            <a:endParaRPr lang="en-GB" sz="1400" dirty="0"/>
          </a:p>
          <a:p>
            <a:pPr marL="342900" indent="-342900" algn="just">
              <a:buFont typeface="Wingdings" panose="05000000000000000000" pitchFamily="2" charset="2"/>
              <a:buChar char="Ø"/>
            </a:pPr>
            <a:r>
              <a:rPr lang="en-GB" dirty="0">
                <a:solidFill>
                  <a:srgbClr val="00B0F0"/>
                </a:solidFill>
              </a:rPr>
              <a:t>Performance: </a:t>
            </a:r>
            <a:r>
              <a:rPr lang="en-GB" sz="1400" dirty="0"/>
              <a:t>The database should provide fast &amp; efficient performance. This includes Query Response Time, Transaction Processing, and Data Retrieval.</a:t>
            </a:r>
          </a:p>
          <a:p>
            <a:pPr marL="342900" indent="-342900" algn="just">
              <a:buFont typeface="Wingdings" panose="05000000000000000000" pitchFamily="2" charset="2"/>
              <a:buChar char="Ø"/>
            </a:pPr>
            <a:endParaRPr lang="en-GB" sz="1400" dirty="0"/>
          </a:p>
          <a:p>
            <a:pPr marL="342900" indent="-342900" algn="just">
              <a:buFont typeface="Wingdings" panose="05000000000000000000" pitchFamily="2" charset="2"/>
              <a:buChar char="Ø"/>
            </a:pPr>
            <a:r>
              <a:rPr lang="en-GB" dirty="0">
                <a:solidFill>
                  <a:srgbClr val="00B0F0"/>
                </a:solidFill>
              </a:rPr>
              <a:t>Flexibility: </a:t>
            </a:r>
            <a:r>
              <a:rPr lang="en-GB" sz="1400" dirty="0"/>
              <a:t>The database should be flexible enough to accommodate changes in data structures &amp; business requirements. This requires well designed data model &amp; architecture that can adapt to changing needs.</a:t>
            </a:r>
          </a:p>
          <a:p>
            <a:pPr marL="342900" indent="-342900" algn="just">
              <a:buFont typeface="+mj-lt"/>
              <a:buAutoNum type="arabicPeriod"/>
            </a:pPr>
            <a:endParaRPr lang="en-GB" sz="1400" dirty="0"/>
          </a:p>
          <a:p>
            <a:pPr algn="just"/>
            <a:endParaRPr lang="en-GB" sz="1400" dirty="0"/>
          </a:p>
          <a:p>
            <a:pPr algn="just"/>
            <a:endParaRPr lang="en-GB" sz="1400" dirty="0"/>
          </a:p>
          <a:p>
            <a:pPr algn="just"/>
            <a:r>
              <a:rPr lang="en-GB" sz="1400" dirty="0"/>
              <a:t>Overall, an ideal database should be </a:t>
            </a:r>
            <a:r>
              <a:rPr lang="en-GB" sz="1400" dirty="0">
                <a:solidFill>
                  <a:srgbClr val="00B0F0"/>
                </a:solidFill>
              </a:rPr>
              <a:t>Reliable</a:t>
            </a:r>
            <a:r>
              <a:rPr lang="en-GB" sz="1400" dirty="0"/>
              <a:t>, </a:t>
            </a:r>
            <a:r>
              <a:rPr lang="en-GB" sz="1400" dirty="0">
                <a:solidFill>
                  <a:srgbClr val="00B0F0"/>
                </a:solidFill>
              </a:rPr>
              <a:t>Secure</a:t>
            </a:r>
            <a:r>
              <a:rPr lang="en-GB" sz="1400" dirty="0"/>
              <a:t>, </a:t>
            </a:r>
            <a:r>
              <a:rPr lang="en-GB" sz="1400" dirty="0">
                <a:solidFill>
                  <a:srgbClr val="00B0F0"/>
                </a:solidFill>
              </a:rPr>
              <a:t>Efficient</a:t>
            </a:r>
            <a:r>
              <a:rPr lang="en-GB" sz="1400" dirty="0"/>
              <a:t> &amp; </a:t>
            </a:r>
            <a:r>
              <a:rPr lang="en-GB" sz="1400" dirty="0">
                <a:solidFill>
                  <a:srgbClr val="00B0F0"/>
                </a:solidFill>
              </a:rPr>
              <a:t>Flexible</a:t>
            </a:r>
            <a:r>
              <a:rPr lang="en-GB" sz="1400" dirty="0"/>
              <a:t>, while providing High Quality data that can be easily accessed and managed by authorized users. </a:t>
            </a:r>
            <a:endParaRPr lang="en-IN" sz="1400" dirty="0"/>
          </a:p>
        </p:txBody>
      </p:sp>
    </p:spTree>
    <p:extLst>
      <p:ext uri="{BB962C8B-B14F-4D97-AF65-F5344CB8AC3E}">
        <p14:creationId xmlns:p14="http://schemas.microsoft.com/office/powerpoint/2010/main" val="392491534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F7052-232C-5A79-6D2E-05A7759D99ED}"/>
              </a:ext>
            </a:extLst>
          </p:cNvPr>
          <p:cNvSpPr txBox="1"/>
          <p:nvPr/>
        </p:nvSpPr>
        <p:spPr>
          <a:xfrm>
            <a:off x="6534615" y="412595"/>
            <a:ext cx="4516244" cy="461665"/>
          </a:xfrm>
          <a:prstGeom prst="rect">
            <a:avLst/>
          </a:prstGeom>
          <a:noFill/>
        </p:spPr>
        <p:txBody>
          <a:bodyPr wrap="square" rtlCol="0">
            <a:spAutoFit/>
          </a:bodyPr>
          <a:lstStyle/>
          <a:p>
            <a:pPr algn="ctr"/>
            <a:r>
              <a:rPr lang="en-GB" sz="2400" dirty="0">
                <a:solidFill>
                  <a:srgbClr val="00B0F0"/>
                </a:solidFill>
                <a:latin typeface="Arial Rounded MT Bold" panose="020F0704030504030204" pitchFamily="34" charset="0"/>
              </a:rPr>
              <a:t>Types of Databases</a:t>
            </a:r>
            <a:endParaRPr lang="en-IN" sz="2400" dirty="0">
              <a:solidFill>
                <a:srgbClr val="00B0F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3E9DB677-4365-BD44-D5E3-5C2C4AB7DD35}"/>
              </a:ext>
            </a:extLst>
          </p:cNvPr>
          <p:cNvSpPr txBox="1"/>
          <p:nvPr/>
        </p:nvSpPr>
        <p:spPr>
          <a:xfrm>
            <a:off x="314092" y="1494263"/>
            <a:ext cx="11563815" cy="5047536"/>
          </a:xfrm>
          <a:prstGeom prst="rect">
            <a:avLst/>
          </a:prstGeom>
          <a:noFill/>
        </p:spPr>
        <p:txBody>
          <a:bodyPr wrap="square" rtlCol="0">
            <a:spAutoFit/>
          </a:bodyPr>
          <a:lstStyle/>
          <a:p>
            <a:pPr marL="342900" indent="-342900" algn="just">
              <a:buFont typeface="Wingdings" panose="05000000000000000000" pitchFamily="2" charset="2"/>
              <a:buChar char="Ø"/>
            </a:pPr>
            <a:r>
              <a:rPr lang="en-GB" dirty="0">
                <a:solidFill>
                  <a:srgbClr val="00B0F0"/>
                </a:solidFill>
              </a:rPr>
              <a:t>Relational Databases</a:t>
            </a:r>
          </a:p>
          <a:p>
            <a:pPr algn="just"/>
            <a:r>
              <a:rPr lang="en-GB" sz="1400" dirty="0">
                <a:solidFill>
                  <a:srgbClr val="00B0F0"/>
                </a:solidFill>
              </a:rPr>
              <a:t>	</a:t>
            </a:r>
            <a:r>
              <a:rPr lang="en-GB" sz="1400" dirty="0"/>
              <a:t>This is the most common type of database, where data is organized into tables with Rows &amp; Columns. They are based on relational model, that uses SQL to manage data.</a:t>
            </a:r>
            <a:r>
              <a:rPr lang="en-GB" sz="1400" dirty="0">
                <a:solidFill>
                  <a:srgbClr val="00B0F0"/>
                </a:solidFill>
              </a:rPr>
              <a:t> </a:t>
            </a:r>
            <a:endParaRPr lang="en-GB" sz="1400" dirty="0"/>
          </a:p>
          <a:p>
            <a:pPr marL="342900" indent="-342900" algn="just">
              <a:buFont typeface="Wingdings" panose="05000000000000000000" pitchFamily="2" charset="2"/>
              <a:buChar char="Ø"/>
            </a:pPr>
            <a:endParaRPr lang="en-GB" sz="1400" dirty="0"/>
          </a:p>
          <a:p>
            <a:pPr marL="342900" indent="-342900" algn="just">
              <a:buFont typeface="Wingdings" panose="05000000000000000000" pitchFamily="2" charset="2"/>
              <a:buChar char="Ø"/>
            </a:pPr>
            <a:r>
              <a:rPr lang="en-GB" dirty="0">
                <a:solidFill>
                  <a:srgbClr val="00B0F0"/>
                </a:solidFill>
              </a:rPr>
              <a:t>NoSQL Database</a:t>
            </a:r>
          </a:p>
          <a:p>
            <a:pPr algn="just"/>
            <a:r>
              <a:rPr lang="en-GB" sz="1400" dirty="0"/>
              <a:t>	This type of database is designed to handle unstructured data and large-scale data processing. NoSQL databases are often used for web applications, real-time analytics, and big data processing.</a:t>
            </a:r>
          </a:p>
          <a:p>
            <a:pPr marL="285750" indent="-285750" algn="just">
              <a:buFont typeface="Wingdings" panose="05000000000000000000" pitchFamily="2" charset="2"/>
              <a:buChar char="Ø"/>
            </a:pPr>
            <a:endParaRPr lang="en-GB" sz="1400" dirty="0"/>
          </a:p>
          <a:p>
            <a:pPr marL="342900" indent="-342900" algn="just">
              <a:buFont typeface="Wingdings" panose="05000000000000000000" pitchFamily="2" charset="2"/>
              <a:buChar char="Ø"/>
            </a:pPr>
            <a:r>
              <a:rPr lang="en-GB" dirty="0">
                <a:solidFill>
                  <a:srgbClr val="00B0F0"/>
                </a:solidFill>
              </a:rPr>
              <a:t>Column Database</a:t>
            </a:r>
          </a:p>
          <a:p>
            <a:pPr algn="just"/>
            <a:r>
              <a:rPr lang="en-GB" sz="1400" dirty="0"/>
              <a:t>	This type of database stores data in columns rather than in rows, making them well-suited for data warehousing and analytical applications.</a:t>
            </a:r>
          </a:p>
          <a:p>
            <a:pPr marL="285750" indent="-285750" algn="just">
              <a:buFont typeface="Wingdings" panose="05000000000000000000" pitchFamily="2" charset="2"/>
              <a:buChar char="Ø"/>
            </a:pPr>
            <a:endParaRPr lang="en-GB" sz="1400" dirty="0"/>
          </a:p>
          <a:p>
            <a:pPr marL="342900" indent="-342900" algn="just">
              <a:buFont typeface="Wingdings" panose="05000000000000000000" pitchFamily="2" charset="2"/>
              <a:buChar char="Ø"/>
            </a:pPr>
            <a:r>
              <a:rPr lang="en-GB" dirty="0">
                <a:solidFill>
                  <a:srgbClr val="00B0F0"/>
                </a:solidFill>
              </a:rPr>
              <a:t>Graph Database</a:t>
            </a:r>
            <a:endParaRPr lang="en-GB" sz="1400" dirty="0">
              <a:solidFill>
                <a:srgbClr val="00B0F0"/>
              </a:solidFill>
            </a:endParaRPr>
          </a:p>
          <a:p>
            <a:pPr algn="just"/>
            <a:r>
              <a:rPr lang="en-GB" sz="1400" dirty="0"/>
              <a:t>	This type of database is designed to store and manage graph data, which consists of nodes and edges. Graph databases are often used for social networks, recommendation engines, and other applications where relationships between data are important.</a:t>
            </a:r>
          </a:p>
          <a:p>
            <a:pPr marL="285750" indent="-285750" algn="just">
              <a:buFont typeface="Wingdings" panose="05000000000000000000" pitchFamily="2" charset="2"/>
              <a:buChar char="Ø"/>
            </a:pPr>
            <a:endParaRPr lang="en-GB" sz="1400" dirty="0"/>
          </a:p>
          <a:p>
            <a:pPr marL="342900" indent="-342900" algn="just">
              <a:buFont typeface="Wingdings" panose="05000000000000000000" pitchFamily="2" charset="2"/>
              <a:buChar char="Ø"/>
            </a:pPr>
            <a:r>
              <a:rPr lang="en-GB" dirty="0">
                <a:solidFill>
                  <a:srgbClr val="00B0F0"/>
                </a:solidFill>
              </a:rPr>
              <a:t>Key-Value Database</a:t>
            </a:r>
            <a:endParaRPr lang="en-GB" sz="1400" dirty="0">
              <a:solidFill>
                <a:srgbClr val="00B0F0"/>
              </a:solidFill>
            </a:endParaRPr>
          </a:p>
          <a:p>
            <a:pPr algn="just"/>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400" dirty="0"/>
              <a:t>These databases store data as a collection of keys and values, making them well-suited for caching and simple data storage needs</a:t>
            </a:r>
          </a:p>
          <a:p>
            <a:pPr marL="285750" indent="-285750" algn="just">
              <a:buFont typeface="Wingdings" panose="05000000000000000000" pitchFamily="2" charset="2"/>
              <a:buChar char="Ø"/>
            </a:pPr>
            <a:endParaRPr lang="en-GB" sz="1400" dirty="0"/>
          </a:p>
          <a:p>
            <a:pPr algn="just"/>
            <a:r>
              <a:rPr lang="en-GB" sz="1200" dirty="0">
                <a:solidFill>
                  <a:srgbClr val="00B0F0"/>
                </a:solidFill>
              </a:rPr>
              <a:t>These are just few common type of databases. There are many others depending on the specific use case &amp; requirements.</a:t>
            </a:r>
          </a:p>
        </p:txBody>
      </p:sp>
    </p:spTree>
    <p:extLst>
      <p:ext uri="{BB962C8B-B14F-4D97-AF65-F5344CB8AC3E}">
        <p14:creationId xmlns:p14="http://schemas.microsoft.com/office/powerpoint/2010/main" val="238458309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F7052-232C-5A79-6D2E-05A7759D99ED}"/>
              </a:ext>
            </a:extLst>
          </p:cNvPr>
          <p:cNvSpPr txBox="1"/>
          <p:nvPr/>
        </p:nvSpPr>
        <p:spPr>
          <a:xfrm>
            <a:off x="2620536" y="423746"/>
            <a:ext cx="7783552" cy="400110"/>
          </a:xfrm>
          <a:prstGeom prst="rect">
            <a:avLst/>
          </a:prstGeom>
          <a:noFill/>
        </p:spPr>
        <p:txBody>
          <a:bodyPr wrap="square" rtlCol="0">
            <a:spAutoFit/>
          </a:bodyPr>
          <a:lstStyle/>
          <a:p>
            <a:pPr algn="ctr"/>
            <a:r>
              <a:rPr lang="en-GB" sz="2000" dirty="0">
                <a:solidFill>
                  <a:srgbClr val="00B0F0"/>
                </a:solidFill>
                <a:latin typeface="Arial Rounded MT Bold" panose="020F0704030504030204" pitchFamily="34" charset="0"/>
              </a:rPr>
              <a:t>Common Terminologies associated with Relational Databases</a:t>
            </a:r>
            <a:endParaRPr lang="en-IN" sz="2000" dirty="0">
              <a:solidFill>
                <a:srgbClr val="00B0F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3E9DB677-4365-BD44-D5E3-5C2C4AB7DD35}"/>
              </a:ext>
            </a:extLst>
          </p:cNvPr>
          <p:cNvSpPr txBox="1"/>
          <p:nvPr/>
        </p:nvSpPr>
        <p:spPr>
          <a:xfrm>
            <a:off x="314092" y="1494263"/>
            <a:ext cx="11563815" cy="5701561"/>
          </a:xfrm>
          <a:prstGeom prst="rect">
            <a:avLst/>
          </a:prstGeom>
          <a:noFill/>
        </p:spPr>
        <p:txBody>
          <a:bodyPr wrap="square" rtlCol="0">
            <a:spAutoFit/>
          </a:bodyPr>
          <a:lstStyle/>
          <a:p>
            <a:pPr marL="171450" indent="-171450" algn="just">
              <a:buFont typeface="Wingdings" panose="05000000000000000000" pitchFamily="2" charset="2"/>
              <a:buChar char="Ø"/>
            </a:pPr>
            <a:endParaRPr lang="en-GB" sz="1350" dirty="0"/>
          </a:p>
          <a:p>
            <a:pPr marL="171450" indent="-171450" algn="just">
              <a:buFont typeface="Wingdings" panose="05000000000000000000" pitchFamily="2" charset="2"/>
              <a:buChar char="Ø"/>
            </a:pPr>
            <a:r>
              <a:rPr lang="en-GB" sz="1350" dirty="0">
                <a:solidFill>
                  <a:srgbClr val="00B0F0"/>
                </a:solidFill>
              </a:rPr>
              <a:t>Table: </a:t>
            </a:r>
            <a:r>
              <a:rPr lang="en-GB" sz="1350" dirty="0"/>
              <a:t>A table is a collection of data organized into rows and columns. Each table in a relational database has a unique name and consists of one or more columns, each of which represents a specific attribute of the data.</a:t>
            </a:r>
          </a:p>
          <a:p>
            <a:pPr marL="171450" indent="-171450" algn="just">
              <a:buFont typeface="Wingdings" panose="05000000000000000000" pitchFamily="2" charset="2"/>
              <a:buChar char="Ø"/>
            </a:pPr>
            <a:endParaRPr lang="en-GB" sz="1350" dirty="0"/>
          </a:p>
          <a:p>
            <a:pPr marL="171450" indent="-171450" algn="just">
              <a:buFont typeface="Wingdings" panose="05000000000000000000" pitchFamily="2" charset="2"/>
              <a:buChar char="Ø"/>
            </a:pPr>
            <a:r>
              <a:rPr lang="en-GB" sz="1350" dirty="0">
                <a:solidFill>
                  <a:srgbClr val="00B0F0"/>
                </a:solidFill>
              </a:rPr>
              <a:t>Column: </a:t>
            </a:r>
            <a:r>
              <a:rPr lang="en-GB" sz="1350" dirty="0"/>
              <a:t>A column, also known as a field or attribute, represents a single piece of data in a table. Each column has a specific data type, such as text, number, or date, which determines the type of data that can be stored in that column.</a:t>
            </a:r>
          </a:p>
          <a:p>
            <a:pPr marL="171450" indent="-171450" algn="just">
              <a:buFont typeface="Wingdings" panose="05000000000000000000" pitchFamily="2" charset="2"/>
              <a:buChar char="Ø"/>
            </a:pPr>
            <a:endParaRPr lang="en-GB" sz="1350" dirty="0"/>
          </a:p>
          <a:p>
            <a:pPr marL="171450" indent="-171450" algn="just">
              <a:buFont typeface="Wingdings" panose="05000000000000000000" pitchFamily="2" charset="2"/>
              <a:buChar char="Ø"/>
            </a:pPr>
            <a:r>
              <a:rPr lang="en-GB" sz="1350" dirty="0">
                <a:solidFill>
                  <a:srgbClr val="00B0F0"/>
                </a:solidFill>
              </a:rPr>
              <a:t>Row: </a:t>
            </a:r>
            <a:r>
              <a:rPr lang="en-GB" sz="1350" dirty="0"/>
              <a:t>A row, also known as a record or tuple, represents a single instance of data in a table. Each row in a table contains data for all of the columns in that table.</a:t>
            </a:r>
          </a:p>
          <a:p>
            <a:pPr algn="just"/>
            <a:endParaRPr lang="en-GB" sz="1350" dirty="0"/>
          </a:p>
          <a:p>
            <a:pPr marL="171450" indent="-171450" algn="just">
              <a:buFont typeface="Wingdings" panose="05000000000000000000" pitchFamily="2" charset="2"/>
              <a:buChar char="Ø"/>
            </a:pPr>
            <a:r>
              <a:rPr lang="en-GB" sz="1350" dirty="0">
                <a:solidFill>
                  <a:srgbClr val="00B0F0"/>
                </a:solidFill>
              </a:rPr>
              <a:t>Primary key: </a:t>
            </a:r>
            <a:r>
              <a:rPr lang="en-GB" sz="1350" dirty="0"/>
              <a:t>A primary key is a unique identifier for each row in a table. It is used to ensure that each row in the table is uniquely identified and can be referenced by other tables. Primary keys are often implemented as an integer value or a combination of columns.</a:t>
            </a:r>
          </a:p>
          <a:p>
            <a:pPr marL="171450" indent="-171450" algn="just">
              <a:buFont typeface="Wingdings" panose="05000000000000000000" pitchFamily="2" charset="2"/>
              <a:buChar char="Ø"/>
            </a:pPr>
            <a:endParaRPr lang="en-GB" sz="1350" dirty="0"/>
          </a:p>
          <a:p>
            <a:pPr marL="171450" indent="-171450" algn="just">
              <a:buFont typeface="Wingdings" panose="05000000000000000000" pitchFamily="2" charset="2"/>
              <a:buChar char="Ø"/>
            </a:pPr>
            <a:r>
              <a:rPr lang="en-GB" sz="1350" dirty="0">
                <a:solidFill>
                  <a:srgbClr val="00B0F0"/>
                </a:solidFill>
              </a:rPr>
              <a:t>Foreign key: </a:t>
            </a:r>
            <a:r>
              <a:rPr lang="en-GB" sz="1350" dirty="0"/>
              <a:t>A foreign key is a column in one table that references the primary key of another table. Foreign keys are used to establish relationships between tables and ensure that data remains consistent across multiple tables.</a:t>
            </a:r>
          </a:p>
          <a:p>
            <a:pPr algn="just"/>
            <a:endParaRPr lang="en-GB" sz="1350" dirty="0"/>
          </a:p>
          <a:p>
            <a:pPr marL="171450" indent="-171450" algn="just">
              <a:buFont typeface="Wingdings" panose="05000000000000000000" pitchFamily="2" charset="2"/>
              <a:buChar char="Ø"/>
            </a:pPr>
            <a:r>
              <a:rPr lang="en-GB" sz="1350" dirty="0">
                <a:solidFill>
                  <a:srgbClr val="00B0F0"/>
                </a:solidFill>
              </a:rPr>
              <a:t>Index: </a:t>
            </a:r>
            <a:r>
              <a:rPr lang="en-GB" sz="1350" dirty="0"/>
              <a:t>An index is a data structure that provides faster access to data in a table. It is used to improve the performance of queries that search for specific values in a table.</a:t>
            </a:r>
          </a:p>
          <a:p>
            <a:pPr marL="171450" indent="-171450" algn="just">
              <a:buFont typeface="Wingdings" panose="05000000000000000000" pitchFamily="2" charset="2"/>
              <a:buChar char="Ø"/>
            </a:pPr>
            <a:endParaRPr lang="en-GB" sz="1350" dirty="0"/>
          </a:p>
          <a:p>
            <a:pPr marL="171450" indent="-171450" algn="just">
              <a:buFont typeface="Wingdings" panose="05000000000000000000" pitchFamily="2" charset="2"/>
              <a:buChar char="Ø"/>
            </a:pPr>
            <a:r>
              <a:rPr lang="en-GB" sz="1350" dirty="0">
                <a:solidFill>
                  <a:srgbClr val="00B0F0"/>
                </a:solidFill>
              </a:rPr>
              <a:t>Query: </a:t>
            </a:r>
            <a:r>
              <a:rPr lang="en-GB" sz="1350" dirty="0"/>
              <a:t>A query is a request for data from a database. It is typically written in SQL and can be used to retrieve, insert, update, or delete data in a table.</a:t>
            </a:r>
          </a:p>
          <a:p>
            <a:pPr marL="171450" indent="-171450" algn="just">
              <a:buFont typeface="Wingdings" panose="05000000000000000000" pitchFamily="2" charset="2"/>
              <a:buChar char="Ø"/>
            </a:pPr>
            <a:endParaRPr lang="en-GB" sz="1350" dirty="0"/>
          </a:p>
          <a:p>
            <a:pPr marL="171450" indent="-171450" algn="just">
              <a:buFont typeface="Wingdings" panose="05000000000000000000" pitchFamily="2" charset="2"/>
              <a:buChar char="Ø"/>
            </a:pPr>
            <a:r>
              <a:rPr lang="en-GB" sz="1350" dirty="0">
                <a:solidFill>
                  <a:srgbClr val="00B0F0"/>
                </a:solidFill>
              </a:rPr>
              <a:t>Normalization: </a:t>
            </a:r>
            <a:r>
              <a:rPr lang="en-GB" sz="1350" dirty="0"/>
              <a:t>Normalization is the process of organizing data in a database to reduce redundancy and ensure data consistency. It involves breaking down large tables into smaller ones and establishing relationships between them.</a:t>
            </a:r>
          </a:p>
          <a:p>
            <a:pPr algn="just"/>
            <a:endParaRPr lang="en-GB" sz="1350" dirty="0"/>
          </a:p>
          <a:p>
            <a:pPr algn="just"/>
            <a:endParaRPr lang="en-GB" sz="1350" dirty="0"/>
          </a:p>
        </p:txBody>
      </p:sp>
    </p:spTree>
    <p:extLst>
      <p:ext uri="{BB962C8B-B14F-4D97-AF65-F5344CB8AC3E}">
        <p14:creationId xmlns:p14="http://schemas.microsoft.com/office/powerpoint/2010/main" val="37240754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F7052-232C-5A79-6D2E-05A7759D99ED}"/>
              </a:ext>
            </a:extLst>
          </p:cNvPr>
          <p:cNvSpPr txBox="1"/>
          <p:nvPr/>
        </p:nvSpPr>
        <p:spPr>
          <a:xfrm>
            <a:off x="6779942" y="367990"/>
            <a:ext cx="4516244" cy="523220"/>
          </a:xfrm>
          <a:prstGeom prst="rect">
            <a:avLst/>
          </a:prstGeom>
          <a:noFill/>
        </p:spPr>
        <p:txBody>
          <a:bodyPr wrap="square" rtlCol="0">
            <a:spAutoFit/>
          </a:bodyPr>
          <a:lstStyle/>
          <a:p>
            <a:pPr algn="ctr"/>
            <a:r>
              <a:rPr lang="en-GB" sz="2800" dirty="0">
                <a:solidFill>
                  <a:srgbClr val="00B0F0"/>
                </a:solidFill>
                <a:latin typeface="Arial Rounded MT Bold" panose="020F0704030504030204" pitchFamily="34" charset="0"/>
              </a:rPr>
              <a:t>Database Keys</a:t>
            </a:r>
            <a:endParaRPr lang="en-IN" sz="2800" dirty="0">
              <a:solidFill>
                <a:srgbClr val="00B0F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3E9DB677-4365-BD44-D5E3-5C2C4AB7DD35}"/>
              </a:ext>
            </a:extLst>
          </p:cNvPr>
          <p:cNvSpPr txBox="1"/>
          <p:nvPr/>
        </p:nvSpPr>
        <p:spPr>
          <a:xfrm>
            <a:off x="314092" y="1550019"/>
            <a:ext cx="11563815" cy="5355312"/>
          </a:xfrm>
          <a:prstGeom prst="rect">
            <a:avLst/>
          </a:prstGeom>
          <a:noFill/>
        </p:spPr>
        <p:txBody>
          <a:bodyPr wrap="square" rtlCol="0">
            <a:spAutoFit/>
          </a:bodyPr>
          <a:lstStyle/>
          <a:p>
            <a:r>
              <a:rPr lang="en-GB" sz="1200" dirty="0"/>
              <a:t>	</a:t>
            </a:r>
            <a:r>
              <a:rPr lang="en-GB" sz="1400" dirty="0"/>
              <a:t>Database keys are attributes or sets of attributes in a database that are used to identify and access specific records or rows within a table. Keys play a fundamental role in database design, as they are used to enforce data integrity and maintain the relationships between tables.</a:t>
            </a:r>
          </a:p>
          <a:p>
            <a:endParaRPr lang="en-GB" sz="1400" dirty="0"/>
          </a:p>
          <a:p>
            <a:r>
              <a:rPr lang="en-GB" sz="1400" dirty="0"/>
              <a:t>Keys are essential for maintaining data integrity and ensuring that data is organized and accessible. They are also used to enforce referential integrity, which helps ensure that data is consistent across multiple tables. Understanding the different types of database keys is crucial for database design and management.</a:t>
            </a:r>
          </a:p>
          <a:p>
            <a:endParaRPr lang="en-GB" sz="1200" dirty="0"/>
          </a:p>
          <a:p>
            <a:r>
              <a:rPr lang="en-GB" sz="1200" dirty="0"/>
              <a:t>There are several types of database keys, including:</a:t>
            </a:r>
          </a:p>
          <a:p>
            <a:pPr marL="285750" indent="-285750">
              <a:buFont typeface="Wingdings" panose="05000000000000000000" pitchFamily="2" charset="2"/>
              <a:buChar char="Ø"/>
            </a:pPr>
            <a:endParaRPr lang="en-GB" sz="1300" dirty="0"/>
          </a:p>
          <a:p>
            <a:pPr marL="285750" indent="-285750">
              <a:buFont typeface="Wingdings" panose="05000000000000000000" pitchFamily="2" charset="2"/>
              <a:buChar char="Ø"/>
            </a:pPr>
            <a:r>
              <a:rPr lang="en-GB" sz="1300" dirty="0">
                <a:solidFill>
                  <a:srgbClr val="00B0F0"/>
                </a:solidFill>
              </a:rPr>
              <a:t>Primary key: </a:t>
            </a:r>
            <a:r>
              <a:rPr lang="en-GB" sz="1300" dirty="0"/>
              <a:t>A primary key is a unique identifier for each record in a table. It ensures that each record is uniquely identified and can be accessed quickly and efficiently. A primary key can be a single column or a combination of columns. Typically, primary keys are implemented as an integer value.</a:t>
            </a:r>
          </a:p>
          <a:p>
            <a:pPr marL="285750" indent="-285750">
              <a:buFont typeface="Wingdings" panose="05000000000000000000" pitchFamily="2" charset="2"/>
              <a:buChar char="Ø"/>
            </a:pPr>
            <a:endParaRPr lang="en-GB" sz="1300" dirty="0"/>
          </a:p>
          <a:p>
            <a:pPr marL="285750" indent="-285750">
              <a:buFont typeface="Wingdings" panose="05000000000000000000" pitchFamily="2" charset="2"/>
              <a:buChar char="Ø"/>
            </a:pPr>
            <a:r>
              <a:rPr lang="en-GB" sz="1300" dirty="0">
                <a:solidFill>
                  <a:srgbClr val="00B0F0"/>
                </a:solidFill>
              </a:rPr>
              <a:t>Foreign key: </a:t>
            </a:r>
            <a:r>
              <a:rPr lang="en-GB" sz="1300" dirty="0"/>
              <a:t>A foreign key is a column in one table that refers to the primary key in another table. It is used to establish relationships between tables and ensure that data remains consistent across multiple tables.</a:t>
            </a:r>
          </a:p>
          <a:p>
            <a:pPr marL="285750" indent="-285750">
              <a:buFont typeface="Wingdings" panose="05000000000000000000" pitchFamily="2" charset="2"/>
              <a:buChar char="Ø"/>
            </a:pPr>
            <a:endParaRPr lang="en-GB" sz="1300" dirty="0"/>
          </a:p>
          <a:p>
            <a:pPr marL="285750" indent="-285750">
              <a:buFont typeface="Wingdings" panose="05000000000000000000" pitchFamily="2" charset="2"/>
              <a:buChar char="Ø"/>
            </a:pPr>
            <a:r>
              <a:rPr lang="en-GB" sz="1300" dirty="0">
                <a:solidFill>
                  <a:srgbClr val="00B0F0"/>
                </a:solidFill>
              </a:rPr>
              <a:t>Candidate key: </a:t>
            </a:r>
            <a:r>
              <a:rPr lang="en-GB" sz="1300" dirty="0"/>
              <a:t>A candidate key is a column or set of columns in a table that can be used as a primary key. Each candidate key must be unique and non-null.</a:t>
            </a:r>
          </a:p>
          <a:p>
            <a:pPr marL="285750" indent="-285750">
              <a:buFont typeface="Wingdings" panose="05000000000000000000" pitchFamily="2" charset="2"/>
              <a:buChar char="Ø"/>
            </a:pPr>
            <a:endParaRPr lang="en-GB" sz="1300" dirty="0"/>
          </a:p>
          <a:p>
            <a:pPr marL="285750" indent="-285750">
              <a:buFont typeface="Wingdings" panose="05000000000000000000" pitchFamily="2" charset="2"/>
              <a:buChar char="Ø"/>
            </a:pPr>
            <a:r>
              <a:rPr lang="en-GB" sz="1300" dirty="0">
                <a:solidFill>
                  <a:srgbClr val="00B0F0"/>
                </a:solidFill>
              </a:rPr>
              <a:t>Super key: </a:t>
            </a:r>
            <a:r>
              <a:rPr lang="en-GB" sz="1300" dirty="0"/>
              <a:t>A super key is a set of columns that can uniquely identify each record in a table. It may include more columns than necessary to form a primary key.</a:t>
            </a:r>
          </a:p>
          <a:p>
            <a:pPr marL="285750" indent="-285750">
              <a:buFont typeface="Wingdings" panose="05000000000000000000" pitchFamily="2" charset="2"/>
              <a:buChar char="Ø"/>
            </a:pPr>
            <a:endParaRPr lang="en-GB" sz="1300" dirty="0"/>
          </a:p>
          <a:p>
            <a:pPr marL="285750" indent="-285750">
              <a:buFont typeface="Wingdings" panose="05000000000000000000" pitchFamily="2" charset="2"/>
              <a:buChar char="Ø"/>
            </a:pPr>
            <a:r>
              <a:rPr lang="en-GB" sz="1300" dirty="0">
                <a:solidFill>
                  <a:srgbClr val="00B0F0"/>
                </a:solidFill>
              </a:rPr>
              <a:t>Alternate key: </a:t>
            </a:r>
            <a:r>
              <a:rPr lang="en-GB" sz="1300" dirty="0"/>
              <a:t>An alternate key is a column or set of columns in a table that can be used to uniquely identify each record in a table. However, it is not selected as the primary key.</a:t>
            </a:r>
          </a:p>
          <a:p>
            <a:endParaRPr lang="en-GB" sz="1200" dirty="0"/>
          </a:p>
        </p:txBody>
      </p:sp>
    </p:spTree>
    <p:extLst>
      <p:ext uri="{BB962C8B-B14F-4D97-AF65-F5344CB8AC3E}">
        <p14:creationId xmlns:p14="http://schemas.microsoft.com/office/powerpoint/2010/main" val="382644706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F7052-232C-5A79-6D2E-05A7759D99ED}"/>
              </a:ext>
            </a:extLst>
          </p:cNvPr>
          <p:cNvSpPr txBox="1"/>
          <p:nvPr/>
        </p:nvSpPr>
        <p:spPr>
          <a:xfrm>
            <a:off x="5337717" y="379141"/>
            <a:ext cx="5568176" cy="523220"/>
          </a:xfrm>
          <a:prstGeom prst="rect">
            <a:avLst/>
          </a:prstGeom>
          <a:noFill/>
        </p:spPr>
        <p:txBody>
          <a:bodyPr wrap="square" rtlCol="0">
            <a:spAutoFit/>
          </a:bodyPr>
          <a:lstStyle/>
          <a:p>
            <a:pPr algn="ctr"/>
            <a:r>
              <a:rPr lang="en-GB" sz="2800" dirty="0">
                <a:solidFill>
                  <a:srgbClr val="00B0F0"/>
                </a:solidFill>
                <a:latin typeface="Arial Rounded MT Bold" panose="020F0704030504030204" pitchFamily="34" charset="0"/>
              </a:rPr>
              <a:t>Cardinality of a Database</a:t>
            </a:r>
            <a:endParaRPr lang="en-IN" sz="2800" dirty="0">
              <a:solidFill>
                <a:srgbClr val="00B0F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3E9DB677-4365-BD44-D5E3-5C2C4AB7DD35}"/>
              </a:ext>
            </a:extLst>
          </p:cNvPr>
          <p:cNvSpPr txBox="1"/>
          <p:nvPr/>
        </p:nvSpPr>
        <p:spPr>
          <a:xfrm>
            <a:off x="314092" y="1550019"/>
            <a:ext cx="11563815" cy="5170646"/>
          </a:xfrm>
          <a:prstGeom prst="rect">
            <a:avLst/>
          </a:prstGeom>
          <a:noFill/>
        </p:spPr>
        <p:txBody>
          <a:bodyPr wrap="square" rtlCol="0">
            <a:spAutoFit/>
          </a:bodyPr>
          <a:lstStyle/>
          <a:p>
            <a:pPr algn="just"/>
            <a:r>
              <a:rPr lang="en-GB" sz="1500" dirty="0"/>
              <a:t>	In the context of databases, cardinality refers to the number of distinct values in a column or the number of relationships between tables. It is a measure of how many unique values exist in a particular column or how many related records exist in another table.</a:t>
            </a:r>
          </a:p>
          <a:p>
            <a:pPr algn="just"/>
            <a:endParaRPr lang="en-GB" sz="1500" dirty="0"/>
          </a:p>
          <a:p>
            <a:pPr algn="just"/>
            <a:r>
              <a:rPr lang="en-GB" sz="1500" dirty="0"/>
              <a:t>	Understanding the cardinality of a database is important for designing and optimizing database structures. By analyzing the cardinality of the data, it is possible to identify potential performance issues and determine the most efficient way to structure the database.</a:t>
            </a:r>
          </a:p>
          <a:p>
            <a:pPr algn="just"/>
            <a:endParaRPr lang="en-GB" sz="1500" dirty="0"/>
          </a:p>
          <a:p>
            <a:pPr algn="just"/>
            <a:r>
              <a:rPr lang="en-GB" sz="1500" dirty="0"/>
              <a:t>There are three types of cardinality:</a:t>
            </a:r>
          </a:p>
          <a:p>
            <a:pPr marL="285750" indent="-285750" algn="just">
              <a:buFont typeface="Wingdings" panose="05000000000000000000" pitchFamily="2" charset="2"/>
              <a:buChar char="Ø"/>
            </a:pPr>
            <a:endParaRPr lang="en-GB" sz="1500" dirty="0"/>
          </a:p>
          <a:p>
            <a:pPr marL="285750" indent="-285750" algn="just">
              <a:buFont typeface="Wingdings" panose="05000000000000000000" pitchFamily="2" charset="2"/>
              <a:buChar char="Ø"/>
            </a:pPr>
            <a:r>
              <a:rPr lang="en-GB" sz="1500" dirty="0">
                <a:solidFill>
                  <a:srgbClr val="00B0F0"/>
                </a:solidFill>
              </a:rPr>
              <a:t>One-to-one (1:1) cardinality:</a:t>
            </a:r>
          </a:p>
          <a:p>
            <a:pPr algn="just"/>
            <a:r>
              <a:rPr lang="en-GB" sz="1500" dirty="0"/>
              <a:t>	 In a one-to-one relationship, each record in one table corresponds to exactly one record in another table. This type of relationship is relatively rare in practice, as the data is usually better organized into a single table.</a:t>
            </a:r>
          </a:p>
          <a:p>
            <a:pPr marL="285750" indent="-285750" algn="just">
              <a:buFont typeface="Wingdings" panose="05000000000000000000" pitchFamily="2" charset="2"/>
              <a:buChar char="Ø"/>
            </a:pPr>
            <a:endParaRPr lang="en-GB" sz="1500" dirty="0"/>
          </a:p>
          <a:p>
            <a:pPr marL="285750" indent="-285750" algn="just">
              <a:buFont typeface="Wingdings" panose="05000000000000000000" pitchFamily="2" charset="2"/>
              <a:buChar char="Ø"/>
            </a:pPr>
            <a:r>
              <a:rPr lang="en-GB" sz="1500" dirty="0">
                <a:solidFill>
                  <a:srgbClr val="00B0F0"/>
                </a:solidFill>
              </a:rPr>
              <a:t>One-to-many (1:N) cardinality:</a:t>
            </a:r>
          </a:p>
          <a:p>
            <a:pPr algn="just"/>
            <a:r>
              <a:rPr lang="en-GB" sz="1500" dirty="0"/>
              <a:t>	 In a one-to-many relationship, each record in one table can correspond to one or more records in another table. For example, each customer in a customer table may have multiple orders in an orders table. This is the most common type of relationship in databases.</a:t>
            </a:r>
          </a:p>
          <a:p>
            <a:pPr marL="285750" indent="-285750" algn="just">
              <a:buFont typeface="Wingdings" panose="05000000000000000000" pitchFamily="2" charset="2"/>
              <a:buChar char="Ø"/>
            </a:pPr>
            <a:endParaRPr lang="en-GB" sz="1500" dirty="0"/>
          </a:p>
          <a:p>
            <a:pPr marL="285750" indent="-285750" algn="just">
              <a:buFont typeface="Wingdings" panose="05000000000000000000" pitchFamily="2" charset="2"/>
              <a:buChar char="Ø"/>
            </a:pPr>
            <a:r>
              <a:rPr lang="en-GB" sz="1500" dirty="0">
                <a:solidFill>
                  <a:srgbClr val="00B0F0"/>
                </a:solidFill>
              </a:rPr>
              <a:t>Many-to-many (N:M) cardinality: </a:t>
            </a:r>
          </a:p>
          <a:p>
            <a:pPr algn="just"/>
            <a:r>
              <a:rPr lang="en-GB" sz="1500" dirty="0"/>
              <a:t>	In a many-to-many relationship, each record in one table can correspond to one or more records in another table, and vice versa. This type of relationship requires the use of a junction table, which links the two tables together.</a:t>
            </a:r>
          </a:p>
        </p:txBody>
      </p:sp>
    </p:spTree>
    <p:extLst>
      <p:ext uri="{BB962C8B-B14F-4D97-AF65-F5344CB8AC3E}">
        <p14:creationId xmlns:p14="http://schemas.microsoft.com/office/powerpoint/2010/main" val="14712076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F7052-232C-5A79-6D2E-05A7759D99ED}"/>
              </a:ext>
            </a:extLst>
          </p:cNvPr>
          <p:cNvSpPr txBox="1"/>
          <p:nvPr/>
        </p:nvSpPr>
        <p:spPr>
          <a:xfrm>
            <a:off x="6910039" y="334536"/>
            <a:ext cx="5568176" cy="523220"/>
          </a:xfrm>
          <a:prstGeom prst="rect">
            <a:avLst/>
          </a:prstGeom>
          <a:noFill/>
        </p:spPr>
        <p:txBody>
          <a:bodyPr wrap="square" rtlCol="0">
            <a:spAutoFit/>
          </a:bodyPr>
          <a:lstStyle/>
          <a:p>
            <a:pPr algn="ctr"/>
            <a:r>
              <a:rPr lang="en-GB" sz="2800" dirty="0">
                <a:solidFill>
                  <a:srgbClr val="00B0F0"/>
                </a:solidFill>
                <a:latin typeface="Arial Rounded MT Bold" panose="020F0704030504030204" pitchFamily="34" charset="0"/>
              </a:rPr>
              <a:t>DBMS</a:t>
            </a:r>
            <a:endParaRPr lang="en-IN" sz="2800" dirty="0">
              <a:solidFill>
                <a:srgbClr val="00B0F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3E9DB677-4365-BD44-D5E3-5C2C4AB7DD35}"/>
              </a:ext>
            </a:extLst>
          </p:cNvPr>
          <p:cNvSpPr txBox="1"/>
          <p:nvPr/>
        </p:nvSpPr>
        <p:spPr>
          <a:xfrm>
            <a:off x="314092" y="1550019"/>
            <a:ext cx="11563815" cy="5527732"/>
          </a:xfrm>
          <a:prstGeom prst="rect">
            <a:avLst/>
          </a:prstGeom>
          <a:noFill/>
        </p:spPr>
        <p:txBody>
          <a:bodyPr wrap="square" rtlCol="0">
            <a:spAutoFit/>
          </a:bodyPr>
          <a:lstStyle/>
          <a:p>
            <a:pPr algn="just">
              <a:lnSpc>
                <a:spcPct val="107000"/>
              </a:lnSpc>
              <a:spcAft>
                <a:spcPts val="800"/>
              </a:spcAft>
            </a:pPr>
            <a:r>
              <a:rPr lang="en-GB"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What is Database management System (DBMS)</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 DBMS is a software system that provides the interfaces and tools needed to store, organize, and manage data in a database. It acts as an intermediary between the database and the applications or users that access the data stored in the database. </a:t>
            </a: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Functions of DBMS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GB"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Database Management:</a:t>
            </a:r>
            <a:r>
              <a:rPr lang="en-GB"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Store, Retrieve &amp; Modify Data</a:t>
            </a:r>
          </a:p>
          <a:p>
            <a:pPr lvl="0" algn="just">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GB"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Integrity:</a:t>
            </a:r>
            <a:r>
              <a:rPr lang="en-GB"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Maintain accuracy of the data</a:t>
            </a:r>
          </a:p>
          <a:p>
            <a:pPr lvl="0" algn="just">
              <a:lnSpc>
                <a:spcPct val="107000"/>
              </a:lnSpc>
            </a:pP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GB"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Concurrency:</a:t>
            </a:r>
            <a:r>
              <a:rPr lang="en-GB"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Simultaneous data access for multiple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GB"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Transaction:</a:t>
            </a:r>
            <a:r>
              <a:rPr lang="en-GB"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Modification to database must either be successful or must not happen at all.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GB"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Security:</a:t>
            </a:r>
            <a:r>
              <a:rPr lang="en-GB"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Access to authorized users only.</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Ø"/>
            </a:pPr>
            <a:r>
              <a:rPr lang="en-GB"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Utilities:</a:t>
            </a:r>
            <a:r>
              <a:rPr lang="en-GB"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Data Import/Export, User Management, Backup, Logging.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6410420"/>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TotalTime>
  <Words>1781</Words>
  <Application>Microsoft Office PowerPoint</Application>
  <PresentationFormat>Widescreen</PresentationFormat>
  <Paragraphs>133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Rounded MT Bold</vt:lpstr>
      <vt:lpstr>Calibri</vt:lpstr>
      <vt:lpstr>Century Gothic</vt:lpstr>
      <vt:lpstr>Wingdings</vt:lpstr>
      <vt:lpstr>Wingdings 3</vt:lpstr>
      <vt:lpstr>Ion</vt:lpstr>
      <vt:lpstr>MySQL – Day 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 Day 01</dc:title>
  <dc:creator>Rahul Pal</dc:creator>
  <cp:lastModifiedBy>Rahul Pal</cp:lastModifiedBy>
  <cp:revision>19</cp:revision>
  <dcterms:created xsi:type="dcterms:W3CDTF">2023-02-18T13:27:44Z</dcterms:created>
  <dcterms:modified xsi:type="dcterms:W3CDTF">2023-02-18T15:10:21Z</dcterms:modified>
</cp:coreProperties>
</file>