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6" d="100"/>
          <a:sy n="86" d="100"/>
        </p:scale>
        <p:origin x="288"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A98AD43-5A19-4EBD-96DC-C9A5F86D7A7F}" type="datetimeFigureOut">
              <a:rPr lang="en-IN" smtClean="0"/>
              <a:t>22-02-2023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152EB79-00A8-40F8-BE27-D4566F38F45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4859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98AD43-5A19-4EBD-96DC-C9A5F86D7A7F}"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52EB79-00A8-40F8-BE27-D4566F38F45A}" type="slidenum">
              <a:rPr lang="en-IN" smtClean="0"/>
              <a:t>‹#›</a:t>
            </a:fld>
            <a:endParaRPr lang="en-IN"/>
          </a:p>
        </p:txBody>
      </p:sp>
    </p:spTree>
    <p:extLst>
      <p:ext uri="{BB962C8B-B14F-4D97-AF65-F5344CB8AC3E}">
        <p14:creationId xmlns:p14="http://schemas.microsoft.com/office/powerpoint/2010/main" val="100250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8AD43-5A19-4EBD-96DC-C9A5F86D7A7F}"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2EB79-00A8-40F8-BE27-D4566F38F45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1506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8AD43-5A19-4EBD-96DC-C9A5F86D7A7F}"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2EB79-00A8-40F8-BE27-D4566F38F45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1406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8AD43-5A19-4EBD-96DC-C9A5F86D7A7F}"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2EB79-00A8-40F8-BE27-D4566F38F45A}" type="slidenum">
              <a:rPr lang="en-IN" smtClean="0"/>
              <a:t>‹#›</a:t>
            </a:fld>
            <a:endParaRPr lang="en-IN"/>
          </a:p>
        </p:txBody>
      </p:sp>
    </p:spTree>
    <p:extLst>
      <p:ext uri="{BB962C8B-B14F-4D97-AF65-F5344CB8AC3E}">
        <p14:creationId xmlns:p14="http://schemas.microsoft.com/office/powerpoint/2010/main" val="2441124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8AD43-5A19-4EBD-96DC-C9A5F86D7A7F}"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2EB79-00A8-40F8-BE27-D4566F38F45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533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8AD43-5A19-4EBD-96DC-C9A5F86D7A7F}"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2EB79-00A8-40F8-BE27-D4566F38F45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6071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8AD43-5A19-4EBD-96DC-C9A5F86D7A7F}"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2EB79-00A8-40F8-BE27-D4566F38F45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5423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8AD43-5A19-4EBD-96DC-C9A5F86D7A7F}"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2EB79-00A8-40F8-BE27-D4566F38F45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424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8AD43-5A19-4EBD-96DC-C9A5F86D7A7F}"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2EB79-00A8-40F8-BE27-D4566F38F45A}" type="slidenum">
              <a:rPr lang="en-IN" smtClean="0"/>
              <a:t>‹#›</a:t>
            </a:fld>
            <a:endParaRPr lang="en-IN"/>
          </a:p>
        </p:txBody>
      </p:sp>
    </p:spTree>
    <p:extLst>
      <p:ext uri="{BB962C8B-B14F-4D97-AF65-F5344CB8AC3E}">
        <p14:creationId xmlns:p14="http://schemas.microsoft.com/office/powerpoint/2010/main" val="109877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8AD43-5A19-4EBD-96DC-C9A5F86D7A7F}"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2EB79-00A8-40F8-BE27-D4566F38F45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216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98AD43-5A19-4EBD-96DC-C9A5F86D7A7F}"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52EB79-00A8-40F8-BE27-D4566F38F45A}" type="slidenum">
              <a:rPr lang="en-IN" smtClean="0"/>
              <a:t>‹#›</a:t>
            </a:fld>
            <a:endParaRPr lang="en-IN"/>
          </a:p>
        </p:txBody>
      </p:sp>
    </p:spTree>
    <p:extLst>
      <p:ext uri="{BB962C8B-B14F-4D97-AF65-F5344CB8AC3E}">
        <p14:creationId xmlns:p14="http://schemas.microsoft.com/office/powerpoint/2010/main" val="152992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98AD43-5A19-4EBD-96DC-C9A5F86D7A7F}" type="datetimeFigureOut">
              <a:rPr lang="en-IN" smtClean="0"/>
              <a:t>22-02-2023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52EB79-00A8-40F8-BE27-D4566F38F45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8669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98AD43-5A19-4EBD-96DC-C9A5F86D7A7F}" type="datetimeFigureOut">
              <a:rPr lang="en-IN" smtClean="0"/>
              <a:t>22-02-2023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52EB79-00A8-40F8-BE27-D4566F38F45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1403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8AD43-5A19-4EBD-96DC-C9A5F86D7A7F}" type="datetimeFigureOut">
              <a:rPr lang="en-IN" smtClean="0"/>
              <a:t>22-02-2023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52EB79-00A8-40F8-BE27-D4566F38F45A}" type="slidenum">
              <a:rPr lang="en-IN" smtClean="0"/>
              <a:t>‹#›</a:t>
            </a:fld>
            <a:endParaRPr lang="en-IN"/>
          </a:p>
        </p:txBody>
      </p:sp>
    </p:spTree>
    <p:extLst>
      <p:ext uri="{BB962C8B-B14F-4D97-AF65-F5344CB8AC3E}">
        <p14:creationId xmlns:p14="http://schemas.microsoft.com/office/powerpoint/2010/main" val="3589927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98AD43-5A19-4EBD-96DC-C9A5F86D7A7F}"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52EB79-00A8-40F8-BE27-D4566F38F45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7579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98AD43-5A19-4EBD-96DC-C9A5F86D7A7F}"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52EB79-00A8-40F8-BE27-D4566F38F45A}" type="slidenum">
              <a:rPr lang="en-IN" smtClean="0"/>
              <a:t>‹#›</a:t>
            </a:fld>
            <a:endParaRPr lang="en-IN"/>
          </a:p>
        </p:txBody>
      </p:sp>
    </p:spTree>
    <p:extLst>
      <p:ext uri="{BB962C8B-B14F-4D97-AF65-F5344CB8AC3E}">
        <p14:creationId xmlns:p14="http://schemas.microsoft.com/office/powerpoint/2010/main" val="392789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98AD43-5A19-4EBD-96DC-C9A5F86D7A7F}" type="datetimeFigureOut">
              <a:rPr lang="en-IN" smtClean="0"/>
              <a:t>22-02-2023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52EB79-00A8-40F8-BE27-D4566F38F45A}" type="slidenum">
              <a:rPr lang="en-IN" smtClean="0"/>
              <a:t>‹#›</a:t>
            </a:fld>
            <a:endParaRPr lang="en-IN"/>
          </a:p>
        </p:txBody>
      </p:sp>
    </p:spTree>
    <p:extLst>
      <p:ext uri="{BB962C8B-B14F-4D97-AF65-F5344CB8AC3E}">
        <p14:creationId xmlns:p14="http://schemas.microsoft.com/office/powerpoint/2010/main" val="3594384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rahulpal-1991/Refresh-MySQL-Skills-in-7-Day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4D4F-5546-33FF-999B-5634DCA0AC79}"/>
              </a:ext>
            </a:extLst>
          </p:cNvPr>
          <p:cNvSpPr>
            <a:spLocks noGrp="1"/>
          </p:cNvSpPr>
          <p:nvPr>
            <p:ph type="ctrTitle"/>
          </p:nvPr>
        </p:nvSpPr>
        <p:spPr>
          <a:xfrm>
            <a:off x="2692398" y="1871131"/>
            <a:ext cx="3897973" cy="1515533"/>
          </a:xfrm>
        </p:spPr>
        <p:txBody>
          <a:bodyPr/>
          <a:lstStyle/>
          <a:p>
            <a:r>
              <a:rPr lang="en-GB" sz="8000" dirty="0"/>
              <a:t>MySQL </a:t>
            </a:r>
            <a:endParaRPr lang="en-IN" sz="8000" dirty="0"/>
          </a:p>
        </p:txBody>
      </p:sp>
      <p:sp>
        <p:nvSpPr>
          <p:cNvPr id="3" name="Subtitle 2">
            <a:extLst>
              <a:ext uri="{FF2B5EF4-FFF2-40B4-BE49-F238E27FC236}">
                <a16:creationId xmlns:a16="http://schemas.microsoft.com/office/drawing/2014/main" id="{CC02AD05-4D2A-B52F-1910-FABA40A6EC1F}"/>
              </a:ext>
            </a:extLst>
          </p:cNvPr>
          <p:cNvSpPr>
            <a:spLocks noGrp="1"/>
          </p:cNvSpPr>
          <p:nvPr>
            <p:ph type="subTitle" idx="1"/>
          </p:nvPr>
        </p:nvSpPr>
        <p:spPr>
          <a:xfrm>
            <a:off x="1817650" y="3657597"/>
            <a:ext cx="8430322" cy="1320802"/>
          </a:xfrm>
        </p:spPr>
        <p:txBody>
          <a:bodyPr>
            <a:normAutofit/>
          </a:bodyPr>
          <a:lstStyle/>
          <a:p>
            <a:pPr>
              <a:lnSpc>
                <a:spcPct val="250000"/>
              </a:lnSpc>
            </a:pPr>
            <a:r>
              <a:rPr lang="en-GB" sz="2400" dirty="0"/>
              <a:t>Important DML Commands and Functions in MySQL</a:t>
            </a:r>
            <a:endParaRPr lang="en-IN" sz="2400" dirty="0"/>
          </a:p>
        </p:txBody>
      </p:sp>
      <p:sp>
        <p:nvSpPr>
          <p:cNvPr id="4" name="TextBox 3">
            <a:extLst>
              <a:ext uri="{FF2B5EF4-FFF2-40B4-BE49-F238E27FC236}">
                <a16:creationId xmlns:a16="http://schemas.microsoft.com/office/drawing/2014/main" id="{B48BE8F8-D3B0-5FFD-747F-0D4505CE2064}"/>
              </a:ext>
            </a:extLst>
          </p:cNvPr>
          <p:cNvSpPr txBox="1"/>
          <p:nvPr/>
        </p:nvSpPr>
        <p:spPr>
          <a:xfrm>
            <a:off x="7036420" y="2552634"/>
            <a:ext cx="2471647" cy="646331"/>
          </a:xfrm>
          <a:prstGeom prst="rect">
            <a:avLst/>
          </a:prstGeom>
          <a:noFill/>
        </p:spPr>
        <p:txBody>
          <a:bodyPr wrap="square" rtlCol="0">
            <a:spAutoFit/>
          </a:bodyPr>
          <a:lstStyle/>
          <a:p>
            <a:r>
              <a:rPr lang="en-GB" sz="3600" dirty="0">
                <a:solidFill>
                  <a:srgbClr val="7030A0"/>
                </a:solidFill>
              </a:rPr>
              <a:t>Day 03</a:t>
            </a:r>
            <a:endParaRPr lang="en-IN" sz="3600" dirty="0">
              <a:solidFill>
                <a:srgbClr val="7030A0"/>
              </a:solidFill>
            </a:endParaRPr>
          </a:p>
        </p:txBody>
      </p:sp>
    </p:spTree>
    <p:extLst>
      <p:ext uri="{BB962C8B-B14F-4D97-AF65-F5344CB8AC3E}">
        <p14:creationId xmlns:p14="http://schemas.microsoft.com/office/powerpoint/2010/main" val="1221270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2965B0-B8EB-F0F7-CA40-DA22DE27E669}"/>
              </a:ext>
            </a:extLst>
          </p:cNvPr>
          <p:cNvSpPr txBox="1"/>
          <p:nvPr/>
        </p:nvSpPr>
        <p:spPr>
          <a:xfrm>
            <a:off x="825190" y="897002"/>
            <a:ext cx="10515600" cy="954107"/>
          </a:xfrm>
          <a:prstGeom prst="rect">
            <a:avLst/>
          </a:prstGeom>
          <a:noFill/>
        </p:spPr>
        <p:txBody>
          <a:bodyPr wrap="square" rtlCol="0">
            <a:spAutoFit/>
          </a:bodyPr>
          <a:lstStyle/>
          <a:p>
            <a:pPr marL="285750" indent="-285750">
              <a:buFont typeface="Wingdings" panose="05000000000000000000" pitchFamily="2" charset="2"/>
              <a:buChar char="q"/>
            </a:pPr>
            <a:r>
              <a:rPr lang="en-GB" sz="1400" dirty="0">
                <a:latin typeface="Bookman Old Style" panose="02050604050505020204" pitchFamily="18" charset="0"/>
              </a:rPr>
              <a:t>OR is a logical operator used to combine two or more conditions in WHERE clause.</a:t>
            </a:r>
            <a:endParaRPr lang="en-IN" sz="1400" dirty="0">
              <a:latin typeface="Bookman Old Style" panose="02050604050505020204" pitchFamily="18" charset="0"/>
            </a:endParaRPr>
          </a:p>
          <a:p>
            <a:pPr marL="285750" indent="-285750">
              <a:buFont typeface="Wingdings" panose="05000000000000000000" pitchFamily="2" charset="2"/>
              <a:buChar char="q"/>
            </a:pPr>
            <a:r>
              <a:rPr lang="en-IN" sz="1400" dirty="0">
                <a:latin typeface="Bookman Old Style" panose="02050604050505020204" pitchFamily="18" charset="0"/>
              </a:rPr>
              <a:t>OR operator requires at least one of the conditions to be true in order for a row to be selected.</a:t>
            </a:r>
          </a:p>
          <a:p>
            <a:pPr marL="285750" indent="-285750">
              <a:buFont typeface="Wingdings" panose="05000000000000000000" pitchFamily="2" charset="2"/>
              <a:buChar char="q"/>
            </a:pPr>
            <a:r>
              <a:rPr lang="en-GB" sz="1400" dirty="0">
                <a:latin typeface="Bookman Old Style" panose="02050604050505020204" pitchFamily="18" charset="0"/>
              </a:rPr>
              <a:t>Overall, OR operator is a powerful tool in MySQL for combining multiple conditions in a WHERE clause to filter data &amp; retrieve only the rows that meet at least one of the required conditions. </a:t>
            </a:r>
          </a:p>
        </p:txBody>
      </p:sp>
      <p:sp>
        <p:nvSpPr>
          <p:cNvPr id="9" name="Rectangle 8">
            <a:extLst>
              <a:ext uri="{FF2B5EF4-FFF2-40B4-BE49-F238E27FC236}">
                <a16:creationId xmlns:a16="http://schemas.microsoft.com/office/drawing/2014/main" id="{B6C5E12D-BD19-A16B-7EC5-B20637610302}"/>
              </a:ext>
            </a:extLst>
          </p:cNvPr>
          <p:cNvSpPr/>
          <p:nvPr/>
        </p:nvSpPr>
        <p:spPr>
          <a:xfrm>
            <a:off x="7064429" y="2498995"/>
            <a:ext cx="3791414" cy="275435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just"/>
            <a:r>
              <a:rPr lang="en-GB" dirty="0"/>
              <a:t>In the image, we have a simple demonstration of how to use OR operator. We wanted to find all the phones processor brand ‘snapdragon’, ‘</a:t>
            </a:r>
            <a:r>
              <a:rPr lang="en-GB" dirty="0" err="1"/>
              <a:t>exynos</a:t>
            </a:r>
            <a:r>
              <a:rPr lang="en-GB" dirty="0"/>
              <a:t>’, and ‘bionic’. We simply use OR  operator between the conditions in the WHERE clause and get the required data from the massive dataset. </a:t>
            </a:r>
            <a:endParaRPr lang="en-IN" dirty="0"/>
          </a:p>
        </p:txBody>
      </p:sp>
      <p:pic>
        <p:nvPicPr>
          <p:cNvPr id="5" name="Picture 4">
            <a:extLst>
              <a:ext uri="{FF2B5EF4-FFF2-40B4-BE49-F238E27FC236}">
                <a16:creationId xmlns:a16="http://schemas.microsoft.com/office/drawing/2014/main" id="{FDF7613B-E1FA-56B4-CC0F-7EFF2C2F6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190" y="1851108"/>
            <a:ext cx="5754293" cy="4393225"/>
          </a:xfrm>
          <a:prstGeom prst="rect">
            <a:avLst/>
          </a:prstGeom>
        </p:spPr>
      </p:pic>
      <p:sp>
        <p:nvSpPr>
          <p:cNvPr id="3" name="Rectangle: Rounded Corners 2">
            <a:extLst>
              <a:ext uri="{FF2B5EF4-FFF2-40B4-BE49-F238E27FC236}">
                <a16:creationId xmlns:a16="http://schemas.microsoft.com/office/drawing/2014/main" id="{382D4442-2294-9DC6-B535-C358CA617A10}"/>
              </a:ext>
            </a:extLst>
          </p:cNvPr>
          <p:cNvSpPr/>
          <p:nvPr/>
        </p:nvSpPr>
        <p:spPr>
          <a:xfrm>
            <a:off x="5436220" y="66686"/>
            <a:ext cx="1319560" cy="65814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latin typeface="Berlin Sans FB Demi" panose="020E0802020502020306" pitchFamily="34" charset="0"/>
              </a:rPr>
              <a:t>OR</a:t>
            </a:r>
            <a:endParaRPr lang="en-IN" sz="4400" dirty="0">
              <a:latin typeface="Berlin Sans FB Demi" panose="020E0802020502020306" pitchFamily="34" charset="0"/>
            </a:endParaRPr>
          </a:p>
        </p:txBody>
      </p:sp>
    </p:spTree>
    <p:extLst>
      <p:ext uri="{BB962C8B-B14F-4D97-AF65-F5344CB8AC3E}">
        <p14:creationId xmlns:p14="http://schemas.microsoft.com/office/powerpoint/2010/main" val="2562767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2965B0-B8EB-F0F7-CA40-DA22DE27E669}"/>
              </a:ext>
            </a:extLst>
          </p:cNvPr>
          <p:cNvSpPr txBox="1"/>
          <p:nvPr/>
        </p:nvSpPr>
        <p:spPr>
          <a:xfrm>
            <a:off x="825190" y="897002"/>
            <a:ext cx="10515600" cy="738664"/>
          </a:xfrm>
          <a:prstGeom prst="rect">
            <a:avLst/>
          </a:prstGeom>
          <a:noFill/>
        </p:spPr>
        <p:txBody>
          <a:bodyPr wrap="square" rtlCol="0">
            <a:spAutoFit/>
          </a:bodyPr>
          <a:lstStyle/>
          <a:p>
            <a:pPr marL="285750" indent="-285750">
              <a:buFont typeface="Wingdings" panose="05000000000000000000" pitchFamily="2" charset="2"/>
              <a:buChar char="q"/>
            </a:pPr>
            <a:r>
              <a:rPr lang="en-GB" sz="1400" dirty="0">
                <a:latin typeface="Bookman Old Style" panose="02050604050505020204" pitchFamily="18" charset="0"/>
              </a:rPr>
              <a:t>BETWEEN operator is a convenient way to filter rows based on a range of values and used in WHERE clause.</a:t>
            </a:r>
            <a:endParaRPr lang="en-IN" sz="1400" dirty="0">
              <a:latin typeface="Bookman Old Style" panose="02050604050505020204" pitchFamily="18" charset="0"/>
            </a:endParaRPr>
          </a:p>
          <a:p>
            <a:pPr marL="285750" indent="-285750">
              <a:buFont typeface="Wingdings" panose="05000000000000000000" pitchFamily="2" charset="2"/>
              <a:buChar char="q"/>
            </a:pPr>
            <a:r>
              <a:rPr lang="en-IN" sz="1400" dirty="0">
                <a:latin typeface="Bookman Old Style" panose="02050604050505020204" pitchFamily="18" charset="0"/>
              </a:rPr>
              <a:t>BETWEEN operator can be used with any data type that supports comparison operations.</a:t>
            </a:r>
          </a:p>
          <a:p>
            <a:pPr marL="285750" indent="-285750">
              <a:buFont typeface="Wingdings" panose="05000000000000000000" pitchFamily="2" charset="2"/>
              <a:buChar char="q"/>
            </a:pPr>
            <a:r>
              <a:rPr lang="en-GB" sz="1400" dirty="0">
                <a:latin typeface="Bookman Old Style" panose="02050604050505020204" pitchFamily="18" charset="0"/>
              </a:rPr>
              <a:t>BETWEEN operator includes both the lower &amp; upper bounds of the range.</a:t>
            </a:r>
          </a:p>
        </p:txBody>
      </p:sp>
      <p:sp>
        <p:nvSpPr>
          <p:cNvPr id="9" name="Rectangle 8">
            <a:extLst>
              <a:ext uri="{FF2B5EF4-FFF2-40B4-BE49-F238E27FC236}">
                <a16:creationId xmlns:a16="http://schemas.microsoft.com/office/drawing/2014/main" id="{B6C5E12D-BD19-A16B-7EC5-B20637610302}"/>
              </a:ext>
            </a:extLst>
          </p:cNvPr>
          <p:cNvSpPr/>
          <p:nvPr/>
        </p:nvSpPr>
        <p:spPr>
          <a:xfrm>
            <a:off x="7064429" y="2498995"/>
            <a:ext cx="3791414" cy="275435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just"/>
            <a:r>
              <a:rPr lang="en-GB" dirty="0"/>
              <a:t>In the image, We wanted to see all the phones between the price range of 10000 and 20000. We simply use BETWEEN operator in WHERE clause and filter the relevant rows and our required rows get displayed in the output.</a:t>
            </a:r>
            <a:endParaRPr lang="en-IN" dirty="0"/>
          </a:p>
        </p:txBody>
      </p:sp>
      <p:pic>
        <p:nvPicPr>
          <p:cNvPr id="6" name="Picture 5">
            <a:extLst>
              <a:ext uri="{FF2B5EF4-FFF2-40B4-BE49-F238E27FC236}">
                <a16:creationId xmlns:a16="http://schemas.microsoft.com/office/drawing/2014/main" id="{F4146007-50BA-1FC3-A1E8-C965B733D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853" y="1742281"/>
            <a:ext cx="5408342" cy="4424344"/>
          </a:xfrm>
          <a:prstGeom prst="rect">
            <a:avLst/>
          </a:prstGeom>
        </p:spPr>
      </p:pic>
      <p:sp>
        <p:nvSpPr>
          <p:cNvPr id="3" name="Rectangle: Rounded Corners 2">
            <a:extLst>
              <a:ext uri="{FF2B5EF4-FFF2-40B4-BE49-F238E27FC236}">
                <a16:creationId xmlns:a16="http://schemas.microsoft.com/office/drawing/2014/main" id="{DC7584A7-4BC0-6308-7A8E-0539D2103EA3}"/>
              </a:ext>
            </a:extLst>
          </p:cNvPr>
          <p:cNvSpPr/>
          <p:nvPr/>
        </p:nvSpPr>
        <p:spPr>
          <a:xfrm>
            <a:off x="4269058" y="77837"/>
            <a:ext cx="3627863" cy="7125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latin typeface="Berlin Sans FB Demi" panose="020E0802020502020306" pitchFamily="34" charset="0"/>
              </a:rPr>
              <a:t>BETWEEN</a:t>
            </a:r>
            <a:endParaRPr lang="en-IN" sz="4400" dirty="0">
              <a:latin typeface="Berlin Sans FB Demi" panose="020E0802020502020306" pitchFamily="34" charset="0"/>
            </a:endParaRPr>
          </a:p>
        </p:txBody>
      </p:sp>
    </p:spTree>
    <p:extLst>
      <p:ext uri="{BB962C8B-B14F-4D97-AF65-F5344CB8AC3E}">
        <p14:creationId xmlns:p14="http://schemas.microsoft.com/office/powerpoint/2010/main" val="2390668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2965B0-B8EB-F0F7-CA40-DA22DE27E669}"/>
              </a:ext>
            </a:extLst>
          </p:cNvPr>
          <p:cNvSpPr txBox="1"/>
          <p:nvPr/>
        </p:nvSpPr>
        <p:spPr>
          <a:xfrm>
            <a:off x="825190" y="897002"/>
            <a:ext cx="10515600" cy="738664"/>
          </a:xfrm>
          <a:prstGeom prst="rect">
            <a:avLst/>
          </a:prstGeom>
          <a:noFill/>
        </p:spPr>
        <p:txBody>
          <a:bodyPr wrap="square" rtlCol="0">
            <a:spAutoFit/>
          </a:bodyPr>
          <a:lstStyle/>
          <a:p>
            <a:pPr marL="285750" indent="-285750">
              <a:buFont typeface="Wingdings" panose="05000000000000000000" pitchFamily="2" charset="2"/>
              <a:buChar char="q"/>
            </a:pPr>
            <a:r>
              <a:rPr lang="en-GB" sz="1400" dirty="0">
                <a:latin typeface="Bookman Old Style" panose="02050604050505020204" pitchFamily="18" charset="0"/>
              </a:rPr>
              <a:t>IN and NOT IN operators are used to filter rows based on the list of values and generally used in WHERE clause.</a:t>
            </a:r>
            <a:endParaRPr lang="en-IN" sz="1400" dirty="0">
              <a:latin typeface="Bookman Old Style" panose="02050604050505020204" pitchFamily="18" charset="0"/>
            </a:endParaRPr>
          </a:p>
          <a:p>
            <a:pPr marL="285750" indent="-285750">
              <a:buFont typeface="Wingdings" panose="05000000000000000000" pitchFamily="2" charset="2"/>
              <a:buChar char="q"/>
            </a:pPr>
            <a:r>
              <a:rPr lang="en-IN" sz="1400" dirty="0">
                <a:latin typeface="Bookman Old Style" panose="02050604050505020204" pitchFamily="18" charset="0"/>
              </a:rPr>
              <a:t>IN is used to filter rows that matches the values needed.</a:t>
            </a:r>
          </a:p>
          <a:p>
            <a:pPr marL="285750" indent="-285750">
              <a:buFont typeface="Wingdings" panose="05000000000000000000" pitchFamily="2" charset="2"/>
              <a:buChar char="q"/>
            </a:pPr>
            <a:r>
              <a:rPr lang="en-GB" sz="1400" dirty="0">
                <a:latin typeface="Bookman Old Style" panose="02050604050505020204" pitchFamily="18" charset="0"/>
              </a:rPr>
              <a:t>NOT IN is used to filter rows that does not matches the values provided.</a:t>
            </a:r>
          </a:p>
        </p:txBody>
      </p:sp>
      <p:sp>
        <p:nvSpPr>
          <p:cNvPr id="9" name="Rectangle 8">
            <a:extLst>
              <a:ext uri="{FF2B5EF4-FFF2-40B4-BE49-F238E27FC236}">
                <a16:creationId xmlns:a16="http://schemas.microsoft.com/office/drawing/2014/main" id="{B6C5E12D-BD19-A16B-7EC5-B20637610302}"/>
              </a:ext>
            </a:extLst>
          </p:cNvPr>
          <p:cNvSpPr/>
          <p:nvPr/>
        </p:nvSpPr>
        <p:spPr>
          <a:xfrm>
            <a:off x="7064429" y="2498995"/>
            <a:ext cx="3791414" cy="275435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just"/>
            <a:r>
              <a:rPr lang="en-GB" dirty="0"/>
              <a:t>In the image, We wanted all phones that has </a:t>
            </a:r>
            <a:r>
              <a:rPr lang="en-GB" dirty="0" err="1"/>
              <a:t>processor_brand</a:t>
            </a:r>
            <a:r>
              <a:rPr lang="en-GB" dirty="0"/>
              <a:t> ‘snapdragon’, ‘bionic’ and ‘</a:t>
            </a:r>
            <a:r>
              <a:rPr lang="en-GB" dirty="0" err="1"/>
              <a:t>exynos</a:t>
            </a:r>
            <a:r>
              <a:rPr lang="en-GB" dirty="0"/>
              <a:t>’. We could have used OR in the WHERE clause. But we </a:t>
            </a:r>
            <a:r>
              <a:rPr lang="en-GB" dirty="0" err="1"/>
              <a:t>chosed</a:t>
            </a:r>
            <a:r>
              <a:rPr lang="en-GB" dirty="0"/>
              <a:t> to use IN operator in WHERE clause to make our code more readable and get the desired output. </a:t>
            </a:r>
            <a:r>
              <a:rPr lang="en-GB"/>
              <a:t>Similarly, NOT IN will exclude any values provided within the parenthesis.</a:t>
            </a:r>
            <a:endParaRPr lang="en-IN" dirty="0"/>
          </a:p>
        </p:txBody>
      </p:sp>
      <p:pic>
        <p:nvPicPr>
          <p:cNvPr id="5" name="Picture 4">
            <a:extLst>
              <a:ext uri="{FF2B5EF4-FFF2-40B4-BE49-F238E27FC236}">
                <a16:creationId xmlns:a16="http://schemas.microsoft.com/office/drawing/2014/main" id="{95CBAA52-8F04-F2BF-453C-167B0EFBE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11" y="1635666"/>
            <a:ext cx="5973336" cy="4621671"/>
          </a:xfrm>
          <a:prstGeom prst="rect">
            <a:avLst/>
          </a:prstGeom>
        </p:spPr>
      </p:pic>
      <p:sp>
        <p:nvSpPr>
          <p:cNvPr id="3" name="Rectangle: Rounded Corners 2">
            <a:extLst>
              <a:ext uri="{FF2B5EF4-FFF2-40B4-BE49-F238E27FC236}">
                <a16:creationId xmlns:a16="http://schemas.microsoft.com/office/drawing/2014/main" id="{E4A047BB-CE97-90A5-1B25-1A357D186C22}"/>
              </a:ext>
            </a:extLst>
          </p:cNvPr>
          <p:cNvSpPr/>
          <p:nvPr/>
        </p:nvSpPr>
        <p:spPr>
          <a:xfrm>
            <a:off x="4087851" y="122663"/>
            <a:ext cx="4016297" cy="6496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latin typeface="Berlin Sans FB Demi" panose="020E0802020502020306" pitchFamily="34" charset="0"/>
              </a:rPr>
              <a:t>IN and NOT IN</a:t>
            </a:r>
            <a:endParaRPr lang="en-IN" sz="4400" dirty="0">
              <a:latin typeface="Berlin Sans FB Demi" panose="020E0802020502020306" pitchFamily="34" charset="0"/>
            </a:endParaRPr>
          </a:p>
        </p:txBody>
      </p:sp>
    </p:spTree>
    <p:extLst>
      <p:ext uri="{BB962C8B-B14F-4D97-AF65-F5344CB8AC3E}">
        <p14:creationId xmlns:p14="http://schemas.microsoft.com/office/powerpoint/2010/main" val="2506881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2965B0-B8EB-F0F7-CA40-DA22DE27E669}"/>
              </a:ext>
            </a:extLst>
          </p:cNvPr>
          <p:cNvSpPr txBox="1"/>
          <p:nvPr/>
        </p:nvSpPr>
        <p:spPr>
          <a:xfrm>
            <a:off x="825190" y="897002"/>
            <a:ext cx="10515600" cy="931024"/>
          </a:xfrm>
          <a:prstGeom prst="rect">
            <a:avLst/>
          </a:prstGeom>
          <a:noFill/>
        </p:spPr>
        <p:txBody>
          <a:bodyPr wrap="square" rtlCol="0">
            <a:spAutoFit/>
          </a:bodyPr>
          <a:lstStyle/>
          <a:p>
            <a:pPr marL="285750" indent="-285750">
              <a:buFont typeface="Wingdings" panose="05000000000000000000" pitchFamily="2" charset="2"/>
              <a:buChar char="q"/>
            </a:pPr>
            <a:r>
              <a:rPr lang="en-GB" sz="1400" dirty="0">
                <a:latin typeface="Bookman Old Style" panose="02050604050505020204" pitchFamily="18" charset="0"/>
              </a:rPr>
              <a:t>UPDATE statement is used to modify existing records in the table.</a:t>
            </a:r>
            <a:endParaRPr lang="en-IN" sz="1400" dirty="0">
              <a:latin typeface="Bookman Old Style" panose="02050604050505020204" pitchFamily="18" charset="0"/>
            </a:endParaRPr>
          </a:p>
          <a:p>
            <a:pPr marL="285750" indent="-285750">
              <a:buFont typeface="Wingdings" panose="05000000000000000000" pitchFamily="2" charset="2"/>
              <a:buChar char="q"/>
            </a:pPr>
            <a:r>
              <a:rPr lang="en-IN" sz="1400" dirty="0">
                <a:latin typeface="Bookman Old Style" panose="02050604050505020204" pitchFamily="18" charset="0"/>
              </a:rPr>
              <a:t>It allows us to update one or more columns of one or more rows based on the condition specified. </a:t>
            </a:r>
          </a:p>
          <a:p>
            <a:pPr marL="285750" indent="-285750">
              <a:buFont typeface="Wingdings" panose="05000000000000000000" pitchFamily="2" charset="2"/>
              <a:buChar char="q"/>
            </a:pPr>
            <a:r>
              <a:rPr lang="en-GB" sz="1400" dirty="0">
                <a:latin typeface="Bookman Old Style" panose="02050604050505020204" pitchFamily="18" charset="0"/>
              </a:rPr>
              <a:t>Syntax : </a:t>
            </a:r>
            <a:r>
              <a:rPr lang="en-GB" sz="1400" dirty="0">
                <a:solidFill>
                  <a:srgbClr val="0070C0"/>
                </a:solidFill>
                <a:latin typeface="Bookman Old Style" panose="02050604050505020204" pitchFamily="18" charset="0"/>
              </a:rPr>
              <a:t>UPDATE</a:t>
            </a:r>
            <a:r>
              <a:rPr lang="en-GB" sz="1400" dirty="0">
                <a:latin typeface="Bookman Old Style" panose="02050604050505020204" pitchFamily="18" charset="0"/>
              </a:rPr>
              <a:t> </a:t>
            </a:r>
            <a:r>
              <a:rPr lang="en-GB" sz="1400" dirty="0" err="1">
                <a:latin typeface="Bookman Old Style" panose="02050604050505020204" pitchFamily="18" charset="0"/>
              </a:rPr>
              <a:t>table_name</a:t>
            </a:r>
            <a:r>
              <a:rPr lang="en-GB" sz="1400" dirty="0">
                <a:latin typeface="Bookman Old Style" panose="02050604050505020204" pitchFamily="18" charset="0"/>
              </a:rPr>
              <a:t> </a:t>
            </a:r>
            <a:r>
              <a:rPr lang="en-GB" sz="1400" dirty="0">
                <a:solidFill>
                  <a:srgbClr val="0070C0"/>
                </a:solidFill>
                <a:latin typeface="Bookman Old Style" panose="02050604050505020204" pitchFamily="18" charset="0"/>
              </a:rPr>
              <a:t>SET </a:t>
            </a:r>
            <a:r>
              <a:rPr lang="en-GB" sz="1400" dirty="0">
                <a:latin typeface="Bookman Old Style" panose="02050604050505020204" pitchFamily="18" charset="0"/>
              </a:rPr>
              <a:t>column1 = value1, column2 = value2,… </a:t>
            </a:r>
            <a:r>
              <a:rPr lang="en-GB" sz="1400" dirty="0">
                <a:solidFill>
                  <a:srgbClr val="0070C0"/>
                </a:solidFill>
                <a:latin typeface="Bookman Old Style" panose="02050604050505020204" pitchFamily="18" charset="0"/>
              </a:rPr>
              <a:t>WHERE condition</a:t>
            </a:r>
            <a:r>
              <a:rPr lang="en-GB" sz="1400" dirty="0">
                <a:latin typeface="Bookman Old Style" panose="02050604050505020204" pitchFamily="18" charset="0"/>
              </a:rPr>
              <a:t>;</a:t>
            </a:r>
          </a:p>
          <a:p>
            <a:pPr marL="285750" indent="-285750">
              <a:buFont typeface="Wingdings" panose="05000000000000000000" pitchFamily="2" charset="2"/>
              <a:buChar char="q"/>
            </a:pPr>
            <a:r>
              <a:rPr lang="en-GB" sz="1250" i="1" dirty="0">
                <a:latin typeface="Bookman Old Style" panose="02050604050505020204" pitchFamily="18" charset="0"/>
              </a:rPr>
              <a:t>Be careful while using UPDATE statement, as it modifies multiple rows at once if we don’t specify condition in WHERE clause</a:t>
            </a:r>
          </a:p>
        </p:txBody>
      </p:sp>
      <p:sp>
        <p:nvSpPr>
          <p:cNvPr id="9" name="Rectangle 8">
            <a:extLst>
              <a:ext uri="{FF2B5EF4-FFF2-40B4-BE49-F238E27FC236}">
                <a16:creationId xmlns:a16="http://schemas.microsoft.com/office/drawing/2014/main" id="{B6C5E12D-BD19-A16B-7EC5-B20637610302}"/>
              </a:ext>
            </a:extLst>
          </p:cNvPr>
          <p:cNvSpPr/>
          <p:nvPr/>
        </p:nvSpPr>
        <p:spPr>
          <a:xfrm>
            <a:off x="7967678" y="2487844"/>
            <a:ext cx="3416577" cy="275435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just"/>
            <a:r>
              <a:rPr lang="en-GB" dirty="0"/>
              <a:t>In the image, We wanted to update every </a:t>
            </a:r>
            <a:r>
              <a:rPr lang="en-GB" dirty="0" err="1"/>
              <a:t>processor_brand</a:t>
            </a:r>
            <a:r>
              <a:rPr lang="en-GB" dirty="0"/>
              <a:t> by name tiger to </a:t>
            </a:r>
            <a:r>
              <a:rPr lang="en-GB" dirty="0" err="1"/>
              <a:t>Unisoc</a:t>
            </a:r>
            <a:r>
              <a:rPr lang="en-GB" dirty="0"/>
              <a:t>. We did it by using UPDATE as in image 2. You can compare the result (</a:t>
            </a:r>
            <a:r>
              <a:rPr lang="en-GB" dirty="0" err="1"/>
              <a:t>img</a:t>
            </a:r>
            <a:r>
              <a:rPr lang="en-GB" dirty="0"/>
              <a:t> 3) and image 1 for the changes done.</a:t>
            </a:r>
            <a:endParaRPr lang="en-IN" dirty="0"/>
          </a:p>
        </p:txBody>
      </p:sp>
      <p:pic>
        <p:nvPicPr>
          <p:cNvPr id="8" name="Picture 7">
            <a:extLst>
              <a:ext uri="{FF2B5EF4-FFF2-40B4-BE49-F238E27FC236}">
                <a16:creationId xmlns:a16="http://schemas.microsoft.com/office/drawing/2014/main" id="{67EBB456-95DD-A603-0F84-DA36B2F88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10" y="1828026"/>
            <a:ext cx="2881715" cy="2805504"/>
          </a:xfrm>
          <a:prstGeom prst="rect">
            <a:avLst/>
          </a:prstGeom>
        </p:spPr>
      </p:pic>
      <p:pic>
        <p:nvPicPr>
          <p:cNvPr id="11" name="Picture 10">
            <a:extLst>
              <a:ext uri="{FF2B5EF4-FFF2-40B4-BE49-F238E27FC236}">
                <a16:creationId xmlns:a16="http://schemas.microsoft.com/office/drawing/2014/main" id="{400B2F02-9870-BEED-0542-3EA3F86BA6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45" y="4633530"/>
            <a:ext cx="2968643" cy="1409897"/>
          </a:xfrm>
          <a:prstGeom prst="rect">
            <a:avLst/>
          </a:prstGeom>
        </p:spPr>
      </p:pic>
      <p:pic>
        <p:nvPicPr>
          <p:cNvPr id="13" name="Picture 12">
            <a:extLst>
              <a:ext uri="{FF2B5EF4-FFF2-40B4-BE49-F238E27FC236}">
                <a16:creationId xmlns:a16="http://schemas.microsoft.com/office/drawing/2014/main" id="{5C4F3BD2-0C11-46E8-8799-DAEFF6CE18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2925" y="1828025"/>
            <a:ext cx="4017137" cy="4215401"/>
          </a:xfrm>
          <a:prstGeom prst="rect">
            <a:avLst/>
          </a:prstGeom>
        </p:spPr>
      </p:pic>
      <p:sp>
        <p:nvSpPr>
          <p:cNvPr id="14" name="Oval 13">
            <a:extLst>
              <a:ext uri="{FF2B5EF4-FFF2-40B4-BE49-F238E27FC236}">
                <a16:creationId xmlns:a16="http://schemas.microsoft.com/office/drawing/2014/main" id="{5CC19348-9856-83AD-F9FE-4B12FB0EB0FA}"/>
              </a:ext>
            </a:extLst>
          </p:cNvPr>
          <p:cNvSpPr/>
          <p:nvPr/>
        </p:nvSpPr>
        <p:spPr>
          <a:xfrm>
            <a:off x="2754351" y="2442117"/>
            <a:ext cx="579864" cy="5798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endParaRPr lang="en-IN" dirty="0"/>
          </a:p>
        </p:txBody>
      </p:sp>
      <p:sp>
        <p:nvSpPr>
          <p:cNvPr id="17" name="Oval 16">
            <a:extLst>
              <a:ext uri="{FF2B5EF4-FFF2-40B4-BE49-F238E27FC236}">
                <a16:creationId xmlns:a16="http://schemas.microsoft.com/office/drawing/2014/main" id="{32840BE3-796D-7142-408E-B5358DF7E9FD}"/>
              </a:ext>
            </a:extLst>
          </p:cNvPr>
          <p:cNvSpPr/>
          <p:nvPr/>
        </p:nvSpPr>
        <p:spPr>
          <a:xfrm>
            <a:off x="807745" y="4633530"/>
            <a:ext cx="579864" cy="5798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sp>
        <p:nvSpPr>
          <p:cNvPr id="18" name="Oval 17">
            <a:extLst>
              <a:ext uri="{FF2B5EF4-FFF2-40B4-BE49-F238E27FC236}">
                <a16:creationId xmlns:a16="http://schemas.microsoft.com/office/drawing/2014/main" id="{73CB4998-AF11-605E-0393-DAC89DD0F57F}"/>
              </a:ext>
            </a:extLst>
          </p:cNvPr>
          <p:cNvSpPr/>
          <p:nvPr/>
        </p:nvSpPr>
        <p:spPr>
          <a:xfrm>
            <a:off x="5516135" y="2834910"/>
            <a:ext cx="579864" cy="5798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3</a:t>
            </a:r>
            <a:endParaRPr lang="en-IN" dirty="0"/>
          </a:p>
        </p:txBody>
      </p:sp>
      <p:sp>
        <p:nvSpPr>
          <p:cNvPr id="19" name="Rectangle: Rounded Corners 18">
            <a:extLst>
              <a:ext uri="{FF2B5EF4-FFF2-40B4-BE49-F238E27FC236}">
                <a16:creationId xmlns:a16="http://schemas.microsoft.com/office/drawing/2014/main" id="{C60F5B3B-2BEE-8896-3ECD-5B5D674DCBD0}"/>
              </a:ext>
            </a:extLst>
          </p:cNvPr>
          <p:cNvSpPr/>
          <p:nvPr/>
        </p:nvSpPr>
        <p:spPr>
          <a:xfrm>
            <a:off x="4269058" y="137082"/>
            <a:ext cx="3627863" cy="67749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latin typeface="Berlin Sans FB Demi" panose="020E0802020502020306" pitchFamily="34" charset="0"/>
              </a:rPr>
              <a:t>UPDATE</a:t>
            </a:r>
            <a:endParaRPr lang="en-IN" sz="4400" dirty="0">
              <a:latin typeface="Berlin Sans FB Demi" panose="020E0802020502020306" pitchFamily="34" charset="0"/>
            </a:endParaRPr>
          </a:p>
        </p:txBody>
      </p:sp>
    </p:spTree>
    <p:extLst>
      <p:ext uri="{BB962C8B-B14F-4D97-AF65-F5344CB8AC3E}">
        <p14:creationId xmlns:p14="http://schemas.microsoft.com/office/powerpoint/2010/main" val="2353618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2965B0-B8EB-F0F7-CA40-DA22DE27E669}"/>
              </a:ext>
            </a:extLst>
          </p:cNvPr>
          <p:cNvSpPr txBox="1"/>
          <p:nvPr/>
        </p:nvSpPr>
        <p:spPr>
          <a:xfrm>
            <a:off x="825190" y="897002"/>
            <a:ext cx="10515600" cy="931024"/>
          </a:xfrm>
          <a:prstGeom prst="rect">
            <a:avLst/>
          </a:prstGeom>
          <a:noFill/>
        </p:spPr>
        <p:txBody>
          <a:bodyPr wrap="square" rtlCol="0">
            <a:spAutoFit/>
          </a:bodyPr>
          <a:lstStyle/>
          <a:p>
            <a:pPr marL="285750" indent="-285750">
              <a:buFont typeface="Wingdings" panose="05000000000000000000" pitchFamily="2" charset="2"/>
              <a:buChar char="q"/>
            </a:pPr>
            <a:r>
              <a:rPr lang="en-GB" sz="1400" dirty="0">
                <a:latin typeface="Bookman Old Style" panose="02050604050505020204" pitchFamily="18" charset="0"/>
              </a:rPr>
              <a:t>DELETE statement is used to delete one more rows from a table.</a:t>
            </a:r>
            <a:endParaRPr lang="en-IN" sz="1400" dirty="0">
              <a:latin typeface="Bookman Old Style" panose="02050604050505020204" pitchFamily="18" charset="0"/>
            </a:endParaRPr>
          </a:p>
          <a:p>
            <a:pPr marL="285750" indent="-285750">
              <a:buFont typeface="Wingdings" panose="05000000000000000000" pitchFamily="2" charset="2"/>
              <a:buChar char="q"/>
            </a:pPr>
            <a:r>
              <a:rPr lang="en-IN" sz="1400" dirty="0">
                <a:latin typeface="Bookman Old Style" panose="02050604050505020204" pitchFamily="18" charset="0"/>
              </a:rPr>
              <a:t>Allows us to remove specific records based on the specified condition.</a:t>
            </a:r>
          </a:p>
          <a:p>
            <a:pPr marL="285750" indent="-285750">
              <a:buFont typeface="Wingdings" panose="05000000000000000000" pitchFamily="2" charset="2"/>
              <a:buChar char="q"/>
            </a:pPr>
            <a:r>
              <a:rPr lang="en-GB" sz="1400" dirty="0">
                <a:latin typeface="Bookman Old Style" panose="02050604050505020204" pitchFamily="18" charset="0"/>
              </a:rPr>
              <a:t>Syntax : </a:t>
            </a:r>
            <a:r>
              <a:rPr lang="en-GB" sz="1400" dirty="0">
                <a:solidFill>
                  <a:srgbClr val="0070C0"/>
                </a:solidFill>
                <a:latin typeface="Bookman Old Style" panose="02050604050505020204" pitchFamily="18" charset="0"/>
              </a:rPr>
              <a:t>DELETE FROM</a:t>
            </a:r>
            <a:r>
              <a:rPr lang="en-GB" sz="1400" dirty="0">
                <a:latin typeface="Bookman Old Style" panose="02050604050505020204" pitchFamily="18" charset="0"/>
              </a:rPr>
              <a:t> </a:t>
            </a:r>
            <a:r>
              <a:rPr lang="en-GB" sz="1400" dirty="0" err="1">
                <a:latin typeface="Bookman Old Style" panose="02050604050505020204" pitchFamily="18" charset="0"/>
              </a:rPr>
              <a:t>table_name</a:t>
            </a:r>
            <a:r>
              <a:rPr lang="en-GB" sz="1400" dirty="0">
                <a:latin typeface="Bookman Old Style" panose="02050604050505020204" pitchFamily="18" charset="0"/>
              </a:rPr>
              <a:t> </a:t>
            </a:r>
            <a:r>
              <a:rPr lang="en-GB" sz="1400" dirty="0">
                <a:solidFill>
                  <a:srgbClr val="0070C0"/>
                </a:solidFill>
                <a:latin typeface="Bookman Old Style" panose="02050604050505020204" pitchFamily="18" charset="0"/>
              </a:rPr>
              <a:t>WHERE condition</a:t>
            </a:r>
            <a:r>
              <a:rPr lang="en-GB" sz="1400" dirty="0">
                <a:latin typeface="Bookman Old Style" panose="02050604050505020204" pitchFamily="18" charset="0"/>
              </a:rPr>
              <a:t>;</a:t>
            </a:r>
          </a:p>
          <a:p>
            <a:pPr marL="285750" indent="-285750">
              <a:buFont typeface="Wingdings" panose="05000000000000000000" pitchFamily="2" charset="2"/>
              <a:buChar char="q"/>
            </a:pPr>
            <a:r>
              <a:rPr lang="en-GB" sz="1250" i="1" dirty="0">
                <a:latin typeface="Bookman Old Style" panose="02050604050505020204" pitchFamily="18" charset="0"/>
              </a:rPr>
              <a:t>Be careful while using DELETE statement, as it may permanently remove the data from the database.</a:t>
            </a:r>
          </a:p>
        </p:txBody>
      </p:sp>
      <p:sp>
        <p:nvSpPr>
          <p:cNvPr id="9" name="Rectangle 8">
            <a:extLst>
              <a:ext uri="{FF2B5EF4-FFF2-40B4-BE49-F238E27FC236}">
                <a16:creationId xmlns:a16="http://schemas.microsoft.com/office/drawing/2014/main" id="{B6C5E12D-BD19-A16B-7EC5-B20637610302}"/>
              </a:ext>
            </a:extLst>
          </p:cNvPr>
          <p:cNvSpPr/>
          <p:nvPr/>
        </p:nvSpPr>
        <p:spPr>
          <a:xfrm>
            <a:off x="7863468" y="2240589"/>
            <a:ext cx="3416577" cy="347315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just"/>
            <a:r>
              <a:rPr lang="en-GB" dirty="0"/>
              <a:t>We want to delete rows that contain phones priced more than 200000.</a:t>
            </a:r>
          </a:p>
          <a:p>
            <a:pPr algn="just"/>
            <a:endParaRPr lang="en-GB" dirty="0"/>
          </a:p>
          <a:p>
            <a:pPr algn="just"/>
            <a:r>
              <a:rPr lang="en-GB" dirty="0" err="1"/>
              <a:t>Img</a:t>
            </a:r>
            <a:r>
              <a:rPr lang="en-GB" dirty="0"/>
              <a:t> 1: We have 3 phones priced more than 200000</a:t>
            </a:r>
          </a:p>
          <a:p>
            <a:pPr algn="just"/>
            <a:endParaRPr lang="en-GB" dirty="0"/>
          </a:p>
          <a:p>
            <a:pPr algn="just"/>
            <a:r>
              <a:rPr lang="en-GB" dirty="0" err="1"/>
              <a:t>Img</a:t>
            </a:r>
            <a:r>
              <a:rPr lang="en-GB" dirty="0"/>
              <a:t> 2: We used DELETE statement to delete those 3 records.</a:t>
            </a:r>
          </a:p>
          <a:p>
            <a:pPr algn="just"/>
            <a:endParaRPr lang="en-GB" dirty="0"/>
          </a:p>
          <a:p>
            <a:pPr algn="just"/>
            <a:r>
              <a:rPr lang="en-GB" dirty="0" err="1"/>
              <a:t>Img</a:t>
            </a:r>
            <a:r>
              <a:rPr lang="en-GB" dirty="0"/>
              <a:t> 3: We cross check, and the records are deleted. </a:t>
            </a:r>
            <a:endParaRPr lang="en-IN" dirty="0"/>
          </a:p>
        </p:txBody>
      </p:sp>
      <p:pic>
        <p:nvPicPr>
          <p:cNvPr id="5" name="Picture 4">
            <a:extLst>
              <a:ext uri="{FF2B5EF4-FFF2-40B4-BE49-F238E27FC236}">
                <a16:creationId xmlns:a16="http://schemas.microsoft.com/office/drawing/2014/main" id="{C457A9DC-FC8F-EAE1-4B78-EAC4A324F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45" y="1894901"/>
            <a:ext cx="2843926" cy="2409437"/>
          </a:xfrm>
          <a:prstGeom prst="rect">
            <a:avLst/>
          </a:prstGeom>
        </p:spPr>
      </p:pic>
      <p:pic>
        <p:nvPicPr>
          <p:cNvPr id="7" name="Picture 6">
            <a:extLst>
              <a:ext uri="{FF2B5EF4-FFF2-40B4-BE49-F238E27FC236}">
                <a16:creationId xmlns:a16="http://schemas.microsoft.com/office/drawing/2014/main" id="{E934E85E-0536-A206-18D3-9CB44529E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759" y="4304338"/>
            <a:ext cx="2843926" cy="1845528"/>
          </a:xfrm>
          <a:prstGeom prst="rect">
            <a:avLst/>
          </a:prstGeom>
        </p:spPr>
      </p:pic>
      <p:pic>
        <p:nvPicPr>
          <p:cNvPr id="12" name="Picture 11">
            <a:extLst>
              <a:ext uri="{FF2B5EF4-FFF2-40B4-BE49-F238E27FC236}">
                <a16:creationId xmlns:a16="http://schemas.microsoft.com/office/drawing/2014/main" id="{8444DCA0-3D7D-252A-38E2-18DF7B48F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2881" y="2240589"/>
            <a:ext cx="2800741" cy="3115110"/>
          </a:xfrm>
          <a:prstGeom prst="rect">
            <a:avLst/>
          </a:prstGeom>
        </p:spPr>
      </p:pic>
      <p:sp>
        <p:nvSpPr>
          <p:cNvPr id="15" name="Oval 14">
            <a:extLst>
              <a:ext uri="{FF2B5EF4-FFF2-40B4-BE49-F238E27FC236}">
                <a16:creationId xmlns:a16="http://schemas.microsoft.com/office/drawing/2014/main" id="{A45B29D6-154A-422C-8677-9ED293AAB230}"/>
              </a:ext>
            </a:extLst>
          </p:cNvPr>
          <p:cNvSpPr/>
          <p:nvPr/>
        </p:nvSpPr>
        <p:spPr>
          <a:xfrm>
            <a:off x="2994788" y="2503765"/>
            <a:ext cx="390293" cy="34568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endParaRPr lang="en-IN" dirty="0"/>
          </a:p>
        </p:txBody>
      </p:sp>
      <p:sp>
        <p:nvSpPr>
          <p:cNvPr id="16" name="Oval 15">
            <a:extLst>
              <a:ext uri="{FF2B5EF4-FFF2-40B4-BE49-F238E27FC236}">
                <a16:creationId xmlns:a16="http://schemas.microsoft.com/office/drawing/2014/main" id="{964A9C17-BB86-93A6-BBDC-BA950070FC18}"/>
              </a:ext>
            </a:extLst>
          </p:cNvPr>
          <p:cNvSpPr/>
          <p:nvPr/>
        </p:nvSpPr>
        <p:spPr>
          <a:xfrm>
            <a:off x="3022689" y="5202469"/>
            <a:ext cx="421307" cy="30646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sp>
        <p:nvSpPr>
          <p:cNvPr id="20" name="Oval 19">
            <a:extLst>
              <a:ext uri="{FF2B5EF4-FFF2-40B4-BE49-F238E27FC236}">
                <a16:creationId xmlns:a16="http://schemas.microsoft.com/office/drawing/2014/main" id="{A5C16BD8-0085-41F3-8CE1-3DBF47CFF397}"/>
              </a:ext>
            </a:extLst>
          </p:cNvPr>
          <p:cNvSpPr/>
          <p:nvPr/>
        </p:nvSpPr>
        <p:spPr>
          <a:xfrm>
            <a:off x="5679685" y="3212801"/>
            <a:ext cx="416314" cy="43239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3</a:t>
            </a:r>
            <a:endParaRPr lang="en-IN" dirty="0"/>
          </a:p>
        </p:txBody>
      </p:sp>
      <p:sp>
        <p:nvSpPr>
          <p:cNvPr id="23" name="Rectangle: Rounded Corners 22">
            <a:extLst>
              <a:ext uri="{FF2B5EF4-FFF2-40B4-BE49-F238E27FC236}">
                <a16:creationId xmlns:a16="http://schemas.microsoft.com/office/drawing/2014/main" id="{2D14E06B-39B3-7ECF-9FA4-3D14B0341D98}"/>
              </a:ext>
            </a:extLst>
          </p:cNvPr>
          <p:cNvSpPr/>
          <p:nvPr/>
        </p:nvSpPr>
        <p:spPr>
          <a:xfrm>
            <a:off x="4087850" y="150122"/>
            <a:ext cx="4016297" cy="6465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latin typeface="Berlin Sans FB Demi" panose="020E0802020502020306" pitchFamily="34" charset="0"/>
              </a:rPr>
              <a:t>DELETE</a:t>
            </a:r>
            <a:endParaRPr lang="en-IN" sz="4400" dirty="0">
              <a:latin typeface="Berlin Sans FB Demi" panose="020E0802020502020306" pitchFamily="34" charset="0"/>
            </a:endParaRPr>
          </a:p>
        </p:txBody>
      </p:sp>
    </p:spTree>
    <p:extLst>
      <p:ext uri="{BB962C8B-B14F-4D97-AF65-F5344CB8AC3E}">
        <p14:creationId xmlns:p14="http://schemas.microsoft.com/office/powerpoint/2010/main" val="387242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2965B0-B8EB-F0F7-CA40-DA22DE27E669}"/>
              </a:ext>
            </a:extLst>
          </p:cNvPr>
          <p:cNvSpPr txBox="1"/>
          <p:nvPr/>
        </p:nvSpPr>
        <p:spPr>
          <a:xfrm>
            <a:off x="825190" y="897002"/>
            <a:ext cx="10515600" cy="5286062"/>
          </a:xfrm>
          <a:prstGeom prst="rect">
            <a:avLst/>
          </a:prstGeom>
          <a:noFill/>
        </p:spPr>
        <p:txBody>
          <a:bodyPr wrap="square" rtlCol="0">
            <a:spAutoFit/>
          </a:bodyPr>
          <a:lstStyle/>
          <a:p>
            <a:r>
              <a:rPr lang="en-GB" sz="1250" dirty="0">
                <a:latin typeface="Bookman Old Style" panose="02050604050505020204" pitchFamily="18" charset="0"/>
              </a:rPr>
              <a:t>MySQL has built-in and user defined functions that we can use in SQL statements to perform variety of operations easily. Some of the types of Built-In functions in MySQL are as follows. </a:t>
            </a:r>
          </a:p>
          <a:p>
            <a:pPr marL="285750" indent="-285750">
              <a:buFont typeface="Wingdings" panose="05000000000000000000" pitchFamily="2" charset="2"/>
              <a:buChar char="q"/>
            </a:pPr>
            <a:endParaRPr lang="en-GB" sz="1250" dirty="0">
              <a:latin typeface="Bookman Old Style" panose="02050604050505020204" pitchFamily="18" charset="0"/>
            </a:endParaRPr>
          </a:p>
          <a:p>
            <a:pPr marL="285750" indent="-285750">
              <a:buFont typeface="Wingdings" panose="05000000000000000000" pitchFamily="2" charset="2"/>
              <a:buChar char="q"/>
            </a:pPr>
            <a:r>
              <a:rPr lang="en-GB" sz="1250" dirty="0">
                <a:latin typeface="Bookman Old Style" panose="02050604050505020204" pitchFamily="18" charset="0"/>
              </a:rPr>
              <a:t>Aggregate Functions: </a:t>
            </a:r>
          </a:p>
          <a:p>
            <a:r>
              <a:rPr lang="en-GB" sz="1250" dirty="0">
                <a:latin typeface="Bookman Old Style" panose="02050604050505020204" pitchFamily="18" charset="0"/>
              </a:rPr>
              <a:t>	Perform a calculation on set of values &amp; return a single value as the result. Functions include COUNT, SUM, AVG, MIN &amp; MAX</a:t>
            </a:r>
          </a:p>
          <a:p>
            <a:endParaRPr lang="en-GB" sz="1250" dirty="0">
              <a:latin typeface="Bookman Old Style" panose="02050604050505020204" pitchFamily="18" charset="0"/>
            </a:endParaRPr>
          </a:p>
          <a:p>
            <a:pPr marL="285750" indent="-285750">
              <a:buFont typeface="Wingdings" panose="05000000000000000000" pitchFamily="2" charset="2"/>
              <a:buChar char="q"/>
            </a:pPr>
            <a:r>
              <a:rPr lang="en-GB" sz="1250" dirty="0">
                <a:latin typeface="Bookman Old Style" panose="02050604050505020204" pitchFamily="18" charset="0"/>
              </a:rPr>
              <a:t>String Functions:</a:t>
            </a:r>
          </a:p>
          <a:p>
            <a:r>
              <a:rPr lang="en-GB" sz="1250" dirty="0">
                <a:latin typeface="Bookman Old Style" panose="02050604050505020204" pitchFamily="18" charset="0"/>
              </a:rPr>
              <a:t>	Manipulate character strings &amp; return new string as a result. Functions Include CONCAT, LENGTH, SUBSTRING &amp; REPLACE.</a:t>
            </a:r>
          </a:p>
          <a:p>
            <a:endParaRPr lang="en-GB" sz="1250" dirty="0">
              <a:latin typeface="Bookman Old Style" panose="02050604050505020204" pitchFamily="18" charset="0"/>
            </a:endParaRPr>
          </a:p>
          <a:p>
            <a:pPr marL="285750" indent="-285750">
              <a:buFont typeface="Wingdings" panose="05000000000000000000" pitchFamily="2" charset="2"/>
              <a:buChar char="q"/>
            </a:pPr>
            <a:r>
              <a:rPr lang="en-GB" sz="1250" dirty="0">
                <a:latin typeface="Bookman Old Style" panose="02050604050505020204" pitchFamily="18" charset="0"/>
              </a:rPr>
              <a:t>Date and Time Functions:</a:t>
            </a:r>
          </a:p>
          <a:p>
            <a:r>
              <a:rPr lang="en-GB" sz="1250" dirty="0">
                <a:latin typeface="Bookman Old Style" panose="02050604050505020204" pitchFamily="18" charset="0"/>
              </a:rPr>
              <a:t>	Manipulate Dates &amp; Times &amp; return new dates &amp; times. Functions include NOW, YEAR, MONTH, DAY, HOUR, MINUTE &amp; SECOND.</a:t>
            </a:r>
          </a:p>
          <a:p>
            <a:endParaRPr lang="en-GB" sz="1250" dirty="0">
              <a:latin typeface="Bookman Old Style" panose="02050604050505020204" pitchFamily="18" charset="0"/>
            </a:endParaRPr>
          </a:p>
          <a:p>
            <a:pPr marL="285750" indent="-285750">
              <a:buFont typeface="Wingdings" panose="05000000000000000000" pitchFamily="2" charset="2"/>
              <a:buChar char="q"/>
            </a:pPr>
            <a:r>
              <a:rPr lang="en-GB" sz="1250" dirty="0">
                <a:latin typeface="Bookman Old Style" panose="02050604050505020204" pitchFamily="18" charset="0"/>
              </a:rPr>
              <a:t>Control Flow Functions:</a:t>
            </a:r>
          </a:p>
          <a:p>
            <a:r>
              <a:rPr lang="en-GB" sz="1250" dirty="0">
                <a:latin typeface="Bookman Old Style" panose="02050604050505020204" pitchFamily="18" charset="0"/>
              </a:rPr>
              <a:t>	Allows to control the flow of executing in SQL statements. Includes IF, CASE and COALESCE.</a:t>
            </a:r>
          </a:p>
          <a:p>
            <a:endParaRPr lang="en-GB" sz="1250" dirty="0">
              <a:latin typeface="Bookman Old Style" panose="02050604050505020204" pitchFamily="18" charset="0"/>
            </a:endParaRPr>
          </a:p>
          <a:p>
            <a:pPr marL="285750" indent="-285750">
              <a:buFont typeface="Wingdings" panose="05000000000000000000" pitchFamily="2" charset="2"/>
              <a:buChar char="q"/>
            </a:pPr>
            <a:r>
              <a:rPr lang="en-GB" sz="1250" dirty="0">
                <a:latin typeface="Bookman Old Style" panose="02050604050505020204" pitchFamily="18" charset="0"/>
              </a:rPr>
              <a:t>Mathematical Functions:</a:t>
            </a:r>
          </a:p>
          <a:p>
            <a:r>
              <a:rPr lang="en-GB" sz="1250" dirty="0">
                <a:latin typeface="Bookman Old Style" panose="02050604050505020204" pitchFamily="18" charset="0"/>
              </a:rPr>
              <a:t>	Perform mathematical operations on numeric value &amp; return a single value as a result. Includes ABS, CEIL, FLOOR, ROUND &amp; RAND.</a:t>
            </a:r>
          </a:p>
          <a:p>
            <a:endParaRPr lang="en-GB" sz="1250" dirty="0">
              <a:latin typeface="Bookman Old Style" panose="02050604050505020204" pitchFamily="18" charset="0"/>
            </a:endParaRPr>
          </a:p>
          <a:p>
            <a:pPr marL="285750" indent="-285750">
              <a:buFont typeface="Wingdings" panose="05000000000000000000" pitchFamily="2" charset="2"/>
              <a:buChar char="q"/>
            </a:pPr>
            <a:r>
              <a:rPr lang="en-GB" sz="1250" dirty="0">
                <a:latin typeface="Bookman Old Style" panose="02050604050505020204" pitchFamily="18" charset="0"/>
              </a:rPr>
              <a:t>Miscellaneous Functions:</a:t>
            </a:r>
          </a:p>
          <a:p>
            <a:r>
              <a:rPr lang="en-GB" sz="1250" dirty="0">
                <a:latin typeface="Bookman Old Style" panose="02050604050505020204" pitchFamily="18" charset="0"/>
              </a:rPr>
              <a:t>	Returns information about the database or user. Includes SESSION_USER, DATABASE, VERSION &amp; USER.</a:t>
            </a:r>
          </a:p>
          <a:p>
            <a:endParaRPr lang="en-GB" sz="1250" dirty="0">
              <a:latin typeface="Bookman Old Style" panose="02050604050505020204" pitchFamily="18" charset="0"/>
            </a:endParaRPr>
          </a:p>
          <a:p>
            <a:r>
              <a:rPr lang="en-GB" sz="1250" dirty="0">
                <a:latin typeface="Bookman Old Style" panose="02050604050505020204" pitchFamily="18" charset="0"/>
              </a:rPr>
              <a:t>These functions can be used in various SQL statements such as SELECT, WHERE, GROUP BY, HAVING, ORDER BY and JOIN to perform different types of operations on data stored in a MySQL database. </a:t>
            </a:r>
          </a:p>
          <a:p>
            <a:endParaRPr lang="en-GB" sz="1250" i="1" dirty="0">
              <a:latin typeface="Bookman Old Style" panose="02050604050505020204" pitchFamily="18" charset="0"/>
            </a:endParaRPr>
          </a:p>
          <a:p>
            <a:r>
              <a:rPr lang="en-GB" sz="1250" i="1" dirty="0">
                <a:latin typeface="Bookman Old Style" panose="02050604050505020204" pitchFamily="18" charset="0"/>
              </a:rPr>
              <a:t>The PDF file of all these functions is uploaded in the GitHub repository. Link is in the conclusion slide.</a:t>
            </a:r>
          </a:p>
        </p:txBody>
      </p:sp>
      <p:sp>
        <p:nvSpPr>
          <p:cNvPr id="6" name="Rectangle: Rounded Corners 5">
            <a:extLst>
              <a:ext uri="{FF2B5EF4-FFF2-40B4-BE49-F238E27FC236}">
                <a16:creationId xmlns:a16="http://schemas.microsoft.com/office/drawing/2014/main" id="{D65E6ACD-8E5F-F9D4-FD23-A344D616CE65}"/>
              </a:ext>
            </a:extLst>
          </p:cNvPr>
          <p:cNvSpPr/>
          <p:nvPr/>
        </p:nvSpPr>
        <p:spPr>
          <a:xfrm>
            <a:off x="4087851" y="199983"/>
            <a:ext cx="4016297" cy="6412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latin typeface="Berlin Sans FB Demi" panose="020E0802020502020306" pitchFamily="34" charset="0"/>
              </a:rPr>
              <a:t>FUNCTIONS</a:t>
            </a:r>
            <a:endParaRPr lang="en-IN" sz="4400" dirty="0">
              <a:latin typeface="Berlin Sans FB Demi" panose="020E0802020502020306" pitchFamily="34" charset="0"/>
            </a:endParaRPr>
          </a:p>
        </p:txBody>
      </p:sp>
    </p:spTree>
    <p:extLst>
      <p:ext uri="{BB962C8B-B14F-4D97-AF65-F5344CB8AC3E}">
        <p14:creationId xmlns:p14="http://schemas.microsoft.com/office/powerpoint/2010/main" val="1298737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2965B0-B8EB-F0F7-CA40-DA22DE27E669}"/>
              </a:ext>
            </a:extLst>
          </p:cNvPr>
          <p:cNvSpPr txBox="1"/>
          <p:nvPr/>
        </p:nvSpPr>
        <p:spPr>
          <a:xfrm>
            <a:off x="825190" y="897002"/>
            <a:ext cx="10515600" cy="1438855"/>
          </a:xfrm>
          <a:prstGeom prst="rect">
            <a:avLst/>
          </a:prstGeom>
          <a:noFill/>
        </p:spPr>
        <p:txBody>
          <a:bodyPr wrap="square" rtlCol="0">
            <a:spAutoFit/>
          </a:bodyPr>
          <a:lstStyle/>
          <a:p>
            <a:pPr marL="285750" indent="-285750">
              <a:buFont typeface="Wingdings" panose="05000000000000000000" pitchFamily="2" charset="2"/>
              <a:buChar char="q"/>
            </a:pPr>
            <a:r>
              <a:rPr lang="en-GB" sz="1250" dirty="0">
                <a:latin typeface="Bookman Old Style" panose="02050604050505020204" pitchFamily="18" charset="0"/>
              </a:rPr>
              <a:t>We have seen some of the DML commands in this slide which are most used in MySQL for Data Analysis. </a:t>
            </a:r>
          </a:p>
          <a:p>
            <a:pPr marL="285750" indent="-285750">
              <a:buFont typeface="Wingdings" panose="05000000000000000000" pitchFamily="2" charset="2"/>
              <a:buChar char="q"/>
            </a:pPr>
            <a:endParaRPr lang="en-GB" sz="1250" dirty="0">
              <a:latin typeface="Bookman Old Style" panose="02050604050505020204" pitchFamily="18" charset="0"/>
            </a:endParaRPr>
          </a:p>
          <a:p>
            <a:pPr marL="285750" indent="-285750">
              <a:buFont typeface="Wingdings" panose="05000000000000000000" pitchFamily="2" charset="2"/>
              <a:buChar char="q"/>
            </a:pPr>
            <a:r>
              <a:rPr lang="en-GB" sz="1250" dirty="0">
                <a:latin typeface="Bookman Old Style" panose="02050604050505020204" pitchFamily="18" charset="0"/>
              </a:rPr>
              <a:t>We have also learned very briefly what functions are .</a:t>
            </a:r>
          </a:p>
          <a:p>
            <a:pPr marL="285750" indent="-285750">
              <a:buFont typeface="Wingdings" panose="05000000000000000000" pitchFamily="2" charset="2"/>
              <a:buChar char="q"/>
            </a:pPr>
            <a:endParaRPr lang="en-GB" sz="1250" dirty="0">
              <a:latin typeface="Bookman Old Style" panose="02050604050505020204" pitchFamily="18" charset="0"/>
            </a:endParaRPr>
          </a:p>
          <a:p>
            <a:pPr marL="285750" indent="-285750">
              <a:buFont typeface="Wingdings" panose="05000000000000000000" pitchFamily="2" charset="2"/>
              <a:buChar char="q"/>
            </a:pPr>
            <a:r>
              <a:rPr lang="en-GB" sz="1250" dirty="0">
                <a:latin typeface="Bookman Old Style" panose="02050604050505020204" pitchFamily="18" charset="0"/>
              </a:rPr>
              <a:t>Find all the slide in the GitHub Repository by visiting the link below.</a:t>
            </a:r>
          </a:p>
          <a:p>
            <a:pPr marL="285750" indent="-285750">
              <a:buFont typeface="Wingdings" panose="05000000000000000000" pitchFamily="2" charset="2"/>
              <a:buChar char="q"/>
            </a:pPr>
            <a:endParaRPr lang="en-GB" sz="1250" dirty="0">
              <a:latin typeface="Bookman Old Style" panose="02050604050505020204" pitchFamily="18" charset="0"/>
            </a:endParaRPr>
          </a:p>
          <a:p>
            <a:r>
              <a:rPr lang="en-GB" sz="1250" dirty="0">
                <a:solidFill>
                  <a:srgbClr val="0070C0"/>
                </a:solidFill>
                <a:latin typeface="Bookman Old Style" panose="02050604050505020204" pitchFamily="18" charset="0"/>
                <a:hlinkClick r:id="rId2">
                  <a:extLst>
                    <a:ext uri="{A12FA001-AC4F-418D-AE19-62706E023703}">
                      <ahyp:hlinkClr xmlns:ahyp="http://schemas.microsoft.com/office/drawing/2018/hyperlinkcolor" val="tx"/>
                    </a:ext>
                  </a:extLst>
                </a:hlinkClick>
              </a:rPr>
              <a:t>https://github.com/rahulpal-1991/Refresh-MySQL-Skills-in-7-Days</a:t>
            </a:r>
            <a:endParaRPr lang="en-GB" sz="1250" dirty="0">
              <a:solidFill>
                <a:srgbClr val="0070C0"/>
              </a:solidFill>
              <a:latin typeface="Bookman Old Style" panose="02050604050505020204" pitchFamily="18" charset="0"/>
            </a:endParaRPr>
          </a:p>
        </p:txBody>
      </p:sp>
      <p:sp>
        <p:nvSpPr>
          <p:cNvPr id="5" name="Rectangle: Rounded Corners 4">
            <a:extLst>
              <a:ext uri="{FF2B5EF4-FFF2-40B4-BE49-F238E27FC236}">
                <a16:creationId xmlns:a16="http://schemas.microsoft.com/office/drawing/2014/main" id="{4A5B4A9A-C05D-CE73-4A2C-F97317428229}"/>
              </a:ext>
            </a:extLst>
          </p:cNvPr>
          <p:cNvSpPr/>
          <p:nvPr/>
        </p:nvSpPr>
        <p:spPr>
          <a:xfrm>
            <a:off x="4087851" y="100580"/>
            <a:ext cx="4016297" cy="635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latin typeface="Berlin Sans FB Demi" panose="020E0802020502020306" pitchFamily="34" charset="0"/>
              </a:rPr>
              <a:t>Conclusion</a:t>
            </a:r>
            <a:endParaRPr lang="en-IN" sz="4400" dirty="0">
              <a:latin typeface="Berlin Sans FB Demi" panose="020E0802020502020306" pitchFamily="34" charset="0"/>
            </a:endParaRPr>
          </a:p>
        </p:txBody>
      </p:sp>
    </p:spTree>
    <p:extLst>
      <p:ext uri="{BB962C8B-B14F-4D97-AF65-F5344CB8AC3E}">
        <p14:creationId xmlns:p14="http://schemas.microsoft.com/office/powerpoint/2010/main" val="2188974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B09308-7026-BD2A-75CB-BA31AC739386}"/>
              </a:ext>
            </a:extLst>
          </p:cNvPr>
          <p:cNvSpPr txBox="1"/>
          <p:nvPr/>
        </p:nvSpPr>
        <p:spPr>
          <a:xfrm>
            <a:off x="925551" y="1720840"/>
            <a:ext cx="10437542" cy="3046988"/>
          </a:xfrm>
          <a:prstGeom prst="rect">
            <a:avLst/>
          </a:prstGeom>
          <a:noFill/>
        </p:spPr>
        <p:txBody>
          <a:bodyPr wrap="square" rtlCol="0">
            <a:spAutoFit/>
          </a:bodyPr>
          <a:lstStyle/>
          <a:p>
            <a:pPr algn="just"/>
            <a:r>
              <a:rPr lang="en-GB" sz="1600" dirty="0">
                <a:latin typeface="Bookman Old Style" panose="02050604050505020204" pitchFamily="18" charset="0"/>
              </a:rPr>
              <a:t>CRUD is an acronym that stands for Create, Read, Update &amp; Delete. </a:t>
            </a:r>
          </a:p>
          <a:p>
            <a:pPr algn="just"/>
            <a:endParaRPr lang="en-GB" sz="1600" dirty="0">
              <a:latin typeface="Bookman Old Style" panose="02050604050505020204" pitchFamily="18" charset="0"/>
            </a:endParaRPr>
          </a:p>
          <a:p>
            <a:pPr marL="342900" indent="-342900" algn="just">
              <a:buAutoNum type="arabicPeriod"/>
            </a:pPr>
            <a:r>
              <a:rPr lang="en-GB" sz="1600" dirty="0">
                <a:solidFill>
                  <a:srgbClr val="00B0F0"/>
                </a:solidFill>
                <a:latin typeface="Bookman Old Style" panose="02050604050505020204" pitchFamily="18" charset="0"/>
              </a:rPr>
              <a:t>Create : </a:t>
            </a:r>
            <a:r>
              <a:rPr lang="en-GB" sz="1600" dirty="0">
                <a:latin typeface="Bookman Old Style" panose="02050604050505020204" pitchFamily="18" charset="0"/>
              </a:rPr>
              <a:t>Used to add new records to a database  using INSERT statement.  We have seen this in Day 02 presentation.</a:t>
            </a:r>
          </a:p>
          <a:p>
            <a:pPr marL="342900" indent="-342900" algn="just">
              <a:buAutoNum type="arabicPeriod"/>
            </a:pPr>
            <a:endParaRPr lang="en-GB" sz="1600" dirty="0">
              <a:latin typeface="Bookman Old Style" panose="02050604050505020204" pitchFamily="18" charset="0"/>
            </a:endParaRPr>
          </a:p>
          <a:p>
            <a:pPr marL="342900" indent="-342900" algn="just">
              <a:buAutoNum type="arabicPeriod"/>
            </a:pPr>
            <a:r>
              <a:rPr lang="en-GB" sz="1600" dirty="0">
                <a:solidFill>
                  <a:srgbClr val="00B0F0"/>
                </a:solidFill>
                <a:latin typeface="Bookman Old Style" panose="02050604050505020204" pitchFamily="18" charset="0"/>
              </a:rPr>
              <a:t>Read : </a:t>
            </a:r>
            <a:r>
              <a:rPr lang="en-GB" sz="1600" dirty="0">
                <a:latin typeface="Bookman Old Style" panose="02050604050505020204" pitchFamily="18" charset="0"/>
              </a:rPr>
              <a:t>Used to retrieve data from a database using SELECT statement.</a:t>
            </a:r>
          </a:p>
          <a:p>
            <a:pPr marL="342900" indent="-342900" algn="just">
              <a:buAutoNum type="arabicPeriod"/>
            </a:pPr>
            <a:endParaRPr lang="en-GB" sz="1600" dirty="0">
              <a:latin typeface="Bookman Old Style" panose="02050604050505020204" pitchFamily="18" charset="0"/>
            </a:endParaRPr>
          </a:p>
          <a:p>
            <a:pPr marL="342900" indent="-342900" algn="just">
              <a:buAutoNum type="arabicPeriod"/>
            </a:pPr>
            <a:r>
              <a:rPr lang="en-GB" sz="1600" dirty="0">
                <a:solidFill>
                  <a:srgbClr val="00B0F0"/>
                </a:solidFill>
                <a:latin typeface="Bookman Old Style" panose="02050604050505020204" pitchFamily="18" charset="0"/>
              </a:rPr>
              <a:t>Update : </a:t>
            </a:r>
            <a:r>
              <a:rPr lang="en-GB" sz="1600" dirty="0">
                <a:latin typeface="Bookman Old Style" panose="02050604050505020204" pitchFamily="18" charset="0"/>
              </a:rPr>
              <a:t>Used to Modify existing records in a database using UPDATE statement.</a:t>
            </a:r>
          </a:p>
          <a:p>
            <a:pPr marL="342900" indent="-342900" algn="just">
              <a:buAutoNum type="arabicPeriod"/>
            </a:pPr>
            <a:endParaRPr lang="en-GB" sz="1600" dirty="0">
              <a:latin typeface="Bookman Old Style" panose="02050604050505020204" pitchFamily="18" charset="0"/>
            </a:endParaRPr>
          </a:p>
          <a:p>
            <a:pPr marL="342900" indent="-342900" algn="just">
              <a:buAutoNum type="arabicPeriod"/>
            </a:pPr>
            <a:r>
              <a:rPr lang="en-GB" sz="1600" dirty="0">
                <a:solidFill>
                  <a:srgbClr val="00B0F0"/>
                </a:solidFill>
                <a:latin typeface="Bookman Old Style" panose="02050604050505020204" pitchFamily="18" charset="0"/>
              </a:rPr>
              <a:t>Delete : </a:t>
            </a:r>
            <a:r>
              <a:rPr lang="en-GB" sz="1600" dirty="0">
                <a:latin typeface="Bookman Old Style" panose="02050604050505020204" pitchFamily="18" charset="0"/>
              </a:rPr>
              <a:t>Used to remove records from a database using DELETE statement.</a:t>
            </a:r>
          </a:p>
          <a:p>
            <a:pPr marL="342900" indent="-342900" algn="just">
              <a:buAutoNum type="arabicPeriod"/>
            </a:pPr>
            <a:endParaRPr lang="en-GB" sz="1600" i="1" dirty="0">
              <a:latin typeface="Bookman Old Style" panose="02050604050505020204" pitchFamily="18" charset="0"/>
            </a:endParaRPr>
          </a:p>
          <a:p>
            <a:pPr algn="just"/>
            <a:r>
              <a:rPr lang="en-GB" sz="1600" i="1" dirty="0">
                <a:latin typeface="Bookman Old Style" panose="02050604050505020204" pitchFamily="18" charset="0"/>
              </a:rPr>
              <a:t>These functions make up basic set of operations that are used to manage data in a MySQL database.</a:t>
            </a:r>
            <a:endParaRPr lang="en-IN" sz="1600" i="1" dirty="0">
              <a:latin typeface="Bookman Old Style" panose="02050604050505020204" pitchFamily="18" charset="0"/>
            </a:endParaRPr>
          </a:p>
        </p:txBody>
      </p:sp>
      <p:sp>
        <p:nvSpPr>
          <p:cNvPr id="4" name="Rectangle: Rounded Corners 3">
            <a:extLst>
              <a:ext uri="{FF2B5EF4-FFF2-40B4-BE49-F238E27FC236}">
                <a16:creationId xmlns:a16="http://schemas.microsoft.com/office/drawing/2014/main" id="{A809DCB4-E4E4-A626-68E2-2B8693EAA0B8}"/>
              </a:ext>
            </a:extLst>
          </p:cNvPr>
          <p:cNvSpPr/>
          <p:nvPr/>
        </p:nvSpPr>
        <p:spPr>
          <a:xfrm>
            <a:off x="4081346" y="122663"/>
            <a:ext cx="4326674" cy="6356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latin typeface="Berlin Sans FB Demi" panose="020E0802020502020306" pitchFamily="34" charset="0"/>
              </a:rPr>
              <a:t>CRUD</a:t>
            </a:r>
            <a:endParaRPr lang="en-IN" sz="4400" dirty="0">
              <a:latin typeface="Berlin Sans FB Demi" panose="020E0802020502020306" pitchFamily="34" charset="0"/>
            </a:endParaRPr>
          </a:p>
        </p:txBody>
      </p:sp>
    </p:spTree>
    <p:extLst>
      <p:ext uri="{BB962C8B-B14F-4D97-AF65-F5344CB8AC3E}">
        <p14:creationId xmlns:p14="http://schemas.microsoft.com/office/powerpoint/2010/main" val="2419722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E53892-3692-A100-C4E3-33C751AEA10E}"/>
              </a:ext>
            </a:extLst>
          </p:cNvPr>
          <p:cNvSpPr txBox="1"/>
          <p:nvPr/>
        </p:nvSpPr>
        <p:spPr>
          <a:xfrm>
            <a:off x="825190" y="880946"/>
            <a:ext cx="10604810" cy="307777"/>
          </a:xfrm>
          <a:prstGeom prst="rect">
            <a:avLst/>
          </a:prstGeom>
          <a:noFill/>
        </p:spPr>
        <p:txBody>
          <a:bodyPr wrap="square" rtlCol="0">
            <a:spAutoFit/>
          </a:bodyPr>
          <a:lstStyle/>
          <a:p>
            <a:r>
              <a:rPr lang="en-GB" sz="1400" dirty="0">
                <a:latin typeface="Bookman Old Style" panose="02050604050505020204" pitchFamily="18" charset="0"/>
              </a:rPr>
              <a:t>We will import a .csv file in our newly created database in MySQL, and work on it throughout this presentation.</a:t>
            </a:r>
            <a:endParaRPr lang="en-IN" sz="1400" dirty="0">
              <a:latin typeface="Bookman Old Style" panose="02050604050505020204" pitchFamily="18" charset="0"/>
            </a:endParaRPr>
          </a:p>
        </p:txBody>
      </p:sp>
      <p:pic>
        <p:nvPicPr>
          <p:cNvPr id="6" name="Picture 5">
            <a:extLst>
              <a:ext uri="{FF2B5EF4-FFF2-40B4-BE49-F238E27FC236}">
                <a16:creationId xmlns:a16="http://schemas.microsoft.com/office/drawing/2014/main" id="{678E9618-CC6E-2F76-7981-E2E080FEA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639" y="1188723"/>
            <a:ext cx="1713571" cy="1744048"/>
          </a:xfrm>
          <a:prstGeom prst="rect">
            <a:avLst/>
          </a:prstGeom>
        </p:spPr>
      </p:pic>
      <p:pic>
        <p:nvPicPr>
          <p:cNvPr id="8" name="Picture 7">
            <a:extLst>
              <a:ext uri="{FF2B5EF4-FFF2-40B4-BE49-F238E27FC236}">
                <a16:creationId xmlns:a16="http://schemas.microsoft.com/office/drawing/2014/main" id="{2EA2378F-0CB3-44ED-98A3-4C6457F09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9648" y="1188723"/>
            <a:ext cx="2761786" cy="2810906"/>
          </a:xfrm>
          <a:prstGeom prst="rect">
            <a:avLst/>
          </a:prstGeom>
        </p:spPr>
      </p:pic>
      <p:pic>
        <p:nvPicPr>
          <p:cNvPr id="12" name="Picture 11">
            <a:extLst>
              <a:ext uri="{FF2B5EF4-FFF2-40B4-BE49-F238E27FC236}">
                <a16:creationId xmlns:a16="http://schemas.microsoft.com/office/drawing/2014/main" id="{4622C805-7D65-6F0B-0B30-DA82A3F169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5872" y="1188723"/>
            <a:ext cx="2761786" cy="2810906"/>
          </a:xfrm>
          <a:prstGeom prst="rect">
            <a:avLst/>
          </a:prstGeom>
        </p:spPr>
      </p:pic>
      <p:pic>
        <p:nvPicPr>
          <p:cNvPr id="16" name="Picture 15">
            <a:extLst>
              <a:ext uri="{FF2B5EF4-FFF2-40B4-BE49-F238E27FC236}">
                <a16:creationId xmlns:a16="http://schemas.microsoft.com/office/drawing/2014/main" id="{15C803CB-44B9-5929-F09C-FFC22FD127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811" y="3240548"/>
            <a:ext cx="3481437" cy="2810906"/>
          </a:xfrm>
          <a:prstGeom prst="rect">
            <a:avLst/>
          </a:prstGeom>
        </p:spPr>
      </p:pic>
      <p:pic>
        <p:nvPicPr>
          <p:cNvPr id="18" name="Picture 17">
            <a:extLst>
              <a:ext uri="{FF2B5EF4-FFF2-40B4-BE49-F238E27FC236}">
                <a16:creationId xmlns:a16="http://schemas.microsoft.com/office/drawing/2014/main" id="{740D0CB2-B508-6F5C-A0B2-3E1E004FC5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6095" y="3240548"/>
            <a:ext cx="4041563" cy="2810906"/>
          </a:xfrm>
          <a:prstGeom prst="rect">
            <a:avLst/>
          </a:prstGeom>
        </p:spPr>
      </p:pic>
      <p:sp>
        <p:nvSpPr>
          <p:cNvPr id="19" name="Oval 18">
            <a:extLst>
              <a:ext uri="{FF2B5EF4-FFF2-40B4-BE49-F238E27FC236}">
                <a16:creationId xmlns:a16="http://schemas.microsoft.com/office/drawing/2014/main" id="{2291334E-D631-AD74-4D62-C72F36CCA3DB}"/>
              </a:ext>
            </a:extLst>
          </p:cNvPr>
          <p:cNvSpPr/>
          <p:nvPr/>
        </p:nvSpPr>
        <p:spPr>
          <a:xfrm>
            <a:off x="1315844" y="1188723"/>
            <a:ext cx="423746" cy="42820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a:t>1</a:t>
            </a:r>
            <a:endParaRPr lang="en-IN" dirty="0"/>
          </a:p>
        </p:txBody>
      </p:sp>
      <p:sp>
        <p:nvSpPr>
          <p:cNvPr id="22" name="Oval 21">
            <a:extLst>
              <a:ext uri="{FF2B5EF4-FFF2-40B4-BE49-F238E27FC236}">
                <a16:creationId xmlns:a16="http://schemas.microsoft.com/office/drawing/2014/main" id="{C28180F5-8B30-4110-0932-B112F137D3CA}"/>
              </a:ext>
            </a:extLst>
          </p:cNvPr>
          <p:cNvSpPr/>
          <p:nvPr/>
        </p:nvSpPr>
        <p:spPr>
          <a:xfrm>
            <a:off x="4266095" y="1298446"/>
            <a:ext cx="423746" cy="42820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a:t>2</a:t>
            </a:r>
            <a:endParaRPr lang="en-IN" dirty="0"/>
          </a:p>
        </p:txBody>
      </p:sp>
      <p:sp>
        <p:nvSpPr>
          <p:cNvPr id="25" name="Oval 24">
            <a:extLst>
              <a:ext uri="{FF2B5EF4-FFF2-40B4-BE49-F238E27FC236}">
                <a16:creationId xmlns:a16="http://schemas.microsoft.com/office/drawing/2014/main" id="{AD67206E-7805-905A-6E30-5E82FA504992}"/>
              </a:ext>
            </a:extLst>
          </p:cNvPr>
          <p:cNvSpPr/>
          <p:nvPr/>
        </p:nvSpPr>
        <p:spPr>
          <a:xfrm>
            <a:off x="7238271" y="1298446"/>
            <a:ext cx="423746" cy="42820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a:t>3</a:t>
            </a:r>
            <a:endParaRPr lang="en-IN" dirty="0"/>
          </a:p>
        </p:txBody>
      </p:sp>
      <p:sp>
        <p:nvSpPr>
          <p:cNvPr id="26" name="Oval 25">
            <a:extLst>
              <a:ext uri="{FF2B5EF4-FFF2-40B4-BE49-F238E27FC236}">
                <a16:creationId xmlns:a16="http://schemas.microsoft.com/office/drawing/2014/main" id="{0CC67DB8-13F5-3E38-C3DD-6BF3DB4F4787}"/>
              </a:ext>
            </a:extLst>
          </p:cNvPr>
          <p:cNvSpPr/>
          <p:nvPr/>
        </p:nvSpPr>
        <p:spPr>
          <a:xfrm>
            <a:off x="2806391" y="4396623"/>
            <a:ext cx="423746" cy="42820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a:t>4</a:t>
            </a:r>
            <a:endParaRPr lang="en-IN" dirty="0"/>
          </a:p>
        </p:txBody>
      </p:sp>
      <p:sp>
        <p:nvSpPr>
          <p:cNvPr id="27" name="Oval 26">
            <a:extLst>
              <a:ext uri="{FF2B5EF4-FFF2-40B4-BE49-F238E27FC236}">
                <a16:creationId xmlns:a16="http://schemas.microsoft.com/office/drawing/2014/main" id="{30BC66A5-934D-77AE-995D-A5626619308B}"/>
              </a:ext>
            </a:extLst>
          </p:cNvPr>
          <p:cNvSpPr/>
          <p:nvPr/>
        </p:nvSpPr>
        <p:spPr>
          <a:xfrm>
            <a:off x="6980664" y="3914892"/>
            <a:ext cx="423746" cy="42820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a:t>5</a:t>
            </a:r>
            <a:endParaRPr lang="en-IN" dirty="0"/>
          </a:p>
        </p:txBody>
      </p:sp>
      <p:sp>
        <p:nvSpPr>
          <p:cNvPr id="28" name="TextBox 27">
            <a:extLst>
              <a:ext uri="{FF2B5EF4-FFF2-40B4-BE49-F238E27FC236}">
                <a16:creationId xmlns:a16="http://schemas.microsoft.com/office/drawing/2014/main" id="{9A9FB29F-CA66-4147-82B1-14A327C8E89B}"/>
              </a:ext>
            </a:extLst>
          </p:cNvPr>
          <p:cNvSpPr txBox="1"/>
          <p:nvPr/>
        </p:nvSpPr>
        <p:spPr>
          <a:xfrm>
            <a:off x="8508380" y="1402825"/>
            <a:ext cx="2921620" cy="4893647"/>
          </a:xfrm>
          <a:prstGeom prst="rect">
            <a:avLst/>
          </a:prstGeom>
          <a:noFill/>
        </p:spPr>
        <p:txBody>
          <a:bodyPr wrap="square" rtlCol="0">
            <a:spAutoFit/>
          </a:bodyPr>
          <a:lstStyle/>
          <a:p>
            <a:pPr marL="285750" indent="-285750">
              <a:buFont typeface="+mj-lt"/>
              <a:buAutoNum type="romanLcPeriod"/>
            </a:pPr>
            <a:r>
              <a:rPr lang="en-GB" sz="1200" dirty="0">
                <a:latin typeface="Bookman Old Style" panose="02050604050505020204" pitchFamily="18" charset="0"/>
              </a:rPr>
              <a:t>Right Click on Tables.</a:t>
            </a:r>
          </a:p>
          <a:p>
            <a:pPr marL="285750" indent="-285750">
              <a:buFont typeface="+mj-lt"/>
              <a:buAutoNum type="romanLcPeriod"/>
            </a:pPr>
            <a:endParaRPr lang="en-GB" sz="1200" dirty="0">
              <a:latin typeface="Bookman Old Style" panose="02050604050505020204" pitchFamily="18" charset="0"/>
            </a:endParaRPr>
          </a:p>
          <a:p>
            <a:pPr marL="285750" indent="-285750">
              <a:buFont typeface="+mj-lt"/>
              <a:buAutoNum type="romanLcPeriod"/>
            </a:pPr>
            <a:r>
              <a:rPr lang="en-GB" sz="1200" dirty="0">
                <a:latin typeface="Bookman Old Style" panose="02050604050505020204" pitchFamily="18" charset="0"/>
              </a:rPr>
              <a:t>Select Table Data Import Wizard</a:t>
            </a:r>
          </a:p>
          <a:p>
            <a:pPr marL="285750" indent="-285750">
              <a:buFont typeface="+mj-lt"/>
              <a:buAutoNum type="romanLcPeriod"/>
            </a:pPr>
            <a:endParaRPr lang="en-GB" sz="1200" dirty="0">
              <a:latin typeface="Bookman Old Style" panose="02050604050505020204" pitchFamily="18" charset="0"/>
            </a:endParaRPr>
          </a:p>
          <a:p>
            <a:pPr marL="285750" indent="-285750">
              <a:buFont typeface="+mj-lt"/>
              <a:buAutoNum type="romanLcPeriod"/>
            </a:pPr>
            <a:r>
              <a:rPr lang="en-GB" sz="1200" dirty="0">
                <a:latin typeface="Bookman Old Style" panose="02050604050505020204" pitchFamily="18" charset="0"/>
              </a:rPr>
              <a:t>Provide Path to your file.</a:t>
            </a:r>
          </a:p>
          <a:p>
            <a:pPr marL="285750" indent="-285750">
              <a:buFont typeface="+mj-lt"/>
              <a:buAutoNum type="romanLcPeriod"/>
            </a:pPr>
            <a:endParaRPr lang="en-GB" sz="1200" dirty="0">
              <a:latin typeface="Bookman Old Style" panose="02050604050505020204" pitchFamily="18" charset="0"/>
            </a:endParaRPr>
          </a:p>
          <a:p>
            <a:pPr marL="285750" indent="-285750">
              <a:buFont typeface="+mj-lt"/>
              <a:buAutoNum type="romanLcPeriod"/>
            </a:pPr>
            <a:r>
              <a:rPr lang="en-GB" sz="1200" dirty="0">
                <a:latin typeface="Bookman Old Style" panose="02050604050505020204" pitchFamily="18" charset="0"/>
              </a:rPr>
              <a:t>Click Next</a:t>
            </a:r>
          </a:p>
          <a:p>
            <a:pPr marL="285750" indent="-285750">
              <a:buFont typeface="+mj-lt"/>
              <a:buAutoNum type="romanLcPeriod"/>
            </a:pPr>
            <a:endParaRPr lang="en-GB" sz="1200" dirty="0">
              <a:latin typeface="Bookman Old Style" panose="02050604050505020204" pitchFamily="18" charset="0"/>
            </a:endParaRPr>
          </a:p>
          <a:p>
            <a:pPr marL="285750" indent="-285750">
              <a:buFont typeface="+mj-lt"/>
              <a:buAutoNum type="romanLcPeriod"/>
            </a:pPr>
            <a:r>
              <a:rPr lang="en-GB" sz="1200" dirty="0">
                <a:latin typeface="Bookman Old Style" panose="02050604050505020204" pitchFamily="18" charset="0"/>
              </a:rPr>
              <a:t>Create a New Table</a:t>
            </a:r>
          </a:p>
          <a:p>
            <a:pPr marL="285750" indent="-285750">
              <a:buFont typeface="+mj-lt"/>
              <a:buAutoNum type="romanLcPeriod"/>
            </a:pPr>
            <a:endParaRPr lang="en-GB" sz="1200" dirty="0">
              <a:latin typeface="Bookman Old Style" panose="02050604050505020204" pitchFamily="18" charset="0"/>
            </a:endParaRPr>
          </a:p>
          <a:p>
            <a:pPr marL="285750" indent="-285750">
              <a:buFont typeface="+mj-lt"/>
              <a:buAutoNum type="romanLcPeriod"/>
            </a:pPr>
            <a:r>
              <a:rPr lang="en-GB" sz="1200" dirty="0">
                <a:latin typeface="Bookman Old Style" panose="02050604050505020204" pitchFamily="18" charset="0"/>
              </a:rPr>
              <a:t>Click Next</a:t>
            </a:r>
          </a:p>
          <a:p>
            <a:pPr marL="285750" indent="-285750">
              <a:buFont typeface="+mj-lt"/>
              <a:buAutoNum type="romanLcPeriod"/>
            </a:pPr>
            <a:endParaRPr lang="en-GB" sz="1200" dirty="0">
              <a:latin typeface="Bookman Old Style" panose="02050604050505020204" pitchFamily="18" charset="0"/>
            </a:endParaRPr>
          </a:p>
          <a:p>
            <a:pPr marL="285750" indent="-285750">
              <a:buFont typeface="+mj-lt"/>
              <a:buAutoNum type="romanLcPeriod"/>
            </a:pPr>
            <a:r>
              <a:rPr lang="en-GB" sz="1200" dirty="0">
                <a:latin typeface="Bookman Old Style" panose="02050604050505020204" pitchFamily="18" charset="0"/>
              </a:rPr>
              <a:t>Check Data Type</a:t>
            </a:r>
          </a:p>
          <a:p>
            <a:pPr marL="285750" indent="-285750">
              <a:buFont typeface="+mj-lt"/>
              <a:buAutoNum type="romanLcPeriod"/>
            </a:pPr>
            <a:endParaRPr lang="en-GB" sz="1200" dirty="0">
              <a:latin typeface="Bookman Old Style" panose="02050604050505020204" pitchFamily="18" charset="0"/>
            </a:endParaRPr>
          </a:p>
          <a:p>
            <a:pPr marL="285750" indent="-285750">
              <a:buFont typeface="+mj-lt"/>
              <a:buAutoNum type="romanLcPeriod"/>
            </a:pPr>
            <a:r>
              <a:rPr lang="en-GB" sz="1200" dirty="0">
                <a:latin typeface="Bookman Old Style" panose="02050604050505020204" pitchFamily="18" charset="0"/>
              </a:rPr>
              <a:t>Click Next.</a:t>
            </a:r>
          </a:p>
          <a:p>
            <a:pPr marL="285750" indent="-285750">
              <a:buFont typeface="+mj-lt"/>
              <a:buAutoNum type="romanLcPeriod"/>
            </a:pPr>
            <a:endParaRPr lang="en-GB" sz="1200" dirty="0">
              <a:latin typeface="Bookman Old Style" panose="02050604050505020204" pitchFamily="18" charset="0"/>
            </a:endParaRPr>
          </a:p>
          <a:p>
            <a:pPr marL="285750" indent="-285750">
              <a:buFont typeface="+mj-lt"/>
              <a:buAutoNum type="romanLcPeriod"/>
            </a:pPr>
            <a:r>
              <a:rPr lang="en-GB" sz="1200" dirty="0">
                <a:latin typeface="Bookman Old Style" panose="02050604050505020204" pitchFamily="18" charset="0"/>
              </a:rPr>
              <a:t>Click Next</a:t>
            </a:r>
          </a:p>
          <a:p>
            <a:pPr marL="285750" indent="-285750">
              <a:buFont typeface="+mj-lt"/>
              <a:buAutoNum type="romanLcPeriod"/>
            </a:pPr>
            <a:endParaRPr lang="en-GB" sz="1200" dirty="0">
              <a:latin typeface="Bookman Old Style" panose="02050604050505020204" pitchFamily="18" charset="0"/>
            </a:endParaRPr>
          </a:p>
          <a:p>
            <a:pPr marL="285750" indent="-285750">
              <a:buFont typeface="+mj-lt"/>
              <a:buAutoNum type="romanLcPeriod"/>
            </a:pPr>
            <a:r>
              <a:rPr lang="en-GB" sz="1200" dirty="0">
                <a:latin typeface="Bookman Old Style" panose="02050604050505020204" pitchFamily="18" charset="0"/>
              </a:rPr>
              <a:t>Click Finish</a:t>
            </a:r>
          </a:p>
          <a:p>
            <a:pPr marL="285750" indent="-285750">
              <a:buFont typeface="+mj-lt"/>
              <a:buAutoNum type="romanLcPeriod"/>
            </a:pPr>
            <a:endParaRPr lang="en-GB" sz="1200" dirty="0">
              <a:latin typeface="Bookman Old Style" panose="02050604050505020204" pitchFamily="18" charset="0"/>
            </a:endParaRPr>
          </a:p>
          <a:p>
            <a:pPr marL="285750" indent="-285750">
              <a:buFont typeface="+mj-lt"/>
              <a:buAutoNum type="romanLcPeriod"/>
            </a:pPr>
            <a:r>
              <a:rPr lang="en-GB" sz="1200" dirty="0">
                <a:latin typeface="Bookman Old Style" panose="02050604050505020204" pitchFamily="18" charset="0"/>
              </a:rPr>
              <a:t>Check if the file is loaded with the help of SELECT Command</a:t>
            </a:r>
          </a:p>
          <a:p>
            <a:pPr marL="285750" indent="-285750">
              <a:buFont typeface="+mj-lt"/>
              <a:buAutoNum type="romanLcPeriod"/>
            </a:pPr>
            <a:endParaRPr lang="en-GB" sz="1200" dirty="0">
              <a:latin typeface="Bookman Old Style" panose="02050604050505020204" pitchFamily="18" charset="0"/>
            </a:endParaRPr>
          </a:p>
          <a:p>
            <a:pPr marL="171450" indent="-171450">
              <a:buFont typeface="Wingdings" panose="05000000000000000000" pitchFamily="2" charset="2"/>
              <a:buChar char="§"/>
            </a:pPr>
            <a:r>
              <a:rPr lang="en-GB" sz="1200" dirty="0">
                <a:latin typeface="Bookman Old Style" panose="02050604050505020204" pitchFamily="18" charset="0"/>
              </a:rPr>
              <a:t>Refer to the images. </a:t>
            </a:r>
          </a:p>
          <a:p>
            <a:pPr marL="171450" indent="-171450">
              <a:buFont typeface="Wingdings" panose="05000000000000000000" pitchFamily="2" charset="2"/>
              <a:buChar char="§"/>
            </a:pPr>
            <a:r>
              <a:rPr lang="en-GB" sz="1200" dirty="0">
                <a:latin typeface="Bookman Old Style" panose="02050604050505020204" pitchFamily="18" charset="0"/>
              </a:rPr>
              <a:t>Follow the exact steps in the learning process.</a:t>
            </a:r>
          </a:p>
        </p:txBody>
      </p:sp>
      <p:sp>
        <p:nvSpPr>
          <p:cNvPr id="3" name="Rectangle: Rounded Corners 2">
            <a:extLst>
              <a:ext uri="{FF2B5EF4-FFF2-40B4-BE49-F238E27FC236}">
                <a16:creationId xmlns:a16="http://schemas.microsoft.com/office/drawing/2014/main" id="{120E1941-6F82-E87F-64B6-1E613ACE742C}"/>
              </a:ext>
            </a:extLst>
          </p:cNvPr>
          <p:cNvSpPr/>
          <p:nvPr/>
        </p:nvSpPr>
        <p:spPr>
          <a:xfrm>
            <a:off x="3486061" y="91438"/>
            <a:ext cx="5601629" cy="6356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latin typeface="Berlin Sans FB Demi" panose="020E0802020502020306" pitchFamily="34" charset="0"/>
              </a:rPr>
              <a:t>IMPORTING DATA</a:t>
            </a:r>
            <a:endParaRPr lang="en-IN" sz="4400" dirty="0">
              <a:latin typeface="Berlin Sans FB Demi" panose="020E0802020502020306" pitchFamily="34" charset="0"/>
            </a:endParaRPr>
          </a:p>
        </p:txBody>
      </p:sp>
    </p:spTree>
    <p:extLst>
      <p:ext uri="{BB962C8B-B14F-4D97-AF65-F5344CB8AC3E}">
        <p14:creationId xmlns:p14="http://schemas.microsoft.com/office/powerpoint/2010/main" val="3040746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246C5A-9937-0689-420F-4551ADC1A36C}"/>
              </a:ext>
            </a:extLst>
          </p:cNvPr>
          <p:cNvSpPr txBox="1"/>
          <p:nvPr/>
        </p:nvSpPr>
        <p:spPr>
          <a:xfrm>
            <a:off x="836341" y="719253"/>
            <a:ext cx="10504449" cy="830997"/>
          </a:xfrm>
          <a:prstGeom prst="rect">
            <a:avLst/>
          </a:prstGeom>
          <a:noFill/>
        </p:spPr>
        <p:txBody>
          <a:bodyPr wrap="square" rtlCol="0">
            <a:spAutoFit/>
          </a:bodyPr>
          <a:lstStyle/>
          <a:p>
            <a:r>
              <a:rPr lang="en-GB" sz="1200" dirty="0">
                <a:latin typeface="Bookman Old Style" panose="02050604050505020204" pitchFamily="18" charset="0"/>
              </a:rPr>
              <a:t>The SELECT statement is used to retrieve data from one or more tables in a MySQL database and is the most commonly used statement used for a wide range of purposes, from simple data retrieval to complex queries that involve multiple tables &amp; advanced filtering. </a:t>
            </a:r>
          </a:p>
          <a:p>
            <a:endParaRPr lang="en-GB" sz="1200" dirty="0">
              <a:latin typeface="Bookman Old Style" panose="02050604050505020204" pitchFamily="18" charset="0"/>
            </a:endParaRPr>
          </a:p>
          <a:p>
            <a:r>
              <a:rPr lang="en-GB" sz="1200" b="1" i="1" dirty="0">
                <a:latin typeface="Bookman Old Style" panose="02050604050505020204" pitchFamily="18" charset="0"/>
              </a:rPr>
              <a:t>Basic Syntax : </a:t>
            </a:r>
            <a:r>
              <a:rPr lang="en-GB" sz="1200" dirty="0">
                <a:solidFill>
                  <a:srgbClr val="00B0F0"/>
                </a:solidFill>
                <a:latin typeface="Bookman Old Style" panose="02050604050505020204" pitchFamily="18" charset="0"/>
              </a:rPr>
              <a:t>SELECT</a:t>
            </a:r>
            <a:r>
              <a:rPr lang="en-GB" sz="1200" dirty="0">
                <a:latin typeface="Bookman Old Style" panose="02050604050505020204" pitchFamily="18" charset="0"/>
              </a:rPr>
              <a:t> column1, column2, ... </a:t>
            </a:r>
            <a:r>
              <a:rPr lang="en-GB" sz="1200" dirty="0">
                <a:solidFill>
                  <a:srgbClr val="00B0F0"/>
                </a:solidFill>
                <a:latin typeface="Bookman Old Style" panose="02050604050505020204" pitchFamily="18" charset="0"/>
              </a:rPr>
              <a:t>FROM</a:t>
            </a:r>
            <a:r>
              <a:rPr lang="en-GB" sz="1200" dirty="0">
                <a:latin typeface="Bookman Old Style" panose="02050604050505020204" pitchFamily="18" charset="0"/>
              </a:rPr>
              <a:t> </a:t>
            </a:r>
            <a:r>
              <a:rPr lang="en-GB" sz="1200" dirty="0" err="1">
                <a:latin typeface="Bookman Old Style" panose="02050604050505020204" pitchFamily="18" charset="0"/>
              </a:rPr>
              <a:t>table_name</a:t>
            </a:r>
            <a:r>
              <a:rPr lang="en-GB" sz="1200" dirty="0">
                <a:latin typeface="Bookman Old Style" panose="02050604050505020204" pitchFamily="18" charset="0"/>
              </a:rPr>
              <a:t> </a:t>
            </a:r>
            <a:r>
              <a:rPr lang="en-GB" sz="1200" dirty="0">
                <a:solidFill>
                  <a:srgbClr val="00B0F0"/>
                </a:solidFill>
                <a:latin typeface="Bookman Old Style" panose="02050604050505020204" pitchFamily="18" charset="0"/>
              </a:rPr>
              <a:t>WHERE</a:t>
            </a:r>
            <a:r>
              <a:rPr lang="en-GB" sz="1200" dirty="0">
                <a:latin typeface="Bookman Old Style" panose="02050604050505020204" pitchFamily="18" charset="0"/>
              </a:rPr>
              <a:t> condition;</a:t>
            </a:r>
            <a:endParaRPr lang="en-IN" sz="1200" dirty="0">
              <a:latin typeface="Bookman Old Style" panose="02050604050505020204" pitchFamily="18" charset="0"/>
            </a:endParaRPr>
          </a:p>
        </p:txBody>
      </p:sp>
      <p:pic>
        <p:nvPicPr>
          <p:cNvPr id="10" name="Picture 9">
            <a:extLst>
              <a:ext uri="{FF2B5EF4-FFF2-40B4-BE49-F238E27FC236}">
                <a16:creationId xmlns:a16="http://schemas.microsoft.com/office/drawing/2014/main" id="{2D51B90C-557A-1320-DEDE-337D63D34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341" y="1839951"/>
            <a:ext cx="4486901" cy="3709898"/>
          </a:xfrm>
          <a:prstGeom prst="rect">
            <a:avLst/>
          </a:prstGeom>
        </p:spPr>
      </p:pic>
      <p:sp>
        <p:nvSpPr>
          <p:cNvPr id="11" name="Rectangle 10">
            <a:extLst>
              <a:ext uri="{FF2B5EF4-FFF2-40B4-BE49-F238E27FC236}">
                <a16:creationId xmlns:a16="http://schemas.microsoft.com/office/drawing/2014/main" id="{835DE1E4-FB0A-CA75-A7D4-4E44EDF730CF}"/>
              </a:ext>
            </a:extLst>
          </p:cNvPr>
          <p:cNvSpPr/>
          <p:nvPr/>
        </p:nvSpPr>
        <p:spPr>
          <a:xfrm>
            <a:off x="836341" y="5720576"/>
            <a:ext cx="4393581" cy="41817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500" dirty="0"/>
              <a:t>SELECT * &gt;&gt; retrieve all data</a:t>
            </a:r>
            <a:endParaRPr lang="en-IN" sz="1500" dirty="0"/>
          </a:p>
        </p:txBody>
      </p:sp>
      <p:pic>
        <p:nvPicPr>
          <p:cNvPr id="14" name="Picture 13">
            <a:extLst>
              <a:ext uri="{FF2B5EF4-FFF2-40B4-BE49-F238E27FC236}">
                <a16:creationId xmlns:a16="http://schemas.microsoft.com/office/drawing/2014/main" id="{8E5FC446-3721-5126-3D07-2949BD50B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571" y="1839951"/>
            <a:ext cx="5836087" cy="3709898"/>
          </a:xfrm>
          <a:prstGeom prst="rect">
            <a:avLst/>
          </a:prstGeom>
        </p:spPr>
      </p:pic>
      <p:sp>
        <p:nvSpPr>
          <p:cNvPr id="15" name="Rectangle 14">
            <a:extLst>
              <a:ext uri="{FF2B5EF4-FFF2-40B4-BE49-F238E27FC236}">
                <a16:creationId xmlns:a16="http://schemas.microsoft.com/office/drawing/2014/main" id="{A3E0BD33-1744-3624-60A6-09A0B8814177}"/>
              </a:ext>
            </a:extLst>
          </p:cNvPr>
          <p:cNvSpPr/>
          <p:nvPr/>
        </p:nvSpPr>
        <p:spPr>
          <a:xfrm>
            <a:off x="5519572" y="5720576"/>
            <a:ext cx="5836086" cy="41817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500" dirty="0"/>
              <a:t>Using WHERE Condition to retrieve data that we need from whole table.</a:t>
            </a:r>
            <a:endParaRPr lang="en-IN" sz="1500" dirty="0"/>
          </a:p>
        </p:txBody>
      </p:sp>
      <p:sp>
        <p:nvSpPr>
          <p:cNvPr id="4" name="Rectangle: Rounded Corners 3">
            <a:extLst>
              <a:ext uri="{FF2B5EF4-FFF2-40B4-BE49-F238E27FC236}">
                <a16:creationId xmlns:a16="http://schemas.microsoft.com/office/drawing/2014/main" id="{70C4E4F2-8CC7-182C-66E1-CF8C91AE0976}"/>
              </a:ext>
            </a:extLst>
          </p:cNvPr>
          <p:cNvSpPr/>
          <p:nvPr/>
        </p:nvSpPr>
        <p:spPr>
          <a:xfrm>
            <a:off x="4651775" y="120932"/>
            <a:ext cx="2888449" cy="51295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latin typeface="Berlin Sans FB Demi" panose="020E0802020502020306" pitchFamily="34" charset="0"/>
              </a:rPr>
              <a:t>SELECT</a:t>
            </a:r>
            <a:endParaRPr lang="en-IN" sz="4400" dirty="0">
              <a:latin typeface="Berlin Sans FB Demi" panose="020E0802020502020306" pitchFamily="34" charset="0"/>
            </a:endParaRPr>
          </a:p>
        </p:txBody>
      </p:sp>
    </p:spTree>
    <p:extLst>
      <p:ext uri="{BB962C8B-B14F-4D97-AF65-F5344CB8AC3E}">
        <p14:creationId xmlns:p14="http://schemas.microsoft.com/office/powerpoint/2010/main" val="2154890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2965B0-B8EB-F0F7-CA40-DA22DE27E669}"/>
              </a:ext>
            </a:extLst>
          </p:cNvPr>
          <p:cNvSpPr txBox="1"/>
          <p:nvPr/>
        </p:nvSpPr>
        <p:spPr>
          <a:xfrm>
            <a:off x="825190" y="818943"/>
            <a:ext cx="10515600" cy="738664"/>
          </a:xfrm>
          <a:prstGeom prst="rect">
            <a:avLst/>
          </a:prstGeom>
          <a:noFill/>
        </p:spPr>
        <p:txBody>
          <a:bodyPr wrap="square" rtlCol="0">
            <a:spAutoFit/>
          </a:bodyPr>
          <a:lstStyle/>
          <a:p>
            <a:pPr marL="285750" indent="-285750">
              <a:buFont typeface="Wingdings" panose="05000000000000000000" pitchFamily="2" charset="2"/>
              <a:buChar char="q"/>
            </a:pPr>
            <a:r>
              <a:rPr lang="en-GB" sz="1400" dirty="0">
                <a:latin typeface="Bookman Old Style" panose="02050604050505020204" pitchFamily="18" charset="0"/>
              </a:rPr>
              <a:t>Filtering columns in MySQL involves selecting only specific columns from a table instead of retrieving all columns.</a:t>
            </a:r>
          </a:p>
          <a:p>
            <a:pPr marL="285750" indent="-285750">
              <a:buFont typeface="Wingdings" panose="05000000000000000000" pitchFamily="2" charset="2"/>
              <a:buChar char="q"/>
            </a:pPr>
            <a:endParaRPr lang="en-IN" sz="1400" dirty="0">
              <a:latin typeface="Bookman Old Style" panose="02050604050505020204" pitchFamily="18" charset="0"/>
            </a:endParaRPr>
          </a:p>
          <a:p>
            <a:pPr marL="285750" indent="-285750">
              <a:buFont typeface="Wingdings" panose="05000000000000000000" pitchFamily="2" charset="2"/>
              <a:buChar char="q"/>
            </a:pPr>
            <a:r>
              <a:rPr lang="en-IN" sz="1400" dirty="0">
                <a:latin typeface="Bookman Old Style" panose="02050604050505020204" pitchFamily="18" charset="0"/>
              </a:rPr>
              <a:t>To filter columns in MySQL , we use SELECT statement with comma-separated list of columns we want to retrieve.</a:t>
            </a:r>
          </a:p>
        </p:txBody>
      </p:sp>
      <p:pic>
        <p:nvPicPr>
          <p:cNvPr id="8" name="Picture 7">
            <a:extLst>
              <a:ext uri="{FF2B5EF4-FFF2-40B4-BE49-F238E27FC236}">
                <a16:creationId xmlns:a16="http://schemas.microsoft.com/office/drawing/2014/main" id="{E43FFAC3-4841-8123-7341-D99291199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190" y="1557607"/>
            <a:ext cx="5125165" cy="4634028"/>
          </a:xfrm>
          <a:prstGeom prst="rect">
            <a:avLst/>
          </a:prstGeom>
        </p:spPr>
      </p:pic>
      <p:sp>
        <p:nvSpPr>
          <p:cNvPr id="9" name="Rectangle 8">
            <a:extLst>
              <a:ext uri="{FF2B5EF4-FFF2-40B4-BE49-F238E27FC236}">
                <a16:creationId xmlns:a16="http://schemas.microsoft.com/office/drawing/2014/main" id="{B6C5E12D-BD19-A16B-7EC5-B20637610302}"/>
              </a:ext>
            </a:extLst>
          </p:cNvPr>
          <p:cNvSpPr/>
          <p:nvPr/>
        </p:nvSpPr>
        <p:spPr>
          <a:xfrm>
            <a:off x="6512312" y="2375210"/>
            <a:ext cx="4438186" cy="275435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just"/>
            <a:r>
              <a:rPr lang="en-GB" dirty="0"/>
              <a:t>In the image, We have filtered columns with column names ‘model’ and ‘</a:t>
            </a:r>
            <a:r>
              <a:rPr lang="en-GB" dirty="0" err="1"/>
              <a:t>processor_brand</a:t>
            </a:r>
            <a:r>
              <a:rPr lang="en-GB" dirty="0"/>
              <a:t>’ from the whole table on which we can work as per the requirement. Note that the order of mentioning the column name matters as MySQL workbench will display content as per the order mentioned. </a:t>
            </a:r>
            <a:endParaRPr lang="en-IN" dirty="0"/>
          </a:p>
        </p:txBody>
      </p:sp>
      <p:sp>
        <p:nvSpPr>
          <p:cNvPr id="3" name="Rectangle: Rounded Corners 2">
            <a:extLst>
              <a:ext uri="{FF2B5EF4-FFF2-40B4-BE49-F238E27FC236}">
                <a16:creationId xmlns:a16="http://schemas.microsoft.com/office/drawing/2014/main" id="{17B04042-AB68-1850-F6EF-A9FD40615C83}"/>
              </a:ext>
            </a:extLst>
          </p:cNvPr>
          <p:cNvSpPr/>
          <p:nvPr/>
        </p:nvSpPr>
        <p:spPr>
          <a:xfrm>
            <a:off x="3155795" y="167731"/>
            <a:ext cx="5880409" cy="6512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latin typeface="Berlin Sans FB Demi" panose="020E0802020502020306" pitchFamily="34" charset="0"/>
              </a:rPr>
              <a:t>FILTERING COLUMNS</a:t>
            </a:r>
            <a:endParaRPr lang="en-IN" sz="4400" dirty="0">
              <a:latin typeface="Berlin Sans FB Demi" panose="020E0802020502020306" pitchFamily="34" charset="0"/>
            </a:endParaRPr>
          </a:p>
        </p:txBody>
      </p:sp>
    </p:spTree>
    <p:extLst>
      <p:ext uri="{BB962C8B-B14F-4D97-AF65-F5344CB8AC3E}">
        <p14:creationId xmlns:p14="http://schemas.microsoft.com/office/powerpoint/2010/main" val="2696264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2965B0-B8EB-F0F7-CA40-DA22DE27E669}"/>
              </a:ext>
            </a:extLst>
          </p:cNvPr>
          <p:cNvSpPr txBox="1"/>
          <p:nvPr/>
        </p:nvSpPr>
        <p:spPr>
          <a:xfrm>
            <a:off x="938561" y="751145"/>
            <a:ext cx="10515600" cy="738664"/>
          </a:xfrm>
          <a:prstGeom prst="rect">
            <a:avLst/>
          </a:prstGeom>
          <a:noFill/>
        </p:spPr>
        <p:txBody>
          <a:bodyPr wrap="square" rtlCol="0">
            <a:spAutoFit/>
          </a:bodyPr>
          <a:lstStyle/>
          <a:p>
            <a:pPr marL="285750" indent="-285750">
              <a:buFont typeface="Wingdings" panose="05000000000000000000" pitchFamily="2" charset="2"/>
              <a:buChar char="q"/>
            </a:pPr>
            <a:r>
              <a:rPr lang="en-GB" sz="1400" dirty="0">
                <a:latin typeface="Bookman Old Style" panose="02050604050505020204" pitchFamily="18" charset="0"/>
              </a:rPr>
              <a:t>Alias in MySQL is a way to rename a table or a column in a SQL query.</a:t>
            </a:r>
            <a:endParaRPr lang="en-IN" sz="1400" dirty="0">
              <a:latin typeface="Bookman Old Style" panose="02050604050505020204" pitchFamily="18" charset="0"/>
            </a:endParaRPr>
          </a:p>
          <a:p>
            <a:pPr marL="285750" indent="-285750">
              <a:buFont typeface="Wingdings" panose="05000000000000000000" pitchFamily="2" charset="2"/>
              <a:buChar char="q"/>
            </a:pPr>
            <a:r>
              <a:rPr lang="en-IN" sz="1400" dirty="0">
                <a:latin typeface="Bookman Old Style" panose="02050604050505020204" pitchFamily="18" charset="0"/>
              </a:rPr>
              <a:t>We use ‘AS’ keyword to create an alias in MySQL.</a:t>
            </a:r>
          </a:p>
          <a:p>
            <a:pPr marL="285750" indent="-285750">
              <a:buFont typeface="Wingdings" panose="05000000000000000000" pitchFamily="2" charset="2"/>
              <a:buChar char="q"/>
            </a:pPr>
            <a:r>
              <a:rPr lang="en-GB" sz="1400" dirty="0">
                <a:latin typeface="Bookman Old Style" panose="02050604050505020204" pitchFamily="18" charset="0"/>
              </a:rPr>
              <a:t>Using aliases can make it easier to write complex queries and make them more readable.</a:t>
            </a:r>
            <a:endParaRPr lang="en-IN" sz="1400" dirty="0">
              <a:latin typeface="Bookman Old Style" panose="02050604050505020204" pitchFamily="18" charset="0"/>
            </a:endParaRPr>
          </a:p>
        </p:txBody>
      </p:sp>
      <p:sp>
        <p:nvSpPr>
          <p:cNvPr id="9" name="Rectangle 8">
            <a:extLst>
              <a:ext uri="{FF2B5EF4-FFF2-40B4-BE49-F238E27FC236}">
                <a16:creationId xmlns:a16="http://schemas.microsoft.com/office/drawing/2014/main" id="{B6C5E12D-BD19-A16B-7EC5-B20637610302}"/>
              </a:ext>
            </a:extLst>
          </p:cNvPr>
          <p:cNvSpPr/>
          <p:nvPr/>
        </p:nvSpPr>
        <p:spPr>
          <a:xfrm>
            <a:off x="6902603" y="2308303"/>
            <a:ext cx="4438186" cy="275435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just"/>
            <a:r>
              <a:rPr lang="en-GB" dirty="0"/>
              <a:t>In the image, We have renamed the columns ‘model’,’ </a:t>
            </a:r>
            <a:r>
              <a:rPr lang="en-GB" dirty="0" err="1"/>
              <a:t>os’</a:t>
            </a:r>
            <a:r>
              <a:rPr lang="en-GB" dirty="0"/>
              <a:t> &amp; ‘</a:t>
            </a:r>
            <a:r>
              <a:rPr lang="en-GB" dirty="0" err="1"/>
              <a:t>battery_capacity</a:t>
            </a:r>
            <a:r>
              <a:rPr lang="en-GB" dirty="0"/>
              <a:t>’ AS ‘Phone’, ’</a:t>
            </a:r>
            <a:r>
              <a:rPr lang="en-GB" dirty="0" err="1"/>
              <a:t>Operating_System</a:t>
            </a:r>
            <a:r>
              <a:rPr lang="en-GB" dirty="0"/>
              <a:t>’ &amp; ‘</a:t>
            </a:r>
            <a:r>
              <a:rPr lang="en-GB" dirty="0" err="1"/>
              <a:t>mAH</a:t>
            </a:r>
            <a:r>
              <a:rPr lang="en-GB" dirty="0"/>
              <a:t>’ respectively, using AS keyword and SELECT statement in MySQL Workbench. It definitely makes us understand the columns in a better way and thus making it more readable.</a:t>
            </a:r>
            <a:endParaRPr lang="en-IN" dirty="0"/>
          </a:p>
        </p:txBody>
      </p:sp>
      <p:pic>
        <p:nvPicPr>
          <p:cNvPr id="5" name="Picture 4">
            <a:extLst>
              <a:ext uri="{FF2B5EF4-FFF2-40B4-BE49-F238E27FC236}">
                <a16:creationId xmlns:a16="http://schemas.microsoft.com/office/drawing/2014/main" id="{F21BB274-9184-E0C3-3F40-7730D0E33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10" y="1683834"/>
            <a:ext cx="5901103" cy="4538546"/>
          </a:xfrm>
          <a:prstGeom prst="rect">
            <a:avLst/>
          </a:prstGeom>
        </p:spPr>
      </p:pic>
      <p:sp>
        <p:nvSpPr>
          <p:cNvPr id="3" name="Rectangle: Rounded Corners 2">
            <a:extLst>
              <a:ext uri="{FF2B5EF4-FFF2-40B4-BE49-F238E27FC236}">
                <a16:creationId xmlns:a16="http://schemas.microsoft.com/office/drawing/2014/main" id="{3BA91EDE-0BFF-C487-EB3E-57CE595D90B0}"/>
              </a:ext>
            </a:extLst>
          </p:cNvPr>
          <p:cNvSpPr/>
          <p:nvPr/>
        </p:nvSpPr>
        <p:spPr>
          <a:xfrm>
            <a:off x="5062654" y="122663"/>
            <a:ext cx="2066692" cy="6284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latin typeface="Berlin Sans FB Demi" panose="020E0802020502020306" pitchFamily="34" charset="0"/>
              </a:rPr>
              <a:t>ALIAS</a:t>
            </a:r>
            <a:endParaRPr lang="en-IN" sz="4400" dirty="0">
              <a:latin typeface="Berlin Sans FB Demi" panose="020E0802020502020306" pitchFamily="34" charset="0"/>
            </a:endParaRPr>
          </a:p>
        </p:txBody>
      </p:sp>
    </p:spTree>
    <p:extLst>
      <p:ext uri="{BB962C8B-B14F-4D97-AF65-F5344CB8AC3E}">
        <p14:creationId xmlns:p14="http://schemas.microsoft.com/office/powerpoint/2010/main" val="393091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2965B0-B8EB-F0F7-CA40-DA22DE27E669}"/>
              </a:ext>
            </a:extLst>
          </p:cNvPr>
          <p:cNvSpPr txBox="1"/>
          <p:nvPr/>
        </p:nvSpPr>
        <p:spPr>
          <a:xfrm>
            <a:off x="825190" y="818943"/>
            <a:ext cx="10515600" cy="738664"/>
          </a:xfrm>
          <a:prstGeom prst="rect">
            <a:avLst/>
          </a:prstGeom>
          <a:noFill/>
        </p:spPr>
        <p:txBody>
          <a:bodyPr wrap="square" rtlCol="0">
            <a:spAutoFit/>
          </a:bodyPr>
          <a:lstStyle/>
          <a:p>
            <a:pPr marL="285750" indent="-285750">
              <a:buFont typeface="Wingdings" panose="05000000000000000000" pitchFamily="2" charset="2"/>
              <a:buChar char="q"/>
            </a:pPr>
            <a:r>
              <a:rPr lang="en-GB" sz="1400" dirty="0">
                <a:latin typeface="Bookman Old Style" panose="02050604050505020204" pitchFamily="18" charset="0"/>
              </a:rPr>
              <a:t>DISTINCT keyword is used to retrieve only the unique values of a column.</a:t>
            </a:r>
            <a:endParaRPr lang="en-IN" sz="1400" dirty="0">
              <a:latin typeface="Bookman Old Style" panose="02050604050505020204" pitchFamily="18" charset="0"/>
            </a:endParaRPr>
          </a:p>
          <a:p>
            <a:pPr marL="285750" indent="-285750">
              <a:buFont typeface="Wingdings" panose="05000000000000000000" pitchFamily="2" charset="2"/>
              <a:buChar char="q"/>
            </a:pPr>
            <a:r>
              <a:rPr lang="en-IN" sz="1400" dirty="0">
                <a:latin typeface="Bookman Old Style" panose="02050604050505020204" pitchFamily="18" charset="0"/>
              </a:rPr>
              <a:t>Can be used to remove duplicates from the result set &amp; simplify data analysis.</a:t>
            </a:r>
          </a:p>
          <a:p>
            <a:pPr marL="285750" indent="-285750">
              <a:buFont typeface="Wingdings" panose="05000000000000000000" pitchFamily="2" charset="2"/>
              <a:buChar char="q"/>
            </a:pPr>
            <a:r>
              <a:rPr lang="en-GB" sz="1400" dirty="0">
                <a:latin typeface="Bookman Old Style" panose="02050604050505020204" pitchFamily="18" charset="0"/>
              </a:rPr>
              <a:t>Can be used for retrieving unique combinations in the table of a database.</a:t>
            </a:r>
            <a:endParaRPr lang="en-IN" sz="1400" dirty="0">
              <a:latin typeface="Bookman Old Style" panose="02050604050505020204" pitchFamily="18" charset="0"/>
            </a:endParaRPr>
          </a:p>
        </p:txBody>
      </p:sp>
      <p:sp>
        <p:nvSpPr>
          <p:cNvPr id="9" name="Rectangle 8">
            <a:extLst>
              <a:ext uri="{FF2B5EF4-FFF2-40B4-BE49-F238E27FC236}">
                <a16:creationId xmlns:a16="http://schemas.microsoft.com/office/drawing/2014/main" id="{B6C5E12D-BD19-A16B-7EC5-B20637610302}"/>
              </a:ext>
            </a:extLst>
          </p:cNvPr>
          <p:cNvSpPr/>
          <p:nvPr/>
        </p:nvSpPr>
        <p:spPr>
          <a:xfrm>
            <a:off x="6902603" y="2308303"/>
            <a:ext cx="4438186" cy="275435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just"/>
            <a:r>
              <a:rPr lang="en-GB" dirty="0"/>
              <a:t>In the image, We have used DISTINCT keyword in the SELECT statement to retrieve the unique combinations of ‘</a:t>
            </a:r>
            <a:r>
              <a:rPr lang="en-GB" dirty="0" err="1"/>
              <a:t>brand_name</a:t>
            </a:r>
            <a:r>
              <a:rPr lang="en-GB" dirty="0"/>
              <a:t>’ and ‘</a:t>
            </a:r>
            <a:r>
              <a:rPr lang="en-GB" dirty="0" err="1"/>
              <a:t>processor_brand</a:t>
            </a:r>
            <a:r>
              <a:rPr lang="en-GB" dirty="0"/>
              <a:t>’ from ‘smartphones’ table. Similarly, we can do it for a single column as well and get rid of the duplicates that will definitely simplify the data analysis.</a:t>
            </a:r>
            <a:endParaRPr lang="en-IN" dirty="0"/>
          </a:p>
        </p:txBody>
      </p:sp>
      <p:pic>
        <p:nvPicPr>
          <p:cNvPr id="7" name="Picture 6">
            <a:extLst>
              <a:ext uri="{FF2B5EF4-FFF2-40B4-BE49-F238E27FC236}">
                <a16:creationId xmlns:a16="http://schemas.microsoft.com/office/drawing/2014/main" id="{913F2F88-0582-421A-B8D6-205F0F2E2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10" y="1557606"/>
            <a:ext cx="5888145" cy="4664773"/>
          </a:xfrm>
          <a:prstGeom prst="rect">
            <a:avLst/>
          </a:prstGeom>
        </p:spPr>
      </p:pic>
      <p:sp>
        <p:nvSpPr>
          <p:cNvPr id="3" name="Rectangle: Rounded Corners 2">
            <a:extLst>
              <a:ext uri="{FF2B5EF4-FFF2-40B4-BE49-F238E27FC236}">
                <a16:creationId xmlns:a16="http://schemas.microsoft.com/office/drawing/2014/main" id="{4968D1FC-2F80-8D77-4B8A-2F6E615122AD}"/>
              </a:ext>
            </a:extLst>
          </p:cNvPr>
          <p:cNvSpPr/>
          <p:nvPr/>
        </p:nvSpPr>
        <p:spPr>
          <a:xfrm>
            <a:off x="4570141" y="102811"/>
            <a:ext cx="3051718" cy="6173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latin typeface="Berlin Sans FB Demi" panose="020E0802020502020306" pitchFamily="34" charset="0"/>
              </a:rPr>
              <a:t>DISTINCT</a:t>
            </a:r>
            <a:endParaRPr lang="en-IN" sz="4400" dirty="0">
              <a:latin typeface="Berlin Sans FB Demi" panose="020E0802020502020306" pitchFamily="34" charset="0"/>
            </a:endParaRPr>
          </a:p>
        </p:txBody>
      </p:sp>
    </p:spTree>
    <p:extLst>
      <p:ext uri="{BB962C8B-B14F-4D97-AF65-F5344CB8AC3E}">
        <p14:creationId xmlns:p14="http://schemas.microsoft.com/office/powerpoint/2010/main" val="1907793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2965B0-B8EB-F0F7-CA40-DA22DE27E669}"/>
              </a:ext>
            </a:extLst>
          </p:cNvPr>
          <p:cNvSpPr txBox="1"/>
          <p:nvPr/>
        </p:nvSpPr>
        <p:spPr>
          <a:xfrm>
            <a:off x="825190" y="818943"/>
            <a:ext cx="10515600" cy="1384995"/>
          </a:xfrm>
          <a:prstGeom prst="rect">
            <a:avLst/>
          </a:prstGeom>
          <a:noFill/>
        </p:spPr>
        <p:txBody>
          <a:bodyPr wrap="square" rtlCol="0">
            <a:spAutoFit/>
          </a:bodyPr>
          <a:lstStyle/>
          <a:p>
            <a:pPr marL="285750" indent="-285750">
              <a:buFont typeface="Wingdings" panose="05000000000000000000" pitchFamily="2" charset="2"/>
              <a:buChar char="q"/>
            </a:pPr>
            <a:r>
              <a:rPr lang="en-GB" sz="1400" dirty="0">
                <a:latin typeface="Bookman Old Style" panose="02050604050505020204" pitchFamily="18" charset="0"/>
              </a:rPr>
              <a:t>WHERE clause is used in SELECT, UPDATE, or, DELETE statement to filter out rows by specifying a condition.</a:t>
            </a:r>
            <a:endParaRPr lang="en-IN" sz="1400" dirty="0">
              <a:latin typeface="Bookman Old Style" panose="02050604050505020204" pitchFamily="18" charset="0"/>
            </a:endParaRPr>
          </a:p>
          <a:p>
            <a:pPr marL="285750" indent="-285750">
              <a:buFont typeface="Wingdings" panose="05000000000000000000" pitchFamily="2" charset="2"/>
              <a:buChar char="q"/>
            </a:pPr>
            <a:r>
              <a:rPr lang="en-IN" sz="1400" dirty="0">
                <a:latin typeface="Bookman Old Style" panose="02050604050505020204" pitchFamily="18" charset="0"/>
              </a:rPr>
              <a:t>WHERE clause can use logical operators such as AND, OR, and NOT to combine multiple conditions. </a:t>
            </a:r>
          </a:p>
          <a:p>
            <a:pPr marL="285750" indent="-285750">
              <a:buFont typeface="Wingdings" panose="05000000000000000000" pitchFamily="2" charset="2"/>
              <a:buChar char="q"/>
            </a:pPr>
            <a:r>
              <a:rPr lang="en-GB" sz="1400" dirty="0">
                <a:latin typeface="Bookman Old Style" panose="02050604050505020204" pitchFamily="18" charset="0"/>
              </a:rPr>
              <a:t>WHERE clause can also use various functions such as LIKE, IN, and BETWEEN to perform more complex comparisons. </a:t>
            </a:r>
          </a:p>
          <a:p>
            <a:pPr marL="285750" indent="-285750">
              <a:buFont typeface="Wingdings" panose="05000000000000000000" pitchFamily="2" charset="2"/>
              <a:buChar char="q"/>
            </a:pPr>
            <a:r>
              <a:rPr lang="en-GB" sz="1400" dirty="0">
                <a:latin typeface="Bookman Old Style" panose="02050604050505020204" pitchFamily="18" charset="0"/>
              </a:rPr>
              <a:t>Overall, the WHERE clause is a powerful tool in MySQL for filtering data &amp; retrieving only the rows that meet specific conditions. </a:t>
            </a:r>
            <a:endParaRPr lang="en-IN" sz="1400" dirty="0">
              <a:latin typeface="Bookman Old Style" panose="02050604050505020204" pitchFamily="18" charset="0"/>
            </a:endParaRPr>
          </a:p>
        </p:txBody>
      </p:sp>
      <p:sp>
        <p:nvSpPr>
          <p:cNvPr id="9" name="Rectangle 8">
            <a:extLst>
              <a:ext uri="{FF2B5EF4-FFF2-40B4-BE49-F238E27FC236}">
                <a16:creationId xmlns:a16="http://schemas.microsoft.com/office/drawing/2014/main" id="{B6C5E12D-BD19-A16B-7EC5-B20637610302}"/>
              </a:ext>
            </a:extLst>
          </p:cNvPr>
          <p:cNvSpPr/>
          <p:nvPr/>
        </p:nvSpPr>
        <p:spPr>
          <a:xfrm>
            <a:off x="7549376" y="2744321"/>
            <a:ext cx="3791414" cy="275435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just"/>
            <a:r>
              <a:rPr lang="en-GB" dirty="0"/>
              <a:t>In the image, we have used a simple condition to demonstrate the use of WHERE clause with SELECT statement in MySQL.</a:t>
            </a:r>
          </a:p>
          <a:p>
            <a:pPr algn="just"/>
            <a:r>
              <a:rPr lang="en-GB" dirty="0"/>
              <a:t>We wanted to find all the smartphones that are priced more than 50,000.</a:t>
            </a:r>
          </a:p>
          <a:p>
            <a:pPr algn="just"/>
            <a:r>
              <a:rPr lang="en-GB" dirty="0"/>
              <a:t>We simply used the WHERE clause, and provided with the condition, and you can see in the output that all the phones that meet our condition is displayed. </a:t>
            </a:r>
            <a:endParaRPr lang="en-IN" dirty="0"/>
          </a:p>
        </p:txBody>
      </p:sp>
      <p:pic>
        <p:nvPicPr>
          <p:cNvPr id="5" name="Picture 4">
            <a:extLst>
              <a:ext uri="{FF2B5EF4-FFF2-40B4-BE49-F238E27FC236}">
                <a16:creationId xmlns:a16="http://schemas.microsoft.com/office/drawing/2014/main" id="{283728AC-1B4E-A040-62E2-2C80BDE12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191" y="2203938"/>
            <a:ext cx="6483630" cy="3835119"/>
          </a:xfrm>
          <a:prstGeom prst="rect">
            <a:avLst/>
          </a:prstGeom>
        </p:spPr>
      </p:pic>
      <p:sp>
        <p:nvSpPr>
          <p:cNvPr id="3" name="Rectangle: Rounded Corners 2">
            <a:extLst>
              <a:ext uri="{FF2B5EF4-FFF2-40B4-BE49-F238E27FC236}">
                <a16:creationId xmlns:a16="http://schemas.microsoft.com/office/drawing/2014/main" id="{149F0418-904D-5B61-738D-F4D0E9E7969E}"/>
              </a:ext>
            </a:extLst>
          </p:cNvPr>
          <p:cNvSpPr/>
          <p:nvPr/>
        </p:nvSpPr>
        <p:spPr>
          <a:xfrm>
            <a:off x="4664927" y="82742"/>
            <a:ext cx="2836126" cy="6135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latin typeface="Berlin Sans FB Demi" panose="020E0802020502020306" pitchFamily="34" charset="0"/>
              </a:rPr>
              <a:t>WHERE</a:t>
            </a:r>
            <a:endParaRPr lang="en-IN" sz="4400" dirty="0">
              <a:latin typeface="Berlin Sans FB Demi" panose="020E0802020502020306" pitchFamily="34" charset="0"/>
            </a:endParaRPr>
          </a:p>
        </p:txBody>
      </p:sp>
    </p:spTree>
    <p:extLst>
      <p:ext uri="{BB962C8B-B14F-4D97-AF65-F5344CB8AC3E}">
        <p14:creationId xmlns:p14="http://schemas.microsoft.com/office/powerpoint/2010/main" val="3249275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2965B0-B8EB-F0F7-CA40-DA22DE27E669}"/>
              </a:ext>
            </a:extLst>
          </p:cNvPr>
          <p:cNvSpPr txBox="1"/>
          <p:nvPr/>
        </p:nvSpPr>
        <p:spPr>
          <a:xfrm>
            <a:off x="825190" y="897002"/>
            <a:ext cx="10515600" cy="954107"/>
          </a:xfrm>
          <a:prstGeom prst="rect">
            <a:avLst/>
          </a:prstGeom>
          <a:noFill/>
        </p:spPr>
        <p:txBody>
          <a:bodyPr wrap="square" rtlCol="0">
            <a:spAutoFit/>
          </a:bodyPr>
          <a:lstStyle/>
          <a:p>
            <a:pPr marL="285750" indent="-285750">
              <a:buFont typeface="Wingdings" panose="05000000000000000000" pitchFamily="2" charset="2"/>
              <a:buChar char="q"/>
            </a:pPr>
            <a:r>
              <a:rPr lang="en-GB" sz="1400" dirty="0">
                <a:latin typeface="Bookman Old Style" panose="02050604050505020204" pitchFamily="18" charset="0"/>
              </a:rPr>
              <a:t>AND is a logical operator used to combine two or more conditions in WHERE clause.</a:t>
            </a:r>
            <a:endParaRPr lang="en-IN" sz="1400" dirty="0">
              <a:latin typeface="Bookman Old Style" panose="02050604050505020204" pitchFamily="18" charset="0"/>
            </a:endParaRPr>
          </a:p>
          <a:p>
            <a:pPr marL="285750" indent="-285750">
              <a:buFont typeface="Wingdings" panose="05000000000000000000" pitchFamily="2" charset="2"/>
              <a:buChar char="q"/>
            </a:pPr>
            <a:r>
              <a:rPr lang="en-IN" sz="1400" dirty="0">
                <a:latin typeface="Bookman Old Style" panose="02050604050505020204" pitchFamily="18" charset="0"/>
              </a:rPr>
              <a:t>AND operator requires both the conditions to be true in order for a row to be selected.</a:t>
            </a:r>
          </a:p>
          <a:p>
            <a:pPr marL="285750" indent="-285750">
              <a:buFont typeface="Wingdings" panose="05000000000000000000" pitchFamily="2" charset="2"/>
              <a:buChar char="q"/>
            </a:pPr>
            <a:r>
              <a:rPr lang="en-GB" sz="1400" dirty="0">
                <a:latin typeface="Bookman Old Style" panose="02050604050505020204" pitchFamily="18" charset="0"/>
              </a:rPr>
              <a:t>Overall, AND operator is a powerful tool in MySQL for combining multiple conditions in a WHERE clause to filter data &amp; retrieve only the rows that meet all of the conditions. </a:t>
            </a:r>
          </a:p>
        </p:txBody>
      </p:sp>
      <p:sp>
        <p:nvSpPr>
          <p:cNvPr id="9" name="Rectangle 8">
            <a:extLst>
              <a:ext uri="{FF2B5EF4-FFF2-40B4-BE49-F238E27FC236}">
                <a16:creationId xmlns:a16="http://schemas.microsoft.com/office/drawing/2014/main" id="{B6C5E12D-BD19-A16B-7EC5-B20637610302}"/>
              </a:ext>
            </a:extLst>
          </p:cNvPr>
          <p:cNvSpPr/>
          <p:nvPr/>
        </p:nvSpPr>
        <p:spPr>
          <a:xfrm>
            <a:off x="6813396" y="2331726"/>
            <a:ext cx="3791414" cy="275435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just"/>
            <a:r>
              <a:rPr lang="en-GB" dirty="0"/>
              <a:t>In the image, we have a simple demonstration of how to use AND operator. We wanted to find all the phones with rating more than 80 and price less than 15000. We simply use AND operator between the conditions in the WHERE clause and get the required data from the massive dataset. </a:t>
            </a:r>
            <a:endParaRPr lang="en-IN" dirty="0"/>
          </a:p>
        </p:txBody>
      </p:sp>
      <p:pic>
        <p:nvPicPr>
          <p:cNvPr id="6" name="Picture 5">
            <a:extLst>
              <a:ext uri="{FF2B5EF4-FFF2-40B4-BE49-F238E27FC236}">
                <a16:creationId xmlns:a16="http://schemas.microsoft.com/office/drawing/2014/main" id="{F6F290F3-F3AD-7B9E-C077-1E1448AE0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10" y="1961658"/>
            <a:ext cx="5136995" cy="4308447"/>
          </a:xfrm>
          <a:prstGeom prst="rect">
            <a:avLst/>
          </a:prstGeom>
        </p:spPr>
      </p:pic>
      <p:sp>
        <p:nvSpPr>
          <p:cNvPr id="3" name="Rectangle: Rounded Corners 2">
            <a:extLst>
              <a:ext uri="{FF2B5EF4-FFF2-40B4-BE49-F238E27FC236}">
                <a16:creationId xmlns:a16="http://schemas.microsoft.com/office/drawing/2014/main" id="{4F34EBA7-28F9-CAD0-7839-80D0FC915C76}"/>
              </a:ext>
            </a:extLst>
          </p:cNvPr>
          <p:cNvSpPr/>
          <p:nvPr/>
        </p:nvSpPr>
        <p:spPr>
          <a:xfrm>
            <a:off x="4971586" y="94594"/>
            <a:ext cx="2033238" cy="58563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latin typeface="Berlin Sans FB Demi" panose="020E0802020502020306" pitchFamily="34" charset="0"/>
              </a:rPr>
              <a:t>AND</a:t>
            </a:r>
            <a:endParaRPr lang="en-IN" sz="4400" dirty="0">
              <a:latin typeface="Berlin Sans FB Demi" panose="020E0802020502020306" pitchFamily="34" charset="0"/>
            </a:endParaRPr>
          </a:p>
        </p:txBody>
      </p:sp>
    </p:spTree>
    <p:extLst>
      <p:ext uri="{BB962C8B-B14F-4D97-AF65-F5344CB8AC3E}">
        <p14:creationId xmlns:p14="http://schemas.microsoft.com/office/powerpoint/2010/main" val="6143300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337</TotalTime>
  <Words>1760</Words>
  <Application>Microsoft Office PowerPoint</Application>
  <PresentationFormat>Widescreen</PresentationFormat>
  <Paragraphs>151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Berlin Sans FB Demi</vt:lpstr>
      <vt:lpstr>Bookman Old Style</vt:lpstr>
      <vt:lpstr>Garamond</vt:lpstr>
      <vt:lpstr>Wingdings</vt:lpstr>
      <vt:lpstr>Organic</vt:lpstr>
      <vt:lpstr>MySQL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dc:title>
  <dc:creator>Rahul Pal</dc:creator>
  <cp:lastModifiedBy>Rahul Pal</cp:lastModifiedBy>
  <cp:revision>40</cp:revision>
  <dcterms:created xsi:type="dcterms:W3CDTF">2023-02-20T15:31:21Z</dcterms:created>
  <dcterms:modified xsi:type="dcterms:W3CDTF">2023-02-22T19:03:32Z</dcterms:modified>
</cp:coreProperties>
</file>