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83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  <p14:sldId id="283"/>
            <p14:sldId id="284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esh Thoke" initials="MT" lastIdx="1" clrIdx="0">
    <p:extLst>
      <p:ext uri="{19B8F6BF-5375-455C-9EA6-DF929625EA0E}">
        <p15:presenceInfo xmlns:p15="http://schemas.microsoft.com/office/powerpoint/2012/main" userId="390789abaa8f62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Kavirayani" userId="17f546291a688405" providerId="LiveId" clId="{CA50AABC-B703-4572-A4CE-6625EE0D51F2}"/>
    <pc:docChg chg="custSel modSld">
      <pc:chgData name="Priyanka Kavirayani" userId="17f546291a688405" providerId="LiveId" clId="{CA50AABC-B703-4572-A4CE-6625EE0D51F2}" dt="2024-01-15T10:20:10.057" v="45" actId="20577"/>
      <pc:docMkLst>
        <pc:docMk/>
      </pc:docMkLst>
      <pc:sldChg chg="modSp mod">
        <pc:chgData name="Priyanka Kavirayani" userId="17f546291a688405" providerId="LiveId" clId="{CA50AABC-B703-4572-A4CE-6625EE0D51F2}" dt="2024-01-15T10:19:26.902" v="29" actId="113"/>
        <pc:sldMkLst>
          <pc:docMk/>
          <pc:sldMk cId="1969584234" sldId="261"/>
        </pc:sldMkLst>
        <pc:spChg chg="mod">
          <ac:chgData name="Priyanka Kavirayani" userId="17f546291a688405" providerId="LiveId" clId="{CA50AABC-B703-4572-A4CE-6625EE0D51F2}" dt="2024-01-15T10:04:19.097" v="0"/>
          <ac:spMkLst>
            <pc:docMk/>
            <pc:sldMk cId="1969584234" sldId="261"/>
            <ac:spMk id="13" creationId="{5294FC26-E2BF-454F-B123-404EA194A3E3}"/>
          </ac:spMkLst>
        </pc:spChg>
        <pc:spChg chg="mod">
          <ac:chgData name="Priyanka Kavirayani" userId="17f546291a688405" providerId="LiveId" clId="{CA50AABC-B703-4572-A4CE-6625EE0D51F2}" dt="2024-01-15T10:19:26.902" v="29" actId="113"/>
          <ac:spMkLst>
            <pc:docMk/>
            <pc:sldMk cId="1969584234" sldId="261"/>
            <ac:spMk id="15" creationId="{D223119D-72DB-4091-AE4B-0A82DC881E79}"/>
          </ac:spMkLst>
        </pc:spChg>
      </pc:sldChg>
      <pc:sldChg chg="modSp mod">
        <pc:chgData name="Priyanka Kavirayani" userId="17f546291a688405" providerId="LiveId" clId="{CA50AABC-B703-4572-A4CE-6625EE0D51F2}" dt="2024-01-15T10:20:10.057" v="45" actId="20577"/>
        <pc:sldMkLst>
          <pc:docMk/>
          <pc:sldMk cId="893025881" sldId="282"/>
        </pc:sldMkLst>
        <pc:spChg chg="mod">
          <ac:chgData name="Priyanka Kavirayani" userId="17f546291a688405" providerId="LiveId" clId="{CA50AABC-B703-4572-A4CE-6625EE0D51F2}" dt="2024-01-15T10:20:10.057" v="45" actId="20577"/>
          <ac:spMkLst>
            <pc:docMk/>
            <pc:sldMk cId="893025881" sldId="282"/>
            <ac:spMk id="5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8T23:13:47.4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Bank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7450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Year Wise Loan Amount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Grade And Sub-grade Wise </a:t>
            </a:r>
            <a:r>
              <a:rPr lang="en-US" sz="1800" dirty="0" err="1"/>
              <a:t>Revol</a:t>
            </a:r>
            <a:r>
              <a:rPr lang="en-US" sz="1800" dirty="0"/>
              <a:t> 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Total Payment For Verified and Non-unverified 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State wise and Last Credit pull Wise Loan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Home Ownership vs Last Payment date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7622734" y="4036518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7977695" y="4531750"/>
            <a:ext cx="3760738" cy="1445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Mukesh </a:t>
            </a:r>
            <a:r>
              <a:rPr lang="en-US" sz="1200" u="sng" dirty="0" err="1"/>
              <a:t>Thoke</a:t>
            </a:r>
            <a:r>
              <a:rPr lang="en-US" sz="1200" u="sng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Mayur </a:t>
            </a:r>
            <a:r>
              <a:rPr lang="en-IN" dirty="0" err="1"/>
              <a:t>Gawand</a:t>
            </a:r>
            <a:r>
              <a:rPr lang="en-IN" dirty="0"/>
              <a:t>.</a:t>
            </a:r>
            <a:endParaRPr lang="en-US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Sandeep Kumar.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Rahul Pal.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Priyanka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/>
              <a:t>Adi Jyothi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                                     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ADF7DF-3148-7627-EA77-E4089010B927}"/>
              </a:ext>
            </a:extLst>
          </p:cNvPr>
          <p:cNvSpPr/>
          <p:nvPr/>
        </p:nvSpPr>
        <p:spPr>
          <a:xfrm>
            <a:off x="1382179" y="1484916"/>
            <a:ext cx="8901508" cy="588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KPI 1 : Year Wise Loan Amount Status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D1DB-297B-ACF9-AC60-B193A95B7F6E}"/>
              </a:ext>
            </a:extLst>
          </p:cNvPr>
          <p:cNvSpPr txBox="1"/>
          <p:nvPr/>
        </p:nvSpPr>
        <p:spPr>
          <a:xfrm>
            <a:off x="1382179" y="2266122"/>
            <a:ext cx="8901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</a:t>
            </a:r>
            <a:r>
              <a:rPr lang="en-US" sz="2400" dirty="0"/>
              <a:t>Insight </a:t>
            </a:r>
          </a:p>
          <a:p>
            <a:endParaRPr lang="en-US" dirty="0"/>
          </a:p>
          <a:p>
            <a:r>
              <a:rPr lang="en-US" dirty="0"/>
              <a:t>With the provided data, we can observe that banks lend loans in huge amounts as years pass by. In 2007 it was 2.22M and </a:t>
            </a:r>
          </a:p>
          <a:p>
            <a:r>
              <a:rPr lang="en-US" dirty="0"/>
              <a:t>2011 it was gone up to 260.51M.</a:t>
            </a:r>
          </a:p>
          <a:p>
            <a:r>
              <a:rPr lang="en-US" dirty="0"/>
              <a:t>lending loans in huge amounts as to be considered in both Pro and Con. </a:t>
            </a:r>
          </a:p>
          <a:p>
            <a:r>
              <a:rPr lang="en-US" dirty="0"/>
              <a:t>1. Pro – The survival of banks depends on the interest they receive from the loans </a:t>
            </a:r>
          </a:p>
          <a:p>
            <a:r>
              <a:rPr lang="en-US" dirty="0"/>
              <a:t>2. Con- If Banks won’t collect the EMI in are interests it will lead to NPA’s and it leads to the </a:t>
            </a:r>
            <a:r>
              <a:rPr lang="en-US" dirty="0" err="1"/>
              <a:t>improrper</a:t>
            </a:r>
            <a:r>
              <a:rPr lang="en-US" dirty="0"/>
              <a:t> functioning of banks.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758C98-E400-9EB6-3102-F796006D15B1}"/>
              </a:ext>
            </a:extLst>
          </p:cNvPr>
          <p:cNvSpPr/>
          <p:nvPr/>
        </p:nvSpPr>
        <p:spPr>
          <a:xfrm>
            <a:off x="1523999" y="1243893"/>
            <a:ext cx="8918713" cy="62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KPI 2 - Grade And Sub-grade Wise </a:t>
            </a:r>
            <a:r>
              <a:rPr lang="en-US" sz="1800" dirty="0" err="1"/>
              <a:t>Revol</a:t>
            </a:r>
            <a:r>
              <a:rPr lang="en-US" sz="1800" dirty="0"/>
              <a:t> Bal.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A642-B4D9-6980-CD01-A64CBA964193}"/>
              </a:ext>
            </a:extLst>
          </p:cNvPr>
          <p:cNvSpPr txBox="1"/>
          <p:nvPr/>
        </p:nvSpPr>
        <p:spPr>
          <a:xfrm>
            <a:off x="914400" y="1961323"/>
            <a:ext cx="1013791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Insight</a:t>
            </a:r>
          </a:p>
          <a:p>
            <a:endParaRPr lang="en-US" dirty="0"/>
          </a:p>
          <a:p>
            <a:r>
              <a:rPr lang="en-US" dirty="0"/>
              <a:t>What we observed is revolving balance for grade B is high then comes grade A and then grade C to G decreased.</a:t>
            </a:r>
          </a:p>
          <a:p>
            <a:endParaRPr lang="en-US" dirty="0"/>
          </a:p>
          <a:p>
            <a:pPr algn="ctr"/>
            <a:r>
              <a:rPr lang="en-US" sz="2000" dirty="0"/>
              <a:t>Suggestion </a:t>
            </a:r>
          </a:p>
          <a:p>
            <a:endParaRPr lang="en-US" dirty="0"/>
          </a:p>
          <a:p>
            <a:r>
              <a:rPr lang="en-US" dirty="0"/>
              <a:t>In the case of home loans if Customers are paying EMI more than the calculated EMI for a period then the bank will incur less interest</a:t>
            </a:r>
          </a:p>
          <a:p>
            <a:r>
              <a:rPr lang="en-US" dirty="0"/>
              <a:t>and it will have less profit. so the bank has to encourage them to pay EMI for longtime </a:t>
            </a:r>
          </a:p>
          <a:p>
            <a:r>
              <a:rPr lang="en-US" dirty="0"/>
              <a:t>Also, for Customers who are using credit cards the revolving balance Payment will be high as they don’t want to pay interest.</a:t>
            </a:r>
          </a:p>
          <a:p>
            <a:r>
              <a:rPr lang="en-US" dirty="0"/>
              <a:t>Credit cards are the most common type of revolving credit. Customers can pay more than the minimum or even the full balance. </a:t>
            </a:r>
          </a:p>
          <a:p>
            <a:r>
              <a:rPr lang="en-US" dirty="0"/>
              <a:t>If you don't pay the full balance, you will be charged interest on the remaining amount. if the customers pay within the time then banks won't get benefitted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28DAB0-AAB7-2987-8CC7-18BF2183650C}"/>
              </a:ext>
            </a:extLst>
          </p:cNvPr>
          <p:cNvSpPr/>
          <p:nvPr/>
        </p:nvSpPr>
        <p:spPr>
          <a:xfrm>
            <a:off x="1382178" y="1383559"/>
            <a:ext cx="9299074" cy="564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3 - Total Payment for Verified Status Vs Total Payment for Non Verified Status</a:t>
            </a:r>
          </a:p>
        </p:txBody>
      </p:sp>
      <p:sp>
        <p:nvSpPr>
          <p:cNvPr id="12" name="TextBox 2D 1">
            <a:extLst>
              <a:ext uri="{FF2B5EF4-FFF2-40B4-BE49-F238E27FC236}">
                <a16:creationId xmlns:a16="http://schemas.microsoft.com/office/drawing/2014/main" id="{57938146-9138-EF5B-96AA-A05D40AC8ACF}"/>
              </a:ext>
            </a:extLst>
          </p:cNvPr>
          <p:cNvSpPr txBox="1"/>
          <p:nvPr/>
        </p:nvSpPr>
        <p:spPr>
          <a:xfrm>
            <a:off x="1382178" y="2050918"/>
            <a:ext cx="262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C0CB-9646-7678-5494-40B459313922}"/>
              </a:ext>
            </a:extLst>
          </p:cNvPr>
          <p:cNvSpPr txBox="1"/>
          <p:nvPr/>
        </p:nvSpPr>
        <p:spPr>
          <a:xfrm>
            <a:off x="1382179" y="758041"/>
            <a:ext cx="929907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Insight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from the visualization, we observed the combination of both verified and nonverified payments is equals to 373M, and in that 220M verified and </a:t>
            </a:r>
          </a:p>
          <a:p>
            <a:r>
              <a:rPr lang="en-US" dirty="0"/>
              <a:t>154M not verified.</a:t>
            </a:r>
          </a:p>
          <a:p>
            <a:endParaRPr lang="en-US" dirty="0"/>
          </a:p>
          <a:p>
            <a:pPr algn="ctr"/>
            <a:r>
              <a:rPr lang="en-US" sz="2000" dirty="0"/>
              <a:t>suggestion </a:t>
            </a:r>
          </a:p>
          <a:p>
            <a:endParaRPr lang="en-US" dirty="0"/>
          </a:p>
          <a:p>
            <a:r>
              <a:rPr lang="en-US" dirty="0"/>
              <a:t>Banks as to decrease the lending to non-verified customers as there will be defaulters and this leads to loss. And bank needs to focus on </a:t>
            </a:r>
          </a:p>
          <a:p>
            <a:r>
              <a:rPr lang="en-US" dirty="0"/>
              <a:t>non-verified customers and make them repay.</a:t>
            </a:r>
          </a:p>
          <a:p>
            <a:r>
              <a:rPr lang="en-US" dirty="0"/>
              <a:t>It has to lend only to verified customers equal 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71BA9B-7151-DA53-C804-376D95019A5C}"/>
              </a:ext>
            </a:extLst>
          </p:cNvPr>
          <p:cNvSpPr/>
          <p:nvPr/>
        </p:nvSpPr>
        <p:spPr>
          <a:xfrm>
            <a:off x="1298713" y="1298713"/>
            <a:ext cx="9568070" cy="538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 4 - State wise and </a:t>
            </a:r>
            <a:r>
              <a:rPr lang="en-US" dirty="0" err="1"/>
              <a:t>last_credit_pull_d</a:t>
            </a:r>
            <a:r>
              <a:rPr lang="en-US" dirty="0"/>
              <a:t> wise loan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11E8B-68FB-4A48-E224-5CEFDA5358AA}"/>
              </a:ext>
            </a:extLst>
          </p:cNvPr>
          <p:cNvSpPr txBox="1"/>
          <p:nvPr/>
        </p:nvSpPr>
        <p:spPr>
          <a:xfrm>
            <a:off x="1550503" y="2001152"/>
            <a:ext cx="918375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Insight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Charged off a loan for the state – CA was high with a count 492 compared to other states it was high in number</a:t>
            </a:r>
          </a:p>
          <a:p>
            <a:endParaRPr lang="en-US" dirty="0"/>
          </a:p>
          <a:p>
            <a:pPr algn="ctr"/>
            <a:r>
              <a:rPr lang="en-US" sz="2000" dirty="0"/>
              <a:t>Suggestion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bank has to follow up with the customers as much as possible to repay before they are moved to charged-off status.</a:t>
            </a:r>
          </a:p>
        </p:txBody>
      </p:sp>
    </p:spTree>
    <p:extLst>
      <p:ext uri="{BB962C8B-B14F-4D97-AF65-F5344CB8AC3E}">
        <p14:creationId xmlns:p14="http://schemas.microsoft.com/office/powerpoint/2010/main" val="2978492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D8059-CCAD-A574-B23E-E9B18DB0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2054087"/>
            <a:ext cx="10983131" cy="4122876"/>
          </a:xfrm>
        </p:spPr>
        <p:txBody>
          <a:bodyPr/>
          <a:lstStyle/>
          <a:p>
            <a:pPr algn="ctr"/>
            <a:r>
              <a:rPr lang="en-US" sz="2000" dirty="0"/>
              <a:t>Insight</a:t>
            </a:r>
          </a:p>
          <a:p>
            <a:r>
              <a:rPr lang="en-US" sz="1800" dirty="0"/>
              <a:t> Look for trends in key financial metrics such as net interest margin, return on assets (ROA), return on equity (ROE), and efficiency ratio* Review the bank's income statement, balance sheet, and cash flow statement</a:t>
            </a:r>
          </a:p>
          <a:p>
            <a:pPr algn="ctr"/>
            <a:r>
              <a:rPr lang="en-US" sz="2000" dirty="0"/>
              <a:t>Suggestion</a:t>
            </a:r>
          </a:p>
          <a:p>
            <a:r>
              <a:rPr lang="en-US" sz="1800" dirty="0"/>
              <a:t>The last payment date refers to the most recent date on which a borrower made a payment towards their mortgage or housing loan. It indicates the current status of the loan and can provide insights into the borrower’s repayment behavior and financial stability. </a:t>
            </a:r>
          </a:p>
          <a:p>
            <a:r>
              <a:rPr lang="en-US" sz="1800" dirty="0"/>
              <a:t>Home Ownership: Homeownership refers to the legal possession and control of a residential property by an individual or entity. It signifies the ownership stake that a person has in a home, usually obtained through purchasing or financing the property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2BFAF-673B-D399-6FFC-E0E7C6BC30A2}"/>
              </a:ext>
            </a:extLst>
          </p:cNvPr>
          <p:cNvSpPr/>
          <p:nvPr/>
        </p:nvSpPr>
        <p:spPr>
          <a:xfrm>
            <a:off x="1298713" y="1298713"/>
            <a:ext cx="9568070" cy="538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KPI 5 - Home Ownership vs Last Payment date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2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1987259" y="2561674"/>
            <a:ext cx="7766738" cy="544904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 Made By All Team Members are </a:t>
            </a: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Mukesh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Thoke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Mayur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Gawand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Sandeep Kumar</a:t>
            </a: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Rahul Pal</a:t>
            </a: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 Priyanka</a:t>
            </a: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Adi Jyothi</a:t>
            </a: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Tell Me Button Close-up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" y="2834126"/>
            <a:ext cx="1269672" cy="11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{85FDED64-CE6E-47B7-8348-AE369856BE52}tf16411177_win32</Template>
  <TotalTime>478</TotalTime>
  <Words>643</Words>
  <Application>Microsoft Office PowerPoint</Application>
  <PresentationFormat>Widescreen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Get Started with 3D</vt:lpstr>
      <vt:lpstr>Bank Analysis </vt:lpstr>
      <vt:lpstr>                                    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Analysis </dc:title>
  <dc:creator>Rahul Pal</dc:creator>
  <cp:lastModifiedBy>Mukesh Thoke</cp:lastModifiedBy>
  <cp:revision>33</cp:revision>
  <dcterms:created xsi:type="dcterms:W3CDTF">2024-01-11T14:04:48Z</dcterms:created>
  <dcterms:modified xsi:type="dcterms:W3CDTF">2024-02-08T10:20:06Z</dcterms:modified>
</cp:coreProperties>
</file>