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96348282551643E-2"/>
          <c:y val="5.0711244077537285E-2"/>
          <c:w val="0.90544809616189281"/>
          <c:h val="0.681290230573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7275648"/>
        <c:axId val="177277184"/>
      </c:barChart>
      <c:catAx>
        <c:axId val="1772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7277184"/>
        <c:crosses val="autoZero"/>
        <c:auto val="1"/>
        <c:lblAlgn val="ctr"/>
        <c:lblOffset val="100"/>
        <c:noMultiLvlLbl val="0"/>
      </c:catAx>
      <c:valAx>
        <c:axId val="177277184"/>
        <c:scaling>
          <c:orientation val="minMax"/>
          <c:max val="2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772756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985761154855641"/>
          <c:y val="0.118149445377113"/>
          <c:w val="0.58472900262467187"/>
          <c:h val="7.546334678281922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1218042189171E-2"/>
          <c:y val="2.8499317946210623E-2"/>
          <c:w val="0.92630757266452801"/>
          <c:h val="0.73499830320297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7307648"/>
        <c:axId val="177311104"/>
      </c:barChart>
      <c:catAx>
        <c:axId val="1773076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7311104"/>
        <c:crosses val="autoZero"/>
        <c:auto val="1"/>
        <c:lblAlgn val="ctr"/>
        <c:lblOffset val="100"/>
        <c:noMultiLvlLbl val="0"/>
      </c:catAx>
      <c:valAx>
        <c:axId val="177311104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773076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420423835909401"/>
          <c:y val="0.8406379148335229"/>
          <c:w val="0.23159142607174102"/>
          <c:h val="4.641745410916943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2.18723E-7</cdr:x>
      <cdr:y>0.86228</cdr:y>
    </cdr:from>
    <cdr:to>
      <cdr:x>1</cdr:x>
      <cdr:y>0.95618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" y="2624139"/>
          <a:ext cx="4571999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 smtClean="0"/>
            <a:t>Server Side </a:t>
          </a:r>
          <a:r>
            <a:rPr lang="en-US" sz="1600" dirty="0"/>
            <a:t>Frameworks Popularity Across Websites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/>
            <a:t>Client Side Frameworks Popularity Across Websites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5194"/>
            <a:ext cx="9144000" cy="2387600"/>
          </a:xfrm>
        </p:spPr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7777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50000"/>
              </a:lnSpc>
            </a:pPr>
            <a:r>
              <a:rPr lang="en-US" dirty="0" smtClean="0"/>
              <a:t>By </a:t>
            </a:r>
            <a:endParaRPr lang="en-US" dirty="0" smtClean="0"/>
          </a:p>
          <a:p>
            <a:pPr algn="r"/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029"/>
            <a:ext cx="10515600" cy="4351338"/>
          </a:xfrm>
        </p:spPr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Plain </a:t>
            </a:r>
            <a:r>
              <a:rPr lang="en-US" b="1" dirty="0" smtClean="0"/>
              <a:t>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47737"/>
              </p:ext>
            </p:extLst>
          </p:nvPr>
        </p:nvGraphicFramePr>
        <p:xfrm>
          <a:off x="1173132" y="1075875"/>
          <a:ext cx="7070535" cy="1842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003"/>
                <a:gridCol w="3546532"/>
              </a:tblGrid>
              <a:tr h="40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3071"/>
              </p:ext>
            </p:extLst>
          </p:nvPr>
        </p:nvGraphicFramePr>
        <p:xfrm>
          <a:off x="1151206" y="4128817"/>
          <a:ext cx="7104184" cy="1842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774"/>
                <a:gridCol w="3563410"/>
              </a:tblGrid>
              <a:tr h="409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123,174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77,072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/>
              <a:t>What is scalability?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How can frameworks be scalable?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Supporting frameworks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RESTful architecture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Caching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Data centric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Batch Processing 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Scalability techniques employed by Spring, Django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Some highly scaled success stories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Django – Disqus.com, Instagram, BitBucket.com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Ruby on Rails – Basecamp.com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Spring – Bank of America, HSBC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What is Security?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Rails: </a:t>
            </a:r>
            <a:r>
              <a:rPr lang="en-US" sz="2800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devise</a:t>
            </a:r>
            <a:r>
              <a:rPr lang="en-US" dirty="0" smtClean="0"/>
              <a:t>, brakeman, secure headers, rack attack, code sake-dawn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Spring: 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Acegi</a:t>
            </a:r>
            <a:r>
              <a:rPr lang="en-US" dirty="0" smtClean="0"/>
              <a:t>/Spring </a:t>
            </a:r>
            <a:r>
              <a:rPr lang="en-US" dirty="0" smtClean="0"/>
              <a:t>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Grails: 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Spring </a:t>
            </a:r>
            <a:r>
              <a:rPr lang="en-US" dirty="0" smtClean="0"/>
              <a:t>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Django: 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Cross </a:t>
            </a:r>
            <a:r>
              <a:rPr lang="en-US" dirty="0"/>
              <a:t>site scripting (XSS) </a:t>
            </a:r>
            <a:r>
              <a:rPr lang="en-US" dirty="0" smtClean="0"/>
              <a:t>protection,</a:t>
            </a:r>
            <a:r>
              <a:rPr lang="en-US" dirty="0"/>
              <a:t> Cross site request forgery (CSRF</a:t>
            </a:r>
            <a:r>
              <a:rPr lang="en-US" dirty="0" smtClean="0"/>
              <a:t>) protection</a:t>
            </a:r>
            <a:r>
              <a:rPr lang="en-US" dirty="0" smtClean="0"/>
              <a:t>, </a:t>
            </a:r>
            <a:r>
              <a:rPr lang="en-US" dirty="0"/>
              <a:t>SQL injection </a:t>
            </a:r>
            <a:r>
              <a:rPr lang="en-US" dirty="0" smtClean="0"/>
              <a:t>protection,</a:t>
            </a:r>
            <a:r>
              <a:rPr lang="en-US" dirty="0"/>
              <a:t> Clickjacking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Inconsistency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Bandwidth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Server load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Caching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User Experience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Uniformity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400" dirty="0" smtClean="0"/>
              <a:t>Conclusion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</a:pPr>
            <a:r>
              <a:rPr lang="en-US" dirty="0"/>
              <a:t>What are </a:t>
            </a:r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frameworks?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Don’t </a:t>
            </a:r>
            <a:r>
              <a:rPr lang="en-US" dirty="0"/>
              <a:t>call us, we’ll call </a:t>
            </a:r>
            <a:r>
              <a:rPr lang="en-US" dirty="0" smtClean="0"/>
              <a:t>you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/>
              <a:t>The past, the present and the possible future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good framework provides best practices and helps set industry standards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430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456600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benchmarks </a:t>
            </a:r>
            <a:r>
              <a:rPr lang="en-US" dirty="0" smtClean="0"/>
              <a:t>?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 </a:t>
            </a:r>
            <a:r>
              <a:rPr lang="en-US" dirty="0" smtClean="0"/>
              <a:t>TechEmpower.com  </a:t>
            </a:r>
            <a:r>
              <a:rPr lang="en-US" dirty="0" smtClean="0"/>
              <a:t>test results </a:t>
            </a:r>
            <a:r>
              <a:rPr lang="en-US" dirty="0" smtClean="0"/>
              <a:t>with</a:t>
            </a:r>
            <a:endParaRPr lang="en-US" dirty="0" smtClean="0"/>
          </a:p>
          <a:p>
            <a:pPr lvl="1"/>
            <a:r>
              <a:rPr lang="en-US" sz="2800" b="1" dirty="0"/>
              <a:t>JSON </a:t>
            </a:r>
            <a:r>
              <a:rPr lang="en-US" sz="2800" b="1" dirty="0" smtClean="0"/>
              <a:t>serialization</a:t>
            </a:r>
            <a:endParaRPr lang="en-US" sz="2800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6391"/>
              </p:ext>
            </p:extLst>
          </p:nvPr>
        </p:nvGraphicFramePr>
        <p:xfrm>
          <a:off x="1397487" y="4119490"/>
          <a:ext cx="7324482" cy="198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0571"/>
                <a:gridCol w="3673911"/>
              </a:tblGrid>
              <a:tr h="431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97,354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81,388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2,377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159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6136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41526"/>
              </p:ext>
            </p:extLst>
          </p:nvPr>
        </p:nvGraphicFramePr>
        <p:xfrm>
          <a:off x="1123070" y="1264825"/>
          <a:ext cx="7289410" cy="163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3091"/>
                <a:gridCol w="3656319"/>
              </a:tblGrid>
              <a:tr h="3552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60,521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55,291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9,245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2,573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3805"/>
              </p:ext>
            </p:extLst>
          </p:nvPr>
        </p:nvGraphicFramePr>
        <p:xfrm>
          <a:off x="1225912" y="4322154"/>
          <a:ext cx="7282278" cy="179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537"/>
                <a:gridCol w="3652741"/>
              </a:tblGrid>
              <a:tr h="394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3,916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3,393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1,698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1,498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374</Words>
  <Application>Microsoft Office PowerPoint</Application>
  <PresentationFormat>Custom</PresentationFormat>
  <Paragraphs>140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Rahul</cp:lastModifiedBy>
  <cp:revision>102</cp:revision>
  <dcterms:created xsi:type="dcterms:W3CDTF">2015-04-26T19:19:55Z</dcterms:created>
  <dcterms:modified xsi:type="dcterms:W3CDTF">2015-04-27T05:43:12Z</dcterms:modified>
</cp:coreProperties>
</file>