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64" r:id="rId5"/>
    <p:sldId id="263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60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996348282551643E-2"/>
          <c:y val="5.0711244077537285E-2"/>
          <c:w val="0.90544809616189281"/>
          <c:h val="0.6812902305734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Django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93323</c:v>
                </c:pt>
                <c:pt idx="1">
                  <c:v>13850</c:v>
                </c:pt>
                <c:pt idx="2" formatCode="General">
                  <c:v>838</c:v>
                </c:pt>
                <c:pt idx="3">
                  <c:v>31500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62704</c:v>
                </c:pt>
                <c:pt idx="1">
                  <c:v>5436</c:v>
                </c:pt>
                <c:pt idx="2" formatCode="General">
                  <c:v>116</c:v>
                </c:pt>
                <c:pt idx="3">
                  <c:v>120000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Ruby on 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200607</c:v>
                </c:pt>
                <c:pt idx="1">
                  <c:v>25748</c:v>
                </c:pt>
                <c:pt idx="2" formatCode="General">
                  <c:v>2675</c:v>
                </c:pt>
                <c:pt idx="3">
                  <c:v>80600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21269</c:v>
                </c:pt>
                <c:pt idx="1">
                  <c:v>1288</c:v>
                </c:pt>
                <c:pt idx="2" formatCode="General">
                  <c:v>154</c:v>
                </c:pt>
                <c:pt idx="3">
                  <c:v>3770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7273800"/>
        <c:axId val="166999760"/>
      </c:barChart>
      <c:catAx>
        <c:axId val="16727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6999760"/>
        <c:crosses val="autoZero"/>
        <c:auto val="1"/>
        <c:lblAlgn val="ctr"/>
        <c:lblOffset val="100"/>
        <c:noMultiLvlLbl val="0"/>
      </c:catAx>
      <c:valAx>
        <c:axId val="166999760"/>
        <c:scaling>
          <c:orientation val="minMax"/>
          <c:max val="200000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67273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985761154855641"/>
          <c:y val="0.118149445377113"/>
          <c:w val="0.58472900262467187"/>
          <c:h val="7.546334678281922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11218042189171E-2"/>
          <c:y val="2.8499317946210623E-2"/>
          <c:w val="0.92630757266452801"/>
          <c:h val="0.73499830320297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AngularJS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Sheet1!$K$4:$K$7</c:f>
              <c:numCache>
                <c:formatCode>#,##0</c:formatCode>
                <c:ptCount val="4"/>
                <c:pt idx="0">
                  <c:v>89900</c:v>
                </c:pt>
                <c:pt idx="1">
                  <c:v>37695</c:v>
                </c:pt>
                <c:pt idx="2">
                  <c:v>1219</c:v>
                </c:pt>
                <c:pt idx="3">
                  <c:v>120000</c:v>
                </c:pt>
              </c:numCache>
            </c:numRef>
          </c:val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Backbone.js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Sheet1!$L$4:$L$7</c:f>
              <c:numCache>
                <c:formatCode>#,##0</c:formatCode>
                <c:ptCount val="4"/>
                <c:pt idx="0">
                  <c:v>17806</c:v>
                </c:pt>
                <c:pt idx="1">
                  <c:v>21483</c:v>
                </c:pt>
                <c:pt idx="2" formatCode="General">
                  <c:v>255</c:v>
                </c:pt>
                <c:pt idx="3">
                  <c:v>15900</c:v>
                </c:pt>
              </c:numCache>
            </c:numRef>
          </c:val>
        </c:ser>
        <c:ser>
          <c:idx val="2"/>
          <c:order val="2"/>
          <c:tx>
            <c:strRef>
              <c:f>Sheet1!$M$3</c:f>
              <c:strCache>
                <c:ptCount val="1"/>
                <c:pt idx="0">
                  <c:v>Ember.js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Sheet1!$M$4:$M$7</c:f>
              <c:numCache>
                <c:formatCode>#,##0</c:formatCode>
                <c:ptCount val="4"/>
                <c:pt idx="0">
                  <c:v>14823</c:v>
                </c:pt>
                <c:pt idx="1">
                  <c:v>13464</c:v>
                </c:pt>
                <c:pt idx="2" formatCode="General">
                  <c:v>476</c:v>
                </c:pt>
                <c:pt idx="3">
                  <c:v>10200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67886080"/>
        <c:axId val="167024688"/>
      </c:barChart>
      <c:catAx>
        <c:axId val="1678860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7024688"/>
        <c:crosses val="autoZero"/>
        <c:auto val="1"/>
        <c:lblAlgn val="ctr"/>
        <c:lblOffset val="100"/>
        <c:noMultiLvlLbl val="0"/>
      </c:catAx>
      <c:valAx>
        <c:axId val="167024688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crossAx val="1678860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420423835909401"/>
          <c:y val="0.8406379148335229"/>
          <c:w val="0.23159142607174102"/>
          <c:h val="4.641745410916943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2.18723E-7</cdr:x>
      <cdr:y>0.86228</cdr:y>
    </cdr:from>
    <cdr:to>
      <cdr:x>1</cdr:x>
      <cdr:y>0.95618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" y="2624139"/>
          <a:ext cx="4571999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 smtClean="0"/>
            <a:t>Server Side </a:t>
          </a:r>
          <a:r>
            <a:rPr lang="en-US" sz="1600" dirty="0"/>
            <a:t>Frameworks Popularity Across Websites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0.90725</cdr:y>
    </cdr:from>
    <cdr:to>
      <cdr:x>1</cdr:x>
      <cdr:y>0.98983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947057" y="4488672"/>
          <a:ext cx="10287000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dirty="0"/>
            <a:t>Client Side Frameworks Popularity Across Websites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342C-9528-4A83-9267-FAEFCF36C1EA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EC07-7A61-4ABE-949C-7F66E38D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/efficiency is the quality of system outputs in response to user inputs.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65D7-DFEA-410F-BB0F-2DEC2747E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 is defined as the ability of the system to handle a growing amount of work in a </a:t>
            </a:r>
          </a:p>
          <a:p>
            <a:r>
              <a:rPr lang="en-US" dirty="0" smtClean="0"/>
              <a:t>capable manner or its ability to be enlarged to accommodate said growth.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91EA-C8E5-48A4-AA2A-7FCD123F8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9B0-8622-4893-9484-0ED7ACF5860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FRAMEWORK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Rahul Parekh(</a:t>
            </a:r>
            <a:r>
              <a:rPr lang="en-US" dirty="0" err="1" smtClean="0"/>
              <a:t>rbparekh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Nikhil Aravind(</a:t>
            </a:r>
            <a:r>
              <a:rPr lang="en-US" dirty="0" err="1" smtClean="0"/>
              <a:t>naravind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        Manasa Mannava(</a:t>
            </a:r>
            <a:r>
              <a:rPr lang="en-US" dirty="0" err="1" smtClean="0"/>
              <a:t>mmannava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Aaditya Maheshwari(amahesh3)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69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b="1" dirty="0" smtClean="0"/>
              <a:t>Data Updates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Plain Text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70092"/>
              </p:ext>
            </p:extLst>
          </p:nvPr>
        </p:nvGraphicFramePr>
        <p:xfrm>
          <a:off x="1173132" y="1638582"/>
          <a:ext cx="7070535" cy="1842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4003"/>
                <a:gridCol w="3546532"/>
              </a:tblGrid>
              <a:tr h="405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0285"/>
              </p:ext>
            </p:extLst>
          </p:nvPr>
        </p:nvGraphicFramePr>
        <p:xfrm>
          <a:off x="1209822" y="4199156"/>
          <a:ext cx="7104184" cy="1842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0774"/>
                <a:gridCol w="3563410"/>
              </a:tblGrid>
              <a:tr h="409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123,174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77,072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111"/>
            <a:ext cx="10515600" cy="512781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What is scalability?</a:t>
            </a:r>
          </a:p>
          <a:p>
            <a:r>
              <a:rPr lang="en-US" sz="3000" dirty="0" smtClean="0"/>
              <a:t>How can frameworks be scalable?</a:t>
            </a:r>
          </a:p>
          <a:p>
            <a:r>
              <a:rPr lang="en-US" sz="3000" dirty="0" smtClean="0"/>
              <a:t>Supporting frameworks</a:t>
            </a:r>
          </a:p>
          <a:p>
            <a:pPr lvl="1"/>
            <a:r>
              <a:rPr lang="en-US" sz="3000" dirty="0" smtClean="0"/>
              <a:t>RESTful architecture</a:t>
            </a:r>
          </a:p>
          <a:p>
            <a:pPr lvl="1"/>
            <a:r>
              <a:rPr lang="en-US" sz="3000" dirty="0" smtClean="0"/>
              <a:t>Caching</a:t>
            </a:r>
          </a:p>
          <a:p>
            <a:pPr lvl="1"/>
            <a:r>
              <a:rPr lang="en-US" sz="3000" dirty="0" smtClean="0"/>
              <a:t>Data centric</a:t>
            </a:r>
          </a:p>
          <a:p>
            <a:pPr lvl="1"/>
            <a:r>
              <a:rPr lang="en-US" sz="3000" dirty="0" smtClean="0"/>
              <a:t>Batch Processing </a:t>
            </a:r>
          </a:p>
          <a:p>
            <a:r>
              <a:rPr lang="en-US" sz="3000" dirty="0" smtClean="0"/>
              <a:t>Scalability techniques employed by Spring, Django</a:t>
            </a:r>
          </a:p>
          <a:p>
            <a:r>
              <a:rPr lang="en-US" sz="3000" dirty="0" smtClean="0"/>
              <a:t>Some highly scaled success stories</a:t>
            </a:r>
          </a:p>
          <a:p>
            <a:pPr lvl="1"/>
            <a:r>
              <a:rPr lang="en-US" sz="3000" dirty="0" smtClean="0"/>
              <a:t>Django – Disqus.com, Instagram, BitBucket.com</a:t>
            </a:r>
          </a:p>
          <a:p>
            <a:pPr lvl="1"/>
            <a:r>
              <a:rPr lang="en-US" sz="3000" dirty="0" smtClean="0"/>
              <a:t>Ruby on Rails – Basecamp.com</a:t>
            </a:r>
          </a:p>
          <a:p>
            <a:pPr lvl="1"/>
            <a:r>
              <a:rPr lang="en-US" sz="3000" dirty="0" smtClean="0"/>
              <a:t>Spring – Bank of America, HSBC</a:t>
            </a:r>
          </a:p>
          <a:p>
            <a:pPr lvl="1"/>
            <a:r>
              <a:rPr lang="en-US" sz="3000" dirty="0" smtClean="0"/>
              <a:t>Grails – LinkedIn.com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97"/>
            <a:ext cx="11072446" cy="5408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What is Security?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Security features in </a:t>
            </a:r>
          </a:p>
          <a:p>
            <a:pPr lvl="1"/>
            <a:r>
              <a:rPr lang="en-US" sz="2800" dirty="0" smtClean="0"/>
              <a:t>Rails: </a:t>
            </a:r>
          </a:p>
          <a:p>
            <a:pPr marL="457200" lvl="1" indent="0">
              <a:buNone/>
            </a:pPr>
            <a:r>
              <a:rPr lang="en-US" sz="2800" dirty="0" smtClean="0"/>
              <a:t>	devise, brakeman, secure headers, rack attack, code sake-dawn </a:t>
            </a:r>
          </a:p>
          <a:p>
            <a:pPr lvl="1"/>
            <a:r>
              <a:rPr lang="en-US" sz="2800" dirty="0" smtClean="0"/>
              <a:t>Spring: 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Acegi/Spring </a:t>
            </a:r>
            <a:r>
              <a:rPr lang="en-US" sz="2800" dirty="0" smtClean="0"/>
              <a:t>Security</a:t>
            </a:r>
          </a:p>
          <a:p>
            <a:pPr lvl="1"/>
            <a:r>
              <a:rPr lang="en-US" sz="2800" dirty="0" smtClean="0"/>
              <a:t>Grails: 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Spring </a:t>
            </a:r>
            <a:r>
              <a:rPr lang="en-US" sz="2800" dirty="0" smtClean="0"/>
              <a:t>Security</a:t>
            </a:r>
          </a:p>
          <a:p>
            <a:pPr lvl="1"/>
            <a:r>
              <a:rPr lang="en-US" sz="2800" dirty="0" smtClean="0"/>
              <a:t>Django: </a:t>
            </a:r>
          </a:p>
          <a:p>
            <a:pPr marL="457200" lvl="1" indent="0">
              <a:buNone/>
            </a:pPr>
            <a:r>
              <a:rPr lang="en-US" sz="2800" dirty="0" smtClean="0"/>
              <a:t>     Cross </a:t>
            </a:r>
            <a:r>
              <a:rPr lang="en-US" sz="2800" dirty="0"/>
              <a:t>site scripting (XSS) </a:t>
            </a:r>
            <a:r>
              <a:rPr lang="en-US" sz="2800" dirty="0" smtClean="0"/>
              <a:t>protection,</a:t>
            </a:r>
            <a:r>
              <a:rPr lang="en-US" sz="2800" dirty="0"/>
              <a:t> Cross site request forgery (CSRF) </a:t>
            </a:r>
            <a:r>
              <a:rPr lang="en-US" sz="2800" dirty="0" smtClean="0"/>
              <a:t>      </a:t>
            </a:r>
            <a:r>
              <a:rPr lang="en-US" sz="2800" dirty="0" smtClean="0"/>
              <a:t>      protection</a:t>
            </a:r>
            <a:r>
              <a:rPr lang="en-US" sz="2800" dirty="0" smtClean="0"/>
              <a:t>, </a:t>
            </a:r>
            <a:r>
              <a:rPr lang="en-US" sz="2800" dirty="0"/>
              <a:t>SQL injection </a:t>
            </a:r>
            <a:r>
              <a:rPr lang="en-US" sz="2800" dirty="0" smtClean="0"/>
              <a:t>protection,</a:t>
            </a:r>
            <a:r>
              <a:rPr lang="en-US" sz="2800" dirty="0"/>
              <a:t> Clickjacking </a:t>
            </a:r>
            <a:r>
              <a:rPr lang="en-US" sz="2800" dirty="0" smtClean="0"/>
              <a:t>protection.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8332"/>
          </a:xfrm>
        </p:spPr>
        <p:txBody>
          <a:bodyPr/>
          <a:lstStyle/>
          <a:p>
            <a:pPr algn="ctr"/>
            <a:r>
              <a:rPr lang="en-US" dirty="0" smtClean="0"/>
              <a:t>How do you decide between server-side and client-side architectures?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Server-side 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Security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Browser Compatibility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Inconsistency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Initial 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Search Engine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Resource Intensive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Client-side </a:t>
            </a:r>
            <a:r>
              <a:rPr lang="en-US" dirty="0"/>
              <a:t>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Bandwidth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Server load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Caching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User Experience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Flexibility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Reduced 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Uniformity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400" dirty="0" smtClean="0"/>
              <a:t>Conclusion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14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What are </a:t>
            </a:r>
            <a:r>
              <a:rPr lang="en-US" dirty="0" smtClean="0"/>
              <a:t>server </a:t>
            </a:r>
            <a:r>
              <a:rPr lang="en-US" dirty="0"/>
              <a:t>side </a:t>
            </a:r>
            <a:r>
              <a:rPr lang="en-US" dirty="0" smtClean="0"/>
              <a:t>frameworks?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Structures that help in saving time and efforts for development of web services, apps, etc.</a:t>
            </a:r>
          </a:p>
          <a:p>
            <a:pPr marL="571500" indent="-571500"/>
            <a:r>
              <a:rPr lang="en-US" dirty="0" smtClean="0"/>
              <a:t>Don’t </a:t>
            </a:r>
            <a:r>
              <a:rPr lang="en-US" dirty="0"/>
              <a:t>call us, we’ll call </a:t>
            </a:r>
            <a:r>
              <a:rPr lang="en-US" dirty="0" smtClean="0"/>
              <a:t>you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Forget the underlying complexities of the API</a:t>
            </a:r>
          </a:p>
          <a:p>
            <a:pPr marL="571500" indent="-571500"/>
            <a:r>
              <a:rPr lang="en-US" dirty="0"/>
              <a:t>The past, the present and the possible future</a:t>
            </a:r>
          </a:p>
          <a:p>
            <a:pPr marL="571500" indent="-571500"/>
            <a:r>
              <a:rPr lang="en-US" dirty="0" smtClean="0"/>
              <a:t>A </a:t>
            </a:r>
            <a:r>
              <a:rPr lang="en-US" dirty="0"/>
              <a:t>good framework provides best practices and helps set industry standards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POPULARITY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430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7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en-US" dirty="0" smtClean="0"/>
              <a:t>Search popularity on Google.com for Server-side Frameworks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6" y="1143000"/>
            <a:ext cx="9895114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336"/>
            <a:ext cx="10515600" cy="5613627"/>
          </a:xfrm>
        </p:spPr>
        <p:txBody>
          <a:bodyPr/>
          <a:lstStyle/>
          <a:p>
            <a:r>
              <a:rPr lang="en-US" dirty="0" smtClean="0"/>
              <a:t>Enter Client Side Frameworks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456600"/>
              </p:ext>
            </p:extLst>
          </p:nvPr>
        </p:nvGraphicFramePr>
        <p:xfrm>
          <a:off x="947057" y="1175657"/>
          <a:ext cx="10287000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/>
          <a:lstStyle/>
          <a:p>
            <a:r>
              <a:rPr lang="en-US" dirty="0"/>
              <a:t>Search popularity on Google.com for </a:t>
            </a:r>
            <a:r>
              <a:rPr lang="en-US" dirty="0" smtClean="0"/>
              <a:t>Client-side </a:t>
            </a:r>
            <a:r>
              <a:rPr lang="en-US" dirty="0"/>
              <a:t>Frameworks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9713" y="1291292"/>
            <a:ext cx="9780815" cy="41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dirty="0" smtClean="0"/>
              <a:t>Comparison between Rails and </a:t>
            </a:r>
            <a:r>
              <a:rPr lang="en-US" dirty="0" err="1" smtClean="0"/>
              <a:t>AngularJS</a:t>
            </a:r>
            <a:r>
              <a:rPr lang="en-US" dirty="0" smtClean="0"/>
              <a:t> popularity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5" y="1420586"/>
            <a:ext cx="997675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</a:t>
            </a:r>
            <a:r>
              <a:rPr lang="en-US" b="1" dirty="0" smtClean="0"/>
              <a:t> </a:t>
            </a:r>
            <a:r>
              <a:rPr lang="en-US" dirty="0" smtClean="0"/>
              <a:t>is Performance?</a:t>
            </a:r>
          </a:p>
          <a:p>
            <a:pPr marL="0" indent="0">
              <a:buNone/>
            </a:pPr>
            <a:r>
              <a:rPr lang="en-US" dirty="0" smtClean="0"/>
              <a:t>Why bench marks ?</a:t>
            </a:r>
          </a:p>
          <a:p>
            <a:pPr marL="0" indent="0">
              <a:buNone/>
            </a:pPr>
            <a:r>
              <a:rPr lang="en-US" dirty="0" smtClean="0"/>
              <a:t> -TechEmpower.com  test results with</a:t>
            </a:r>
          </a:p>
          <a:p>
            <a:pPr marL="457200" lvl="1" indent="0">
              <a:buNone/>
            </a:pPr>
            <a:r>
              <a:rPr lang="en-US" sz="2800" b="1" dirty="0"/>
              <a:t>JSON serialization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7849"/>
              </p:ext>
            </p:extLst>
          </p:nvPr>
        </p:nvGraphicFramePr>
        <p:xfrm>
          <a:off x="1397487" y="3826413"/>
          <a:ext cx="7324482" cy="1983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0571"/>
                <a:gridCol w="3673911"/>
              </a:tblGrid>
              <a:tr h="4318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97,354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81,388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11,064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2,377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387"/>
            <a:ext cx="10515600" cy="4351338"/>
          </a:xfrm>
        </p:spPr>
        <p:txBody>
          <a:bodyPr/>
          <a:lstStyle/>
          <a:p>
            <a:r>
              <a:rPr lang="en-US" b="1" dirty="0" smtClean="0"/>
              <a:t>Single Query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6136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Multiple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85400"/>
              </p:ext>
            </p:extLst>
          </p:nvPr>
        </p:nvGraphicFramePr>
        <p:xfrm>
          <a:off x="1123070" y="1722025"/>
          <a:ext cx="7289410" cy="1631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3091"/>
                <a:gridCol w="3656319"/>
              </a:tblGrid>
              <a:tr h="3552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60,521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55,291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9,245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2,573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45225"/>
              </p:ext>
            </p:extLst>
          </p:nvPr>
        </p:nvGraphicFramePr>
        <p:xfrm>
          <a:off x="1144270" y="4136834"/>
          <a:ext cx="7282278" cy="179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537"/>
                <a:gridCol w="3652741"/>
              </a:tblGrid>
              <a:tr h="394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3,916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3,393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1,698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1,498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330</Words>
  <Application>Microsoft Office PowerPoint</Application>
  <PresentationFormat>Widescreen</PresentationFormat>
  <Paragraphs>139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SERVER SIDE FRAMEWORK COMPARISON</vt:lpstr>
      <vt:lpstr>INTRODUCTION</vt:lpstr>
      <vt:lpstr>POPULARITY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PowerPoint Presentation</vt:lpstr>
      <vt:lpstr>SCALABILITY </vt:lpstr>
      <vt:lpstr>SECURITY</vt:lpstr>
      <vt:lpstr>How do you decide between server-side and client-side architectures?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 COMPARISON</dc:title>
  <dc:creator>Manasa</dc:creator>
  <cp:lastModifiedBy>Manasa</cp:lastModifiedBy>
  <cp:revision>85</cp:revision>
  <dcterms:created xsi:type="dcterms:W3CDTF">2015-04-26T19:19:55Z</dcterms:created>
  <dcterms:modified xsi:type="dcterms:W3CDTF">2015-04-27T05:29:01Z</dcterms:modified>
</cp:coreProperties>
</file>