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8" r:id="rId4"/>
    <p:sldId id="264" r:id="rId5"/>
    <p:sldId id="263" r:id="rId6"/>
    <p:sldId id="265" r:id="rId7"/>
    <p:sldId id="266" r:id="rId8"/>
    <p:sldId id="270" r:id="rId9"/>
    <p:sldId id="271" r:id="rId10"/>
    <p:sldId id="272" r:id="rId11"/>
    <p:sldId id="273" r:id="rId12"/>
    <p:sldId id="274" r:id="rId13"/>
    <p:sldId id="260" r:id="rId14"/>
    <p:sldId id="267" r:id="rId15"/>
    <p:sldId id="268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29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996348282551643E-2"/>
          <c:y val="5.0711244077537285E-2"/>
          <c:w val="0.90544809616189281"/>
          <c:h val="0.68129023057341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Django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93323</c:v>
                </c:pt>
                <c:pt idx="1">
                  <c:v>13850</c:v>
                </c:pt>
                <c:pt idx="2" formatCode="General">
                  <c:v>838</c:v>
                </c:pt>
                <c:pt idx="3">
                  <c:v>31500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Spring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62704</c:v>
                </c:pt>
                <c:pt idx="1">
                  <c:v>5436</c:v>
                </c:pt>
                <c:pt idx="2" formatCode="General">
                  <c:v>116</c:v>
                </c:pt>
                <c:pt idx="3">
                  <c:v>120000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Ruby on Rails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Sheet1!$D$2:$D$5</c:f>
              <c:numCache>
                <c:formatCode>#,##0</c:formatCode>
                <c:ptCount val="4"/>
                <c:pt idx="0">
                  <c:v>200607</c:v>
                </c:pt>
                <c:pt idx="1">
                  <c:v>25748</c:v>
                </c:pt>
                <c:pt idx="2" formatCode="General">
                  <c:v>2675</c:v>
                </c:pt>
                <c:pt idx="3">
                  <c:v>80600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Grails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Sheet1!$E$2:$E$5</c:f>
              <c:numCache>
                <c:formatCode>#,##0</c:formatCode>
                <c:ptCount val="4"/>
                <c:pt idx="0">
                  <c:v>21269</c:v>
                </c:pt>
                <c:pt idx="1">
                  <c:v>1288</c:v>
                </c:pt>
                <c:pt idx="2" formatCode="General">
                  <c:v>154</c:v>
                </c:pt>
                <c:pt idx="3">
                  <c:v>3770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8310176"/>
        <c:axId val="218312136"/>
      </c:barChart>
      <c:catAx>
        <c:axId val="21831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8312136"/>
        <c:crosses val="autoZero"/>
        <c:auto val="1"/>
        <c:lblAlgn val="ctr"/>
        <c:lblOffset val="100"/>
        <c:noMultiLvlLbl val="0"/>
      </c:catAx>
      <c:valAx>
        <c:axId val="218312136"/>
        <c:scaling>
          <c:orientation val="minMax"/>
          <c:max val="200000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spPr>
          <a:ln w="9525">
            <a:noFill/>
          </a:ln>
        </c:spPr>
        <c:crossAx val="2183101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7985761154855641"/>
          <c:y val="0.118149445377113"/>
          <c:w val="0.58472900262467187"/>
          <c:h val="7.5463346782819227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11218042189171E-2"/>
          <c:y val="2.8499317946210623E-2"/>
          <c:w val="0.92630757266452801"/>
          <c:h val="0.734998303202974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Sheet1!$K$3</c:f>
              <c:strCache>
                <c:ptCount val="1"/>
                <c:pt idx="0">
                  <c:v>AngularJS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Sheet1!$K$4:$K$7</c:f>
              <c:numCache>
                <c:formatCode>#,##0</c:formatCode>
                <c:ptCount val="4"/>
                <c:pt idx="0">
                  <c:v>89900</c:v>
                </c:pt>
                <c:pt idx="1">
                  <c:v>37695</c:v>
                </c:pt>
                <c:pt idx="2">
                  <c:v>1219</c:v>
                </c:pt>
                <c:pt idx="3">
                  <c:v>120000</c:v>
                </c:pt>
              </c:numCache>
            </c:numRef>
          </c:val>
        </c:ser>
        <c:ser>
          <c:idx val="1"/>
          <c:order val="1"/>
          <c:tx>
            <c:strRef>
              <c:f>Sheet1!$L$3</c:f>
              <c:strCache>
                <c:ptCount val="1"/>
                <c:pt idx="0">
                  <c:v>Backbone.js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Sheet1!$L$4:$L$7</c:f>
              <c:numCache>
                <c:formatCode>#,##0</c:formatCode>
                <c:ptCount val="4"/>
                <c:pt idx="0">
                  <c:v>17806</c:v>
                </c:pt>
                <c:pt idx="1">
                  <c:v>21483</c:v>
                </c:pt>
                <c:pt idx="2" formatCode="General">
                  <c:v>255</c:v>
                </c:pt>
                <c:pt idx="3">
                  <c:v>15900</c:v>
                </c:pt>
              </c:numCache>
            </c:numRef>
          </c:val>
        </c:ser>
        <c:ser>
          <c:idx val="2"/>
          <c:order val="2"/>
          <c:tx>
            <c:strRef>
              <c:f>Sheet1!$M$3</c:f>
              <c:strCache>
                <c:ptCount val="1"/>
                <c:pt idx="0">
                  <c:v>Ember.js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Sheet1!$M$4:$M$7</c:f>
              <c:numCache>
                <c:formatCode>#,##0</c:formatCode>
                <c:ptCount val="4"/>
                <c:pt idx="0">
                  <c:v>14823</c:v>
                </c:pt>
                <c:pt idx="1">
                  <c:v>13464</c:v>
                </c:pt>
                <c:pt idx="2" formatCode="General">
                  <c:v>476</c:v>
                </c:pt>
                <c:pt idx="3">
                  <c:v>10200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8312920"/>
        <c:axId val="218311744"/>
      </c:barChart>
      <c:catAx>
        <c:axId val="2183129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18311744"/>
        <c:crosses val="autoZero"/>
        <c:auto val="1"/>
        <c:lblAlgn val="ctr"/>
        <c:lblOffset val="100"/>
        <c:noMultiLvlLbl val="0"/>
      </c:catAx>
      <c:valAx>
        <c:axId val="218311744"/>
        <c:scaling>
          <c:orientation val="minMax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spPr>
          <a:ln w="9525">
            <a:noFill/>
          </a:ln>
        </c:spPr>
        <c:crossAx val="2183129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8420423835909401"/>
          <c:y val="0.8406379148335229"/>
          <c:w val="0.23159142607174102"/>
          <c:h val="4.6417454109169434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2.18723E-7</cdr:x>
      <cdr:y>0.86228</cdr:y>
    </cdr:from>
    <cdr:to>
      <cdr:x>1</cdr:x>
      <cdr:y>0.95618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" y="2624139"/>
          <a:ext cx="4571999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 rtl="0">
            <a:defRPr sz="18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dirty="0" smtClean="0"/>
            <a:t>Server Side </a:t>
          </a:r>
          <a:r>
            <a:rPr lang="en-US" sz="1600" dirty="0"/>
            <a:t>Frameworks Popularity Across Websites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0.90725</cdr:y>
    </cdr:from>
    <cdr:to>
      <cdr:x>1</cdr:x>
      <cdr:y>0.98983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947057" y="4488672"/>
          <a:ext cx="10287000" cy="4085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rtl="0">
            <a:defRPr sz="18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dirty="0"/>
            <a:t>Client Side Frameworks Popularity Across Websites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C342C-9528-4A83-9267-FAEFCF36C1E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2EC07-7A61-4ABE-949C-7F66E38D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3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/efficiency is the quality of system outputs in response to user inputs.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65D7-DFEA-410F-BB0F-2DEC2747E9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1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Scalability is defined as the ability of the system to handle a growing amount of work in a </a:t>
            </a:r>
          </a:p>
          <a:p>
            <a:r>
              <a:rPr lang="en-US" dirty="0" smtClean="0"/>
              <a:t>capable manner or its ability to be enlarged to accommodate said growth.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91EA-C8E5-48A4-AA2A-7FCD123F80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0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4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0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0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 SIDE FRAMEWORK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By </a:t>
            </a:r>
            <a:endParaRPr lang="en-US" dirty="0" smtClean="0"/>
          </a:p>
          <a:p>
            <a:r>
              <a:rPr lang="en-US" dirty="0" smtClean="0"/>
              <a:t>Rahul Parekh(</a:t>
            </a:r>
            <a:r>
              <a:rPr lang="en-US" dirty="0" err="1" smtClean="0"/>
              <a:t>rbparekh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 Nikhil Aravind(</a:t>
            </a:r>
            <a:r>
              <a:rPr lang="en-US" dirty="0" err="1" smtClean="0"/>
              <a:t>naravind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            Manasa Mannava(</a:t>
            </a:r>
            <a:r>
              <a:rPr lang="en-US" dirty="0" err="1" smtClean="0"/>
              <a:t>mmannava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  Aaditya Maheshwari(amahesh3)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869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Updates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Plain Text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34" y="4751294"/>
            <a:ext cx="5837266" cy="19046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34" y="2337895"/>
            <a:ext cx="5837266" cy="1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111"/>
            <a:ext cx="10515600" cy="5127812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What is scalability?</a:t>
            </a:r>
          </a:p>
          <a:p>
            <a:r>
              <a:rPr lang="en-US" sz="3000" dirty="0" smtClean="0"/>
              <a:t>How can frameworks be scalable?</a:t>
            </a:r>
          </a:p>
          <a:p>
            <a:r>
              <a:rPr lang="en-US" sz="3000" dirty="0" smtClean="0"/>
              <a:t>Supporting frameworks</a:t>
            </a:r>
          </a:p>
          <a:p>
            <a:pPr lvl="1"/>
            <a:r>
              <a:rPr lang="en-US" sz="3000" dirty="0" smtClean="0"/>
              <a:t>RESTful architecture</a:t>
            </a:r>
          </a:p>
          <a:p>
            <a:pPr lvl="1"/>
            <a:r>
              <a:rPr lang="en-US" sz="3000" dirty="0" smtClean="0"/>
              <a:t>Caching</a:t>
            </a:r>
          </a:p>
          <a:p>
            <a:pPr lvl="1"/>
            <a:r>
              <a:rPr lang="en-US" sz="3000" dirty="0" smtClean="0"/>
              <a:t>Data centric</a:t>
            </a:r>
          </a:p>
          <a:p>
            <a:pPr lvl="1"/>
            <a:r>
              <a:rPr lang="en-US" sz="3000" dirty="0" smtClean="0"/>
              <a:t>Batch Processing </a:t>
            </a:r>
          </a:p>
          <a:p>
            <a:r>
              <a:rPr lang="en-US" sz="3000" dirty="0" smtClean="0"/>
              <a:t>Scalability techniques employed by Spring, Django</a:t>
            </a:r>
          </a:p>
          <a:p>
            <a:r>
              <a:rPr lang="en-US" sz="3000" dirty="0" smtClean="0"/>
              <a:t>Some highly scaled success stories</a:t>
            </a:r>
          </a:p>
          <a:p>
            <a:pPr lvl="1"/>
            <a:r>
              <a:rPr lang="en-US" sz="3000" dirty="0" smtClean="0"/>
              <a:t>Django – Disqus.com, Instagram, BitBucket.com</a:t>
            </a:r>
          </a:p>
          <a:p>
            <a:pPr lvl="1"/>
            <a:r>
              <a:rPr lang="en-US" sz="3000" dirty="0" smtClean="0"/>
              <a:t>Ruby on Rails – Basecamp.com</a:t>
            </a:r>
          </a:p>
          <a:p>
            <a:pPr lvl="1"/>
            <a:r>
              <a:rPr lang="en-US" sz="3000" dirty="0" smtClean="0"/>
              <a:t>Spring – Bank of America, HSBC</a:t>
            </a:r>
          </a:p>
          <a:p>
            <a:pPr lvl="1"/>
            <a:r>
              <a:rPr lang="en-US" sz="3000" dirty="0" smtClean="0"/>
              <a:t>Grails – LinkedIn.com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83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297"/>
            <a:ext cx="11072446" cy="5408892"/>
          </a:xfrm>
        </p:spPr>
        <p:txBody>
          <a:bodyPr>
            <a:noAutofit/>
          </a:bodyPr>
          <a:lstStyle/>
          <a:p>
            <a:r>
              <a:rPr lang="en-US" dirty="0" smtClean="0"/>
              <a:t>What is Security?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Security features in </a:t>
            </a:r>
          </a:p>
          <a:p>
            <a:pPr lvl="1"/>
            <a:r>
              <a:rPr lang="en-US" sz="2800" dirty="0" smtClean="0"/>
              <a:t>Rails: </a:t>
            </a:r>
          </a:p>
          <a:p>
            <a:pPr marL="457200" lvl="1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devise</a:t>
            </a:r>
            <a:r>
              <a:rPr lang="en-US" sz="2800" dirty="0" smtClean="0"/>
              <a:t>, brakeman, secure headers, rack attack, code sake-dawn </a:t>
            </a:r>
          </a:p>
          <a:p>
            <a:pPr lvl="1"/>
            <a:r>
              <a:rPr lang="en-US" sz="2800" dirty="0" smtClean="0"/>
              <a:t>Spring: 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Acegi</a:t>
            </a:r>
            <a:r>
              <a:rPr lang="en-US" sz="2800" dirty="0" smtClean="0"/>
              <a:t>/Spring Security</a:t>
            </a:r>
          </a:p>
          <a:p>
            <a:pPr lvl="1"/>
            <a:r>
              <a:rPr lang="en-US" sz="2800" dirty="0" smtClean="0"/>
              <a:t>Grails: 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Spring </a:t>
            </a:r>
            <a:r>
              <a:rPr lang="en-US" sz="2800" dirty="0" smtClean="0"/>
              <a:t>Security</a:t>
            </a:r>
            <a:endParaRPr lang="en-US" sz="2800" dirty="0" smtClean="0"/>
          </a:p>
          <a:p>
            <a:pPr lvl="1"/>
            <a:r>
              <a:rPr lang="en-US" sz="2800" dirty="0" smtClean="0"/>
              <a:t>Django: </a:t>
            </a:r>
          </a:p>
          <a:p>
            <a:pPr marL="457200" lvl="1" indent="0">
              <a:buNone/>
            </a:pPr>
            <a:r>
              <a:rPr lang="en-US" sz="2800" dirty="0" smtClean="0"/>
              <a:t>Cross </a:t>
            </a:r>
            <a:r>
              <a:rPr lang="en-US" sz="2800" dirty="0"/>
              <a:t>site scripting (XSS) </a:t>
            </a:r>
            <a:r>
              <a:rPr lang="en-US" sz="2800" dirty="0" smtClean="0"/>
              <a:t>protection,</a:t>
            </a:r>
            <a:r>
              <a:rPr lang="en-US" sz="2800" dirty="0"/>
              <a:t> Cross site request forgery (CSRF) </a:t>
            </a:r>
            <a:r>
              <a:rPr lang="en-US" sz="2800" dirty="0" smtClean="0"/>
              <a:t>      protection, </a:t>
            </a:r>
            <a:r>
              <a:rPr lang="en-US" sz="2800" dirty="0"/>
              <a:t>SQL injection </a:t>
            </a:r>
            <a:r>
              <a:rPr lang="en-US" sz="2800" dirty="0" smtClean="0"/>
              <a:t>protection,</a:t>
            </a:r>
            <a:r>
              <a:rPr lang="en-US" sz="2800" dirty="0"/>
              <a:t> Clickjacking </a:t>
            </a:r>
            <a:r>
              <a:rPr lang="en-US" sz="2800" dirty="0" smtClean="0"/>
              <a:t>protection.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32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8332"/>
          </a:xfrm>
        </p:spPr>
        <p:txBody>
          <a:bodyPr/>
          <a:lstStyle/>
          <a:p>
            <a:pPr algn="ctr"/>
            <a:r>
              <a:rPr lang="en-US" dirty="0" smtClean="0"/>
              <a:t>How do you decide between server-side and client-side architectures?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/>
          <a:lstStyle/>
          <a:p>
            <a:r>
              <a:rPr lang="en-US" dirty="0"/>
              <a:t>Advantages of Server-side Frameworks: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Browser Compatibility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Inconsistency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 Rendering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Search Engine 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Resource Intensive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/>
          <a:lstStyle/>
          <a:p>
            <a:r>
              <a:rPr lang="en-US" dirty="0"/>
              <a:t>Advantages of </a:t>
            </a:r>
            <a:r>
              <a:rPr lang="en-US" dirty="0" smtClean="0"/>
              <a:t>Client-side </a:t>
            </a:r>
            <a:r>
              <a:rPr lang="en-US" dirty="0"/>
              <a:t>Frameworks: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Bandwidth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Server load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Caching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User Experience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Flexibility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Reduced Latency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Uniformity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4800" dirty="0" smtClean="0"/>
              <a:t>Conclusion 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014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dirty="0"/>
              <a:t>What are server side “frameworks”?</a:t>
            </a:r>
            <a:br>
              <a:rPr lang="en-US" dirty="0"/>
            </a:br>
            <a:r>
              <a:rPr lang="en-US" dirty="0"/>
              <a:t>- Structures that help in saving time and efforts for development of web services, apps, etc.</a:t>
            </a:r>
          </a:p>
          <a:p>
            <a:pPr marL="571500" indent="-571500"/>
            <a:r>
              <a:rPr lang="en-US" dirty="0"/>
              <a:t>“Don’t call us, we’ll call you”</a:t>
            </a:r>
            <a:br>
              <a:rPr lang="en-US" dirty="0"/>
            </a:br>
            <a:r>
              <a:rPr lang="en-US" dirty="0"/>
              <a:t>- Forget the underlying complexities of the API</a:t>
            </a:r>
          </a:p>
          <a:p>
            <a:pPr marL="571500" indent="-571500"/>
            <a:r>
              <a:rPr lang="en-US" dirty="0"/>
              <a:t>The past, the present and the possible future</a:t>
            </a:r>
          </a:p>
          <a:p>
            <a:pPr marL="571500" indent="-571500"/>
            <a:r>
              <a:rPr lang="en-US" dirty="0"/>
              <a:t>“A good framework provides best practices and helps set industry standards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4309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47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662613"/>
          </a:xfrm>
        </p:spPr>
        <p:txBody>
          <a:bodyPr/>
          <a:lstStyle/>
          <a:p>
            <a:r>
              <a:rPr lang="en-US" dirty="0" smtClean="0"/>
              <a:t>Search popularity on Google.com for Server-side Frameworks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3386" y="1143000"/>
            <a:ext cx="9895114" cy="36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3336"/>
            <a:ext cx="10515600" cy="5613627"/>
          </a:xfrm>
        </p:spPr>
        <p:txBody>
          <a:bodyPr/>
          <a:lstStyle/>
          <a:p>
            <a:r>
              <a:rPr lang="en-US" dirty="0" smtClean="0"/>
              <a:t>Enter Client Side Frameworks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456600"/>
              </p:ext>
            </p:extLst>
          </p:nvPr>
        </p:nvGraphicFramePr>
        <p:xfrm>
          <a:off x="947057" y="1175657"/>
          <a:ext cx="10287000" cy="4947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2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9471"/>
            <a:ext cx="10515600" cy="5507492"/>
          </a:xfrm>
        </p:spPr>
        <p:txBody>
          <a:bodyPr/>
          <a:lstStyle/>
          <a:p>
            <a:r>
              <a:rPr lang="en-US" dirty="0"/>
              <a:t>Search popularity on Google.com for </a:t>
            </a:r>
            <a:r>
              <a:rPr lang="en-US" dirty="0" smtClean="0"/>
              <a:t>Client-side </a:t>
            </a:r>
            <a:r>
              <a:rPr lang="en-US" dirty="0"/>
              <a:t>Frameworks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9713" y="1291292"/>
            <a:ext cx="9780815" cy="41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r>
              <a:rPr lang="en-US" dirty="0" smtClean="0"/>
              <a:t>Comparison between Rails and </a:t>
            </a:r>
            <a:r>
              <a:rPr lang="en-US" dirty="0" err="1" smtClean="0"/>
              <a:t>AngularJS</a:t>
            </a:r>
            <a:r>
              <a:rPr lang="en-US" dirty="0" smtClean="0"/>
              <a:t> popularity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63385" y="1420586"/>
            <a:ext cx="9976758" cy="40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</a:t>
            </a:r>
            <a:r>
              <a:rPr lang="en-US" b="1" dirty="0" smtClean="0"/>
              <a:t> </a:t>
            </a:r>
            <a:r>
              <a:rPr lang="en-US" dirty="0" smtClean="0"/>
              <a:t>is Performance?</a:t>
            </a:r>
          </a:p>
          <a:p>
            <a:pPr marL="0" indent="0">
              <a:buNone/>
            </a:pPr>
            <a:r>
              <a:rPr lang="en-US" dirty="0" smtClean="0"/>
              <a:t>Why bench marks ?</a:t>
            </a:r>
          </a:p>
          <a:p>
            <a:pPr marL="0" indent="0">
              <a:buNone/>
            </a:pPr>
            <a:r>
              <a:rPr lang="en-US" dirty="0" smtClean="0"/>
              <a:t> -TechEmpower.com  test results with</a:t>
            </a:r>
          </a:p>
          <a:p>
            <a:pPr marL="457200" lvl="1" indent="0">
              <a:buNone/>
            </a:pPr>
            <a:r>
              <a:rPr lang="en-US" b="1" dirty="0"/>
              <a:t>JSON serialization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61" y="3863766"/>
            <a:ext cx="5437716" cy="214258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60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94" y="1690688"/>
            <a:ext cx="10515600" cy="4351338"/>
          </a:xfrm>
        </p:spPr>
        <p:txBody>
          <a:bodyPr/>
          <a:lstStyle/>
          <a:p>
            <a:r>
              <a:rPr lang="en-US" b="1" dirty="0" smtClean="0"/>
              <a:t>Single Query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31" y="2136569"/>
            <a:ext cx="5796305" cy="17593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3880900"/>
            <a:ext cx="298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Multiple Queries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32" y="4541180"/>
            <a:ext cx="5939740" cy="154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246</Words>
  <Application>Microsoft Office PowerPoint</Application>
  <PresentationFormat>Widescreen</PresentationFormat>
  <Paragraphs>89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SERVER SIDE FRAMEWORK COMPARISON</vt:lpstr>
      <vt:lpstr>INTRODUCTION</vt:lpstr>
      <vt:lpstr>POPULARITY</vt:lpstr>
      <vt:lpstr>PowerPoint Presentation</vt:lpstr>
      <vt:lpstr>PowerPoint Presentation</vt:lpstr>
      <vt:lpstr>PowerPoint Presentation</vt:lpstr>
      <vt:lpstr>PowerPoint Presentation</vt:lpstr>
      <vt:lpstr>PERFORMANCE</vt:lpstr>
      <vt:lpstr>PowerPoint Presentation</vt:lpstr>
      <vt:lpstr>PowerPoint Presentation</vt:lpstr>
      <vt:lpstr>SCALABILITY </vt:lpstr>
      <vt:lpstr>SECURITY</vt:lpstr>
      <vt:lpstr>How do you decide between server-side and client-side architectures?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FRAMEWORK COMPARISON</dc:title>
  <dc:creator>Manasa</dc:creator>
  <cp:lastModifiedBy>Manasa</cp:lastModifiedBy>
  <cp:revision>55</cp:revision>
  <dcterms:created xsi:type="dcterms:W3CDTF">2015-04-26T19:19:55Z</dcterms:created>
  <dcterms:modified xsi:type="dcterms:W3CDTF">2015-04-27T04:26:09Z</dcterms:modified>
</cp:coreProperties>
</file>