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58" r:id="rId4"/>
    <p:sldId id="264" r:id="rId5"/>
    <p:sldId id="263" r:id="rId6"/>
    <p:sldId id="265" r:id="rId7"/>
    <p:sldId id="266" r:id="rId8"/>
    <p:sldId id="270" r:id="rId9"/>
    <p:sldId id="271" r:id="rId10"/>
    <p:sldId id="272" r:id="rId11"/>
    <p:sldId id="273" r:id="rId12"/>
    <p:sldId id="274" r:id="rId13"/>
    <p:sldId id="260" r:id="rId14"/>
    <p:sldId id="267" r:id="rId15"/>
    <p:sldId id="268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98" d="100"/>
          <a:sy n="98" d="100"/>
        </p:scale>
        <p:origin x="-2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>
                <a:effectLst/>
              </a:rPr>
              <a:t>Server </a:t>
            </a:r>
            <a:r>
              <a:rPr lang="en-US" sz="1800" b="1" i="0" baseline="0" smtClean="0">
                <a:effectLst/>
              </a:rPr>
              <a:t>Side </a:t>
            </a:r>
            <a:r>
              <a:rPr lang="en-US" sz="1800" b="1" i="0" baseline="0" smtClean="0">
                <a:effectLst/>
              </a:rPr>
              <a:t>Frameworks Popularity </a:t>
            </a:r>
            <a:r>
              <a:rPr lang="en-US" sz="1800" b="1" i="0" baseline="0" dirty="0" smtClean="0">
                <a:effectLst/>
              </a:rPr>
              <a:t>Across Websites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26346618357487922"/>
          <c:y val="0.9252096711402332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1.3285024154589372E-2"/>
          <c:y val="0.10524027322170791"/>
          <c:w val="0.97342995169082125"/>
          <c:h val="0.734083631287663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Django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93323</c:v>
                </c:pt>
                <c:pt idx="1">
                  <c:v>13850</c:v>
                </c:pt>
                <c:pt idx="2" formatCode="General">
                  <c:v>838</c:v>
                </c:pt>
                <c:pt idx="3">
                  <c:v>31500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Spring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Sheet1!$C$2:$C$5</c:f>
              <c:numCache>
                <c:formatCode>#,##0</c:formatCode>
                <c:ptCount val="4"/>
                <c:pt idx="0">
                  <c:v>62704</c:v>
                </c:pt>
                <c:pt idx="1">
                  <c:v>5436</c:v>
                </c:pt>
                <c:pt idx="2" formatCode="General">
                  <c:v>116</c:v>
                </c:pt>
                <c:pt idx="3">
                  <c:v>120000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Ruby on Rails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Sheet1!$D$2:$D$5</c:f>
              <c:numCache>
                <c:formatCode>#,##0</c:formatCode>
                <c:ptCount val="4"/>
                <c:pt idx="0">
                  <c:v>200607</c:v>
                </c:pt>
                <c:pt idx="1">
                  <c:v>25748</c:v>
                </c:pt>
                <c:pt idx="2" formatCode="General">
                  <c:v>2675</c:v>
                </c:pt>
                <c:pt idx="3">
                  <c:v>80600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Grails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Sheet1!$E$2:$E$5</c:f>
              <c:numCache>
                <c:formatCode>#,##0</c:formatCode>
                <c:ptCount val="4"/>
                <c:pt idx="0">
                  <c:v>21269</c:v>
                </c:pt>
                <c:pt idx="1">
                  <c:v>1288</c:v>
                </c:pt>
                <c:pt idx="2" formatCode="General">
                  <c:v>154</c:v>
                </c:pt>
                <c:pt idx="3">
                  <c:v>3770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77277568"/>
        <c:axId val="177291648"/>
      </c:barChart>
      <c:catAx>
        <c:axId val="177277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77291648"/>
        <c:crosses val="autoZero"/>
        <c:auto val="1"/>
        <c:lblAlgn val="ctr"/>
        <c:lblOffset val="100"/>
        <c:noMultiLvlLbl val="0"/>
      </c:catAx>
      <c:valAx>
        <c:axId val="177291648"/>
        <c:scaling>
          <c:orientation val="minMax"/>
          <c:max val="200000"/>
        </c:scaling>
        <c:delete val="1"/>
        <c:axPos val="l"/>
        <c:numFmt formatCode="#,##0" sourceLinked="1"/>
        <c:majorTickMark val="none"/>
        <c:minorTickMark val="none"/>
        <c:tickLblPos val="nextTo"/>
        <c:crossAx val="17727756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1467239149454145"/>
          <c:y val="2.619493130618674E-2"/>
          <c:w val="0.65640391418463995"/>
          <c:h val="0.14033683432544197"/>
        </c:manualLayout>
      </c:layout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>
                <a:effectLst/>
              </a:rPr>
              <a:t>Client Side </a:t>
            </a:r>
            <a:r>
              <a:rPr lang="en-US" sz="1800" b="1" i="0" baseline="0" dirty="0" smtClean="0">
                <a:effectLst/>
              </a:rPr>
              <a:t>Frameworks </a:t>
            </a:r>
            <a:r>
              <a:rPr lang="en-US" sz="1800" b="1" i="0" baseline="0" dirty="0" smtClean="0">
                <a:effectLst/>
              </a:rPr>
              <a:t>Popularity Across Websites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2611604938271605"/>
          <c:y val="0.92922628278966768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1.3580246913580247E-2"/>
          <c:y val="8.2290310147007925E-2"/>
          <c:w val="0.97283950617283954"/>
          <c:h val="0.766128616608156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Sheet1!$K$3</c:f>
              <c:strCache>
                <c:ptCount val="1"/>
                <c:pt idx="0">
                  <c:v>AngularJS</c:v>
                </c:pt>
              </c:strCache>
            </c:strRef>
          </c:tx>
          <c:invertIfNegative val="0"/>
          <c:cat>
            <c:strRef>
              <c:f>Sheet1!$J$4:$J$7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Sheet1!$K$4:$K$7</c:f>
              <c:numCache>
                <c:formatCode>#,##0</c:formatCode>
                <c:ptCount val="4"/>
                <c:pt idx="0">
                  <c:v>89900</c:v>
                </c:pt>
                <c:pt idx="1">
                  <c:v>37695</c:v>
                </c:pt>
                <c:pt idx="2">
                  <c:v>1219</c:v>
                </c:pt>
                <c:pt idx="3">
                  <c:v>120000</c:v>
                </c:pt>
              </c:numCache>
            </c:numRef>
          </c:val>
        </c:ser>
        <c:ser>
          <c:idx val="1"/>
          <c:order val="1"/>
          <c:tx>
            <c:strRef>
              <c:f>Sheet1!$L$3</c:f>
              <c:strCache>
                <c:ptCount val="1"/>
                <c:pt idx="0">
                  <c:v>Backbone.js</c:v>
                </c:pt>
              </c:strCache>
            </c:strRef>
          </c:tx>
          <c:invertIfNegative val="0"/>
          <c:cat>
            <c:strRef>
              <c:f>Sheet1!$J$4:$J$7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Sheet1!$L$4:$L$7</c:f>
              <c:numCache>
                <c:formatCode>#,##0</c:formatCode>
                <c:ptCount val="4"/>
                <c:pt idx="0">
                  <c:v>17806</c:v>
                </c:pt>
                <c:pt idx="1">
                  <c:v>21483</c:v>
                </c:pt>
                <c:pt idx="2" formatCode="General">
                  <c:v>255</c:v>
                </c:pt>
                <c:pt idx="3">
                  <c:v>15900</c:v>
                </c:pt>
              </c:numCache>
            </c:numRef>
          </c:val>
        </c:ser>
        <c:ser>
          <c:idx val="2"/>
          <c:order val="2"/>
          <c:tx>
            <c:strRef>
              <c:f>Sheet1!$M$3</c:f>
              <c:strCache>
                <c:ptCount val="1"/>
                <c:pt idx="0">
                  <c:v>Ember.js</c:v>
                </c:pt>
              </c:strCache>
            </c:strRef>
          </c:tx>
          <c:invertIfNegative val="0"/>
          <c:cat>
            <c:strRef>
              <c:f>Sheet1!$J$4:$J$7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Sheet1!$M$4:$M$7</c:f>
              <c:numCache>
                <c:formatCode>#,##0</c:formatCode>
                <c:ptCount val="4"/>
                <c:pt idx="0">
                  <c:v>14823</c:v>
                </c:pt>
                <c:pt idx="1">
                  <c:v>13464</c:v>
                </c:pt>
                <c:pt idx="2" formatCode="General">
                  <c:v>476</c:v>
                </c:pt>
                <c:pt idx="3">
                  <c:v>10200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77357568"/>
        <c:axId val="177359104"/>
      </c:barChart>
      <c:catAx>
        <c:axId val="1773575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77359104"/>
        <c:crosses val="autoZero"/>
        <c:auto val="1"/>
        <c:lblAlgn val="ctr"/>
        <c:lblOffset val="100"/>
        <c:noMultiLvlLbl val="0"/>
      </c:catAx>
      <c:valAx>
        <c:axId val="177359104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7735756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6666666666666666"/>
          <c:y val="2.3038238872235328E-2"/>
          <c:w val="0.39578895693593852"/>
          <c:h val="0.22610209442761348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1.90194E-7</cdr:x>
      <cdr:y>0</cdr:y>
    </cdr:from>
    <cdr:to>
      <cdr:x>1</cdr:x>
      <cdr:y>0.0939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" y="-1825625"/>
          <a:ext cx="10515598" cy="4085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 rtl="0">
            <a:defRPr sz="1800" b="1" i="0" u="none" strike="noStrike" kern="1200" baseline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endParaRPr lang="en-US" sz="16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0.90725</cdr:y>
    </cdr:from>
    <cdr:to>
      <cdr:x>1</cdr:x>
      <cdr:y>0.98983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-947057" y="4488672"/>
          <a:ext cx="10287000" cy="4085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 rtl="0">
            <a:defRPr sz="1800" b="1" i="0" u="none" strike="noStrike" kern="1200" baseline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endParaRPr lang="en-US" sz="16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C342C-9528-4A83-9267-FAEFCF36C1E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2EC07-7A61-4ABE-949C-7F66E38D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37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 /efficiency is the quality of system outputs in response to user inputs.</a:t>
            </a:r>
          </a:p>
          <a:p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365D7-DFEA-410F-BB0F-2DEC2747E9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15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Scalability is defined as the ability of the system to handle a growing amount of work in a </a:t>
            </a:r>
          </a:p>
          <a:p>
            <a:r>
              <a:rPr lang="en-US" dirty="0" smtClean="0"/>
              <a:t>capable manner or its ability to be enlarged to accommodate said growth.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91EA-C8E5-48A4-AA2A-7FCD123F80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2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0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4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5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8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5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5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0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0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7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E89B0-8622-4893-9484-0ED7ACF58607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0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5194"/>
            <a:ext cx="9144000" cy="2387600"/>
          </a:xfrm>
        </p:spPr>
        <p:txBody>
          <a:bodyPr/>
          <a:lstStyle/>
          <a:p>
            <a:r>
              <a:rPr lang="en-US" dirty="0" smtClean="0"/>
              <a:t>SERVER SIDE FRAMEWORK COMPARISON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47777"/>
          </a:xfrm>
        </p:spPr>
        <p:txBody>
          <a:bodyPr>
            <a:normAutofit fontScale="92500" lnSpcReduction="10000"/>
          </a:bodyPr>
          <a:lstStyle/>
          <a:p>
            <a:pPr algn="r">
              <a:lnSpc>
                <a:spcPct val="150000"/>
              </a:lnSpc>
            </a:pPr>
            <a:r>
              <a:rPr lang="en-US" dirty="0" smtClean="0"/>
              <a:t>By </a:t>
            </a:r>
          </a:p>
          <a:p>
            <a:pPr algn="r"/>
            <a:r>
              <a:rPr lang="en-US" dirty="0" smtClean="0"/>
              <a:t>Rahul Parekh(</a:t>
            </a:r>
            <a:r>
              <a:rPr lang="en-US" dirty="0" err="1" smtClean="0"/>
              <a:t>rbparekh</a:t>
            </a:r>
            <a:r>
              <a:rPr lang="en-US" dirty="0" smtClean="0"/>
              <a:t>)</a:t>
            </a:r>
            <a:endParaRPr lang="en-US" dirty="0"/>
          </a:p>
          <a:p>
            <a:pPr algn="r"/>
            <a:r>
              <a:rPr lang="en-US" dirty="0" smtClean="0"/>
              <a:t> Nikhil Aravind(</a:t>
            </a:r>
            <a:r>
              <a:rPr lang="en-US" dirty="0" err="1" smtClean="0"/>
              <a:t>naravind</a:t>
            </a:r>
            <a:r>
              <a:rPr lang="en-US" dirty="0" smtClean="0"/>
              <a:t>)</a:t>
            </a:r>
            <a:endParaRPr lang="en-US" dirty="0"/>
          </a:p>
          <a:p>
            <a:pPr algn="r"/>
            <a:r>
              <a:rPr lang="en-US" dirty="0" smtClean="0"/>
              <a:t>            Manasa Mannava(</a:t>
            </a:r>
            <a:r>
              <a:rPr lang="en-US" dirty="0" err="1" smtClean="0"/>
              <a:t>mmannava</a:t>
            </a:r>
            <a:r>
              <a:rPr lang="en-US" dirty="0" smtClean="0"/>
              <a:t>)</a:t>
            </a:r>
          </a:p>
          <a:p>
            <a:pPr algn="r"/>
            <a:r>
              <a:rPr lang="en-US" dirty="0" smtClean="0"/>
              <a:t>                Aaditya Maheshwari(amahesh3)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86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0029"/>
            <a:ext cx="10515600" cy="4351338"/>
          </a:xfrm>
        </p:spPr>
        <p:txBody>
          <a:bodyPr/>
          <a:lstStyle/>
          <a:p>
            <a:r>
              <a:rPr lang="en-US" b="1" dirty="0" smtClean="0"/>
              <a:t>Data Updates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Plain Text</a:t>
            </a:r>
          </a:p>
          <a:p>
            <a:endParaRPr lang="en-US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947737"/>
              </p:ext>
            </p:extLst>
          </p:nvPr>
        </p:nvGraphicFramePr>
        <p:xfrm>
          <a:off x="1173132" y="1075875"/>
          <a:ext cx="7070535" cy="18428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4003"/>
                <a:gridCol w="3546532"/>
              </a:tblGrid>
              <a:tr h="4058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Framework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Best performance (higher </a:t>
                      </a:r>
                      <a:r>
                        <a:rPr lang="en-US" sz="1800" dirty="0" smtClean="0">
                          <a:effectLst/>
                        </a:rPr>
                        <a:t>is</a:t>
                      </a:r>
                      <a:r>
                        <a:rPr lang="en-US" sz="1800" baseline="0" dirty="0" smtClean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better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92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Spring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1,526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592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Trinidad Rails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1,128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592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Grails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902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592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Django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790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363071"/>
              </p:ext>
            </p:extLst>
          </p:nvPr>
        </p:nvGraphicFramePr>
        <p:xfrm>
          <a:off x="1151206" y="4128817"/>
          <a:ext cx="7104184" cy="18428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40774"/>
                <a:gridCol w="3563410"/>
              </a:tblGrid>
              <a:tr h="4094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Framework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Best performance (higher is better)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25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Spring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123,174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625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Grails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77,072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58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Trinidad Rails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2,007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625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Django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42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SCALABILITY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111"/>
            <a:ext cx="10515600" cy="512781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000" dirty="0" smtClean="0"/>
              <a:t>What is scalability?</a:t>
            </a:r>
          </a:p>
          <a:p>
            <a:pPr>
              <a:lnSpc>
                <a:spcPct val="120000"/>
              </a:lnSpc>
            </a:pPr>
            <a:r>
              <a:rPr lang="en-US" sz="3000" dirty="0" smtClean="0"/>
              <a:t>How can frameworks be scalable?</a:t>
            </a:r>
          </a:p>
          <a:p>
            <a:pPr>
              <a:lnSpc>
                <a:spcPct val="120000"/>
              </a:lnSpc>
            </a:pPr>
            <a:r>
              <a:rPr lang="en-US" sz="3000" dirty="0" smtClean="0"/>
              <a:t>Supporting frameworks</a:t>
            </a:r>
          </a:p>
          <a:p>
            <a:pPr lvl="1">
              <a:lnSpc>
                <a:spcPct val="120000"/>
              </a:lnSpc>
            </a:pPr>
            <a:r>
              <a:rPr lang="en-US" sz="3000" dirty="0" smtClean="0"/>
              <a:t>RESTful architecture</a:t>
            </a:r>
          </a:p>
          <a:p>
            <a:pPr lvl="1">
              <a:lnSpc>
                <a:spcPct val="120000"/>
              </a:lnSpc>
            </a:pPr>
            <a:r>
              <a:rPr lang="en-US" sz="3000" dirty="0" smtClean="0"/>
              <a:t>Caching</a:t>
            </a:r>
          </a:p>
          <a:p>
            <a:pPr lvl="1">
              <a:lnSpc>
                <a:spcPct val="120000"/>
              </a:lnSpc>
            </a:pPr>
            <a:r>
              <a:rPr lang="en-US" sz="3000" dirty="0" smtClean="0"/>
              <a:t>Data centric</a:t>
            </a:r>
          </a:p>
          <a:p>
            <a:pPr lvl="1">
              <a:lnSpc>
                <a:spcPct val="120000"/>
              </a:lnSpc>
            </a:pPr>
            <a:r>
              <a:rPr lang="en-US" sz="3000" dirty="0" smtClean="0"/>
              <a:t>Batch Processing </a:t>
            </a:r>
          </a:p>
          <a:p>
            <a:pPr>
              <a:lnSpc>
                <a:spcPct val="120000"/>
              </a:lnSpc>
            </a:pPr>
            <a:r>
              <a:rPr lang="en-US" sz="3000" dirty="0" smtClean="0"/>
              <a:t>Scalability techniques employed by Spring, Django</a:t>
            </a:r>
          </a:p>
          <a:p>
            <a:pPr>
              <a:lnSpc>
                <a:spcPct val="120000"/>
              </a:lnSpc>
            </a:pPr>
            <a:r>
              <a:rPr lang="en-US" sz="3000" dirty="0" smtClean="0"/>
              <a:t>Some highly scaled success stories</a:t>
            </a:r>
          </a:p>
          <a:p>
            <a:pPr lvl="1">
              <a:lnSpc>
                <a:spcPct val="120000"/>
              </a:lnSpc>
            </a:pPr>
            <a:r>
              <a:rPr lang="en-US" sz="3000" dirty="0" smtClean="0"/>
              <a:t>Django – Disqus.com, Instagram, BitBucket.com</a:t>
            </a:r>
          </a:p>
          <a:p>
            <a:pPr lvl="1">
              <a:lnSpc>
                <a:spcPct val="120000"/>
              </a:lnSpc>
            </a:pPr>
            <a:r>
              <a:rPr lang="en-US" sz="3000" dirty="0" smtClean="0"/>
              <a:t>Ruby on Rails – Basecamp.com</a:t>
            </a:r>
          </a:p>
          <a:p>
            <a:pPr lvl="1">
              <a:lnSpc>
                <a:spcPct val="120000"/>
              </a:lnSpc>
            </a:pPr>
            <a:r>
              <a:rPr lang="en-US" sz="3000" dirty="0" smtClean="0"/>
              <a:t>Spring – Bank of America, HSBC</a:t>
            </a:r>
          </a:p>
          <a:p>
            <a:pPr lvl="1">
              <a:lnSpc>
                <a:spcPct val="120000"/>
              </a:lnSpc>
            </a:pPr>
            <a:r>
              <a:rPr lang="en-US" sz="3000" dirty="0" smtClean="0"/>
              <a:t>Grails – LinkedIn.com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838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4297"/>
            <a:ext cx="11072446" cy="540889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What is Security?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-</a:t>
            </a:r>
            <a:r>
              <a:rPr lang="en-US" dirty="0" smtClean="0"/>
              <a:t>Security features in 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Rails: 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devise, brakeman, secure headers, rack attack, code sake-dawn 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Spring: </a:t>
            </a:r>
          </a:p>
          <a:p>
            <a:pPr lvl="2">
              <a:lnSpc>
                <a:spcPct val="100000"/>
              </a:lnSpc>
            </a:pPr>
            <a:r>
              <a:rPr lang="en-US" dirty="0" err="1" smtClean="0"/>
              <a:t>Acegi</a:t>
            </a:r>
            <a:r>
              <a:rPr lang="en-US" dirty="0" smtClean="0"/>
              <a:t>/Spring Security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Grails: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Spring Security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Django: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Cross </a:t>
            </a:r>
            <a:r>
              <a:rPr lang="en-US" dirty="0"/>
              <a:t>site scripting (XSS) </a:t>
            </a:r>
            <a:r>
              <a:rPr lang="en-US" dirty="0" smtClean="0"/>
              <a:t>protection,</a:t>
            </a:r>
            <a:r>
              <a:rPr lang="en-US" dirty="0"/>
              <a:t> Cross site request forgery (CSRF</a:t>
            </a:r>
            <a:r>
              <a:rPr lang="en-US" dirty="0" smtClean="0"/>
              <a:t>) protection, </a:t>
            </a:r>
            <a:r>
              <a:rPr lang="en-US" dirty="0"/>
              <a:t>SQL injection </a:t>
            </a:r>
            <a:r>
              <a:rPr lang="en-US" dirty="0" smtClean="0"/>
              <a:t>protection,</a:t>
            </a:r>
            <a:r>
              <a:rPr lang="en-US" dirty="0"/>
              <a:t> Clickjacking </a:t>
            </a:r>
            <a:r>
              <a:rPr lang="en-US" dirty="0" smtClean="0"/>
              <a:t>protection.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2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8332"/>
          </a:xfrm>
        </p:spPr>
        <p:txBody>
          <a:bodyPr/>
          <a:lstStyle/>
          <a:p>
            <a:pPr algn="ctr"/>
            <a:r>
              <a:rPr lang="en-US" dirty="0" smtClean="0"/>
              <a:t>How do you decide between server-side and client-side architectures?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3771"/>
            <a:ext cx="10515600" cy="5393192"/>
          </a:xfrm>
        </p:spPr>
        <p:txBody>
          <a:bodyPr/>
          <a:lstStyle/>
          <a:p>
            <a:r>
              <a:rPr lang="en-US" dirty="0"/>
              <a:t>Advantages of Server-side Frameworks: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Security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Browser Compatibility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C</a:t>
            </a:r>
            <a:r>
              <a:rPr lang="en-US" sz="2800" dirty="0" smtClean="0"/>
              <a:t>onsistency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Testing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Initial Rendering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Search Engine Optimization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Resource Intensive Computation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3771"/>
            <a:ext cx="10515600" cy="5393192"/>
          </a:xfrm>
        </p:spPr>
        <p:txBody>
          <a:bodyPr/>
          <a:lstStyle/>
          <a:p>
            <a:r>
              <a:rPr lang="en-US" dirty="0"/>
              <a:t>Advantages of </a:t>
            </a:r>
            <a:r>
              <a:rPr lang="en-US" dirty="0" smtClean="0"/>
              <a:t>Client-side </a:t>
            </a:r>
            <a:r>
              <a:rPr lang="en-US" dirty="0"/>
              <a:t>Frameworks: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Bandwidth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Server load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Caching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User Experience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Flexibility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Reduced Latency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Uniformity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sz="4400" dirty="0" smtClean="0"/>
              <a:t>Conclusion</a:t>
            </a:r>
            <a:r>
              <a:rPr lang="en-US" sz="4800" dirty="0" smtClean="0"/>
              <a:t>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0145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</a:pPr>
            <a:r>
              <a:rPr lang="en-US" dirty="0"/>
              <a:t>What are </a:t>
            </a:r>
            <a:r>
              <a:rPr lang="en-US" dirty="0" smtClean="0"/>
              <a:t>server </a:t>
            </a:r>
            <a:r>
              <a:rPr lang="en-US" dirty="0"/>
              <a:t>side </a:t>
            </a:r>
            <a:r>
              <a:rPr lang="en-US" dirty="0" smtClean="0"/>
              <a:t>frameworks?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Structures that help in saving time and efforts for development of web services, apps, etc.</a:t>
            </a:r>
          </a:p>
          <a:p>
            <a:pPr marL="571500" indent="-571500">
              <a:lnSpc>
                <a:spcPct val="100000"/>
              </a:lnSpc>
            </a:pPr>
            <a:r>
              <a:rPr lang="en-US" dirty="0" smtClean="0"/>
              <a:t>Don’t </a:t>
            </a:r>
            <a:r>
              <a:rPr lang="en-US" dirty="0"/>
              <a:t>call us, we’ll call </a:t>
            </a:r>
            <a:r>
              <a:rPr lang="en-US" dirty="0" smtClean="0"/>
              <a:t>you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Forget the underlying complexities of the API</a:t>
            </a:r>
          </a:p>
          <a:p>
            <a:pPr marL="571500" indent="-571500">
              <a:lnSpc>
                <a:spcPct val="100000"/>
              </a:lnSpc>
            </a:pPr>
            <a:r>
              <a:rPr lang="en-US" dirty="0"/>
              <a:t>The past, the present and the possible future</a:t>
            </a:r>
          </a:p>
          <a:p>
            <a:pPr marL="571500" indent="-571500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good framework provides best practices and helps set industry standards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1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POPULARITY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8620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477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350"/>
            <a:ext cx="10515600" cy="5662613"/>
          </a:xfrm>
        </p:spPr>
        <p:txBody>
          <a:bodyPr/>
          <a:lstStyle/>
          <a:p>
            <a:r>
              <a:rPr lang="en-US" dirty="0" smtClean="0"/>
              <a:t>Search popularity on Google.com for Server-side Frameworks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63386" y="1143000"/>
            <a:ext cx="9895114" cy="364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3336"/>
            <a:ext cx="10515600" cy="5613627"/>
          </a:xfrm>
        </p:spPr>
        <p:txBody>
          <a:bodyPr/>
          <a:lstStyle/>
          <a:p>
            <a:r>
              <a:rPr lang="en-US" dirty="0" smtClean="0"/>
              <a:t>Enter Client Side Frameworks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1788123"/>
              </p:ext>
            </p:extLst>
          </p:nvPr>
        </p:nvGraphicFramePr>
        <p:xfrm>
          <a:off x="947057" y="1175657"/>
          <a:ext cx="10287000" cy="4947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12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9471"/>
            <a:ext cx="10515600" cy="5507492"/>
          </a:xfrm>
        </p:spPr>
        <p:txBody>
          <a:bodyPr/>
          <a:lstStyle/>
          <a:p>
            <a:r>
              <a:rPr lang="en-US" dirty="0"/>
              <a:t>Search popularity on Google.com for </a:t>
            </a:r>
            <a:r>
              <a:rPr lang="en-US" dirty="0" smtClean="0"/>
              <a:t>Client-side </a:t>
            </a:r>
            <a:r>
              <a:rPr lang="en-US" dirty="0"/>
              <a:t>Frameworks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79713" y="1291292"/>
            <a:ext cx="9780815" cy="419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/>
          <a:lstStyle/>
          <a:p>
            <a:r>
              <a:rPr lang="en-US" dirty="0" smtClean="0"/>
              <a:t>Comparison between Rails and </a:t>
            </a:r>
            <a:r>
              <a:rPr lang="en-US" dirty="0" err="1" smtClean="0"/>
              <a:t>AngularJS</a:t>
            </a:r>
            <a:r>
              <a:rPr lang="en-US" dirty="0" smtClean="0"/>
              <a:t> popularity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63385" y="1420586"/>
            <a:ext cx="9976758" cy="408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="1" dirty="0" smtClean="0"/>
              <a:t> </a:t>
            </a:r>
            <a:r>
              <a:rPr lang="en-US" dirty="0" smtClean="0"/>
              <a:t>is Performance?</a:t>
            </a:r>
          </a:p>
          <a:p>
            <a:r>
              <a:rPr lang="en-US" dirty="0" smtClean="0"/>
              <a:t>Why benchmarks ?</a:t>
            </a:r>
          </a:p>
          <a:p>
            <a:pPr>
              <a:spcAft>
                <a:spcPts val="1000"/>
              </a:spcAft>
            </a:pPr>
            <a:r>
              <a:rPr lang="en-US" dirty="0" smtClean="0"/>
              <a:t> TechEmpower.com  test results with</a:t>
            </a:r>
          </a:p>
          <a:p>
            <a:pPr lvl="1"/>
            <a:r>
              <a:rPr lang="en-US" sz="2800" b="1" dirty="0"/>
              <a:t>JSON </a:t>
            </a:r>
            <a:r>
              <a:rPr lang="en-US" sz="2800" b="1" dirty="0" smtClean="0"/>
              <a:t>serialization</a:t>
            </a:r>
            <a:endParaRPr lang="en-US" sz="2800" b="1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56391"/>
              </p:ext>
            </p:extLst>
          </p:nvPr>
        </p:nvGraphicFramePr>
        <p:xfrm>
          <a:off x="1397487" y="4119490"/>
          <a:ext cx="7324482" cy="1983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0571"/>
                <a:gridCol w="3673911"/>
              </a:tblGrid>
              <a:tr h="4318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Framework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Best performance (higher </a:t>
                      </a:r>
                      <a:r>
                        <a:rPr lang="en-US" sz="1800" dirty="0" smtClean="0">
                          <a:effectLst/>
                        </a:rPr>
                        <a:t>is</a:t>
                      </a:r>
                      <a:r>
                        <a:rPr lang="en-US" sz="1800" baseline="0" dirty="0" smtClean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better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22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Spring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97,354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22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Grails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81,388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35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Django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11,064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35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Trinidad Rails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2,377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0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2159"/>
            <a:ext cx="10515600" cy="4351338"/>
          </a:xfrm>
        </p:spPr>
        <p:txBody>
          <a:bodyPr/>
          <a:lstStyle/>
          <a:p>
            <a:r>
              <a:rPr lang="en-US" b="1" dirty="0" smtClean="0"/>
              <a:t>Single Query</a:t>
            </a:r>
          </a:p>
          <a:p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3613614"/>
            <a:ext cx="2985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Multiple Queries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541526"/>
              </p:ext>
            </p:extLst>
          </p:nvPr>
        </p:nvGraphicFramePr>
        <p:xfrm>
          <a:off x="1123070" y="1264825"/>
          <a:ext cx="7289410" cy="1631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33091"/>
                <a:gridCol w="3656319"/>
              </a:tblGrid>
              <a:tr h="3552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Framework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Best performance (higher is better)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4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Grails 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60,521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144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Spring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55,291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38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Django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9,245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38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Trinidad Rails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2,573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83805"/>
              </p:ext>
            </p:extLst>
          </p:nvPr>
        </p:nvGraphicFramePr>
        <p:xfrm>
          <a:off x="1225912" y="4322154"/>
          <a:ext cx="7282278" cy="1799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9537"/>
                <a:gridCol w="3652741"/>
              </a:tblGrid>
              <a:tr h="3940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Framework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Best performance (higher is better)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88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Spring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3,916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88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Grails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3,393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591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Django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1,698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88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Trinidad Rails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1,498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8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374</Words>
  <Application>Microsoft Office PowerPoint</Application>
  <PresentationFormat>Custom</PresentationFormat>
  <Paragraphs>140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SERVER SIDE FRAMEWORK COMPARISON</vt:lpstr>
      <vt:lpstr>INTRODUCTION</vt:lpstr>
      <vt:lpstr>POPULARITY</vt:lpstr>
      <vt:lpstr>PowerPoint Presentation</vt:lpstr>
      <vt:lpstr>PowerPoint Presentation</vt:lpstr>
      <vt:lpstr>PowerPoint Presentation</vt:lpstr>
      <vt:lpstr>PowerPoint Presentation</vt:lpstr>
      <vt:lpstr>PERFORMANCE</vt:lpstr>
      <vt:lpstr>PowerPoint Presentation</vt:lpstr>
      <vt:lpstr>PowerPoint Presentation</vt:lpstr>
      <vt:lpstr>SCALABILITY </vt:lpstr>
      <vt:lpstr>SECURITY</vt:lpstr>
      <vt:lpstr>How do you decide between server-side and client-side architectures?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SIDE FRAMEWORK COMPARISON</dc:title>
  <dc:creator>Manasa</dc:creator>
  <cp:lastModifiedBy>Rahul</cp:lastModifiedBy>
  <cp:revision>113</cp:revision>
  <dcterms:created xsi:type="dcterms:W3CDTF">2015-04-26T19:19:55Z</dcterms:created>
  <dcterms:modified xsi:type="dcterms:W3CDTF">2015-04-27T15:25:22Z</dcterms:modified>
</cp:coreProperties>
</file>